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8"/>
  </p:notesMasterIdLst>
  <p:sldIdLst>
    <p:sldId id="271" r:id="rId5"/>
    <p:sldId id="257" r:id="rId6"/>
    <p:sldId id="260" r:id="rId7"/>
    <p:sldId id="262" r:id="rId8"/>
    <p:sldId id="263" r:id="rId9"/>
    <p:sldId id="754" r:id="rId10"/>
    <p:sldId id="745" r:id="rId11"/>
    <p:sldId id="740" r:id="rId12"/>
    <p:sldId id="715" r:id="rId13"/>
    <p:sldId id="264" r:id="rId14"/>
    <p:sldId id="755" r:id="rId15"/>
    <p:sldId id="261" r:id="rId16"/>
    <p:sldId id="714" r:id="rId17"/>
    <p:sldId id="265" r:id="rId18"/>
    <p:sldId id="266" r:id="rId19"/>
    <p:sldId id="748" r:id="rId20"/>
    <p:sldId id="270" r:id="rId21"/>
    <p:sldId id="742" r:id="rId22"/>
    <p:sldId id="272" r:id="rId23"/>
    <p:sldId id="747" r:id="rId24"/>
    <p:sldId id="278" r:id="rId25"/>
    <p:sldId id="279" r:id="rId26"/>
    <p:sldId id="274" r:id="rId27"/>
    <p:sldId id="275" r:id="rId28"/>
    <p:sldId id="276" r:id="rId29"/>
    <p:sldId id="277" r:id="rId30"/>
    <p:sldId id="744" r:id="rId31"/>
    <p:sldId id="741" r:id="rId32"/>
    <p:sldId id="743" r:id="rId33"/>
    <p:sldId id="752" r:id="rId34"/>
    <p:sldId id="750" r:id="rId35"/>
    <p:sldId id="751" r:id="rId36"/>
    <p:sldId id="74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AA4E63-6BA5-8DF7-202B-772EFB823825}" v="24" dt="2026-02-10T17:44:58.948"/>
    <p1510:client id="{D4ACD92D-5552-5103-12D4-5C8283F9656B}" v="2" dt="2026-02-09T21:20:38.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68"/>
    <p:restoredTop sz="91471"/>
  </p:normalViewPr>
  <p:slideViewPr>
    <p:cSldViewPr snapToGrid="0">
      <p:cViewPr varScale="1">
        <p:scale>
          <a:sx n="61" d="100"/>
          <a:sy n="61" d="100"/>
        </p:scale>
        <p:origin x="248" y="10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7E8BCD-2AB9-7B48-BF82-5D118D8FF580}" type="datetimeFigureOut">
              <a:rPr lang="en-US" smtClean="0"/>
              <a:t>2/12/26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205644-6736-DC43-AE01-423D20281481}" type="slidenum">
              <a:rPr lang="en-US" smtClean="0"/>
              <a:t>‹#›</a:t>
            </a:fld>
            <a:endParaRPr lang="en-US"/>
          </a:p>
        </p:txBody>
      </p:sp>
    </p:spTree>
    <p:extLst>
      <p:ext uri="{BB962C8B-B14F-4D97-AF65-F5344CB8AC3E}">
        <p14:creationId xmlns:p14="http://schemas.microsoft.com/office/powerpoint/2010/main" val="2249327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8205644-6736-DC43-AE01-423D20281481}" type="slidenum">
              <a:rPr lang="en-US" smtClean="0"/>
              <a:t>8</a:t>
            </a:fld>
            <a:endParaRPr lang="en-US"/>
          </a:p>
        </p:txBody>
      </p:sp>
    </p:spTree>
    <p:extLst>
      <p:ext uri="{BB962C8B-B14F-4D97-AF65-F5344CB8AC3E}">
        <p14:creationId xmlns:p14="http://schemas.microsoft.com/office/powerpoint/2010/main" val="395760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00"/>
              </a:lnSpc>
              <a:buFont typeface="Arial" panose="020B0604020202020204" pitchFamily="34" charset="0"/>
              <a:buChar char="•"/>
            </a:pPr>
            <a:r>
              <a:rPr lang="en-US" sz="1800" b="0" i="0" u="none" strike="noStrike">
                <a:solidFill>
                  <a:srgbClr val="000000"/>
                </a:solidFill>
                <a:effectLst/>
                <a:latin typeface="Calibri" panose="020F0502020204030204" pitchFamily="34" charset="0"/>
              </a:rPr>
              <a:t>Metro pictures featured key figures such as Richard Prince and Cindy Sherman, ​</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lnSpc>
                <a:spcPts val="1500"/>
              </a:lnSpc>
              <a:buFont typeface="Arial" panose="020B0604020202020204" pitchFamily="34" charset="0"/>
              <a:buChar char="•"/>
            </a:pPr>
            <a:r>
              <a:rPr lang="en-US" sz="1800" b="0" i="0" u="none" strike="noStrike">
                <a:solidFill>
                  <a:srgbClr val="000000"/>
                </a:solidFill>
                <a:effectLst/>
                <a:latin typeface="Calibri" panose="020F0502020204030204" pitchFamily="34" charset="0"/>
              </a:rPr>
              <a:t>who  all engaged with media imagery in different ways.​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lnSpc>
                <a:spcPts val="1500"/>
              </a:lnSpc>
              <a:buFont typeface="Arial" panose="020B0604020202020204" pitchFamily="34" charset="0"/>
              <a:buChar char="•"/>
            </a:pPr>
            <a:r>
              <a:rPr lang="en-US" sz="1800" b="0" i="0" u="none" strike="noStrike">
                <a:solidFill>
                  <a:srgbClr val="000000"/>
                </a:solidFill>
                <a:effectLst/>
                <a:latin typeface="Calibri" panose="020F0502020204030204" pitchFamily="34" charset="0"/>
              </a:rPr>
              <a:t>Ashley Bickerton, Jeff Koons, Peter Halley and Meyer </a:t>
            </a:r>
            <a:r>
              <a:rPr lang="en-US" sz="1800" b="0" i="0" u="none" strike="noStrike" err="1">
                <a:solidFill>
                  <a:srgbClr val="000000"/>
                </a:solidFill>
                <a:effectLst/>
                <a:latin typeface="Calibri" panose="020F0502020204030204" pitchFamily="34" charset="0"/>
              </a:rPr>
              <a:t>Vaisman</a:t>
            </a:r>
            <a:r>
              <a:rPr lang="en-US" sz="1800" b="0" i="0" u="none" strike="noStrike">
                <a:solidFill>
                  <a:srgbClr val="000000"/>
                </a:solidFill>
                <a:effectLst/>
                <a:latin typeface="Calibri" panose="020F0502020204030204" pitchFamily="34" charset="0"/>
              </a:rPr>
              <a:t>, all referenced images and objects associated with both modernist art and consumer culture </a:t>
            </a:r>
            <a:endParaRPr lang="en-US" b="0" i="0">
              <a:solidFill>
                <a:srgbClr val="000000"/>
              </a:solidFill>
              <a:effectLst/>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C8205644-6736-DC43-AE01-423D20281481}" type="slidenum">
              <a:rPr lang="en-US" smtClean="0"/>
              <a:t>9</a:t>
            </a:fld>
            <a:endParaRPr lang="en-US"/>
          </a:p>
        </p:txBody>
      </p:sp>
    </p:spTree>
    <p:extLst>
      <p:ext uri="{BB962C8B-B14F-4D97-AF65-F5344CB8AC3E}">
        <p14:creationId xmlns:p14="http://schemas.microsoft.com/office/powerpoint/2010/main" val="2863982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9500-47D9-B0C2-291C-EE679CAC33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F6BCB7-667E-3E10-ED03-BC0C3CBC8A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08BB22-F9ED-158D-BF23-818FB3B65666}"/>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0E9B0B53-47C6-8C7E-2A26-4042CB989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913ABF-64C9-73B6-D977-3A513D4E408C}"/>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1314939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74D8C-58E9-B4A4-4907-44285FC592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3CA25F-7EAF-3229-BD47-327B479A4F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71B666-BCFF-4C0C-4DBE-DEB59057D755}"/>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EA368AB7-6244-9686-1C08-69D2547099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B576DA-5822-6089-7C6A-D66DAED1C1D3}"/>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1875190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8509-5536-F199-E66C-1BCB33284DF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C98C2-60CD-0182-273C-A63C6E864A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69FCD1-0DF4-CA7C-5D8B-B7B07080230D}"/>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078AF587-1E4D-13EA-562F-A05AEE0384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3256D-0D8C-0EE8-993A-837CFBB79886}"/>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326279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CFDFE-71D7-9762-B70A-E6006022F7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FB50482-B8B4-90D5-454A-4B2FFEF667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A28E6A0-92FC-8053-B043-50B58C1133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42E027-67AA-4014-338B-6FC7015EECCC}"/>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6" name="Footer Placeholder 5">
            <a:extLst>
              <a:ext uri="{FF2B5EF4-FFF2-40B4-BE49-F238E27FC236}">
                <a16:creationId xmlns:a16="http://schemas.microsoft.com/office/drawing/2014/main" id="{B2ADFF80-2F00-542D-92CC-74FDD561FB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26BBBD-C4FC-DE5A-C908-D50CAC6E9E2E}"/>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3537460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A69A-D93C-F51F-118E-5BF8CC31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831726-67C2-A2B7-D357-6731BB2862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6FD318-9955-6BEF-BA20-3F0602CC3EE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2E689E-4E0F-6E2C-83A0-205CA3F1B4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EBDCA-D7D3-7918-02C6-1DFA2BB99B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2158DD-2003-7A2B-8333-12D881575C67}"/>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8" name="Footer Placeholder 7">
            <a:extLst>
              <a:ext uri="{FF2B5EF4-FFF2-40B4-BE49-F238E27FC236}">
                <a16:creationId xmlns:a16="http://schemas.microsoft.com/office/drawing/2014/main" id="{D2561F9A-8251-7A09-B340-A35846C2771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6EE7C6-C27C-80D7-6751-1A20C4B1E3E2}"/>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3416693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0C36C-B654-F3B4-8E95-8F24B58837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5C8575E-BF20-EA02-39D5-F94B1950B53A}"/>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4" name="Footer Placeholder 3">
            <a:extLst>
              <a:ext uri="{FF2B5EF4-FFF2-40B4-BE49-F238E27FC236}">
                <a16:creationId xmlns:a16="http://schemas.microsoft.com/office/drawing/2014/main" id="{41C06BA7-AF62-B0F9-9FCB-240FA010D21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75BC5B-9532-FF65-3DDC-536766791378}"/>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233598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77D20B-ADCC-BADD-B4E9-129D7AA3559B}"/>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3" name="Footer Placeholder 2">
            <a:extLst>
              <a:ext uri="{FF2B5EF4-FFF2-40B4-BE49-F238E27FC236}">
                <a16:creationId xmlns:a16="http://schemas.microsoft.com/office/drawing/2014/main" id="{F2F5237B-37E0-8211-1A97-F84F88AECF7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BA12FC-1E17-6434-20F2-70C8F2976E0A}"/>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585679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2699-78AD-50E2-C0C6-4F7F8897A8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E129ED-3753-9C8E-3429-DD3CCF58C8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5D7F8C-F660-9470-0A36-AA391DFBC9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1E420C-867C-9543-F925-3B564875B574}"/>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6" name="Footer Placeholder 5">
            <a:extLst>
              <a:ext uri="{FF2B5EF4-FFF2-40B4-BE49-F238E27FC236}">
                <a16:creationId xmlns:a16="http://schemas.microsoft.com/office/drawing/2014/main" id="{4748E3A5-DC09-8B45-995D-3E177A09F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7B3535-BFCB-6880-F630-F5C9D405BAC8}"/>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118141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26CF-FC40-B38F-F0CE-E131ABF407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8C66708-DB33-CE9C-D223-251FF74FF0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C07BAE-B9DB-F7B1-8BD0-B703206497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02DCE7-B7EC-1415-276C-9CE0A5CEA446}"/>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6" name="Footer Placeholder 5">
            <a:extLst>
              <a:ext uri="{FF2B5EF4-FFF2-40B4-BE49-F238E27FC236}">
                <a16:creationId xmlns:a16="http://schemas.microsoft.com/office/drawing/2014/main" id="{12D29052-0F65-88D7-45D8-8EB5C521B4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30F197-E1FF-329F-3B3D-DC82C0A8F514}"/>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342836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84AF4-6025-69EE-110F-8CECC73917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15274F-47F9-28E7-5B1B-334C3AAFC3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A05F41-6625-E780-068C-715986A46DA5}"/>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CDE62081-06F4-BE51-0582-7164D5355D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356C1-7B17-F34D-2852-65A387E09091}"/>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311341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7191B2-FBDF-CA0E-7378-76A90F67FB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11C987-4CA1-2E87-6C86-7EC431F27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CD471A-DA06-B1A4-E020-2812B3F21A47}"/>
              </a:ext>
            </a:extLst>
          </p:cNvPr>
          <p:cNvSpPr>
            <a:spLocks noGrp="1"/>
          </p:cNvSpPr>
          <p:nvPr>
            <p:ph type="dt" sz="half" idx="10"/>
          </p:nvPr>
        </p:nvSpPr>
        <p:spPr/>
        <p:txBody>
          <a:body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A75DA3C8-B849-F984-46C4-C6675EB45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5CD1C5-8626-E2CD-BAA3-C93C0414ED0A}"/>
              </a:ext>
            </a:extLst>
          </p:cNvPr>
          <p:cNvSpPr>
            <a:spLocks noGrp="1"/>
          </p:cNvSpPr>
          <p:nvPr>
            <p:ph type="sldNum" sz="quarter" idx="12"/>
          </p:nvPr>
        </p:nvSpPr>
        <p:spPr/>
        <p:txBody>
          <a:bodyPr/>
          <a:lstStyle/>
          <a:p>
            <a:fld id="{57AE5DC8-59DD-B74E-9B1B-1D162A270513}" type="slidenum">
              <a:rPr lang="en-US" smtClean="0"/>
              <a:t>‹#›</a:t>
            </a:fld>
            <a:endParaRPr lang="en-US"/>
          </a:p>
        </p:txBody>
      </p:sp>
    </p:spTree>
    <p:extLst>
      <p:ext uri="{BB962C8B-B14F-4D97-AF65-F5344CB8AC3E}">
        <p14:creationId xmlns:p14="http://schemas.microsoft.com/office/powerpoint/2010/main" val="2920987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F484DD-8616-C750-2746-B6B8F85E70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1264C7-8FFF-5631-F1B4-569729842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7877BE-6AB9-FC65-64D0-F4CFA09FC4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A80160-2DDE-4A48-AD7F-B048DC060290}" type="datetimeFigureOut">
              <a:rPr lang="en-US" smtClean="0"/>
              <a:t>2/12/26</a:t>
            </a:fld>
            <a:endParaRPr lang="en-US"/>
          </a:p>
        </p:txBody>
      </p:sp>
      <p:sp>
        <p:nvSpPr>
          <p:cNvPr id="5" name="Footer Placeholder 4">
            <a:extLst>
              <a:ext uri="{FF2B5EF4-FFF2-40B4-BE49-F238E27FC236}">
                <a16:creationId xmlns:a16="http://schemas.microsoft.com/office/drawing/2014/main" id="{0706BC44-D42D-D0FB-0FC7-F503D17172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4D4EB9C-3FE6-F3E9-7515-CEE3B67B15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AE5DC8-59DD-B74E-9B1B-1D162A270513}" type="slidenum">
              <a:rPr lang="en-US" smtClean="0"/>
              <a:t>‹#›</a:t>
            </a:fld>
            <a:endParaRPr lang="en-US"/>
          </a:p>
        </p:txBody>
      </p:sp>
    </p:spTree>
    <p:extLst>
      <p:ext uri="{BB962C8B-B14F-4D97-AF65-F5344CB8AC3E}">
        <p14:creationId xmlns:p14="http://schemas.microsoft.com/office/powerpoint/2010/main" val="87082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google.com/search?client=safari&amp;hs=o2Jp&amp;sca_esv=074920bdea4960d4&amp;rls=en&amp;q=Cubism&amp;sa=X&amp;ved=2ahUKEwjc0L31rc2SAxVXVEEAHZm4FEEQgK4QegQIARAE&amp;biw=1438&amp;bih=734&amp;dpr=2&amp;mstk=AUtExfDj0yvYPQVKwdeJRlFKvRHte1kLv_7kCeL6JD3rYm3gkOJHe0VbVGRRS1FQPT2Kcvp6nArMq74LHPAGcQ9v03sO4dX1poL17ZdWouPbHHXzbLiH61dVBgwNQNrpUkzDAqU&amp;csui=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896DF-5A8F-B858-450C-6B0718FE802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7BD49BD-1A35-762D-B12A-ABD45E2E33AB}"/>
              </a:ext>
            </a:extLst>
          </p:cNvPr>
          <p:cNvPicPr>
            <a:picLocks noChangeAspect="1"/>
          </p:cNvPicPr>
          <p:nvPr/>
        </p:nvPicPr>
        <p:blipFill>
          <a:blip r:embed="rId2"/>
          <a:stretch>
            <a:fillRect/>
          </a:stretch>
        </p:blipFill>
        <p:spPr>
          <a:xfrm>
            <a:off x="4808737" y="1951214"/>
            <a:ext cx="7220431" cy="4890665"/>
          </a:xfrm>
          <a:prstGeom prst="rect">
            <a:avLst/>
          </a:prstGeom>
        </p:spPr>
      </p:pic>
      <p:sp>
        <p:nvSpPr>
          <p:cNvPr id="6" name="TextBox 5">
            <a:extLst>
              <a:ext uri="{FF2B5EF4-FFF2-40B4-BE49-F238E27FC236}">
                <a16:creationId xmlns:a16="http://schemas.microsoft.com/office/drawing/2014/main" id="{EC037E4E-288F-496D-9D39-8B29AAF5BD5A}"/>
              </a:ext>
            </a:extLst>
          </p:cNvPr>
          <p:cNvSpPr txBox="1"/>
          <p:nvPr/>
        </p:nvSpPr>
        <p:spPr>
          <a:xfrm>
            <a:off x="8667350" y="6388512"/>
            <a:ext cx="3361818" cy="246221"/>
          </a:xfrm>
          <a:prstGeom prst="rect">
            <a:avLst/>
          </a:prstGeom>
          <a:noFill/>
        </p:spPr>
        <p:txBody>
          <a:bodyPr wrap="none" rtlCol="0">
            <a:spAutoFit/>
          </a:bodyPr>
          <a:lstStyle/>
          <a:p>
            <a:r>
              <a:rPr lang="en-US" sz="1000" dirty="0"/>
              <a:t>Lei Xue </a:t>
            </a:r>
            <a:r>
              <a:rPr lang="en-GB" sz="1000" b="0" i="0" u="none" strike="noStrike" dirty="0">
                <a:solidFill>
                  <a:srgbClr val="333333"/>
                </a:solidFill>
                <a:effectLst/>
              </a:rPr>
              <a:t>“Drinking Tea” 2009, hand-painted porcelain cans</a:t>
            </a:r>
            <a:endParaRPr lang="en-US" sz="1000" dirty="0"/>
          </a:p>
        </p:txBody>
      </p:sp>
      <p:sp>
        <p:nvSpPr>
          <p:cNvPr id="3" name="TextBox 2">
            <a:extLst>
              <a:ext uri="{FF2B5EF4-FFF2-40B4-BE49-F238E27FC236}">
                <a16:creationId xmlns:a16="http://schemas.microsoft.com/office/drawing/2014/main" id="{6479DCC8-D5DE-1372-A99E-2AB330EBFBED}"/>
              </a:ext>
            </a:extLst>
          </p:cNvPr>
          <p:cNvSpPr txBox="1"/>
          <p:nvPr/>
        </p:nvSpPr>
        <p:spPr>
          <a:xfrm>
            <a:off x="547843" y="579079"/>
            <a:ext cx="6096000" cy="2400657"/>
          </a:xfrm>
          <a:prstGeom prst="rect">
            <a:avLst/>
          </a:prstGeom>
          <a:noFill/>
        </p:spPr>
        <p:txBody>
          <a:bodyPr wrap="square">
            <a:spAutoFit/>
          </a:bodyPr>
          <a:lstStyle/>
          <a:p>
            <a:r>
              <a:rPr lang="en-US" sz="2400" b="1"/>
              <a:t>Appropriation in Art</a:t>
            </a:r>
          </a:p>
          <a:p>
            <a:endParaRPr lang="en-US"/>
          </a:p>
          <a:p>
            <a:r>
              <a:rPr lang="en-US"/>
              <a:t>What is appropriation </a:t>
            </a:r>
          </a:p>
          <a:p>
            <a:r>
              <a:rPr lang="en-US"/>
              <a:t>Brief overview and examples</a:t>
            </a:r>
          </a:p>
          <a:p>
            <a:r>
              <a:rPr lang="en-US"/>
              <a:t>Key themes</a:t>
            </a:r>
          </a:p>
          <a:p>
            <a:r>
              <a:rPr lang="en-US"/>
              <a:t>Controversial issues e.g. Authorship and ownership &amp; Cultural appropriation</a:t>
            </a:r>
          </a:p>
          <a:p>
            <a:r>
              <a:rPr lang="en-US"/>
              <a:t>AI &amp; Appropriation</a:t>
            </a:r>
          </a:p>
        </p:txBody>
      </p:sp>
    </p:spTree>
    <p:extLst>
      <p:ext uri="{BB962C8B-B14F-4D97-AF65-F5344CB8AC3E}">
        <p14:creationId xmlns:p14="http://schemas.microsoft.com/office/powerpoint/2010/main" val="244838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2" name="TextBox 1">
            <a:extLst>
              <a:ext uri="{FF2B5EF4-FFF2-40B4-BE49-F238E27FC236}">
                <a16:creationId xmlns:a16="http://schemas.microsoft.com/office/drawing/2014/main" id="{92C865BD-931A-66D9-AD8D-BC48186696FD}"/>
              </a:ext>
            </a:extLst>
          </p:cNvPr>
          <p:cNvSpPr txBox="1"/>
          <p:nvPr/>
        </p:nvSpPr>
        <p:spPr>
          <a:xfrm>
            <a:off x="1932902" y="3429000"/>
            <a:ext cx="8071697" cy="1655762"/>
          </a:xfrm>
          <a:prstGeom prst="rect">
            <a:avLst/>
          </a:prstGeom>
        </p:spPr>
        <p:txBody>
          <a:bodyPr vert="horz" lIns="91440" tIns="45720" rIns="91440" bIns="45720" rtlCol="0">
            <a:normAutofit/>
          </a:bodyPr>
          <a:lstStyle/>
          <a:p>
            <a:pPr>
              <a:lnSpc>
                <a:spcPct val="90000"/>
              </a:lnSpc>
              <a:spcBef>
                <a:spcPts val="1000"/>
              </a:spcBef>
            </a:pPr>
            <a:r>
              <a:rPr lang="en-US" sz="2000" b="0" i="0" u="none" strike="noStrike" kern="1200" dirty="0">
                <a:solidFill>
                  <a:schemeClr val="bg1"/>
                </a:solidFill>
                <a:effectLst/>
                <a:latin typeface="+mn-lt"/>
                <a:ea typeface="+mn-ea"/>
                <a:cs typeface="+mn-cs"/>
              </a:rPr>
              <a:t>Appropriation is the </a:t>
            </a:r>
            <a:r>
              <a:rPr lang="en-US" sz="2000" b="1" i="0" u="none" strike="noStrike" kern="1200" dirty="0">
                <a:solidFill>
                  <a:srgbClr val="FFFF00"/>
                </a:solidFill>
                <a:effectLst/>
                <a:latin typeface="+mn-lt"/>
                <a:ea typeface="+mn-ea"/>
                <a:cs typeface="+mn-cs"/>
              </a:rPr>
              <a:t>intentional</a:t>
            </a:r>
            <a:r>
              <a:rPr lang="en-US" sz="2000" b="0" i="0" u="none" strike="noStrike" kern="1200" dirty="0">
                <a:solidFill>
                  <a:srgbClr val="FFFF00"/>
                </a:solidFill>
                <a:effectLst/>
                <a:latin typeface="+mn-lt"/>
                <a:ea typeface="+mn-ea"/>
                <a:cs typeface="+mn-cs"/>
              </a:rPr>
              <a:t> </a:t>
            </a:r>
            <a:r>
              <a:rPr lang="en-US" sz="2000" b="0" i="0" u="none" strike="noStrike" kern="1200" dirty="0">
                <a:solidFill>
                  <a:schemeClr val="bg1"/>
                </a:solidFill>
                <a:effectLst/>
                <a:latin typeface="+mn-lt"/>
                <a:ea typeface="+mn-ea"/>
                <a:cs typeface="+mn-cs"/>
              </a:rPr>
              <a:t>borrowing, copying, and alteration of existing images and objects. A strategy that has been used by artists for millennia, it took on new significance in the mid-20th century with the rise of consumerism and the proliferation of images through mass media outlets from magazines to television. (MoMA) </a:t>
            </a:r>
            <a:endParaRPr lang="en-US" sz="2000" kern="1200" dirty="0">
              <a:solidFill>
                <a:schemeClr val="bg1"/>
              </a:solidFill>
              <a:latin typeface="+mn-lt"/>
              <a:ea typeface="+mn-ea"/>
              <a:cs typeface="+mn-cs"/>
            </a:endParaRPr>
          </a:p>
        </p:txBody>
      </p:sp>
      <p:cxnSp>
        <p:nvCxnSpPr>
          <p:cNvPr id="14" name="Straight Connector 13">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56BFA00-B52E-7506-8687-5A6CC8E8284D}"/>
              </a:ext>
            </a:extLst>
          </p:cNvPr>
          <p:cNvSpPr txBox="1"/>
          <p:nvPr/>
        </p:nvSpPr>
        <p:spPr>
          <a:xfrm>
            <a:off x="2623661" y="723834"/>
            <a:ext cx="6100762" cy="1313821"/>
          </a:xfrm>
          <a:prstGeom prst="rect">
            <a:avLst/>
          </a:prstGeom>
          <a:noFill/>
        </p:spPr>
        <p:txBody>
          <a:bodyPr wrap="square">
            <a:spAutoFit/>
          </a:bodyPr>
          <a:lstStyle/>
          <a:p>
            <a:pPr algn="ctr">
              <a:lnSpc>
                <a:spcPts val="4125"/>
              </a:lnSpc>
            </a:pPr>
            <a:r>
              <a:rPr lang="en-GB" sz="2000" b="0" i="0" u="none" strike="noStrike" cap="all" dirty="0">
                <a:solidFill>
                  <a:schemeClr val="bg1"/>
                </a:solidFill>
                <a:effectLst/>
                <a:latin typeface="Tate regular"/>
              </a:rPr>
              <a:t>APPROPRIATION</a:t>
            </a:r>
            <a:endParaRPr lang="en-GB" sz="2000" b="0" i="0" u="none" strike="noStrike" dirty="0">
              <a:solidFill>
                <a:schemeClr val="bg1"/>
              </a:solidFill>
              <a:effectLst/>
              <a:latin typeface="Tate regular"/>
            </a:endParaRPr>
          </a:p>
          <a:p>
            <a:pPr algn="ctr">
              <a:lnSpc>
                <a:spcPts val="1800"/>
              </a:lnSpc>
              <a:spcAft>
                <a:spcPts val="1200"/>
              </a:spcAft>
            </a:pPr>
            <a:r>
              <a:rPr lang="en-GB" b="0" i="0" u="none" strike="noStrike" dirty="0">
                <a:solidFill>
                  <a:schemeClr val="bg1"/>
                </a:solidFill>
                <a:effectLst/>
                <a:latin typeface="Tate regular"/>
              </a:rPr>
              <a:t>Appropriation in art and art history refers to the practice of artists using pre-existing objects or images in their art with little transformation of the original (Tate)</a:t>
            </a:r>
          </a:p>
        </p:txBody>
      </p:sp>
    </p:spTree>
    <p:extLst>
      <p:ext uri="{BB962C8B-B14F-4D97-AF65-F5344CB8AC3E}">
        <p14:creationId xmlns:p14="http://schemas.microsoft.com/office/powerpoint/2010/main" val="927934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CC681092-5202-F4FE-CF10-A3A3D33D42F4}"/>
              </a:ext>
            </a:extLst>
          </p:cNvPr>
          <p:cNvPicPr>
            <a:picLocks noChangeAspect="1"/>
          </p:cNvPicPr>
          <p:nvPr/>
        </p:nvPicPr>
        <p:blipFill>
          <a:blip r:embed="rId2"/>
          <a:srcRect t="8093" r="1" b="3030"/>
          <a:stretch/>
        </p:blipFill>
        <p:spPr>
          <a:xfrm>
            <a:off x="-4642" y="10"/>
            <a:ext cx="3006061" cy="3339639"/>
          </a:xfrm>
          <a:prstGeom prst="rect">
            <a:avLst/>
          </a:prstGeom>
        </p:spPr>
      </p:pic>
      <p:pic>
        <p:nvPicPr>
          <p:cNvPr id="14" name="Picture 13">
            <a:extLst>
              <a:ext uri="{FF2B5EF4-FFF2-40B4-BE49-F238E27FC236}">
                <a16:creationId xmlns:a16="http://schemas.microsoft.com/office/drawing/2014/main" id="{6E61036B-8B47-F499-CA65-BC640BCA6626}"/>
              </a:ext>
            </a:extLst>
          </p:cNvPr>
          <p:cNvPicPr>
            <a:picLocks noChangeAspect="1"/>
          </p:cNvPicPr>
          <p:nvPr/>
        </p:nvPicPr>
        <p:blipFill>
          <a:blip r:embed="rId3"/>
          <a:srcRect l="23336" r="8149" b="1"/>
          <a:stretch/>
        </p:blipFill>
        <p:spPr>
          <a:xfrm>
            <a:off x="3198068" y="10"/>
            <a:ext cx="2991088" cy="3339639"/>
          </a:xfrm>
          <a:prstGeom prst="rect">
            <a:avLst/>
          </a:prstGeom>
        </p:spPr>
      </p:pic>
      <p:pic>
        <p:nvPicPr>
          <p:cNvPr id="13" name="Picture 12">
            <a:extLst>
              <a:ext uri="{FF2B5EF4-FFF2-40B4-BE49-F238E27FC236}">
                <a16:creationId xmlns:a16="http://schemas.microsoft.com/office/drawing/2014/main" id="{67DB5808-5A42-74A8-A029-E1A5E2757E7B}"/>
              </a:ext>
            </a:extLst>
          </p:cNvPr>
          <p:cNvPicPr>
            <a:picLocks noChangeAspect="1"/>
          </p:cNvPicPr>
          <p:nvPr/>
        </p:nvPicPr>
        <p:blipFill>
          <a:blip r:embed="rId4"/>
          <a:srcRect t="21227" r="1" b="1"/>
          <a:stretch/>
        </p:blipFill>
        <p:spPr>
          <a:xfrm>
            <a:off x="-2" y="3518351"/>
            <a:ext cx="6189158" cy="3339649"/>
          </a:xfrm>
          <a:prstGeom prst="rect">
            <a:avLst/>
          </a:prstGeom>
        </p:spPr>
      </p:pic>
      <p:sp>
        <p:nvSpPr>
          <p:cNvPr id="5" name="TextBox 4">
            <a:extLst>
              <a:ext uri="{FF2B5EF4-FFF2-40B4-BE49-F238E27FC236}">
                <a16:creationId xmlns:a16="http://schemas.microsoft.com/office/drawing/2014/main" id="{C0AE6E57-7814-AFA3-CF7C-CE0BDA191C14}"/>
              </a:ext>
            </a:extLst>
          </p:cNvPr>
          <p:cNvSpPr txBox="1"/>
          <p:nvPr/>
        </p:nvSpPr>
        <p:spPr>
          <a:xfrm>
            <a:off x="6600265" y="2413645"/>
            <a:ext cx="4753534" cy="369473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Early 20</a:t>
            </a:r>
            <a:r>
              <a:rPr lang="en-US" sz="2000" baseline="30000" dirty="0"/>
              <a:t>th</a:t>
            </a:r>
            <a:r>
              <a:rPr lang="en-US" sz="2000" dirty="0"/>
              <a:t> Century </a:t>
            </a:r>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dirty="0"/>
              <a:t>Appropriation gained prominence with Dada and cubism with early influences in the use of collage and found objects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752295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F7D91-077A-64BD-1104-B6840A598034}"/>
              </a:ext>
            </a:extLst>
          </p:cNvPr>
          <p:cNvSpPr>
            <a:spLocks noGrp="1"/>
          </p:cNvSpPr>
          <p:nvPr>
            <p:ph type="title"/>
          </p:nvPr>
        </p:nvSpPr>
        <p:spPr>
          <a:xfrm>
            <a:off x="835155" y="525195"/>
            <a:ext cx="3986155" cy="2806506"/>
          </a:xfrm>
        </p:spPr>
        <p:txBody>
          <a:bodyPr anchor="b">
            <a:normAutofit/>
          </a:bodyPr>
          <a:lstStyle/>
          <a:p>
            <a:r>
              <a:rPr lang="en-US" sz="4000"/>
              <a:t>Mid 20</a:t>
            </a:r>
            <a:r>
              <a:rPr lang="en-US" sz="4000" baseline="30000"/>
              <a:t>th</a:t>
            </a:r>
            <a:r>
              <a:rPr lang="en-US" sz="4000"/>
              <a:t> Century: Pop Art – 1950’s &amp; 60’s</a:t>
            </a:r>
            <a:br>
              <a:rPr lang="en-US" sz="4000"/>
            </a:br>
            <a:endParaRPr lang="en-US" sz="4000"/>
          </a:p>
        </p:txBody>
      </p:sp>
      <p:pic>
        <p:nvPicPr>
          <p:cNvPr id="4" name="Picture 3">
            <a:extLst>
              <a:ext uri="{FF2B5EF4-FFF2-40B4-BE49-F238E27FC236}">
                <a16:creationId xmlns:a16="http://schemas.microsoft.com/office/drawing/2014/main" id="{25DFBFD5-8718-8BAF-52B1-27535FFC68A0}"/>
              </a:ext>
            </a:extLst>
          </p:cNvPr>
          <p:cNvPicPr>
            <a:picLocks noChangeAspect="1"/>
          </p:cNvPicPr>
          <p:nvPr/>
        </p:nvPicPr>
        <p:blipFill>
          <a:blip r:embed="rId2"/>
          <a:srcRect t="2758" r="1" b="16958"/>
          <a:stretch/>
        </p:blipFill>
        <p:spPr>
          <a:xfrm>
            <a:off x="5006716" y="163646"/>
            <a:ext cx="6986541" cy="2623097"/>
          </a:xfrm>
          <a:prstGeom prst="rect">
            <a:avLst/>
          </a:prstGeom>
        </p:spPr>
      </p:pic>
      <p:sp>
        <p:nvSpPr>
          <p:cNvPr id="3" name="Content Placeholder 2">
            <a:extLst>
              <a:ext uri="{FF2B5EF4-FFF2-40B4-BE49-F238E27FC236}">
                <a16:creationId xmlns:a16="http://schemas.microsoft.com/office/drawing/2014/main" id="{9A5CD8CD-A9C2-C4C9-6FC1-33642C53B5AF}"/>
              </a:ext>
            </a:extLst>
          </p:cNvPr>
          <p:cNvSpPr>
            <a:spLocks noGrp="1"/>
          </p:cNvSpPr>
          <p:nvPr>
            <p:ph idx="1"/>
          </p:nvPr>
        </p:nvSpPr>
        <p:spPr>
          <a:xfrm>
            <a:off x="835155" y="3526300"/>
            <a:ext cx="3986155" cy="2588458"/>
          </a:xfrm>
        </p:spPr>
        <p:txBody>
          <a:bodyPr vert="horz" lIns="91440" tIns="45720" rIns="91440" bIns="45720" rtlCol="0" anchor="t">
            <a:normAutofit/>
          </a:bodyPr>
          <a:lstStyle/>
          <a:p>
            <a:r>
              <a:rPr lang="en-US" sz="2000"/>
              <a:t>Andy Warhol / Roy Lichtenstein </a:t>
            </a:r>
          </a:p>
          <a:p>
            <a:endParaRPr lang="en-US" sz="2000"/>
          </a:p>
        </p:txBody>
      </p:sp>
      <p:pic>
        <p:nvPicPr>
          <p:cNvPr id="5" name="Picture 4">
            <a:extLst>
              <a:ext uri="{FF2B5EF4-FFF2-40B4-BE49-F238E27FC236}">
                <a16:creationId xmlns:a16="http://schemas.microsoft.com/office/drawing/2014/main" id="{D473BE63-7749-C0A3-C36D-F5D4FE9E41EF}"/>
              </a:ext>
            </a:extLst>
          </p:cNvPr>
          <p:cNvPicPr>
            <a:picLocks noChangeAspect="1"/>
          </p:cNvPicPr>
          <p:nvPr/>
        </p:nvPicPr>
        <p:blipFill>
          <a:blip r:embed="rId3"/>
          <a:srcRect t="43242" r="-1" b="8118"/>
          <a:stretch/>
        </p:blipFill>
        <p:spPr>
          <a:xfrm>
            <a:off x="5186555" y="2956875"/>
            <a:ext cx="6685656" cy="3352653"/>
          </a:xfrm>
          <a:prstGeom prst="rect">
            <a:avLst/>
          </a:prstGeom>
        </p:spPr>
      </p:pic>
    </p:spTree>
    <p:extLst>
      <p:ext uri="{BB962C8B-B14F-4D97-AF65-F5344CB8AC3E}">
        <p14:creationId xmlns:p14="http://schemas.microsoft.com/office/powerpoint/2010/main" val="3678922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286E64-DB4D-577F-A41A-E1751A48FE2B}"/>
              </a:ext>
            </a:extLst>
          </p:cNvPr>
          <p:cNvPicPr>
            <a:picLocks noChangeAspect="1"/>
          </p:cNvPicPr>
          <p:nvPr/>
        </p:nvPicPr>
        <p:blipFill>
          <a:blip r:embed="rId2"/>
          <a:srcRect l="6653" r="1189" b="3"/>
          <a:stretch/>
        </p:blipFill>
        <p:spPr>
          <a:xfrm>
            <a:off x="4038611" y="7"/>
            <a:ext cx="3541902" cy="6012571"/>
          </a:xfrm>
          <a:prstGeom prst="rect">
            <a:avLst/>
          </a:prstGeom>
        </p:spPr>
      </p:pic>
      <p:sp>
        <p:nvSpPr>
          <p:cNvPr id="16" name="Freeform: Shape 15">
            <a:extLst>
              <a:ext uri="{FF2B5EF4-FFF2-40B4-BE49-F238E27FC236}">
                <a16:creationId xmlns:a16="http://schemas.microsoft.com/office/drawing/2014/main" id="{32FD26B0-16CE-4AD4-9CE4-A63EBF330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FC3CE6-0274-5EB0-C57C-6A412F92A119}"/>
              </a:ext>
            </a:extLst>
          </p:cNvPr>
          <p:cNvSpPr>
            <a:spLocks noGrp="1"/>
          </p:cNvSpPr>
          <p:nvPr>
            <p:ph type="title"/>
          </p:nvPr>
        </p:nvSpPr>
        <p:spPr>
          <a:xfrm>
            <a:off x="553792" y="2945176"/>
            <a:ext cx="2984937" cy="2757975"/>
          </a:xfrm>
        </p:spPr>
        <p:txBody>
          <a:bodyPr vert="horz" lIns="91440" tIns="45720" rIns="91440" bIns="45720" rtlCol="0" anchor="t">
            <a:normAutofit/>
          </a:bodyPr>
          <a:lstStyle/>
          <a:p>
            <a:pPr algn="r"/>
            <a:r>
              <a:rPr lang="en-US" sz="3400" kern="1200">
                <a:solidFill>
                  <a:srgbClr val="FFFFFF"/>
                </a:solidFill>
                <a:latin typeface="+mj-lt"/>
                <a:ea typeface="+mj-ea"/>
                <a:cs typeface="+mj-cs"/>
              </a:rPr>
              <a:t>Conceptual Art &amp; Postmodernism – 1970’s &amp; 80’s</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991089-96B2-3A93-6B77-D4EBD2FFCA75}"/>
              </a:ext>
            </a:extLst>
          </p:cNvPr>
          <p:cNvPicPr>
            <a:picLocks noGrp="1" noChangeAspect="1"/>
          </p:cNvPicPr>
          <p:nvPr>
            <p:ph idx="1"/>
          </p:nvPr>
        </p:nvPicPr>
        <p:blipFill>
          <a:blip r:embed="rId3"/>
          <a:srcRect l="1410" r="268" b="-2"/>
          <a:stretch/>
        </p:blipFill>
        <p:spPr>
          <a:xfrm>
            <a:off x="8068007" y="-7"/>
            <a:ext cx="4123986" cy="6876146"/>
          </a:xfrm>
          <a:prstGeom prst="rect">
            <a:avLst/>
          </a:prstGeom>
        </p:spPr>
      </p:pic>
      <p:sp>
        <p:nvSpPr>
          <p:cNvPr id="3" name="TextBox 2">
            <a:extLst>
              <a:ext uri="{FF2B5EF4-FFF2-40B4-BE49-F238E27FC236}">
                <a16:creationId xmlns:a16="http://schemas.microsoft.com/office/drawing/2014/main" id="{E923E3D7-B609-4306-71B4-EF597D1E4748}"/>
              </a:ext>
            </a:extLst>
          </p:cNvPr>
          <p:cNvSpPr txBox="1"/>
          <p:nvPr/>
        </p:nvSpPr>
        <p:spPr>
          <a:xfrm>
            <a:off x="4143840" y="6379288"/>
            <a:ext cx="1825884" cy="369332"/>
          </a:xfrm>
          <a:prstGeom prst="rect">
            <a:avLst/>
          </a:prstGeom>
          <a:noFill/>
        </p:spPr>
        <p:txBody>
          <a:bodyPr wrap="none" rtlCol="0">
            <a:spAutoFit/>
          </a:bodyPr>
          <a:lstStyle/>
          <a:p>
            <a:r>
              <a:rPr lang="en-US" dirty="0"/>
              <a:t>Barabara Kruger </a:t>
            </a:r>
          </a:p>
        </p:txBody>
      </p:sp>
    </p:spTree>
    <p:extLst>
      <p:ext uri="{BB962C8B-B14F-4D97-AF65-F5344CB8AC3E}">
        <p14:creationId xmlns:p14="http://schemas.microsoft.com/office/powerpoint/2010/main" val="146133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39CA8-7EB1-AEDC-10D7-1D1DAC2FAB02}"/>
              </a:ext>
            </a:extLst>
          </p:cNvPr>
          <p:cNvSpPr>
            <a:spLocks noGrp="1"/>
          </p:cNvSpPr>
          <p:nvPr>
            <p:ph type="title"/>
          </p:nvPr>
        </p:nvSpPr>
        <p:spPr>
          <a:xfrm>
            <a:off x="907574" y="144081"/>
            <a:ext cx="5334197" cy="1708242"/>
          </a:xfrm>
        </p:spPr>
        <p:txBody>
          <a:bodyPr anchor="ctr">
            <a:normAutofit/>
          </a:bodyPr>
          <a:lstStyle/>
          <a:p>
            <a:r>
              <a:rPr lang="en-US" sz="4000" dirty="0"/>
              <a:t>Theoretical links</a:t>
            </a:r>
          </a:p>
        </p:txBody>
      </p:sp>
      <p:sp>
        <p:nvSpPr>
          <p:cNvPr id="3" name="Content Placeholder 2">
            <a:extLst>
              <a:ext uri="{FF2B5EF4-FFF2-40B4-BE49-F238E27FC236}">
                <a16:creationId xmlns:a16="http://schemas.microsoft.com/office/drawing/2014/main" id="{3ADD3F2D-2AD1-9504-9AB1-8E830AF13C9B}"/>
              </a:ext>
            </a:extLst>
          </p:cNvPr>
          <p:cNvSpPr>
            <a:spLocks noGrp="1"/>
          </p:cNvSpPr>
          <p:nvPr>
            <p:ph idx="1"/>
          </p:nvPr>
        </p:nvSpPr>
        <p:spPr>
          <a:xfrm>
            <a:off x="761800" y="2470244"/>
            <a:ext cx="5334197" cy="3769835"/>
          </a:xfrm>
        </p:spPr>
        <p:txBody>
          <a:bodyPr anchor="ctr">
            <a:normAutofit/>
          </a:bodyPr>
          <a:lstStyle/>
          <a:p>
            <a:r>
              <a:rPr lang="en-US" dirty="0"/>
              <a:t>Roland Barthes – The death of the Author</a:t>
            </a:r>
          </a:p>
          <a:p>
            <a:endParaRPr lang="en-US" dirty="0"/>
          </a:p>
          <a:p>
            <a:r>
              <a:rPr lang="en-US" dirty="0"/>
              <a:t>Nicholas </a:t>
            </a:r>
            <a:r>
              <a:rPr lang="en-US" dirty="0" err="1"/>
              <a:t>Bourriaud</a:t>
            </a:r>
            <a:r>
              <a:rPr lang="en-US" dirty="0"/>
              <a:t> – Postproduction</a:t>
            </a:r>
          </a:p>
          <a:p>
            <a:endParaRPr lang="en-US" dirty="0"/>
          </a:p>
          <a:p>
            <a:r>
              <a:rPr lang="en-US" dirty="0"/>
              <a:t>Judith Butler – Subversive repetition &amp; resignification </a:t>
            </a:r>
          </a:p>
          <a:p>
            <a:endParaRPr lang="en-US" dirty="0"/>
          </a:p>
          <a:p>
            <a:endParaRPr lang="en-US" sz="2000" dirty="0"/>
          </a:p>
        </p:txBody>
      </p:sp>
      <p:pic>
        <p:nvPicPr>
          <p:cNvPr id="5" name="Picture 4">
            <a:extLst>
              <a:ext uri="{FF2B5EF4-FFF2-40B4-BE49-F238E27FC236}">
                <a16:creationId xmlns:a16="http://schemas.microsoft.com/office/drawing/2014/main" id="{B9A5DE4A-152B-F936-34A0-6853298DDBCA}"/>
              </a:ext>
            </a:extLst>
          </p:cNvPr>
          <p:cNvPicPr>
            <a:picLocks noChangeAspect="1"/>
          </p:cNvPicPr>
          <p:nvPr/>
        </p:nvPicPr>
        <p:blipFill>
          <a:blip r:embed="rId2"/>
          <a:stretch>
            <a:fillRect/>
          </a:stretch>
        </p:blipFill>
        <p:spPr>
          <a:xfrm>
            <a:off x="10244989" y="4065556"/>
            <a:ext cx="1974574" cy="2792444"/>
          </a:xfrm>
          <a:prstGeom prst="rect">
            <a:avLst/>
          </a:prstGeom>
        </p:spPr>
      </p:pic>
      <p:pic>
        <p:nvPicPr>
          <p:cNvPr id="6" name="Picture 5">
            <a:extLst>
              <a:ext uri="{FF2B5EF4-FFF2-40B4-BE49-F238E27FC236}">
                <a16:creationId xmlns:a16="http://schemas.microsoft.com/office/drawing/2014/main" id="{41DBE2B7-FD53-0536-D282-41F8A49CC05B}"/>
              </a:ext>
            </a:extLst>
          </p:cNvPr>
          <p:cNvPicPr>
            <a:picLocks noChangeAspect="1"/>
          </p:cNvPicPr>
          <p:nvPr/>
        </p:nvPicPr>
        <p:blipFill>
          <a:blip r:embed="rId3"/>
          <a:stretch>
            <a:fillRect/>
          </a:stretch>
        </p:blipFill>
        <p:spPr>
          <a:xfrm>
            <a:off x="10259157" y="0"/>
            <a:ext cx="1932843" cy="2542671"/>
          </a:xfrm>
          <a:prstGeom prst="rect">
            <a:avLst/>
          </a:prstGeom>
        </p:spPr>
      </p:pic>
      <p:pic>
        <p:nvPicPr>
          <p:cNvPr id="4" name="Picture 3">
            <a:extLst>
              <a:ext uri="{FF2B5EF4-FFF2-40B4-BE49-F238E27FC236}">
                <a16:creationId xmlns:a16="http://schemas.microsoft.com/office/drawing/2014/main" id="{47066BBC-CDC8-59BD-089F-443F78DAFF43}"/>
              </a:ext>
            </a:extLst>
          </p:cNvPr>
          <p:cNvPicPr>
            <a:picLocks noChangeAspect="1"/>
          </p:cNvPicPr>
          <p:nvPr/>
        </p:nvPicPr>
        <p:blipFill>
          <a:blip r:embed="rId4"/>
          <a:srcRect r="-2" b="15405"/>
          <a:stretch>
            <a:fillRect/>
          </a:stretch>
        </p:blipFill>
        <p:spPr>
          <a:xfrm>
            <a:off x="10217426" y="2032778"/>
            <a:ext cx="1974574" cy="2542671"/>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00271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F05E-6D51-77EA-815E-299483FC3657}"/>
              </a:ext>
            </a:extLst>
          </p:cNvPr>
          <p:cNvSpPr>
            <a:spLocks noGrp="1"/>
          </p:cNvSpPr>
          <p:nvPr>
            <p:ph type="title"/>
          </p:nvPr>
        </p:nvSpPr>
        <p:spPr>
          <a:xfrm>
            <a:off x="223519" y="83523"/>
            <a:ext cx="9392421" cy="1330841"/>
          </a:xfrm>
        </p:spPr>
        <p:txBody>
          <a:bodyPr>
            <a:normAutofit/>
          </a:bodyPr>
          <a:lstStyle/>
          <a:p>
            <a:r>
              <a:rPr lang="en-US" dirty="0"/>
              <a:t>Braque &amp; Picasso</a:t>
            </a:r>
          </a:p>
        </p:txBody>
      </p:sp>
      <p:sp>
        <p:nvSpPr>
          <p:cNvPr id="3" name="Content Placeholder 2">
            <a:extLst>
              <a:ext uri="{FF2B5EF4-FFF2-40B4-BE49-F238E27FC236}">
                <a16:creationId xmlns:a16="http://schemas.microsoft.com/office/drawing/2014/main" id="{B1510468-49F6-D2B8-14A2-B57F52513F56}"/>
              </a:ext>
            </a:extLst>
          </p:cNvPr>
          <p:cNvSpPr>
            <a:spLocks noGrp="1"/>
          </p:cNvSpPr>
          <p:nvPr>
            <p:ph idx="1"/>
          </p:nvPr>
        </p:nvSpPr>
        <p:spPr>
          <a:xfrm>
            <a:off x="223519" y="2266325"/>
            <a:ext cx="6070023" cy="5059680"/>
          </a:xfrm>
        </p:spPr>
        <p:txBody>
          <a:bodyPr>
            <a:normAutofit/>
          </a:bodyPr>
          <a:lstStyle/>
          <a:p>
            <a:r>
              <a:rPr lang="en-GB" sz="2000" dirty="0"/>
              <a:t>pioneering artists who revolutionized early 20th-century art by co-founding </a:t>
            </a:r>
            <a:r>
              <a:rPr lang="en-GB" sz="2000" dirty="0">
                <a:hlinkClick r:id="rId2"/>
              </a:rPr>
              <a:t>Cubism</a:t>
            </a:r>
            <a:r>
              <a:rPr lang="en-GB" sz="2000" dirty="0"/>
              <a:t> between 1907 and 1914. Their intense collaboration, marked by daily studio visits and a blend of rivalry and friendship, broke with traditional perspective to represent subjects from multiple viewpoints simultaneously. </a:t>
            </a:r>
          </a:p>
          <a:p>
            <a:endParaRPr lang="en-GB" sz="2000" dirty="0"/>
          </a:p>
          <a:p>
            <a:r>
              <a:rPr lang="en-GB" sz="2000" dirty="0"/>
              <a:t>The two paintings are very similar in overall appearance. At the time, Braque and Picasso were using the same pictorial language and had stopped signing the front of their paintings, sometimes </a:t>
            </a:r>
            <a:r>
              <a:rPr lang="en-GB" sz="2000" dirty="0">
                <a:highlight>
                  <a:srgbClr val="FFFF00"/>
                </a:highlight>
              </a:rPr>
              <a:t>making it difficult to distinguish authorship of individual works.</a:t>
            </a:r>
            <a:endParaRPr lang="en-US" sz="2000" dirty="0">
              <a:highlight>
                <a:srgbClr val="FFFF00"/>
              </a:highlight>
            </a:endParaRPr>
          </a:p>
        </p:txBody>
      </p:sp>
      <p:pic>
        <p:nvPicPr>
          <p:cNvPr id="4" name="Picture 3">
            <a:extLst>
              <a:ext uri="{FF2B5EF4-FFF2-40B4-BE49-F238E27FC236}">
                <a16:creationId xmlns:a16="http://schemas.microsoft.com/office/drawing/2014/main" id="{207410F3-C87C-E7BD-F20C-EFB6A9B9FA73}"/>
              </a:ext>
            </a:extLst>
          </p:cNvPr>
          <p:cNvPicPr>
            <a:picLocks noChangeAspect="1"/>
          </p:cNvPicPr>
          <p:nvPr/>
        </p:nvPicPr>
        <p:blipFill>
          <a:blip r:embed="rId3"/>
          <a:stretch>
            <a:fillRect/>
          </a:stretch>
        </p:blipFill>
        <p:spPr>
          <a:xfrm>
            <a:off x="6719367" y="2243240"/>
            <a:ext cx="4788505" cy="3639262"/>
          </a:xfrm>
          <a:prstGeom prst="rect">
            <a:avLst/>
          </a:prstGeom>
        </p:spPr>
      </p:pic>
    </p:spTree>
    <p:extLst>
      <p:ext uri="{BB962C8B-B14F-4D97-AF65-F5344CB8AC3E}">
        <p14:creationId xmlns:p14="http://schemas.microsoft.com/office/powerpoint/2010/main" val="4130203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4BD6-B862-90E0-DAA7-F2BD40D049DA}"/>
              </a:ext>
            </a:extLst>
          </p:cNvPr>
          <p:cNvSpPr>
            <a:spLocks noGrp="1"/>
          </p:cNvSpPr>
          <p:nvPr>
            <p:ph type="title"/>
          </p:nvPr>
        </p:nvSpPr>
        <p:spPr>
          <a:xfrm>
            <a:off x="400050" y="-57150"/>
            <a:ext cx="10515600" cy="1325563"/>
          </a:xfrm>
        </p:spPr>
        <p:txBody>
          <a:bodyPr/>
          <a:lstStyle/>
          <a:p>
            <a:r>
              <a:rPr lang="en-GB" sz="2600">
                <a:latin typeface="Aptos"/>
              </a:rPr>
              <a:t>Sherrie Levine (b. 1947) re- photography</a:t>
            </a:r>
            <a:r>
              <a:rPr lang="en-US" sz="2600">
                <a:latin typeface="Aptos"/>
              </a:rPr>
              <a:t> </a:t>
            </a:r>
            <a:endParaRPr lang="en-US"/>
          </a:p>
        </p:txBody>
      </p:sp>
      <p:sp>
        <p:nvSpPr>
          <p:cNvPr id="4" name="TextBox 3">
            <a:extLst>
              <a:ext uri="{FF2B5EF4-FFF2-40B4-BE49-F238E27FC236}">
                <a16:creationId xmlns:a16="http://schemas.microsoft.com/office/drawing/2014/main" id="{A333813A-C22E-3622-530F-456CE3E33AC9}"/>
              </a:ext>
            </a:extLst>
          </p:cNvPr>
          <p:cNvSpPr txBox="1"/>
          <p:nvPr/>
        </p:nvSpPr>
        <p:spPr>
          <a:xfrm>
            <a:off x="157162" y="4837112"/>
            <a:ext cx="12034837" cy="1923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1700" dirty="0">
                <a:solidFill>
                  <a:srgbClr val="212121"/>
                </a:solidFill>
                <a:latin typeface="Helvetica"/>
                <a:cs typeface="Arial"/>
              </a:rPr>
              <a:t>Sherrie Levine, perhaps the most well-known and cited appropriation artist. Levine worked first with collage but is most known for her work with </a:t>
            </a:r>
            <a:r>
              <a:rPr lang="en-GB" sz="1700" b="1" dirty="0">
                <a:solidFill>
                  <a:srgbClr val="212121"/>
                </a:solidFill>
                <a:latin typeface="Helvetica"/>
                <a:cs typeface="Arial"/>
              </a:rPr>
              <a:t>re-photography</a:t>
            </a:r>
            <a:r>
              <a:rPr lang="en-GB" sz="1700" dirty="0">
                <a:solidFill>
                  <a:srgbClr val="212121"/>
                </a:solidFill>
                <a:latin typeface="Helvetica"/>
                <a:cs typeface="Arial"/>
              </a:rPr>
              <a:t> – taking photographs of well-known photographic images from books and catalogues, which she then presents as her own work. In 1979 she photographed work by photographer Walker Evans from 1936. Her work did not attempt to edit or manipulate any of these images but simply capture them.</a:t>
            </a:r>
            <a:r>
              <a:rPr lang="en-US" sz="1700" dirty="0">
                <a:latin typeface="Helvetica"/>
                <a:cs typeface="Arial"/>
              </a:rPr>
              <a:t>​</a:t>
            </a:r>
            <a:endParaRPr lang="en-US" sz="2600" dirty="0">
              <a:latin typeface="Aptos" panose="02110004020202020204"/>
              <a:cs typeface="Arial"/>
            </a:endParaRPr>
          </a:p>
          <a:p>
            <a:pPr marL="228600" indent="-228600">
              <a:buFont typeface=""/>
              <a:buChar char="•"/>
            </a:pPr>
            <a:endParaRPr lang="en-GB" sz="1700">
              <a:solidFill>
                <a:srgbClr val="212121"/>
              </a:solidFill>
              <a:latin typeface="Helvetica"/>
              <a:cs typeface="Helvetica"/>
            </a:endParaRPr>
          </a:p>
          <a:p>
            <a:pPr marL="228600" indent="-228600">
              <a:buFont typeface=""/>
              <a:buChar char="•"/>
            </a:pPr>
            <a:r>
              <a:rPr lang="en-GB" sz="1700" dirty="0">
                <a:solidFill>
                  <a:srgbClr val="212121"/>
                </a:solidFill>
                <a:latin typeface="Helvetica"/>
                <a:cs typeface="Helvetica"/>
              </a:rPr>
              <a:t>Levine said of her </a:t>
            </a:r>
            <a:r>
              <a:rPr lang="en-GB" sz="1700" b="1" dirty="0">
                <a:solidFill>
                  <a:srgbClr val="212121"/>
                </a:solidFill>
                <a:latin typeface="Helvetica"/>
                <a:cs typeface="Helvetica"/>
              </a:rPr>
              <a:t>work “it was never an issue of morality; it was always an issue of utility.”</a:t>
            </a:r>
            <a:r>
              <a:rPr lang="en-GB" sz="600" b="1" baseline="30000" dirty="0">
                <a:solidFill>
                  <a:srgbClr val="212121"/>
                </a:solidFill>
                <a:latin typeface="Helvetica"/>
                <a:cs typeface="Helvetica"/>
              </a:rPr>
              <a:t>14</a:t>
            </a:r>
            <a:r>
              <a:rPr lang="en-GB" sz="1700" b="1" dirty="0">
                <a:solidFill>
                  <a:srgbClr val="212121"/>
                </a:solidFill>
                <a:latin typeface="Helvetica"/>
                <a:cs typeface="Helvetica"/>
              </a:rPr>
              <a:t> </a:t>
            </a:r>
            <a:r>
              <a:rPr lang="en-GB" sz="1700" b="1" dirty="0">
                <a:solidFill>
                  <a:srgbClr val="000000"/>
                </a:solidFill>
                <a:latin typeface="Helvetica"/>
                <a:cs typeface="Helvetica"/>
              </a:rPr>
              <a:t> </a:t>
            </a:r>
            <a:endParaRPr lang="en-US" sz="1700" b="1" dirty="0">
              <a:solidFill>
                <a:srgbClr val="000000"/>
              </a:solidFill>
              <a:latin typeface="Helvetica"/>
              <a:cs typeface="Arial"/>
            </a:endParaRPr>
          </a:p>
          <a:p>
            <a:endParaRPr lang="en-GB" sz="1700">
              <a:solidFill>
                <a:srgbClr val="212121"/>
              </a:solidFill>
              <a:latin typeface="Helvetica"/>
              <a:cs typeface="Arial"/>
            </a:endParaRPr>
          </a:p>
        </p:txBody>
      </p:sp>
      <p:pic>
        <p:nvPicPr>
          <p:cNvPr id="3" name="Picture 2">
            <a:extLst>
              <a:ext uri="{FF2B5EF4-FFF2-40B4-BE49-F238E27FC236}">
                <a16:creationId xmlns:a16="http://schemas.microsoft.com/office/drawing/2014/main" id="{8A50DA68-8155-6440-D7BF-01A49472D042}"/>
              </a:ext>
            </a:extLst>
          </p:cNvPr>
          <p:cNvPicPr>
            <a:picLocks noChangeAspect="1"/>
          </p:cNvPicPr>
          <p:nvPr/>
        </p:nvPicPr>
        <p:blipFill>
          <a:blip r:embed="rId3"/>
          <a:stretch>
            <a:fillRect/>
          </a:stretch>
        </p:blipFill>
        <p:spPr>
          <a:xfrm>
            <a:off x="6691312" y="964918"/>
            <a:ext cx="5428484" cy="3618990"/>
          </a:xfrm>
          <a:prstGeom prst="rect">
            <a:avLst/>
          </a:prstGeom>
        </p:spPr>
      </p:pic>
      <p:pic>
        <p:nvPicPr>
          <p:cNvPr id="5" name="Picture 4">
            <a:extLst>
              <a:ext uri="{FF2B5EF4-FFF2-40B4-BE49-F238E27FC236}">
                <a16:creationId xmlns:a16="http://schemas.microsoft.com/office/drawing/2014/main" id="{7C28F68B-3F89-1FF1-0B13-ABA2BFBA0921}"/>
              </a:ext>
            </a:extLst>
          </p:cNvPr>
          <p:cNvPicPr>
            <a:picLocks noChangeAspect="1"/>
          </p:cNvPicPr>
          <p:nvPr/>
        </p:nvPicPr>
        <p:blipFill>
          <a:blip r:embed="rId4"/>
          <a:stretch>
            <a:fillRect/>
          </a:stretch>
        </p:blipFill>
        <p:spPr>
          <a:xfrm>
            <a:off x="514350" y="964918"/>
            <a:ext cx="5800725" cy="3618991"/>
          </a:xfrm>
          <a:prstGeom prst="rect">
            <a:avLst/>
          </a:prstGeom>
        </p:spPr>
      </p:pic>
    </p:spTree>
    <p:extLst>
      <p:ext uri="{BB962C8B-B14F-4D97-AF65-F5344CB8AC3E}">
        <p14:creationId xmlns:p14="http://schemas.microsoft.com/office/powerpoint/2010/main" val="3998510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2A39F-31A3-9067-F118-034CF3E1C441}"/>
              </a:ext>
            </a:extLst>
          </p:cNvPr>
          <p:cNvSpPr>
            <a:spLocks noGrp="1"/>
          </p:cNvSpPr>
          <p:nvPr>
            <p:ph idx="1"/>
          </p:nvPr>
        </p:nvSpPr>
        <p:spPr>
          <a:xfrm>
            <a:off x="-62707" y="5259839"/>
            <a:ext cx="12317413" cy="2652236"/>
          </a:xfrm>
        </p:spPr>
        <p:txBody>
          <a:bodyPr vert="horz" lIns="91440" tIns="45720" rIns="91440" bIns="45720" rtlCol="0" anchor="t">
            <a:normAutofit/>
          </a:bodyPr>
          <a:lstStyle/>
          <a:p>
            <a:pPr>
              <a:lnSpc>
                <a:spcPct val="100000"/>
              </a:lnSpc>
              <a:spcBef>
                <a:spcPts val="0"/>
              </a:spcBef>
            </a:pPr>
            <a:br>
              <a:rPr lang="en-GB" sz="1800" u="sng" dirty="0">
                <a:latin typeface="Helvetica"/>
                <a:cs typeface="Helvetica"/>
              </a:rPr>
            </a:br>
            <a:r>
              <a:rPr lang="en-GB" sz="1800" dirty="0">
                <a:solidFill>
                  <a:srgbClr val="212121"/>
                </a:solidFill>
                <a:latin typeface="Helvetica"/>
                <a:cs typeface="Helvetica"/>
              </a:rPr>
              <a:t>Prince has re-photographed and re-proportioned an image from an advertisement for Marlboro cigarettes. </a:t>
            </a:r>
            <a:r>
              <a:rPr lang="en-GB" sz="1800" b="1" dirty="0">
                <a:solidFill>
                  <a:srgbClr val="212121"/>
                </a:solidFill>
                <a:latin typeface="Helvetica"/>
                <a:cs typeface="Helvetica"/>
              </a:rPr>
              <a:t>Much like the work of Sherrie Levine, there is very little that the artist Richard Prince has done to alter the original work. </a:t>
            </a:r>
            <a:r>
              <a:rPr lang="en-GB" sz="1800" dirty="0">
                <a:solidFill>
                  <a:srgbClr val="212121"/>
                </a:solidFill>
                <a:latin typeface="Helvetica"/>
                <a:cs typeface="Helvetica"/>
              </a:rPr>
              <a:t>The questions of originality and authorship continually surround Prince and his work. </a:t>
            </a:r>
          </a:p>
        </p:txBody>
      </p:sp>
      <p:pic>
        <p:nvPicPr>
          <p:cNvPr id="4" name="Picture 3">
            <a:extLst>
              <a:ext uri="{FF2B5EF4-FFF2-40B4-BE49-F238E27FC236}">
                <a16:creationId xmlns:a16="http://schemas.microsoft.com/office/drawing/2014/main" id="{083870C0-CBA6-F78C-B771-678C14A9336D}"/>
              </a:ext>
            </a:extLst>
          </p:cNvPr>
          <p:cNvPicPr>
            <a:picLocks noChangeAspect="1"/>
          </p:cNvPicPr>
          <p:nvPr/>
        </p:nvPicPr>
        <p:blipFill>
          <a:blip r:embed="rId3"/>
          <a:stretch>
            <a:fillRect/>
          </a:stretch>
        </p:blipFill>
        <p:spPr>
          <a:xfrm>
            <a:off x="5326956" y="1564798"/>
            <a:ext cx="6626126" cy="3728403"/>
          </a:xfrm>
          <a:prstGeom prst="rect">
            <a:avLst/>
          </a:prstGeom>
        </p:spPr>
      </p:pic>
      <p:sp>
        <p:nvSpPr>
          <p:cNvPr id="6" name="TextBox 5">
            <a:extLst>
              <a:ext uri="{FF2B5EF4-FFF2-40B4-BE49-F238E27FC236}">
                <a16:creationId xmlns:a16="http://schemas.microsoft.com/office/drawing/2014/main" id="{E9197BEC-B225-5EC9-6CCA-A875E26D510B}"/>
              </a:ext>
            </a:extLst>
          </p:cNvPr>
          <p:cNvSpPr txBox="1"/>
          <p:nvPr/>
        </p:nvSpPr>
        <p:spPr>
          <a:xfrm>
            <a:off x="347663" y="272043"/>
            <a:ext cx="6179344" cy="523220"/>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Richard Prince  (b. 1949)  </a:t>
            </a:r>
            <a:endParaRPr lang="en-US" sz="28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9AD80B5-9426-8E4E-A206-00569A07014F}"/>
              </a:ext>
            </a:extLst>
          </p:cNvPr>
          <p:cNvPicPr>
            <a:picLocks noChangeAspect="1"/>
          </p:cNvPicPr>
          <p:nvPr/>
        </p:nvPicPr>
        <p:blipFill>
          <a:blip r:embed="rId4"/>
          <a:stretch>
            <a:fillRect/>
          </a:stretch>
        </p:blipFill>
        <p:spPr>
          <a:xfrm>
            <a:off x="238918" y="2123561"/>
            <a:ext cx="6056312" cy="2719901"/>
          </a:xfrm>
          <a:prstGeom prst="rect">
            <a:avLst/>
          </a:prstGeom>
        </p:spPr>
      </p:pic>
      <p:sp>
        <p:nvSpPr>
          <p:cNvPr id="9" name="TextBox 8">
            <a:extLst>
              <a:ext uri="{FF2B5EF4-FFF2-40B4-BE49-F238E27FC236}">
                <a16:creationId xmlns:a16="http://schemas.microsoft.com/office/drawing/2014/main" id="{35340D96-2E2A-3F30-9307-95DE5BC858B6}"/>
              </a:ext>
            </a:extLst>
          </p:cNvPr>
          <p:cNvSpPr txBox="1"/>
          <p:nvPr/>
        </p:nvSpPr>
        <p:spPr>
          <a:xfrm>
            <a:off x="347662" y="969305"/>
            <a:ext cx="10796587" cy="369332"/>
          </a:xfrm>
          <a:prstGeom prst="rect">
            <a:avLst/>
          </a:prstGeom>
          <a:noFill/>
        </p:spPr>
        <p:txBody>
          <a:bodyPr wrap="square">
            <a:spAutoFit/>
          </a:bodyPr>
          <a:lstStyle/>
          <a:p>
            <a:pPr marL="0" indent="0">
              <a:lnSpc>
                <a:spcPct val="100000"/>
              </a:lnSpc>
              <a:spcBef>
                <a:spcPts val="0"/>
              </a:spcBef>
              <a:buNone/>
            </a:pPr>
            <a:r>
              <a:rPr lang="en-GB" sz="1800" b="1">
                <a:solidFill>
                  <a:srgbClr val="212121"/>
                </a:solidFill>
                <a:latin typeface="Helvetica"/>
                <a:cs typeface="Helvetica"/>
              </a:rPr>
              <a:t> “I never associated advertisements with having an author.”</a:t>
            </a:r>
            <a:r>
              <a:rPr lang="en-GB" sz="1200" b="1" baseline="30000">
                <a:solidFill>
                  <a:srgbClr val="212121"/>
                </a:solidFill>
                <a:latin typeface="Helvetica"/>
                <a:cs typeface="Helvetica"/>
              </a:rPr>
              <a:t>2</a:t>
            </a:r>
          </a:p>
        </p:txBody>
      </p:sp>
    </p:spTree>
    <p:extLst>
      <p:ext uri="{BB962C8B-B14F-4D97-AF65-F5344CB8AC3E}">
        <p14:creationId xmlns:p14="http://schemas.microsoft.com/office/powerpoint/2010/main" val="204168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B08880-F4DE-42E0-AE26-F56F56349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F4C0F-FD90-16F7-591B-DA55F35EA9DD}"/>
              </a:ext>
            </a:extLst>
          </p:cNvPr>
          <p:cNvSpPr>
            <a:spLocks noGrp="1"/>
          </p:cNvSpPr>
          <p:nvPr>
            <p:ph type="title"/>
          </p:nvPr>
        </p:nvSpPr>
        <p:spPr>
          <a:xfrm>
            <a:off x="838201" y="1641752"/>
            <a:ext cx="4394200" cy="1323439"/>
          </a:xfrm>
        </p:spPr>
        <p:txBody>
          <a:bodyPr anchor="t">
            <a:normAutofit fontScale="90000"/>
          </a:bodyPr>
          <a:lstStyle/>
          <a:p>
            <a:r>
              <a:rPr lang="en-US" sz="4000">
                <a:solidFill>
                  <a:schemeClr val="bg1">
                    <a:alpha val="80000"/>
                  </a:schemeClr>
                </a:solidFill>
              </a:rPr>
              <a:t>Late 20</a:t>
            </a:r>
            <a:r>
              <a:rPr lang="en-US" sz="4000" baseline="30000">
                <a:solidFill>
                  <a:schemeClr val="bg1">
                    <a:alpha val="80000"/>
                  </a:schemeClr>
                </a:solidFill>
              </a:rPr>
              <a:t>th</a:t>
            </a:r>
            <a:r>
              <a:rPr lang="en-US" sz="4000">
                <a:solidFill>
                  <a:schemeClr val="bg1">
                    <a:alpha val="80000"/>
                  </a:schemeClr>
                </a:solidFill>
              </a:rPr>
              <a:t> Century - Contemporary Appropriation</a:t>
            </a:r>
            <a:br>
              <a:rPr lang="en-US" sz="4000">
                <a:solidFill>
                  <a:schemeClr val="bg1">
                    <a:alpha val="80000"/>
                  </a:schemeClr>
                </a:solidFill>
              </a:rPr>
            </a:br>
            <a:endParaRPr lang="en-US" sz="4000">
              <a:solidFill>
                <a:schemeClr val="bg1"/>
              </a:solidFill>
            </a:endParaRPr>
          </a:p>
        </p:txBody>
      </p:sp>
      <p:sp>
        <p:nvSpPr>
          <p:cNvPr id="3" name="Content Placeholder 2">
            <a:extLst>
              <a:ext uri="{FF2B5EF4-FFF2-40B4-BE49-F238E27FC236}">
                <a16:creationId xmlns:a16="http://schemas.microsoft.com/office/drawing/2014/main" id="{94BA627F-8A91-992B-D38C-FC7B551A4279}"/>
              </a:ext>
            </a:extLst>
          </p:cNvPr>
          <p:cNvSpPr>
            <a:spLocks noGrp="1"/>
          </p:cNvSpPr>
          <p:nvPr>
            <p:ph idx="1"/>
          </p:nvPr>
        </p:nvSpPr>
        <p:spPr>
          <a:xfrm>
            <a:off x="703078" y="3524256"/>
            <a:ext cx="4394200" cy="2454300"/>
          </a:xfrm>
        </p:spPr>
        <p:txBody>
          <a:bodyPr>
            <a:normAutofit/>
          </a:bodyPr>
          <a:lstStyle/>
          <a:p>
            <a:r>
              <a:rPr lang="en-US" sz="1500">
                <a:solidFill>
                  <a:schemeClr val="bg1">
                    <a:alpha val="80000"/>
                  </a:schemeClr>
                </a:solidFill>
              </a:rPr>
              <a:t>Jeff Koons / Richard Prince / Takashi Murakami </a:t>
            </a:r>
          </a:p>
          <a:p>
            <a:endParaRPr lang="en-US" sz="1500">
              <a:solidFill>
                <a:schemeClr val="bg1">
                  <a:alpha val="80000"/>
                </a:schemeClr>
              </a:solidFill>
            </a:endParaRPr>
          </a:p>
          <a:p>
            <a:r>
              <a:rPr lang="en-US" sz="1500">
                <a:solidFill>
                  <a:schemeClr val="bg1">
                    <a:alpha val="80000"/>
                  </a:schemeClr>
                </a:solidFill>
              </a:rPr>
              <a:t>Appropriation remained vital in a world saturated with digital media</a:t>
            </a:r>
          </a:p>
          <a:p>
            <a:r>
              <a:rPr lang="en-US" sz="1500">
                <a:solidFill>
                  <a:schemeClr val="bg1">
                    <a:alpha val="80000"/>
                  </a:schemeClr>
                </a:solidFill>
              </a:rPr>
              <a:t>Today – AI and appropriation. </a:t>
            </a:r>
          </a:p>
          <a:p>
            <a:endParaRPr lang="en-US" sz="1500">
              <a:solidFill>
                <a:schemeClr val="bg1">
                  <a:alpha val="80000"/>
                </a:schemeClr>
              </a:solidFill>
            </a:endParaRPr>
          </a:p>
        </p:txBody>
      </p:sp>
      <p:pic>
        <p:nvPicPr>
          <p:cNvPr id="6" name="Picture 5" descr="A person with a cat hat&#10;&#10;AI-generated content may be incorrect.">
            <a:extLst>
              <a:ext uri="{FF2B5EF4-FFF2-40B4-BE49-F238E27FC236}">
                <a16:creationId xmlns:a16="http://schemas.microsoft.com/office/drawing/2014/main" id="{1B4C38E0-1E90-3124-2861-0EFB9239390F}"/>
              </a:ext>
            </a:extLst>
          </p:cNvPr>
          <p:cNvPicPr>
            <a:picLocks noChangeAspect="1"/>
          </p:cNvPicPr>
          <p:nvPr/>
        </p:nvPicPr>
        <p:blipFill>
          <a:blip r:embed="rId2"/>
          <a:srcRect l="1886" r="887" b="1"/>
          <a:stretch/>
        </p:blipFill>
        <p:spPr>
          <a:xfrm>
            <a:off x="5836446" y="1"/>
            <a:ext cx="6355554" cy="3333749"/>
          </a:xfrm>
          <a:custGeom>
            <a:avLst/>
            <a:gdLst/>
            <a:ahLst/>
            <a:cxnLst/>
            <a:rect l="l" t="t" r="r" b="b"/>
            <a:pathLst>
              <a:path w="6355554" h="3333749">
                <a:moveTo>
                  <a:pt x="3079" y="0"/>
                </a:moveTo>
                <a:lnTo>
                  <a:pt x="6355554" y="0"/>
                </a:lnTo>
                <a:lnTo>
                  <a:pt x="6355554" y="3333749"/>
                </a:lnTo>
                <a:lnTo>
                  <a:pt x="174108" y="3333749"/>
                </a:lnTo>
                <a:lnTo>
                  <a:pt x="133459" y="3178655"/>
                </a:lnTo>
                <a:cubicBezTo>
                  <a:pt x="59462" y="2881722"/>
                  <a:pt x="221" y="2577554"/>
                  <a:pt x="0" y="2257425"/>
                </a:cubicBezTo>
                <a:close/>
              </a:path>
            </a:pathLst>
          </a:custGeom>
        </p:spPr>
      </p:pic>
      <p:pic>
        <p:nvPicPr>
          <p:cNvPr id="5" name="Picture 4" descr="A room with pictures on the wall&#10;&#10;AI-generated content may be incorrect.">
            <a:extLst>
              <a:ext uri="{FF2B5EF4-FFF2-40B4-BE49-F238E27FC236}">
                <a16:creationId xmlns:a16="http://schemas.microsoft.com/office/drawing/2014/main" id="{DFE76265-20E7-FD0D-E9D7-5B8C5C3977CA}"/>
              </a:ext>
            </a:extLst>
          </p:cNvPr>
          <p:cNvPicPr>
            <a:picLocks noChangeAspect="1"/>
          </p:cNvPicPr>
          <p:nvPr/>
        </p:nvPicPr>
        <p:blipFill>
          <a:blip r:embed="rId3"/>
          <a:srcRect l="10942"/>
          <a:stretch/>
        </p:blipFill>
        <p:spPr>
          <a:xfrm>
            <a:off x="5881861" y="3524256"/>
            <a:ext cx="3166888" cy="3333744"/>
          </a:xfrm>
          <a:custGeom>
            <a:avLst/>
            <a:gdLst/>
            <a:ahLst/>
            <a:cxnLst/>
            <a:rect l="l" t="t" r="r" b="b"/>
            <a:pathLst>
              <a:path w="3166888" h="3333744">
                <a:moveTo>
                  <a:pt x="178755" y="0"/>
                </a:moveTo>
                <a:lnTo>
                  <a:pt x="3166888" y="0"/>
                </a:lnTo>
                <a:lnTo>
                  <a:pt x="3166888" y="3333744"/>
                </a:lnTo>
                <a:lnTo>
                  <a:pt x="0" y="3333744"/>
                </a:lnTo>
                <a:lnTo>
                  <a:pt x="30190" y="3223677"/>
                </a:lnTo>
                <a:cubicBezTo>
                  <a:pt x="200298" y="2589331"/>
                  <a:pt x="376593" y="1812324"/>
                  <a:pt x="376066" y="1119182"/>
                </a:cubicBezTo>
                <a:cubicBezTo>
                  <a:pt x="375841" y="822121"/>
                  <a:pt x="316596" y="532372"/>
                  <a:pt x="242598" y="241205"/>
                </a:cubicBezTo>
                <a:close/>
              </a:path>
            </a:pathLst>
          </a:custGeom>
        </p:spPr>
      </p:pic>
      <p:sp>
        <p:nvSpPr>
          <p:cNvPr id="13" name="Freeform: Shape 12">
            <a:extLst>
              <a:ext uri="{FF2B5EF4-FFF2-40B4-BE49-F238E27FC236}">
                <a16:creationId xmlns:a16="http://schemas.microsoft.com/office/drawing/2014/main" id="{8A2A689E-17C0-4832-920D-11B3E03EE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640985"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oup 14">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16" name="Freeform: Shape 15">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descr="A statue of a sailor holding a key&#10;&#10;AI-generated content may be incorrect.">
            <a:extLst>
              <a:ext uri="{FF2B5EF4-FFF2-40B4-BE49-F238E27FC236}">
                <a16:creationId xmlns:a16="http://schemas.microsoft.com/office/drawing/2014/main" id="{6264DE9D-4682-9AC9-0038-5961F0E02970}"/>
              </a:ext>
            </a:extLst>
          </p:cNvPr>
          <p:cNvPicPr>
            <a:picLocks noChangeAspect="1"/>
          </p:cNvPicPr>
          <p:nvPr/>
        </p:nvPicPr>
        <p:blipFill>
          <a:blip r:embed="rId5"/>
          <a:srcRect t="8549" r="-5" b="-5"/>
          <a:stretch/>
        </p:blipFill>
        <p:spPr>
          <a:xfrm>
            <a:off x="9239250" y="3524256"/>
            <a:ext cx="2952750" cy="3333749"/>
          </a:xfrm>
          <a:custGeom>
            <a:avLst/>
            <a:gdLst/>
            <a:ahLst/>
            <a:cxnLst/>
            <a:rect l="l" t="t" r="r" b="b"/>
            <a:pathLst>
              <a:path w="2952750" h="3333749">
                <a:moveTo>
                  <a:pt x="0" y="0"/>
                </a:moveTo>
                <a:lnTo>
                  <a:pt x="2952750" y="0"/>
                </a:lnTo>
                <a:lnTo>
                  <a:pt x="2952750" y="3333749"/>
                </a:lnTo>
                <a:lnTo>
                  <a:pt x="0" y="3333749"/>
                </a:lnTo>
                <a:close/>
              </a:path>
            </a:pathLst>
          </a:custGeom>
        </p:spPr>
      </p:pic>
    </p:spTree>
    <p:extLst>
      <p:ext uri="{BB962C8B-B14F-4D97-AF65-F5344CB8AC3E}">
        <p14:creationId xmlns:p14="http://schemas.microsoft.com/office/powerpoint/2010/main" val="4147054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7D09E-4A74-06DF-D3BF-A28F5D25BEBA}"/>
              </a:ext>
            </a:extLst>
          </p:cNvPr>
          <p:cNvSpPr>
            <a:spLocks noGrp="1"/>
          </p:cNvSpPr>
          <p:nvPr>
            <p:ph type="title"/>
          </p:nvPr>
        </p:nvSpPr>
        <p:spPr>
          <a:xfrm>
            <a:off x="761800" y="762001"/>
            <a:ext cx="5334197" cy="1708242"/>
          </a:xfrm>
        </p:spPr>
        <p:txBody>
          <a:bodyPr anchor="ctr">
            <a:normAutofit/>
          </a:bodyPr>
          <a:lstStyle/>
          <a:p>
            <a:r>
              <a:rPr lang="en-GB" sz="4000"/>
              <a:t>Elaine Sturtevant (1924–2014)</a:t>
            </a:r>
            <a:endParaRPr lang="en-US" sz="4000"/>
          </a:p>
        </p:txBody>
      </p:sp>
      <p:sp>
        <p:nvSpPr>
          <p:cNvPr id="3" name="Content Placeholder 2">
            <a:extLst>
              <a:ext uri="{FF2B5EF4-FFF2-40B4-BE49-F238E27FC236}">
                <a16:creationId xmlns:a16="http://schemas.microsoft.com/office/drawing/2014/main" id="{71B9CC88-F0F5-FF52-D34E-81C9D5351C1E}"/>
              </a:ext>
            </a:extLst>
          </p:cNvPr>
          <p:cNvSpPr>
            <a:spLocks noGrp="1"/>
          </p:cNvSpPr>
          <p:nvPr>
            <p:ph idx="1"/>
          </p:nvPr>
        </p:nvSpPr>
        <p:spPr>
          <a:xfrm>
            <a:off x="761800" y="2470244"/>
            <a:ext cx="5334197" cy="3769835"/>
          </a:xfrm>
        </p:spPr>
        <p:txBody>
          <a:bodyPr anchor="ctr">
            <a:normAutofit/>
          </a:bodyPr>
          <a:lstStyle/>
          <a:p>
            <a:pPr marL="0" indent="0">
              <a:buNone/>
            </a:pPr>
            <a:r>
              <a:rPr lang="en-GB" sz="2000"/>
              <a:t>Was a pioneering American artist known for meticulously recreating iconic works by her contemporaries—such as Warhol, Johns, and Lichtenstein—using memory and similar techniques, rather than tracing. Often called the "mother of appropriation," she preferred the term "repetition", aiming to explore conceptual ideas of authorship, originality, and the "exhaustion" of images. </a:t>
            </a:r>
            <a:endParaRPr lang="en-US" sz="2000"/>
          </a:p>
        </p:txBody>
      </p:sp>
      <p:pic>
        <p:nvPicPr>
          <p:cNvPr id="4" name="Picture 3">
            <a:extLst>
              <a:ext uri="{FF2B5EF4-FFF2-40B4-BE49-F238E27FC236}">
                <a16:creationId xmlns:a16="http://schemas.microsoft.com/office/drawing/2014/main" id="{07B6187F-6F00-5BEB-A942-944CF32DAB7B}"/>
              </a:ext>
            </a:extLst>
          </p:cNvPr>
          <p:cNvPicPr>
            <a:picLocks noChangeAspect="1"/>
          </p:cNvPicPr>
          <p:nvPr/>
        </p:nvPicPr>
        <p:blipFill>
          <a:blip r:embed="rId2"/>
          <a:srcRect l="18578" r="28808"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56651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311CD0C-9D80-3860-1AA5-405128DD191F}"/>
              </a:ext>
            </a:extLst>
          </p:cNvPr>
          <p:cNvSpPr>
            <a:spLocks noGrp="1"/>
          </p:cNvSpPr>
          <p:nvPr>
            <p:ph type="title"/>
          </p:nvPr>
        </p:nvSpPr>
        <p:spPr>
          <a:xfrm>
            <a:off x="1014141" y="1450655"/>
            <a:ext cx="3932030" cy="3956690"/>
          </a:xfrm>
        </p:spPr>
        <p:txBody>
          <a:bodyPr anchor="ctr">
            <a:normAutofit/>
          </a:bodyPr>
          <a:lstStyle/>
          <a:p>
            <a:r>
              <a:rPr lang="en-US" sz="8000">
                <a:solidFill>
                  <a:schemeClr val="bg1"/>
                </a:solidFill>
              </a:rPr>
              <a:t>Key themes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582974-9224-97E9-9D25-A1A08119C3F2}"/>
              </a:ext>
            </a:extLst>
          </p:cNvPr>
          <p:cNvSpPr>
            <a:spLocks noGrp="1"/>
          </p:cNvSpPr>
          <p:nvPr>
            <p:ph idx="1"/>
          </p:nvPr>
        </p:nvSpPr>
        <p:spPr>
          <a:xfrm>
            <a:off x="6096000" y="1108061"/>
            <a:ext cx="5008901" cy="4571972"/>
          </a:xfrm>
        </p:spPr>
        <p:txBody>
          <a:bodyPr anchor="ctr">
            <a:normAutofit/>
          </a:bodyPr>
          <a:lstStyle/>
          <a:p>
            <a:r>
              <a:rPr lang="en-US" sz="2000" dirty="0">
                <a:solidFill>
                  <a:schemeClr val="bg1"/>
                </a:solidFill>
              </a:rPr>
              <a:t>Re </a:t>
            </a:r>
            <a:r>
              <a:rPr lang="en-US" sz="2000" dirty="0" err="1">
                <a:solidFill>
                  <a:schemeClr val="bg1"/>
                </a:solidFill>
              </a:rPr>
              <a:t>contexualisation</a:t>
            </a:r>
            <a:r>
              <a:rPr lang="en-US" sz="2000" dirty="0">
                <a:solidFill>
                  <a:schemeClr val="bg1"/>
                </a:solidFill>
              </a:rPr>
              <a:t>: Giving new meaning to existing works or objects.</a:t>
            </a:r>
          </a:p>
          <a:p>
            <a:endParaRPr lang="en-US" sz="2000" dirty="0">
              <a:solidFill>
                <a:schemeClr val="bg1"/>
              </a:solidFill>
            </a:endParaRPr>
          </a:p>
          <a:p>
            <a:r>
              <a:rPr lang="en-US" sz="2000" dirty="0">
                <a:solidFill>
                  <a:schemeClr val="bg1"/>
                </a:solidFill>
              </a:rPr>
              <a:t>Critique of Authorship: Challenging the idea that art must be original or singular.</a:t>
            </a:r>
          </a:p>
          <a:p>
            <a:endParaRPr lang="en-US" sz="2000" dirty="0">
              <a:solidFill>
                <a:schemeClr val="bg1"/>
              </a:solidFill>
            </a:endParaRPr>
          </a:p>
          <a:p>
            <a:r>
              <a:rPr lang="en-US" sz="2000" dirty="0">
                <a:solidFill>
                  <a:schemeClr val="bg1"/>
                </a:solidFill>
              </a:rPr>
              <a:t>Engagement with consumer culture: Reflecting and critiquing mass media and advertising.</a:t>
            </a:r>
          </a:p>
          <a:p>
            <a:endParaRPr lang="en-US" sz="2000" dirty="0">
              <a:solidFill>
                <a:schemeClr val="bg1"/>
              </a:solidFill>
            </a:endParaRPr>
          </a:p>
          <a:p>
            <a:r>
              <a:rPr lang="en-US" sz="2000" dirty="0">
                <a:solidFill>
                  <a:schemeClr val="bg1"/>
                </a:solidFill>
              </a:rPr>
              <a:t>Cultural Commentary: Appropriation often addresses power dynamics, identity and history. </a:t>
            </a:r>
          </a:p>
        </p:txBody>
      </p:sp>
    </p:spTree>
    <p:extLst>
      <p:ext uri="{BB962C8B-B14F-4D97-AF65-F5344CB8AC3E}">
        <p14:creationId xmlns:p14="http://schemas.microsoft.com/office/powerpoint/2010/main" val="4250076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8F46DF-A3B5-0AC0-A058-B5936AEF7B88}"/>
              </a:ext>
            </a:extLst>
          </p:cNvPr>
          <p:cNvSpPr txBox="1"/>
          <p:nvPr/>
        </p:nvSpPr>
        <p:spPr>
          <a:xfrm>
            <a:off x="312414" y="1762583"/>
            <a:ext cx="6856362" cy="2677656"/>
          </a:xfrm>
          <a:prstGeom prst="rect">
            <a:avLst/>
          </a:prstGeom>
          <a:noFill/>
        </p:spPr>
        <p:txBody>
          <a:bodyPr wrap="square">
            <a:spAutoFit/>
          </a:bodyPr>
          <a:lstStyle/>
          <a:p>
            <a:pPr algn="l"/>
            <a:r>
              <a:rPr lang="en-GB" sz="2400" b="0" i="0">
                <a:solidFill>
                  <a:srgbClr val="374151"/>
                </a:solidFill>
                <a:effectLst/>
                <a:latin typeface="Helvetica" pitchFamily="2" charset="0"/>
              </a:rPr>
              <a:t>Overall, appropriation can be a powerful tool for postmodern artists to engage with and critique contemporary culture. </a:t>
            </a:r>
          </a:p>
          <a:p>
            <a:pPr algn="l"/>
            <a:endParaRPr lang="en-GB" sz="2400">
              <a:solidFill>
                <a:srgbClr val="374151"/>
              </a:solidFill>
              <a:latin typeface="Helvetica" pitchFamily="2" charset="0"/>
            </a:endParaRPr>
          </a:p>
          <a:p>
            <a:pPr algn="l"/>
            <a:r>
              <a:rPr lang="en-GB" sz="2400" b="0" i="0">
                <a:solidFill>
                  <a:srgbClr val="374151"/>
                </a:solidFill>
                <a:effectLst/>
                <a:latin typeface="Helvetica" pitchFamily="2" charset="0"/>
              </a:rPr>
              <a:t>However, it can also be controversial, as it raises questions about ownership, authorship, and cultural appropriation.</a:t>
            </a:r>
          </a:p>
        </p:txBody>
      </p:sp>
      <p:pic>
        <p:nvPicPr>
          <p:cNvPr id="8" name="Picture 7">
            <a:extLst>
              <a:ext uri="{FF2B5EF4-FFF2-40B4-BE49-F238E27FC236}">
                <a16:creationId xmlns:a16="http://schemas.microsoft.com/office/drawing/2014/main" id="{73157250-8198-EC7A-AA3F-CE7FC4498EEB}"/>
              </a:ext>
            </a:extLst>
          </p:cNvPr>
          <p:cNvPicPr>
            <a:picLocks noChangeAspect="1"/>
          </p:cNvPicPr>
          <p:nvPr/>
        </p:nvPicPr>
        <p:blipFill>
          <a:blip r:embed="rId2"/>
          <a:stretch>
            <a:fillRect/>
          </a:stretch>
        </p:blipFill>
        <p:spPr>
          <a:xfrm>
            <a:off x="7293667" y="459628"/>
            <a:ext cx="4250949" cy="6033247"/>
          </a:xfrm>
          <a:prstGeom prst="rect">
            <a:avLst/>
          </a:prstGeom>
        </p:spPr>
      </p:pic>
      <p:sp>
        <p:nvSpPr>
          <p:cNvPr id="9" name="TextBox 8">
            <a:extLst>
              <a:ext uri="{FF2B5EF4-FFF2-40B4-BE49-F238E27FC236}">
                <a16:creationId xmlns:a16="http://schemas.microsoft.com/office/drawing/2014/main" id="{06676287-4A27-5F7A-9064-BC6B308F04A0}"/>
              </a:ext>
            </a:extLst>
          </p:cNvPr>
          <p:cNvSpPr txBox="1"/>
          <p:nvPr/>
        </p:nvSpPr>
        <p:spPr>
          <a:xfrm>
            <a:off x="627529" y="5862918"/>
            <a:ext cx="4452757" cy="369332"/>
          </a:xfrm>
          <a:prstGeom prst="rect">
            <a:avLst/>
          </a:prstGeom>
          <a:noFill/>
        </p:spPr>
        <p:txBody>
          <a:bodyPr wrap="none" rtlCol="0">
            <a:spAutoFit/>
          </a:bodyPr>
          <a:lstStyle/>
          <a:p>
            <a:r>
              <a:rPr lang="en-US"/>
              <a:t>(image featuring work of artist John </a:t>
            </a:r>
            <a:r>
              <a:rPr lang="en-US" err="1"/>
              <a:t>Stezaker</a:t>
            </a:r>
            <a:r>
              <a:rPr lang="en-US"/>
              <a:t>) </a:t>
            </a:r>
          </a:p>
        </p:txBody>
      </p:sp>
    </p:spTree>
    <p:extLst>
      <p:ext uri="{BB962C8B-B14F-4D97-AF65-F5344CB8AC3E}">
        <p14:creationId xmlns:p14="http://schemas.microsoft.com/office/powerpoint/2010/main" val="3139769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0269E63-F715-9737-FA5C-F8541F85727A}"/>
              </a:ext>
            </a:extLst>
          </p:cNvPr>
          <p:cNvPicPr>
            <a:picLocks noGrp="1" noChangeAspect="1"/>
          </p:cNvPicPr>
          <p:nvPr>
            <p:ph idx="1"/>
          </p:nvPr>
        </p:nvPicPr>
        <p:blipFill>
          <a:blip r:embed="rId2"/>
          <a:stretch>
            <a:fillRect/>
          </a:stretch>
        </p:blipFill>
        <p:spPr>
          <a:xfrm>
            <a:off x="1153018" y="434251"/>
            <a:ext cx="10155566" cy="5712506"/>
          </a:xfrm>
        </p:spPr>
      </p:pic>
    </p:spTree>
    <p:extLst>
      <p:ext uri="{BB962C8B-B14F-4D97-AF65-F5344CB8AC3E}">
        <p14:creationId xmlns:p14="http://schemas.microsoft.com/office/powerpoint/2010/main" val="1249132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F6C5BA6-6A94-ECA2-3DAD-9D92346FC0E1}"/>
              </a:ext>
            </a:extLst>
          </p:cNvPr>
          <p:cNvPicPr>
            <a:picLocks noGrp="1" noChangeAspect="1"/>
          </p:cNvPicPr>
          <p:nvPr>
            <p:ph idx="1"/>
          </p:nvPr>
        </p:nvPicPr>
        <p:blipFill>
          <a:blip r:embed="rId2"/>
          <a:stretch>
            <a:fillRect/>
          </a:stretch>
        </p:blipFill>
        <p:spPr>
          <a:xfrm>
            <a:off x="1263347" y="493487"/>
            <a:ext cx="9665305" cy="5436734"/>
          </a:xfrm>
        </p:spPr>
      </p:pic>
    </p:spTree>
    <p:extLst>
      <p:ext uri="{BB962C8B-B14F-4D97-AF65-F5344CB8AC3E}">
        <p14:creationId xmlns:p14="http://schemas.microsoft.com/office/powerpoint/2010/main" val="4180065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98F17-988B-F6D7-D2F9-0BF16B62E17B}"/>
              </a:ext>
            </a:extLst>
          </p:cNvPr>
          <p:cNvSpPr>
            <a:spLocks noGrp="1"/>
          </p:cNvSpPr>
          <p:nvPr>
            <p:ph type="title"/>
          </p:nvPr>
        </p:nvSpPr>
        <p:spPr>
          <a:xfrm>
            <a:off x="121508" y="-295907"/>
            <a:ext cx="10515600" cy="1325563"/>
          </a:xfrm>
        </p:spPr>
        <p:txBody>
          <a:bodyPr/>
          <a:lstStyle/>
          <a:p>
            <a:r>
              <a:rPr lang="en-GB" dirty="0"/>
              <a:t>Nina Katchadourian</a:t>
            </a:r>
            <a:endParaRPr lang="en-US" dirty="0"/>
          </a:p>
        </p:txBody>
      </p:sp>
      <p:pic>
        <p:nvPicPr>
          <p:cNvPr id="4" name="Content Placeholder 3">
            <a:extLst>
              <a:ext uri="{FF2B5EF4-FFF2-40B4-BE49-F238E27FC236}">
                <a16:creationId xmlns:a16="http://schemas.microsoft.com/office/drawing/2014/main" id="{1F9F87D4-C138-5804-1F3F-BCCDFE6A274C}"/>
              </a:ext>
            </a:extLst>
          </p:cNvPr>
          <p:cNvPicPr>
            <a:picLocks noGrp="1" noChangeAspect="1"/>
          </p:cNvPicPr>
          <p:nvPr>
            <p:ph idx="1"/>
          </p:nvPr>
        </p:nvPicPr>
        <p:blipFill>
          <a:blip r:embed="rId2"/>
          <a:stretch>
            <a:fillRect/>
          </a:stretch>
        </p:blipFill>
        <p:spPr>
          <a:xfrm>
            <a:off x="1955734" y="586067"/>
            <a:ext cx="8280531" cy="4351338"/>
          </a:xfrm>
          <a:prstGeom prst="rect">
            <a:avLst/>
          </a:prstGeom>
        </p:spPr>
      </p:pic>
      <p:sp>
        <p:nvSpPr>
          <p:cNvPr id="6" name="TextBox 5">
            <a:extLst>
              <a:ext uri="{FF2B5EF4-FFF2-40B4-BE49-F238E27FC236}">
                <a16:creationId xmlns:a16="http://schemas.microsoft.com/office/drawing/2014/main" id="{C8B43561-B0B2-3561-C5F5-FC99B154BF99}"/>
              </a:ext>
            </a:extLst>
          </p:cNvPr>
          <p:cNvSpPr txBox="1"/>
          <p:nvPr/>
        </p:nvSpPr>
        <p:spPr>
          <a:xfrm>
            <a:off x="516923" y="6052018"/>
            <a:ext cx="11973697" cy="646331"/>
          </a:xfrm>
          <a:prstGeom prst="rect">
            <a:avLst/>
          </a:prstGeom>
          <a:noFill/>
        </p:spPr>
        <p:txBody>
          <a:bodyPr wrap="square">
            <a:spAutoFit/>
          </a:bodyPr>
          <a:lstStyle/>
          <a:p>
            <a:r>
              <a:rPr lang="en-GB" sz="1200" b="0" i="0" u="none" strike="noStrike" dirty="0">
                <a:solidFill>
                  <a:srgbClr val="222222"/>
                </a:solidFill>
                <a:effectLst/>
                <a:latin typeface="Verdana" panose="020B0604030504040204" pitchFamily="34" charset="0"/>
              </a:rPr>
              <a:t>Improvising with materials close at hand, </a:t>
            </a:r>
            <a:r>
              <a:rPr lang="en-GB" sz="1200" b="0" i="1" dirty="0">
                <a:solidFill>
                  <a:srgbClr val="222222"/>
                </a:solidFill>
                <a:effectLst/>
                <a:latin typeface="Verdana" panose="020B0604030504040204" pitchFamily="34" charset="0"/>
              </a:rPr>
              <a:t>Seat Assignment</a:t>
            </a:r>
            <a:r>
              <a:rPr lang="en-GB" sz="1200" b="0" i="0" u="none" strike="noStrike" dirty="0">
                <a:solidFill>
                  <a:srgbClr val="222222"/>
                </a:solidFill>
                <a:effectLst/>
                <a:latin typeface="Verdana" panose="020B0604030504040204" pitchFamily="34" charset="0"/>
              </a:rPr>
              <a:t> consists of photographs, video, and digital images all made while in flight using only a camera phone. The project began spontaneously on a flight in March 2010 and is ongoing. At present, over 2500 photographs and video, made on nearly 200 different flights to date, constitute the raw material of the project.</a:t>
            </a:r>
            <a:endParaRPr lang="en-US" sz="1200" dirty="0"/>
          </a:p>
        </p:txBody>
      </p:sp>
      <p:sp>
        <p:nvSpPr>
          <p:cNvPr id="8" name="TextBox 7">
            <a:extLst>
              <a:ext uri="{FF2B5EF4-FFF2-40B4-BE49-F238E27FC236}">
                <a16:creationId xmlns:a16="http://schemas.microsoft.com/office/drawing/2014/main" id="{F23BD22D-2411-E3CA-340C-AC951B45972C}"/>
              </a:ext>
            </a:extLst>
          </p:cNvPr>
          <p:cNvSpPr txBox="1"/>
          <p:nvPr/>
        </p:nvSpPr>
        <p:spPr>
          <a:xfrm>
            <a:off x="516923" y="5450047"/>
            <a:ext cx="6308124" cy="369332"/>
          </a:xfrm>
          <a:prstGeom prst="rect">
            <a:avLst/>
          </a:prstGeom>
          <a:noFill/>
        </p:spPr>
        <p:txBody>
          <a:bodyPr wrap="square">
            <a:spAutoFit/>
          </a:bodyPr>
          <a:lstStyle/>
          <a:p>
            <a:r>
              <a:rPr lang="en-GB" b="0" i="0" u="none" strike="noStrike" dirty="0">
                <a:solidFill>
                  <a:srgbClr val="1F1F1F"/>
                </a:solidFill>
                <a:effectLst/>
                <a:latin typeface="Google Sans"/>
              </a:rPr>
              <a:t>evoked 15th-century Flemish portraiture.</a:t>
            </a:r>
            <a:endParaRPr lang="en-US" dirty="0"/>
          </a:p>
        </p:txBody>
      </p:sp>
    </p:spTree>
    <p:extLst>
      <p:ext uri="{BB962C8B-B14F-4D97-AF65-F5344CB8AC3E}">
        <p14:creationId xmlns:p14="http://schemas.microsoft.com/office/powerpoint/2010/main" val="2872665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34EB352-3A72-A7A6-E0C8-D04B89ADD3A5}"/>
              </a:ext>
            </a:extLst>
          </p:cNvPr>
          <p:cNvPicPr>
            <a:picLocks noGrp="1" noChangeAspect="1"/>
          </p:cNvPicPr>
          <p:nvPr>
            <p:ph idx="1"/>
          </p:nvPr>
        </p:nvPicPr>
        <p:blipFill>
          <a:blip r:embed="rId2"/>
          <a:stretch>
            <a:fillRect/>
          </a:stretch>
        </p:blipFill>
        <p:spPr>
          <a:xfrm>
            <a:off x="1466542" y="378515"/>
            <a:ext cx="10066868" cy="5662613"/>
          </a:xfrm>
        </p:spPr>
      </p:pic>
    </p:spTree>
    <p:extLst>
      <p:ext uri="{BB962C8B-B14F-4D97-AF65-F5344CB8AC3E}">
        <p14:creationId xmlns:p14="http://schemas.microsoft.com/office/powerpoint/2010/main" val="1262172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580850-C50C-CE1A-4BAD-94CB8F3218D8}"/>
              </a:ext>
            </a:extLst>
          </p:cNvPr>
          <p:cNvSpPr>
            <a:spLocks noGrp="1"/>
          </p:cNvSpPr>
          <p:nvPr>
            <p:ph type="title"/>
          </p:nvPr>
        </p:nvSpPr>
        <p:spPr>
          <a:xfrm>
            <a:off x="1137034" y="609597"/>
            <a:ext cx="9392421" cy="1330841"/>
          </a:xfrm>
        </p:spPr>
        <p:txBody>
          <a:bodyPr>
            <a:normAutofit/>
          </a:bodyPr>
          <a:lstStyle/>
          <a:p>
            <a:r>
              <a:rPr lang="en-GB" dirty="0"/>
              <a:t>Dana Schutz – Open Casket (2017)</a:t>
            </a:r>
          </a:p>
        </p:txBody>
      </p:sp>
      <p:sp>
        <p:nvSpPr>
          <p:cNvPr id="3" name="Content Placeholder 2">
            <a:extLst>
              <a:ext uri="{FF2B5EF4-FFF2-40B4-BE49-F238E27FC236}">
                <a16:creationId xmlns:a16="http://schemas.microsoft.com/office/drawing/2014/main" id="{385C64AD-4999-1A00-49AD-8F63C310921E}"/>
              </a:ext>
            </a:extLst>
          </p:cNvPr>
          <p:cNvSpPr>
            <a:spLocks noGrp="1"/>
          </p:cNvSpPr>
          <p:nvPr>
            <p:ph idx="1"/>
          </p:nvPr>
        </p:nvSpPr>
        <p:spPr>
          <a:xfrm>
            <a:off x="1137034" y="2198362"/>
            <a:ext cx="4958966" cy="3917773"/>
          </a:xfrm>
        </p:spPr>
        <p:txBody>
          <a:bodyPr vert="horz" lIns="91440" tIns="45720" rIns="91440" bIns="45720" rtlCol="0">
            <a:normAutofit/>
          </a:bodyPr>
          <a:lstStyle/>
          <a:p>
            <a:r>
              <a:rPr lang="en-GB" sz="2000" dirty="0"/>
              <a:t>Shutz painted an abstract representation of Emmett Till's mutilated body, drawing from a historical photograph. Critics argued that as a white artist, she was exploiting Black trauma for personal gain.</a:t>
            </a:r>
            <a:endParaRPr lang="en-US" sz="2000" dirty="0"/>
          </a:p>
          <a:p>
            <a:endParaRPr lang="en-GB" sz="2000" dirty="0"/>
          </a:p>
          <a:p>
            <a:r>
              <a:rPr lang="en-GB" sz="2000" dirty="0"/>
              <a:t>The painting caused protests at the Whitney Biennial, with demands for its removal and destruction.</a:t>
            </a:r>
          </a:p>
          <a:p>
            <a:endParaRPr lang="en-GB" sz="2000" dirty="0"/>
          </a:p>
        </p:txBody>
      </p:sp>
      <p:pic>
        <p:nvPicPr>
          <p:cNvPr id="4" name="Picture 3">
            <a:extLst>
              <a:ext uri="{FF2B5EF4-FFF2-40B4-BE49-F238E27FC236}">
                <a16:creationId xmlns:a16="http://schemas.microsoft.com/office/drawing/2014/main" id="{5116E772-36B4-B6B6-919D-DAC8730BF954}"/>
              </a:ext>
            </a:extLst>
          </p:cNvPr>
          <p:cNvPicPr>
            <a:picLocks noChangeAspect="1"/>
          </p:cNvPicPr>
          <p:nvPr/>
        </p:nvPicPr>
        <p:blipFill>
          <a:blip r:embed="rId2"/>
          <a:stretch>
            <a:fillRect/>
          </a:stretch>
        </p:blipFill>
        <p:spPr>
          <a:xfrm>
            <a:off x="6719367" y="2339010"/>
            <a:ext cx="4788505" cy="344772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3532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6F56091-EE44-53FA-16EF-085BB78687D7}"/>
              </a:ext>
            </a:extLst>
          </p:cNvPr>
          <p:cNvPicPr>
            <a:picLocks noGrp="1" noChangeAspect="1"/>
          </p:cNvPicPr>
          <p:nvPr>
            <p:ph idx="1"/>
          </p:nvPr>
        </p:nvPicPr>
        <p:blipFill>
          <a:blip r:embed="rId2"/>
          <a:stretch>
            <a:fillRect/>
          </a:stretch>
        </p:blipFill>
        <p:spPr>
          <a:xfrm>
            <a:off x="1082725" y="493486"/>
            <a:ext cx="10026549" cy="5639934"/>
          </a:xfrm>
          <a:prstGeom prst="rect">
            <a:avLst/>
          </a:prstGeom>
        </p:spPr>
      </p:pic>
    </p:spTree>
    <p:extLst>
      <p:ext uri="{BB962C8B-B14F-4D97-AF65-F5344CB8AC3E}">
        <p14:creationId xmlns:p14="http://schemas.microsoft.com/office/powerpoint/2010/main" val="315076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DC33D-A9E2-A384-F2E8-DBBC559CB5FF}"/>
              </a:ext>
            </a:extLst>
          </p:cNvPr>
          <p:cNvSpPr>
            <a:spLocks noGrp="1"/>
          </p:cNvSpPr>
          <p:nvPr>
            <p:ph type="title"/>
          </p:nvPr>
        </p:nvSpPr>
        <p:spPr/>
        <p:txBody>
          <a:bodyPr/>
          <a:lstStyle/>
          <a:p>
            <a:r>
              <a:rPr lang="en-US" dirty="0"/>
              <a:t>INTERTEXTUALITY </a:t>
            </a:r>
          </a:p>
        </p:txBody>
      </p:sp>
      <p:sp>
        <p:nvSpPr>
          <p:cNvPr id="5" name="TextBox 4">
            <a:extLst>
              <a:ext uri="{FF2B5EF4-FFF2-40B4-BE49-F238E27FC236}">
                <a16:creationId xmlns:a16="http://schemas.microsoft.com/office/drawing/2014/main" id="{24B1360E-9102-D858-BB66-8614038097B7}"/>
              </a:ext>
            </a:extLst>
          </p:cNvPr>
          <p:cNvSpPr txBox="1"/>
          <p:nvPr/>
        </p:nvSpPr>
        <p:spPr>
          <a:xfrm>
            <a:off x="789436" y="1335182"/>
            <a:ext cx="6087493" cy="4524315"/>
          </a:xfrm>
          <a:prstGeom prst="rect">
            <a:avLst/>
          </a:prstGeom>
          <a:noFill/>
        </p:spPr>
        <p:txBody>
          <a:bodyPr wrap="square">
            <a:spAutoFit/>
          </a:bodyPr>
          <a:lstStyle/>
          <a:p>
            <a:r>
              <a:rPr lang="en-GB" dirty="0"/>
              <a:t>Intertextuality as a method of appropriation involves the deliberate taking of elements from one text, artwork, or cultural context and placing them into a new one to create new meanings, often to challenge dominant narratives, add depth, or recontextualize familiar works</a:t>
            </a:r>
            <a:r>
              <a:rPr lang="en-GB" b="0" i="0" dirty="0">
                <a:solidFill>
                  <a:srgbClr val="0A0A0A"/>
                </a:solidFill>
                <a:effectLst/>
                <a:latin typeface="Google Sans"/>
              </a:rPr>
              <a:t>. It is a key feature of postmodern art and literature that breaks from traditional concepts of originality, suggesting that all creative work is a "mosaic of quotations" that rearranges existing culture. </a:t>
            </a:r>
          </a:p>
          <a:p>
            <a:endParaRPr lang="en-GB" dirty="0">
              <a:solidFill>
                <a:srgbClr val="0A0A0A"/>
              </a:solidFill>
              <a:latin typeface="Google Sans"/>
            </a:endParaRPr>
          </a:p>
          <a:p>
            <a:r>
              <a:rPr lang="en-GB" b="1" dirty="0"/>
              <a:t>Definition and Origin:</a:t>
            </a:r>
            <a:r>
              <a:rPr lang="en-GB" dirty="0"/>
              <a:t> Coined by Julia Kristeva in the late 1960s, intertextuality refers to the interconnection between texts, where any text is an absorption and transformation of another. When used for appropriation, it becomes an active, often political, tool to rework established works.</a:t>
            </a:r>
          </a:p>
          <a:p>
            <a:endParaRPr lang="en-GB" dirty="0"/>
          </a:p>
          <a:p>
            <a:endParaRPr lang="en-US" dirty="0"/>
          </a:p>
        </p:txBody>
      </p:sp>
      <p:sp>
        <p:nvSpPr>
          <p:cNvPr id="3" name="Rectangle 1">
            <a:extLst>
              <a:ext uri="{FF2B5EF4-FFF2-40B4-BE49-F238E27FC236}">
                <a16:creationId xmlns:a16="http://schemas.microsoft.com/office/drawing/2014/main" id="{20488406-54D6-6EDC-CAC9-3BCADD1B2B4A}"/>
              </a:ext>
            </a:extLst>
          </p:cNvPr>
          <p:cNvSpPr>
            <a:spLocks noChangeArrowheads="1"/>
          </p:cNvSpPr>
          <p:nvPr/>
        </p:nvSpPr>
        <p:spPr bwMode="auto">
          <a:xfrm>
            <a:off x="789436" y="5661878"/>
            <a:ext cx="751782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242424"/>
                </a:solidFill>
              </a:rPr>
              <a:t>W</a:t>
            </a:r>
            <a:r>
              <a:rPr kumimoji="0" lang="en-US" altLang="en-US" b="0" i="0" u="none" strike="noStrike" cap="none" normalizeH="0" baseline="0" dirty="0">
                <a:ln>
                  <a:noFill/>
                </a:ln>
                <a:solidFill>
                  <a:srgbClr val="242424"/>
                </a:solidFill>
                <a:effectLst/>
              </a:rPr>
              <a:t>e can use Kristeva’s theories to study:</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rgbClr val="242424"/>
                </a:solidFill>
                <a:effectLst/>
              </a:rPr>
              <a:t>Language change:</a:t>
            </a:r>
            <a:r>
              <a:rPr kumimoji="0" lang="en-US" altLang="en-US" b="0" i="0" u="none" strike="noStrike" cap="none" normalizeH="0" baseline="0" dirty="0">
                <a:ln>
                  <a:noFill/>
                </a:ln>
                <a:solidFill>
                  <a:srgbClr val="242424"/>
                </a:solidFill>
                <a:effectLst/>
              </a:rPr>
              <a:t> How new meanings emerge from reinterpreting old texts.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51551727-C186-E884-B8F7-8C7ABE6FD79B}"/>
              </a:ext>
            </a:extLst>
          </p:cNvPr>
          <p:cNvPicPr>
            <a:picLocks noChangeAspect="1"/>
          </p:cNvPicPr>
          <p:nvPr/>
        </p:nvPicPr>
        <p:blipFill>
          <a:blip r:embed="rId2"/>
          <a:stretch>
            <a:fillRect/>
          </a:stretch>
        </p:blipFill>
        <p:spPr>
          <a:xfrm>
            <a:off x="8927893" y="365124"/>
            <a:ext cx="2485144" cy="6127751"/>
          </a:xfrm>
          <a:prstGeom prst="rect">
            <a:avLst/>
          </a:prstGeom>
          <a:solidFill>
            <a:schemeClr val="accent1">
              <a:lumMod val="20000"/>
              <a:lumOff val="80000"/>
            </a:schemeClr>
          </a:solidFill>
          <a:effectLst>
            <a:glow rad="643564">
              <a:schemeClr val="accent1">
                <a:alpha val="40000"/>
              </a:schemeClr>
            </a:glow>
            <a:outerShdw blurRad="50800" dist="50800" dir="5400000" algn="ctr" rotWithShape="0">
              <a:srgbClr val="000000">
                <a:alpha val="80929"/>
              </a:srgbClr>
            </a:outerShdw>
          </a:effectLst>
        </p:spPr>
      </p:pic>
    </p:spTree>
    <p:extLst>
      <p:ext uri="{BB962C8B-B14F-4D97-AF65-F5344CB8AC3E}">
        <p14:creationId xmlns:p14="http://schemas.microsoft.com/office/powerpoint/2010/main" val="581381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DB5E4-802F-DF32-9BEF-6906E18E89AE}"/>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Playing with AI &amp; Appropriation</a:t>
            </a:r>
          </a:p>
        </p:txBody>
      </p:sp>
      <p:pic>
        <p:nvPicPr>
          <p:cNvPr id="5" name="Content Placeholder 4">
            <a:extLst>
              <a:ext uri="{FF2B5EF4-FFF2-40B4-BE49-F238E27FC236}">
                <a16:creationId xmlns:a16="http://schemas.microsoft.com/office/drawing/2014/main" id="{6265FA1A-EC44-A418-9685-9589CDE58C5F}"/>
              </a:ext>
            </a:extLst>
          </p:cNvPr>
          <p:cNvPicPr>
            <a:picLocks noGrp="1" noChangeAspect="1"/>
          </p:cNvPicPr>
          <p:nvPr>
            <p:ph idx="1"/>
          </p:nvPr>
        </p:nvPicPr>
        <p:blipFill>
          <a:blip r:embed="rId2"/>
          <a:stretch>
            <a:fillRect/>
          </a:stretch>
        </p:blipFill>
        <p:spPr>
          <a:xfrm>
            <a:off x="2139513" y="1966293"/>
            <a:ext cx="7912972" cy="4452160"/>
          </a:xfrm>
          <a:prstGeom prst="rect">
            <a:avLst/>
          </a:prstGeom>
        </p:spPr>
      </p:pic>
    </p:spTree>
    <p:extLst>
      <p:ext uri="{BB962C8B-B14F-4D97-AF65-F5344CB8AC3E}">
        <p14:creationId xmlns:p14="http://schemas.microsoft.com/office/powerpoint/2010/main" val="313012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889B16-E6D6-4C6A-6563-4C5A41C20040}"/>
              </a:ext>
            </a:extLst>
          </p:cNvPr>
          <p:cNvPicPr>
            <a:picLocks noGrp="1" noChangeAspect="1"/>
          </p:cNvPicPr>
          <p:nvPr>
            <p:ph idx="1"/>
          </p:nvPr>
        </p:nvPicPr>
        <p:blipFill>
          <a:blip r:embed="rId2"/>
          <a:stretch>
            <a:fillRect/>
          </a:stretch>
        </p:blipFill>
        <p:spPr>
          <a:xfrm>
            <a:off x="1145178" y="643466"/>
            <a:ext cx="9901643" cy="5571067"/>
          </a:xfrm>
          <a:prstGeom prst="rect">
            <a:avLst/>
          </a:prstGeom>
        </p:spPr>
      </p:pic>
    </p:spTree>
    <p:extLst>
      <p:ext uri="{BB962C8B-B14F-4D97-AF65-F5344CB8AC3E}">
        <p14:creationId xmlns:p14="http://schemas.microsoft.com/office/powerpoint/2010/main" val="4005139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FE22F-F3D8-068C-1B32-F3264948B80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AI &amp; Appropriation</a:t>
            </a:r>
          </a:p>
        </p:txBody>
      </p:sp>
      <p:sp>
        <p:nvSpPr>
          <p:cNvPr id="3" name="Content Placeholder 2">
            <a:extLst>
              <a:ext uri="{FF2B5EF4-FFF2-40B4-BE49-F238E27FC236}">
                <a16:creationId xmlns:a16="http://schemas.microsoft.com/office/drawing/2014/main" id="{B8DFDDFF-38A2-BFB2-0847-310BFFBF2D0F}"/>
              </a:ext>
            </a:extLst>
          </p:cNvPr>
          <p:cNvSpPr>
            <a:spLocks noGrp="1"/>
          </p:cNvSpPr>
          <p:nvPr>
            <p:ph idx="1"/>
          </p:nvPr>
        </p:nvSpPr>
        <p:spPr>
          <a:xfrm>
            <a:off x="4810259" y="649480"/>
            <a:ext cx="6555347" cy="5546047"/>
          </a:xfrm>
        </p:spPr>
        <p:txBody>
          <a:bodyPr anchor="ctr">
            <a:normAutofit/>
          </a:bodyPr>
          <a:lstStyle/>
          <a:p>
            <a:pPr marL="0" indent="0">
              <a:buNone/>
            </a:pPr>
            <a:r>
              <a:rPr lang="en-GB" sz="2000" b="1" kern="100">
                <a:effectLst/>
                <a:latin typeface="Aptos" panose="020B0004020202020204" pitchFamily="34" charset="0"/>
                <a:ea typeface="Aptos" panose="020B0004020202020204" pitchFamily="34" charset="0"/>
                <a:cs typeface="Times New Roman" panose="02020603050405020304" pitchFamily="18" charset="0"/>
              </a:rPr>
              <a:t>Artistic and Intellectual Appropriation.</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Generative AI has redefined our understanding of appropriation. It has now become a contentious issue on a global scale. Given that appropriation refers to the act of taking or using something—such as ideas, symbols, artefacts, cultural practices, or intellectual property—from another culture, context, or individual, this is exactly what generative AI does. It scrapes what is already existing, mostly without permission, to create a new artefact such as imagery, text, music, illustration, live action animation, etc. </a:t>
            </a:r>
            <a:r>
              <a:rPr lang="en-GB" sz="2000" kern="100">
                <a:latin typeface="Aptos" panose="020B0004020202020204" pitchFamily="34" charset="0"/>
                <a:ea typeface="Aptos" panose="020B0004020202020204" pitchFamily="34" charset="0"/>
                <a:cs typeface="Times New Roman" panose="02020603050405020304" pitchFamily="18" charset="0"/>
              </a:rPr>
              <a:t>T</a:t>
            </a:r>
            <a:r>
              <a:rPr lang="en-GB" sz="2000" kern="100">
                <a:effectLst/>
                <a:latin typeface="Aptos" panose="020B0004020202020204" pitchFamily="34" charset="0"/>
                <a:ea typeface="Aptos" panose="020B0004020202020204" pitchFamily="34" charset="0"/>
                <a:cs typeface="Times New Roman" panose="02020603050405020304" pitchFamily="18" charset="0"/>
              </a:rPr>
              <a:t>his is both Artistic Appropriation and Intellectual Property Appropriation, mostly always </a:t>
            </a:r>
            <a:r>
              <a:rPr lang="en-GB" sz="2000" b="1" kern="100">
                <a:effectLst/>
                <a:latin typeface="Aptos" panose="020B0004020202020204" pitchFamily="34" charset="0"/>
                <a:ea typeface="Aptos" panose="020B0004020202020204" pitchFamily="34" charset="0"/>
                <a:cs typeface="Times New Roman" panose="02020603050405020304" pitchFamily="18" charset="0"/>
              </a:rPr>
              <a:t>without consent</a:t>
            </a:r>
            <a:r>
              <a:rPr lang="en-GB" sz="2000" kern="100">
                <a:effectLst/>
                <a:latin typeface="Aptos" panose="020B0004020202020204" pitchFamily="34" charset="0"/>
                <a:ea typeface="Aptos" panose="020B0004020202020204" pitchFamily="34" charset="0"/>
                <a:cs typeface="Times New Roman" panose="02020603050405020304" pitchFamily="18" charset="0"/>
              </a:rPr>
              <a:t>.</a:t>
            </a:r>
          </a:p>
          <a:p>
            <a:endParaRPr lang="en-US" sz="2000"/>
          </a:p>
        </p:txBody>
      </p:sp>
    </p:spTree>
    <p:extLst>
      <p:ext uri="{BB962C8B-B14F-4D97-AF65-F5344CB8AC3E}">
        <p14:creationId xmlns:p14="http://schemas.microsoft.com/office/powerpoint/2010/main" val="1960872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48E77-03B0-A8D8-5A08-CC09A0D1BC56}"/>
              </a:ext>
            </a:extLst>
          </p:cNvPr>
          <p:cNvSpPr>
            <a:spLocks noGrp="1"/>
          </p:cNvSpPr>
          <p:nvPr>
            <p:ph type="title"/>
          </p:nvPr>
        </p:nvSpPr>
        <p:spPr>
          <a:xfrm>
            <a:off x="761800" y="762001"/>
            <a:ext cx="5334197" cy="1708242"/>
          </a:xfrm>
        </p:spPr>
        <p:txBody>
          <a:bodyPr anchor="ctr">
            <a:normAutofit/>
          </a:bodyPr>
          <a:lstStyle/>
          <a:p>
            <a:r>
              <a:rPr lang="en-US" sz="4000"/>
              <a:t>AI &amp; Appropriation</a:t>
            </a:r>
          </a:p>
        </p:txBody>
      </p:sp>
      <p:sp>
        <p:nvSpPr>
          <p:cNvPr id="3" name="Content Placeholder 2">
            <a:extLst>
              <a:ext uri="{FF2B5EF4-FFF2-40B4-BE49-F238E27FC236}">
                <a16:creationId xmlns:a16="http://schemas.microsoft.com/office/drawing/2014/main" id="{704B3073-559D-4833-F7B7-853BB2DD9EF5}"/>
              </a:ext>
            </a:extLst>
          </p:cNvPr>
          <p:cNvSpPr>
            <a:spLocks noGrp="1"/>
          </p:cNvSpPr>
          <p:nvPr>
            <p:ph idx="1"/>
          </p:nvPr>
        </p:nvSpPr>
        <p:spPr>
          <a:xfrm>
            <a:off x="761800" y="2470244"/>
            <a:ext cx="5334197" cy="3769835"/>
          </a:xfrm>
        </p:spPr>
        <p:txBody>
          <a:bodyPr anchor="ctr">
            <a:normAutofit/>
          </a:bodyPr>
          <a:lstStyle/>
          <a:p>
            <a:pPr marL="0" indent="0">
              <a:buNone/>
            </a:pPr>
            <a:r>
              <a:rPr lang="en-GB" sz="2000" b="1" kern="100">
                <a:effectLst/>
                <a:latin typeface="Aptos" panose="020B0004020202020204" pitchFamily="34" charset="0"/>
                <a:ea typeface="Aptos" panose="020B0004020202020204" pitchFamily="34" charset="0"/>
                <a:cs typeface="Times New Roman" panose="02020603050405020304" pitchFamily="18" charset="0"/>
              </a:rPr>
              <a:t>Cultural Appropriation</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As AI does not have an ethical view, or indeed salient knowledge of what it creates (yet?), it can easily and harmfully reproduce or create cultural motifs with little understanding, sensitivity and respect of the culture from which it takes to create new artefacts. Thereby it can perpetuate structuralist grand narratives (and their inequalities) and commodify traditions, clothing, spiritual artefacts, sacred symbols, language, music, etc.</a:t>
            </a:r>
          </a:p>
          <a:p>
            <a:pPr marL="0" indent="0">
              <a:buNone/>
            </a:pPr>
            <a:endParaRPr lang="en-US" sz="2000"/>
          </a:p>
        </p:txBody>
      </p:sp>
      <p:pic>
        <p:nvPicPr>
          <p:cNvPr id="5" name="Picture 4" descr="Decorations for Mexican fiesta">
            <a:extLst>
              <a:ext uri="{FF2B5EF4-FFF2-40B4-BE49-F238E27FC236}">
                <a16:creationId xmlns:a16="http://schemas.microsoft.com/office/drawing/2014/main" id="{C2A19737-53F2-4670-F2D9-9ECFA0BC5C35}"/>
              </a:ext>
            </a:extLst>
          </p:cNvPr>
          <p:cNvPicPr>
            <a:picLocks noChangeAspect="1"/>
          </p:cNvPicPr>
          <p:nvPr/>
        </p:nvPicPr>
        <p:blipFill>
          <a:blip r:embed="rId2"/>
          <a:srcRect l="22862" r="25496"/>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86471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8E2113-B450-A117-EE0E-518884BF5088}"/>
              </a:ext>
            </a:extLst>
          </p:cNvPr>
          <p:cNvSpPr>
            <a:spLocks noGrp="1"/>
          </p:cNvSpPr>
          <p:nvPr>
            <p:ph idx="1"/>
          </p:nvPr>
        </p:nvSpPr>
        <p:spPr/>
        <p:txBody>
          <a:bodyPr/>
          <a:lstStyle/>
          <a:p>
            <a:pPr marL="0" indent="0">
              <a:buNone/>
            </a:pPr>
            <a:r>
              <a:rPr lang="en-GB" b="1" kern="100" dirty="0">
                <a:effectLst/>
                <a:latin typeface="Aptos" panose="020B0004020202020204" pitchFamily="34" charset="0"/>
                <a:ea typeface="Aptos" panose="020B0004020202020204" pitchFamily="34" charset="0"/>
                <a:cs typeface="Times New Roman" panose="02020603050405020304" pitchFamily="18" charset="0"/>
              </a:rPr>
              <a:t>Ownership</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 key question aligned to AI appropriation is the ownership of any AI generated outputs such as imagery, text, music, illustration, live action animation, etc. This is indeed complex. There is an unresolved question of ownership of the generative output - does this belong to the software company, the text/image prompter, or the owners of the original scraped content? This is further compounded by the fact that in the future many AI derived generative outputs will be created as a result of scraping already existing AI generated outputs. This is known as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stacked ‘innovation’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and it is expected to be a central characteristic of the 5</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industrial revolution.</a:t>
            </a:r>
          </a:p>
        </p:txBody>
      </p:sp>
      <p:sp>
        <p:nvSpPr>
          <p:cNvPr id="2" name="Title 1">
            <a:extLst>
              <a:ext uri="{FF2B5EF4-FFF2-40B4-BE49-F238E27FC236}">
                <a16:creationId xmlns:a16="http://schemas.microsoft.com/office/drawing/2014/main" id="{94506909-A732-49E7-DDE9-70ECFD45CCAD}"/>
              </a:ext>
            </a:extLst>
          </p:cNvPr>
          <p:cNvSpPr>
            <a:spLocks noGrp="1"/>
          </p:cNvSpPr>
          <p:nvPr>
            <p:ph type="title"/>
          </p:nvPr>
        </p:nvSpPr>
        <p:spPr>
          <a:xfrm>
            <a:off x="838200" y="365125"/>
            <a:ext cx="10515600" cy="1325563"/>
          </a:xfrm>
        </p:spPr>
        <p:txBody>
          <a:bodyPr/>
          <a:lstStyle/>
          <a:p>
            <a:r>
              <a:rPr lang="en-US" dirty="0"/>
              <a:t>AI &amp; Appropriation</a:t>
            </a:r>
          </a:p>
        </p:txBody>
      </p:sp>
    </p:spTree>
    <p:extLst>
      <p:ext uri="{BB962C8B-B14F-4D97-AF65-F5344CB8AC3E}">
        <p14:creationId xmlns:p14="http://schemas.microsoft.com/office/powerpoint/2010/main" val="179834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ith green hair and gold chains&#10;&#10;AI-generated content may be incorrect.">
            <a:extLst>
              <a:ext uri="{FF2B5EF4-FFF2-40B4-BE49-F238E27FC236}">
                <a16:creationId xmlns:a16="http://schemas.microsoft.com/office/drawing/2014/main" id="{80C79A6B-69D2-81CE-6400-639C6046BE13}"/>
              </a:ext>
            </a:extLst>
          </p:cNvPr>
          <p:cNvPicPr>
            <a:picLocks noChangeAspect="1"/>
          </p:cNvPicPr>
          <p:nvPr/>
        </p:nvPicPr>
        <p:blipFill>
          <a:blip r:embed="rId2"/>
          <a:srcRect r="-1" b="985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7F1B7E7-7524-6362-F2BC-AEE6ACF69CB9}"/>
              </a:ext>
            </a:extLst>
          </p:cNvPr>
          <p:cNvSpPr>
            <a:spLocks noGrp="1"/>
          </p:cNvSpPr>
          <p:nvPr>
            <p:ph idx="1"/>
          </p:nvPr>
        </p:nvSpPr>
        <p:spPr>
          <a:xfrm>
            <a:off x="6417734" y="1690688"/>
            <a:ext cx="5291663" cy="4676773"/>
          </a:xfrm>
        </p:spPr>
        <p:txBody>
          <a:bodyPr>
            <a:normAutofit/>
          </a:bodyPr>
          <a:lstStyle/>
          <a:p>
            <a:r>
              <a:rPr lang="en-GB" sz="1700" i="1" kern="100" dirty="0">
                <a:effectLst/>
                <a:latin typeface="Aptos" panose="020B0004020202020204" pitchFamily="34" charset="0"/>
                <a:ea typeface="Aptos" panose="020B0004020202020204" pitchFamily="34" charset="0"/>
                <a:cs typeface="Times New Roman" panose="02020603050405020304" pitchFamily="18" charset="0"/>
              </a:rPr>
              <a:t>FN Meka</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is an AI virtual rap star, created in 2019 that was promoted by virtual artist management company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Factory New.</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700" kern="100" dirty="0">
                <a:effectLst/>
                <a:latin typeface="Aptos" panose="020B0004020202020204" pitchFamily="34" charset="0"/>
                <a:ea typeface="Aptos" panose="020B0004020202020204" pitchFamily="34" charset="0"/>
                <a:cs typeface="Times New Roman" panose="02020603050405020304" pitchFamily="18" charset="0"/>
              </a:rPr>
              <a:t>The AI artist announced a record label deal with the hugely successful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Capitol Records</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In response a black-led activist industry group named</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 Industry Blackout </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posted messages on social media calling out the artist’s management company for gross cultural misappropriation. </a:t>
            </a:r>
          </a:p>
          <a:p>
            <a:r>
              <a:rPr lang="en-GB" sz="1700" kern="100" dirty="0">
                <a:effectLst/>
                <a:latin typeface="Aptos" panose="020B0004020202020204" pitchFamily="34" charset="0"/>
                <a:ea typeface="Aptos" panose="020B0004020202020204" pitchFamily="34" charset="0"/>
                <a:cs typeface="Times New Roman" panose="02020603050405020304" pitchFamily="18" charset="0"/>
              </a:rPr>
              <a:t>They considered it to be the unethical exploitation of black artists through reappropriation of their craft without compensation. It was non-blacks appropriating black culture to serve their own commercial and financial goals.</a:t>
            </a:r>
            <a:endParaRPr lang="en-US" sz="1700" dirty="0"/>
          </a:p>
        </p:txBody>
      </p:sp>
      <p:sp>
        <p:nvSpPr>
          <p:cNvPr id="2" name="Title 1">
            <a:extLst>
              <a:ext uri="{FF2B5EF4-FFF2-40B4-BE49-F238E27FC236}">
                <a16:creationId xmlns:a16="http://schemas.microsoft.com/office/drawing/2014/main" id="{C4890F24-6C8D-0203-1228-2DBF261CE84C}"/>
              </a:ext>
            </a:extLst>
          </p:cNvPr>
          <p:cNvSpPr>
            <a:spLocks noGrp="1"/>
          </p:cNvSpPr>
          <p:nvPr>
            <p:ph type="title"/>
          </p:nvPr>
        </p:nvSpPr>
        <p:spPr>
          <a:xfrm>
            <a:off x="6417734" y="365125"/>
            <a:ext cx="4936066" cy="1325563"/>
          </a:xfrm>
        </p:spPr>
        <p:txBody>
          <a:bodyPr/>
          <a:lstStyle/>
          <a:p>
            <a:r>
              <a:rPr lang="en-US" dirty="0"/>
              <a:t>AI &amp; Appropriation</a:t>
            </a:r>
          </a:p>
        </p:txBody>
      </p:sp>
    </p:spTree>
    <p:extLst>
      <p:ext uri="{BB962C8B-B14F-4D97-AF65-F5344CB8AC3E}">
        <p14:creationId xmlns:p14="http://schemas.microsoft.com/office/powerpoint/2010/main" val="3931741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6D6F-48C3-597D-BE99-4013A868A5F8}"/>
              </a:ext>
            </a:extLst>
          </p:cNvPr>
          <p:cNvSpPr>
            <a:spLocks noGrp="1"/>
          </p:cNvSpPr>
          <p:nvPr>
            <p:ph type="title"/>
          </p:nvPr>
        </p:nvSpPr>
        <p:spPr>
          <a:xfrm>
            <a:off x="156028" y="329802"/>
            <a:ext cx="10515600" cy="1325563"/>
          </a:xfrm>
        </p:spPr>
        <p:txBody>
          <a:bodyPr/>
          <a:lstStyle/>
          <a:p>
            <a:r>
              <a:rPr lang="en-US" dirty="0"/>
              <a:t>Del La Sol- Three Feet High and Rising </a:t>
            </a:r>
          </a:p>
        </p:txBody>
      </p:sp>
      <p:sp>
        <p:nvSpPr>
          <p:cNvPr id="3" name="Content Placeholder 2">
            <a:extLst>
              <a:ext uri="{FF2B5EF4-FFF2-40B4-BE49-F238E27FC236}">
                <a16:creationId xmlns:a16="http://schemas.microsoft.com/office/drawing/2014/main" id="{2724B008-06D6-1C33-05E9-619BFDA86A4D}"/>
              </a:ext>
            </a:extLst>
          </p:cNvPr>
          <p:cNvSpPr>
            <a:spLocks noGrp="1"/>
          </p:cNvSpPr>
          <p:nvPr>
            <p:ph idx="1"/>
          </p:nvPr>
        </p:nvSpPr>
        <p:spPr>
          <a:xfrm>
            <a:off x="156028" y="1655365"/>
            <a:ext cx="6409999" cy="4351338"/>
          </a:xfrm>
        </p:spPr>
        <p:txBody>
          <a:bodyPr>
            <a:normAutofit lnSpcReduction="10000"/>
          </a:bodyPr>
          <a:lstStyle/>
          <a:p>
            <a:pPr marL="0" indent="0">
              <a:buNone/>
            </a:pPr>
            <a:r>
              <a:rPr lang="en-US" sz="2200" dirty="0">
                <a:latin typeface="Aptos" panose="020B0004020202020204" pitchFamily="34" charset="0"/>
              </a:rPr>
              <a:t>A piece of music which samples (appropriated) other artist’s work.</a:t>
            </a:r>
          </a:p>
          <a:p>
            <a:pPr marL="0" indent="0">
              <a:buNone/>
            </a:pPr>
            <a:endParaRPr lang="en-US" sz="2200" dirty="0">
              <a:latin typeface="Aptos" panose="020B0004020202020204" pitchFamily="34" charset="0"/>
            </a:endParaRPr>
          </a:p>
          <a:p>
            <a:pPr marL="0" indent="0">
              <a:buNone/>
            </a:pPr>
            <a:r>
              <a:rPr lang="en-GB" sz="2200" dirty="0">
                <a:latin typeface="Aptos" panose="020B0004020202020204" pitchFamily="34" charset="0"/>
              </a:rPr>
              <a:t>De La Soul’s 1989 debut album, </a:t>
            </a:r>
          </a:p>
          <a:p>
            <a:pPr marL="0" indent="0">
              <a:buNone/>
            </a:pPr>
            <a:r>
              <a:rPr lang="en-GB" sz="2200" i="1" dirty="0">
                <a:latin typeface="Aptos" panose="020B0004020202020204" pitchFamily="34" charset="0"/>
              </a:rPr>
              <a:t>3 Feet High and Rising</a:t>
            </a:r>
            <a:r>
              <a:rPr lang="en-GB" sz="2200" dirty="0">
                <a:latin typeface="Aptos" panose="020B0004020202020204" pitchFamily="34" charset="0"/>
              </a:rPr>
              <a:t>, is widely regarded as a masterpiece of "DAISY Age" hip-hop, but its legacy is deeply intertwined with the "sampling controversy" of the late 1980s and early 1990s. The album’s extensive,, collage-style sampling—which included everything from funk records to children's show music—pushed artistic boundaries but also landed the group in a landmark, $1.7 million lawsuit that forever changed the legal landscape of hip-hop. </a:t>
            </a:r>
            <a:endParaRPr lang="en-US" sz="2200" dirty="0">
              <a:latin typeface="Aptos" panose="020B0004020202020204" pitchFamily="34" charset="0"/>
            </a:endParaRPr>
          </a:p>
          <a:p>
            <a:pPr marL="0" indent="0">
              <a:buNone/>
            </a:pPr>
            <a:endParaRPr lang="en-US" dirty="0"/>
          </a:p>
        </p:txBody>
      </p:sp>
      <p:pic>
        <p:nvPicPr>
          <p:cNvPr id="4" name="Picture 3">
            <a:extLst>
              <a:ext uri="{FF2B5EF4-FFF2-40B4-BE49-F238E27FC236}">
                <a16:creationId xmlns:a16="http://schemas.microsoft.com/office/drawing/2014/main" id="{1BD35F0B-3560-C12A-E781-09F491B25C2F}"/>
              </a:ext>
            </a:extLst>
          </p:cNvPr>
          <p:cNvPicPr>
            <a:picLocks noChangeAspect="1"/>
          </p:cNvPicPr>
          <p:nvPr/>
        </p:nvPicPr>
        <p:blipFill>
          <a:blip r:embed="rId2"/>
          <a:stretch>
            <a:fillRect/>
          </a:stretch>
        </p:blipFill>
        <p:spPr>
          <a:xfrm>
            <a:off x="6566027" y="1485106"/>
            <a:ext cx="5039094" cy="5032375"/>
          </a:xfrm>
          <a:prstGeom prst="rect">
            <a:avLst/>
          </a:prstGeom>
        </p:spPr>
      </p:pic>
    </p:spTree>
    <p:extLst>
      <p:ext uri="{BB962C8B-B14F-4D97-AF65-F5344CB8AC3E}">
        <p14:creationId xmlns:p14="http://schemas.microsoft.com/office/powerpoint/2010/main" val="396773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C87D7-F37B-9D09-E1B3-0CA952FC2F70}"/>
              </a:ext>
            </a:extLst>
          </p:cNvPr>
          <p:cNvSpPr>
            <a:spLocks noGrp="1"/>
          </p:cNvSpPr>
          <p:nvPr>
            <p:ph type="title"/>
          </p:nvPr>
        </p:nvSpPr>
        <p:spPr>
          <a:xfrm>
            <a:off x="761800" y="762001"/>
            <a:ext cx="5334197" cy="1708242"/>
          </a:xfrm>
        </p:spPr>
        <p:txBody>
          <a:bodyPr anchor="ctr">
            <a:normAutofit/>
          </a:bodyPr>
          <a:lstStyle/>
          <a:p>
            <a:r>
              <a:rPr lang="en-GB" sz="4000"/>
              <a:t>Discussion Point:</a:t>
            </a:r>
          </a:p>
        </p:txBody>
      </p:sp>
      <p:sp>
        <p:nvSpPr>
          <p:cNvPr id="3" name="Content Placeholder 2">
            <a:extLst>
              <a:ext uri="{FF2B5EF4-FFF2-40B4-BE49-F238E27FC236}">
                <a16:creationId xmlns:a16="http://schemas.microsoft.com/office/drawing/2014/main" id="{4A944234-362C-1A67-33CC-B86D1058BF9D}"/>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t>Richard Prince's 'New Portraits, 2014’ </a:t>
            </a:r>
          </a:p>
          <a:p>
            <a:pPr marL="0" indent="0">
              <a:buNone/>
            </a:pPr>
            <a:endParaRPr lang="en-US" sz="2000"/>
          </a:p>
          <a:p>
            <a:pPr marL="0" indent="0">
              <a:buNone/>
            </a:pPr>
            <a:r>
              <a:rPr lang="en-GB" sz="2000"/>
              <a:t>Took 'instagram' posts by others, enlarged them, and sold them as his artwork without the original creator's permission. Raising issues of copyright.</a:t>
            </a:r>
          </a:p>
          <a:p>
            <a:pPr marL="0" indent="0">
              <a:buNone/>
            </a:pPr>
            <a:r>
              <a:rPr lang="en-GB" sz="2000"/>
              <a:t>While some praised his critique of social media culture, others accused him of exploitation and theft.</a:t>
            </a:r>
          </a:p>
        </p:txBody>
      </p:sp>
      <p:pic>
        <p:nvPicPr>
          <p:cNvPr id="4" name="Picture 3">
            <a:extLst>
              <a:ext uri="{FF2B5EF4-FFF2-40B4-BE49-F238E27FC236}">
                <a16:creationId xmlns:a16="http://schemas.microsoft.com/office/drawing/2014/main" id="{DC895753-9D1F-CD19-DBCE-65164679E006}"/>
              </a:ext>
            </a:extLst>
          </p:cNvPr>
          <p:cNvPicPr>
            <a:picLocks noChangeAspect="1"/>
          </p:cNvPicPr>
          <p:nvPr/>
        </p:nvPicPr>
        <p:blipFill>
          <a:blip r:embed="rId2"/>
          <a:srcRect l="28520" r="28769"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00254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3BE73-2393-8364-E7B2-6757060544BC}"/>
              </a:ext>
            </a:extLst>
          </p:cNvPr>
          <p:cNvSpPr>
            <a:spLocks noGrp="1"/>
          </p:cNvSpPr>
          <p:nvPr>
            <p:ph type="title"/>
          </p:nvPr>
        </p:nvSpPr>
        <p:spPr/>
        <p:txBody>
          <a:bodyPr/>
          <a:lstStyle/>
          <a:p>
            <a:r>
              <a:rPr lang="en-US" dirty="0"/>
              <a:t>Generative AI</a:t>
            </a:r>
          </a:p>
        </p:txBody>
      </p:sp>
      <p:sp>
        <p:nvSpPr>
          <p:cNvPr id="3" name="Content Placeholder 2">
            <a:extLst>
              <a:ext uri="{FF2B5EF4-FFF2-40B4-BE49-F238E27FC236}">
                <a16:creationId xmlns:a16="http://schemas.microsoft.com/office/drawing/2014/main" id="{C65E8AEE-E3B7-A400-786B-1B10A703DAC6}"/>
              </a:ext>
            </a:extLst>
          </p:cNvPr>
          <p:cNvSpPr>
            <a:spLocks noGrp="1"/>
          </p:cNvSpPr>
          <p:nvPr>
            <p:ph idx="1"/>
          </p:nvPr>
        </p:nvSpPr>
        <p:spPr/>
        <p:txBody>
          <a:bodyPr/>
          <a:lstStyle/>
          <a:p>
            <a:r>
              <a:rPr lang="en-GB" dirty="0"/>
              <a:t>How does generative AI change the definition of Appropriation?</a:t>
            </a:r>
          </a:p>
          <a:p>
            <a:r>
              <a:rPr lang="en-GB" dirty="0"/>
              <a:t>Is AI appropriation unethical? </a:t>
            </a:r>
          </a:p>
          <a:p>
            <a:pPr marL="0" indent="0">
              <a:buNone/>
            </a:pPr>
            <a:r>
              <a:rPr lang="en-GB" dirty="0"/>
              <a:t>If so why, when conventional appropriation, as seen by many of the examples in this lecture, have been practiced by artists and designers for many years?</a:t>
            </a:r>
          </a:p>
          <a:p>
            <a:pPr marL="0" indent="0">
              <a:buNone/>
            </a:pPr>
            <a:endParaRPr lang="en-GB" dirty="0"/>
          </a:p>
        </p:txBody>
      </p:sp>
    </p:spTree>
    <p:extLst>
      <p:ext uri="{BB962C8B-B14F-4D97-AF65-F5344CB8AC3E}">
        <p14:creationId xmlns:p14="http://schemas.microsoft.com/office/powerpoint/2010/main" val="1535539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372CA-99FE-5272-ED98-089811306C83}"/>
              </a:ext>
            </a:extLst>
          </p:cNvPr>
          <p:cNvSpPr>
            <a:spLocks noGrp="1"/>
          </p:cNvSpPr>
          <p:nvPr>
            <p:ph type="title"/>
          </p:nvPr>
        </p:nvSpPr>
        <p:spPr/>
        <p:txBody>
          <a:bodyPr/>
          <a:lstStyle/>
          <a:p>
            <a:r>
              <a:rPr lang="en-US" dirty="0"/>
              <a:t>More questions than answers….</a:t>
            </a:r>
          </a:p>
        </p:txBody>
      </p:sp>
      <p:sp>
        <p:nvSpPr>
          <p:cNvPr id="3" name="Content Placeholder 2">
            <a:extLst>
              <a:ext uri="{FF2B5EF4-FFF2-40B4-BE49-F238E27FC236}">
                <a16:creationId xmlns:a16="http://schemas.microsoft.com/office/drawing/2014/main" id="{B9B9DEC7-3DC6-34B6-9400-FF032F97A145}"/>
              </a:ext>
            </a:extLst>
          </p:cNvPr>
          <p:cNvSpPr>
            <a:spLocks noGrp="1"/>
          </p:cNvSpPr>
          <p:nvPr>
            <p:ph idx="1"/>
          </p:nvPr>
        </p:nvSpPr>
        <p:spPr>
          <a:xfrm>
            <a:off x="838200" y="1431235"/>
            <a:ext cx="10515600" cy="4745728"/>
          </a:xfrm>
        </p:spPr>
        <p:txBody>
          <a:bodyPr>
            <a:normAutofit fontScale="85000" lnSpcReduction="20000"/>
          </a:bodyPr>
          <a:lstStyle/>
          <a:p>
            <a:pPr marL="514350" indent="-514350">
              <a:buAutoNum type="arabicPeriod"/>
            </a:pPr>
            <a:r>
              <a:rPr lang="en-US" b="1" dirty="0"/>
              <a:t>Ethical questions</a:t>
            </a:r>
          </a:p>
          <a:p>
            <a:pPr marL="0" indent="0">
              <a:buNone/>
            </a:pPr>
            <a:r>
              <a:rPr lang="en-US" dirty="0"/>
              <a:t>When is appropriation exploitive?</a:t>
            </a:r>
          </a:p>
          <a:p>
            <a:pPr marL="0" indent="0">
              <a:buNone/>
            </a:pPr>
            <a:r>
              <a:rPr lang="en-US" dirty="0"/>
              <a:t>How does race, gender or class change the ethical states?</a:t>
            </a:r>
          </a:p>
          <a:p>
            <a:pPr marL="0" indent="0">
              <a:buNone/>
            </a:pPr>
            <a:endParaRPr lang="en-US" dirty="0"/>
          </a:p>
          <a:p>
            <a:pPr marL="0" indent="0">
              <a:buNone/>
            </a:pPr>
            <a:r>
              <a:rPr lang="en-US" dirty="0"/>
              <a:t>2. </a:t>
            </a:r>
            <a:r>
              <a:rPr lang="en-US" b="1" dirty="0"/>
              <a:t>Copyright and Legal issues</a:t>
            </a:r>
          </a:p>
          <a:p>
            <a:pPr marL="0" indent="0">
              <a:buNone/>
            </a:pPr>
            <a:r>
              <a:rPr lang="en-US" dirty="0"/>
              <a:t>What are the rights of the photographer or designer?</a:t>
            </a:r>
          </a:p>
          <a:p>
            <a:pPr marL="0" indent="0">
              <a:buNone/>
            </a:pPr>
            <a:r>
              <a:rPr lang="en-US" dirty="0"/>
              <a:t>How do we deal with the blurred boundaries of digital culture?</a:t>
            </a:r>
          </a:p>
          <a:p>
            <a:pPr marL="0" indent="0">
              <a:buNone/>
            </a:pPr>
            <a:endParaRPr lang="en-US" dirty="0"/>
          </a:p>
          <a:p>
            <a:pPr marL="0" indent="0">
              <a:buNone/>
            </a:pPr>
            <a:r>
              <a:rPr lang="en-US" b="1" dirty="0"/>
              <a:t>3. Appropriation in the age of internet and AI</a:t>
            </a:r>
          </a:p>
          <a:p>
            <a:pPr marL="0" indent="0">
              <a:buNone/>
            </a:pPr>
            <a:r>
              <a:rPr lang="en-US" dirty="0"/>
              <a:t>How do we deal with Meme culture, remixes, mash-ups and glitch?</a:t>
            </a:r>
          </a:p>
          <a:p>
            <a:pPr marL="0" indent="0">
              <a:buNone/>
            </a:pPr>
            <a:r>
              <a:rPr lang="en-US" dirty="0"/>
              <a:t>Who is the author of AI Imagery?</a:t>
            </a:r>
          </a:p>
          <a:p>
            <a:pPr marL="0" indent="0">
              <a:buNone/>
            </a:pPr>
            <a:r>
              <a:rPr lang="en-US" dirty="0"/>
              <a:t>How has technology changed the power dynamics of appropriation?</a:t>
            </a:r>
          </a:p>
        </p:txBody>
      </p:sp>
    </p:spTree>
    <p:extLst>
      <p:ext uri="{BB962C8B-B14F-4D97-AF65-F5344CB8AC3E}">
        <p14:creationId xmlns:p14="http://schemas.microsoft.com/office/powerpoint/2010/main" val="22623030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16C16-8E4E-5EAE-9C57-8B56E1F17F11}"/>
              </a:ext>
            </a:extLst>
          </p:cNvPr>
          <p:cNvSpPr>
            <a:spLocks noGrp="1"/>
          </p:cNvSpPr>
          <p:nvPr>
            <p:ph type="title"/>
          </p:nvPr>
        </p:nvSpPr>
        <p:spPr/>
        <p:txBody>
          <a:bodyPr/>
          <a:lstStyle/>
          <a:p>
            <a:r>
              <a:rPr lang="en-US" b="1" dirty="0"/>
              <a:t>Group task</a:t>
            </a:r>
          </a:p>
        </p:txBody>
      </p:sp>
      <p:sp>
        <p:nvSpPr>
          <p:cNvPr id="3" name="Content Placeholder 2">
            <a:extLst>
              <a:ext uri="{FF2B5EF4-FFF2-40B4-BE49-F238E27FC236}">
                <a16:creationId xmlns:a16="http://schemas.microsoft.com/office/drawing/2014/main" id="{41D353FC-2E19-F30F-E940-7144E34D0106}"/>
              </a:ext>
            </a:extLst>
          </p:cNvPr>
          <p:cNvSpPr>
            <a:spLocks noGrp="1"/>
          </p:cNvSpPr>
          <p:nvPr>
            <p:ph idx="1"/>
          </p:nvPr>
        </p:nvSpPr>
        <p:spPr/>
        <p:txBody>
          <a:bodyPr/>
          <a:lstStyle/>
          <a:p>
            <a:r>
              <a:rPr lang="en-US" dirty="0"/>
              <a:t>Choose a piece of work (either from the examples shown or one of your choice)</a:t>
            </a:r>
          </a:p>
          <a:p>
            <a:endParaRPr lang="en-US" dirty="0"/>
          </a:p>
          <a:p>
            <a:pPr marL="514350" indent="-514350">
              <a:buAutoNum type="arabicPeriod"/>
            </a:pPr>
            <a:r>
              <a:rPr lang="en-US" dirty="0"/>
              <a:t>What has been appropriated?</a:t>
            </a:r>
          </a:p>
          <a:p>
            <a:pPr marL="514350" indent="-514350">
              <a:buAutoNum type="arabicPeriod"/>
            </a:pPr>
            <a:r>
              <a:rPr lang="en-US" dirty="0"/>
              <a:t>What has changed (context, meaning, medium, scale, authorship)?</a:t>
            </a:r>
          </a:p>
          <a:p>
            <a:pPr marL="514350" indent="-514350">
              <a:buAutoNum type="arabicPeriod"/>
            </a:pPr>
            <a:r>
              <a:rPr lang="en-US" dirty="0"/>
              <a:t>Who benefits from this act of appropriation?</a:t>
            </a:r>
          </a:p>
          <a:p>
            <a:pPr marL="514350" indent="-514350">
              <a:buAutoNum type="arabicPeriod"/>
            </a:pPr>
            <a:r>
              <a:rPr lang="en-US" dirty="0"/>
              <a:t>Is it ethical? Why or why not?</a:t>
            </a:r>
          </a:p>
        </p:txBody>
      </p:sp>
    </p:spTree>
    <p:extLst>
      <p:ext uri="{BB962C8B-B14F-4D97-AF65-F5344CB8AC3E}">
        <p14:creationId xmlns:p14="http://schemas.microsoft.com/office/powerpoint/2010/main" val="37462218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1348B-D046-6982-A8B5-87A2641CEA5C}"/>
              </a:ext>
            </a:extLst>
          </p:cNvPr>
          <p:cNvSpPr>
            <a:spLocks noGrp="1"/>
          </p:cNvSpPr>
          <p:nvPr>
            <p:ph type="title"/>
          </p:nvPr>
        </p:nvSpPr>
        <p:spPr>
          <a:xfrm>
            <a:off x="838200" y="1379378"/>
            <a:ext cx="10515600" cy="1325563"/>
          </a:xfrm>
        </p:spPr>
        <p:txBody>
          <a:bodyPr/>
          <a:lstStyle/>
          <a:p>
            <a:r>
              <a:rPr lang="en-US" altLang="en-US" b="1" dirty="0">
                <a:solidFill>
                  <a:srgbClr val="000000"/>
                </a:solidFill>
              </a:rPr>
              <a:t>Re-</a:t>
            </a:r>
            <a:r>
              <a:rPr lang="en-US" altLang="en-US" b="1" dirty="0" err="1">
                <a:solidFill>
                  <a:srgbClr val="000000"/>
                </a:solidFill>
              </a:rPr>
              <a:t>contextualise</a:t>
            </a:r>
            <a:r>
              <a:rPr lang="en-US" altLang="en-US" b="1" dirty="0">
                <a:solidFill>
                  <a:srgbClr val="000000"/>
                </a:solidFill>
              </a:rPr>
              <a:t> a ‘Found Image’</a:t>
            </a:r>
            <a:br>
              <a:rPr lang="en-US" altLang="en-US" b="1" dirty="0">
                <a:solidFill>
                  <a:srgbClr val="000000"/>
                </a:solidFill>
              </a:rPr>
            </a:br>
            <a:endParaRPr lang="en-US" dirty="0"/>
          </a:p>
        </p:txBody>
      </p:sp>
      <p:sp>
        <p:nvSpPr>
          <p:cNvPr id="4" name="Rectangle 1">
            <a:extLst>
              <a:ext uri="{FF2B5EF4-FFF2-40B4-BE49-F238E27FC236}">
                <a16:creationId xmlns:a16="http://schemas.microsoft.com/office/drawing/2014/main" id="{CE2FBDAD-1E99-71F3-6F79-5A3AFA4012D2}"/>
              </a:ext>
            </a:extLst>
          </p:cNvPr>
          <p:cNvSpPr>
            <a:spLocks noGrp="1" noChangeArrowheads="1"/>
          </p:cNvSpPr>
          <p:nvPr>
            <p:ph idx="1"/>
          </p:nvPr>
        </p:nvSpPr>
        <p:spPr bwMode="auto">
          <a:xfrm>
            <a:off x="838200" y="1877637"/>
            <a:ext cx="10010433"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rPr>
              <a:t>C</a:t>
            </a:r>
            <a:r>
              <a:rPr kumimoji="0" lang="en-US" altLang="en-US" b="0" i="0" u="none" strike="noStrike" cap="none" normalizeH="0" baseline="0" dirty="0">
                <a:ln>
                  <a:noFill/>
                </a:ln>
                <a:solidFill>
                  <a:srgbClr val="000000"/>
                </a:solidFill>
                <a:effectLst/>
              </a:rPr>
              <a:t>hoose a found object/image/text (sourced online) and: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b="0" i="0" u="none" strike="noStrike" cap="none" normalizeH="0" baseline="0" dirty="0">
                <a:ln>
                  <a:noFill/>
                </a:ln>
                <a:solidFill>
                  <a:srgbClr val="000000"/>
                </a:solidFill>
                <a:effectLst/>
              </a:rPr>
              <a:t>Reframe or remix it to generate a new meaning.</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b="0" i="0" u="none" strike="noStrike" cap="none" normalizeH="0" baseline="0" dirty="0">
                <a:ln>
                  <a:noFill/>
                </a:ln>
                <a:solidFill>
                  <a:srgbClr val="000000"/>
                </a:solidFill>
                <a:effectLst/>
              </a:rPr>
              <a:t>Consider </a:t>
            </a:r>
            <a:r>
              <a:rPr kumimoji="0" lang="en-US" altLang="en-US" b="0" i="1" u="none" strike="noStrike" cap="none" normalizeH="0" baseline="0" dirty="0">
                <a:ln>
                  <a:noFill/>
                </a:ln>
                <a:solidFill>
                  <a:srgbClr val="000000"/>
                </a:solidFill>
                <a:effectLst/>
              </a:rPr>
              <a:t>what is being critiqued, exposed, or transformed</a:t>
            </a:r>
            <a:r>
              <a:rPr kumimoji="0" lang="en-US" altLang="en-US" b="0" i="0" u="none" strike="noStrike" cap="none" normalizeH="0" baseline="0" dirty="0">
                <a:ln>
                  <a:noFill/>
                </a:ln>
                <a:solidFill>
                  <a:srgbClr val="000000"/>
                </a:solidFill>
                <a:effectLst/>
              </a:rPr>
              <a:t>.</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b="0" i="0" u="none" strike="noStrike" cap="none" normalizeH="0" baseline="0" dirty="0">
                <a:ln>
                  <a:noFill/>
                </a:ln>
                <a:solidFill>
                  <a:srgbClr val="000000"/>
                </a:solidFill>
                <a:effectLst/>
              </a:rPr>
              <a:t>Draft a 150‑word explanation of your conceptual strategy.</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endParaRPr kumimoji="0" lang="en-US" altLang="en-US"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dirty="0">
                <a:solidFill>
                  <a:srgbClr val="000000"/>
                </a:solidFill>
              </a:rPr>
              <a:t>Consider – power, authorship, cultural ownership, capitalism, </a:t>
            </a:r>
          </a:p>
          <a:p>
            <a:pPr marL="0" marR="0" lvl="0" indent="0" algn="l" defTabSz="914400" rtl="0" eaLnBrk="0" fontAlgn="base" latinLnBrk="0" hangingPunct="0">
              <a:lnSpc>
                <a:spcPct val="100000"/>
              </a:lnSpc>
              <a:spcBef>
                <a:spcPct val="0"/>
              </a:spcBef>
              <a:spcAft>
                <a:spcPct val="0"/>
              </a:spcAft>
              <a:buClrTx/>
              <a:buSzTx/>
              <a:buNone/>
              <a:tabLst/>
            </a:pPr>
            <a:r>
              <a:rPr lang="en-US" altLang="en-US" dirty="0">
                <a:solidFill>
                  <a:srgbClr val="000000"/>
                </a:solidFill>
              </a:rPr>
              <a:t>identity, technology…anything else relevant….</a:t>
            </a:r>
            <a:endParaRPr kumimoji="0" lang="en-US" altLang="en-US"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54954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B1AEF-5C41-377C-AFB1-C7151432E078}"/>
              </a:ext>
            </a:extLst>
          </p:cNvPr>
          <p:cNvSpPr>
            <a:spLocks noGrp="1"/>
          </p:cNvSpPr>
          <p:nvPr>
            <p:ph type="title"/>
          </p:nvPr>
        </p:nvSpPr>
        <p:spPr/>
        <p:txBody>
          <a:bodyPr>
            <a:normAutofit fontScale="90000"/>
          </a:bodyPr>
          <a:lstStyle/>
          <a:p>
            <a:br>
              <a:rPr lang="en-GB" b="1" dirty="0"/>
            </a:br>
            <a:r>
              <a:rPr lang="en-GB" b="1" dirty="0"/>
              <a:t>Reflection</a:t>
            </a:r>
            <a:br>
              <a:rPr lang="en-GB" b="1" dirty="0"/>
            </a:br>
            <a:endParaRPr lang="en-US" dirty="0"/>
          </a:p>
        </p:txBody>
      </p:sp>
      <p:sp>
        <p:nvSpPr>
          <p:cNvPr id="3" name="Content Placeholder 2">
            <a:extLst>
              <a:ext uri="{FF2B5EF4-FFF2-40B4-BE49-F238E27FC236}">
                <a16:creationId xmlns:a16="http://schemas.microsoft.com/office/drawing/2014/main" id="{5989236E-177B-F3D8-2D89-09103463DDAE}"/>
              </a:ext>
            </a:extLst>
          </p:cNvPr>
          <p:cNvSpPr>
            <a:spLocks noGrp="1"/>
          </p:cNvSpPr>
          <p:nvPr>
            <p:ph idx="1"/>
          </p:nvPr>
        </p:nvSpPr>
        <p:spPr/>
        <p:txBody>
          <a:bodyPr/>
          <a:lstStyle/>
          <a:p>
            <a:pPr marL="0" indent="0">
              <a:buNone/>
            </a:pPr>
            <a:endParaRPr lang="en-GB" b="1" dirty="0"/>
          </a:p>
          <a:p>
            <a:r>
              <a:rPr lang="en-GB" dirty="0"/>
              <a:t>How might appropriation function within your own practice?</a:t>
            </a:r>
          </a:p>
          <a:p>
            <a:r>
              <a:rPr lang="en-GB" dirty="0"/>
              <a:t>What responsibilities do you hold as cultural producers?</a:t>
            </a:r>
          </a:p>
          <a:p>
            <a:r>
              <a:rPr lang="en-GB" dirty="0"/>
              <a:t>How can you borrow critically and ethically?</a:t>
            </a:r>
          </a:p>
          <a:p>
            <a:endParaRPr lang="en-US" dirty="0"/>
          </a:p>
        </p:txBody>
      </p:sp>
    </p:spTree>
    <p:extLst>
      <p:ext uri="{BB962C8B-B14F-4D97-AF65-F5344CB8AC3E}">
        <p14:creationId xmlns:p14="http://schemas.microsoft.com/office/powerpoint/2010/main" val="308382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DE3FFE656BF34583ED27863D6B27F4" ma:contentTypeVersion="15" ma:contentTypeDescription="Create a new document." ma:contentTypeScope="" ma:versionID="be56e49f334381d64bbd031554c2b98f">
  <xsd:schema xmlns:xsd="http://www.w3.org/2001/XMLSchema" xmlns:xs="http://www.w3.org/2001/XMLSchema" xmlns:p="http://schemas.microsoft.com/office/2006/metadata/properties" xmlns:ns2="c769d1b6-00ad-4cb9-a1ce-59f0b6d4f0ec" xmlns:ns3="f2cb7d96-716b-468b-89b2-c31e3e1d8d88" targetNamespace="http://schemas.microsoft.com/office/2006/metadata/properties" ma:root="true" ma:fieldsID="cb24fb9f5c5c00729b860ae6f5b0f7d9" ns2:_="" ns3:_="">
    <xsd:import namespace="c769d1b6-00ad-4cb9-a1ce-59f0b6d4f0ec"/>
    <xsd:import namespace="f2cb7d96-716b-468b-89b2-c31e3e1d8d8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69d1b6-00ad-4cb9-a1ce-59f0b6d4f0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cb7d96-716b-468b-89b2-c31e3e1d8d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769d1b6-00ad-4cb9-a1ce-59f0b6d4f0e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73FA992-8847-49A5-8114-DA4DBC8808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769d1b6-00ad-4cb9-a1ce-59f0b6d4f0ec"/>
    <ds:schemaRef ds:uri="f2cb7d96-716b-468b-89b2-c31e3e1d8d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908A07-119F-4483-B03C-DF3D1FBCF071}">
  <ds:schemaRefs>
    <ds:schemaRef ds:uri="http://schemas.microsoft.com/sharepoint/v3/contenttype/forms"/>
  </ds:schemaRefs>
</ds:datastoreItem>
</file>

<file path=customXml/itemProps3.xml><?xml version="1.0" encoding="utf-8"?>
<ds:datastoreItem xmlns:ds="http://schemas.openxmlformats.org/officeDocument/2006/customXml" ds:itemID="{9A2B1DB5-A0B5-42C3-BF1E-FA998C876F60}">
  <ds:schemaRefs>
    <ds:schemaRef ds:uri="http://purl.org/dc/terms/"/>
    <ds:schemaRef ds:uri="http://purl.org/dc/elements/1.1/"/>
    <ds:schemaRef ds:uri="http://schemas.microsoft.com/office/2006/documentManagement/types"/>
    <ds:schemaRef ds:uri="http://purl.org/dc/dcmitype/"/>
    <ds:schemaRef ds:uri="c769d1b6-00ad-4cb9-a1ce-59f0b6d4f0ec"/>
    <ds:schemaRef ds:uri="f2cb7d96-716b-468b-89b2-c31e3e1d8d88"/>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163</TotalTime>
  <Words>1914</Words>
  <Application>Microsoft Macintosh PowerPoint</Application>
  <PresentationFormat>Widescreen</PresentationFormat>
  <Paragraphs>135</Paragraphs>
  <Slides>33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Aptos</vt:lpstr>
      <vt:lpstr>Aptos Display</vt:lpstr>
      <vt:lpstr>Arial</vt:lpstr>
      <vt:lpstr>Calibri</vt:lpstr>
      <vt:lpstr>Google Sans</vt:lpstr>
      <vt:lpstr>Helvetica</vt:lpstr>
      <vt:lpstr>Tate regular</vt:lpstr>
      <vt:lpstr>Verdana</vt:lpstr>
      <vt:lpstr>Office Theme</vt:lpstr>
      <vt:lpstr>PowerPoint Presentation</vt:lpstr>
      <vt:lpstr>PowerPoint Presentation</vt:lpstr>
      <vt:lpstr>PowerPoint Presentation</vt:lpstr>
      <vt:lpstr>Mid 20th Century: Pop Art – 1950’s &amp; 60’s </vt:lpstr>
      <vt:lpstr>Conceptual Art &amp; Postmodernism – 1970’s &amp; 80’s </vt:lpstr>
      <vt:lpstr>Theoretical links</vt:lpstr>
      <vt:lpstr>Braque &amp; Picasso</vt:lpstr>
      <vt:lpstr>Sherrie Levine (b. 1947) re- photography </vt:lpstr>
      <vt:lpstr>PowerPoint Presentation</vt:lpstr>
      <vt:lpstr>Late 20th Century - Contemporary Appropriation </vt:lpstr>
      <vt:lpstr>Elaine Sturtevant (1924–2014)</vt:lpstr>
      <vt:lpstr>Key themes</vt:lpstr>
      <vt:lpstr>PowerPoint Presentation</vt:lpstr>
      <vt:lpstr>PowerPoint Presentation</vt:lpstr>
      <vt:lpstr>PowerPoint Presentation</vt:lpstr>
      <vt:lpstr>Nina Katchadourian</vt:lpstr>
      <vt:lpstr>PowerPoint Presentation</vt:lpstr>
      <vt:lpstr>Dana Schutz – Open Casket (2017)</vt:lpstr>
      <vt:lpstr>PowerPoint Presentation</vt:lpstr>
      <vt:lpstr>INTERTEXTUALITY </vt:lpstr>
      <vt:lpstr>Playing with AI &amp; Appropriation</vt:lpstr>
      <vt:lpstr>PowerPoint Presentation</vt:lpstr>
      <vt:lpstr>AI &amp; Appropriation</vt:lpstr>
      <vt:lpstr>AI &amp; Appropriation</vt:lpstr>
      <vt:lpstr>AI &amp; Appropriation</vt:lpstr>
      <vt:lpstr>AI &amp; Appropriation</vt:lpstr>
      <vt:lpstr>Del La Sol- Three Feet High and Rising </vt:lpstr>
      <vt:lpstr>Discussion Point:</vt:lpstr>
      <vt:lpstr>Generative AI</vt:lpstr>
      <vt:lpstr>More questions than answers….</vt:lpstr>
      <vt:lpstr>Group task</vt:lpstr>
      <vt:lpstr>Re-contextualise a ‘Found Image’ </vt:lpstr>
      <vt:lpstr> Reflection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Catherine Brown</cp:lastModifiedBy>
  <cp:revision>50</cp:revision>
  <dcterms:created xsi:type="dcterms:W3CDTF">2025-02-02T11:43:14Z</dcterms:created>
  <dcterms:modified xsi:type="dcterms:W3CDTF">2026-02-12T22:24:42Z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0x010100B7DE3FFE656BF34583ED27863D6B27F4</vt:lpwstr>
  </property>
  <property fmtid="{D5CDD505-2E9C-101B-9397-08002B2CF9AE}" pid="3" name="MediaServiceImageTags">
    <vt:lpwstr/>
  </property>
</Properties>
</file>