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80" r:id="rId1"/>
  </p:sldMasterIdLst>
  <p:sldIdLst>
    <p:sldId id="292" r:id="rId2"/>
    <p:sldId id="271" r:id="rId3"/>
    <p:sldId id="273" r:id="rId4"/>
    <p:sldId id="272" r:id="rId5"/>
    <p:sldId id="265" r:id="rId6"/>
    <p:sldId id="274" r:id="rId7"/>
    <p:sldId id="278" r:id="rId8"/>
    <p:sldId id="277" r:id="rId9"/>
    <p:sldId id="286" r:id="rId10"/>
    <p:sldId id="29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D0BA5-1075-43C5-8C8A-5508F5245897}" v="50" dt="2020-06-17T11:22:43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74" autoAdjust="0"/>
  </p:normalViewPr>
  <p:slideViewPr>
    <p:cSldViewPr snapToGrid="0">
      <p:cViewPr varScale="1">
        <p:scale>
          <a:sx n="120" d="100"/>
          <a:sy n="120" d="100"/>
        </p:scale>
        <p:origin x="17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8298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932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19800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999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03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2238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085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440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45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031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683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1714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266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5693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577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2656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793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06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59CA58F-586E-4336-9EE0-9B9EB28B85FF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584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081" r:id="rId1"/>
    <p:sldLayoutId id="2147485082" r:id="rId2"/>
    <p:sldLayoutId id="2147485083" r:id="rId3"/>
    <p:sldLayoutId id="2147485084" r:id="rId4"/>
    <p:sldLayoutId id="2147485085" r:id="rId5"/>
    <p:sldLayoutId id="2147485086" r:id="rId6"/>
    <p:sldLayoutId id="2147485087" r:id="rId7"/>
    <p:sldLayoutId id="2147485088" r:id="rId8"/>
    <p:sldLayoutId id="2147485089" r:id="rId9"/>
    <p:sldLayoutId id="2147485090" r:id="rId10"/>
    <p:sldLayoutId id="2147485091" r:id="rId11"/>
    <p:sldLayoutId id="2147485092" r:id="rId12"/>
    <p:sldLayoutId id="2147485093" r:id="rId13"/>
    <p:sldLayoutId id="2147485094" r:id="rId14"/>
    <p:sldLayoutId id="2147485095" r:id="rId15"/>
    <p:sldLayoutId id="2147485096" r:id="rId16"/>
    <p:sldLayoutId id="2147485097" r:id="rId17"/>
    <p:sldLayoutId id="2147485098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8C80B-642A-1A9E-7146-1F8E9C114C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9884" y="2142064"/>
            <a:ext cx="8103120" cy="1515533"/>
          </a:xfrm>
        </p:spPr>
        <p:txBody>
          <a:bodyPr/>
          <a:lstStyle/>
          <a:p>
            <a:r>
              <a:rPr lang="en-GB" sz="6600" dirty="0"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FDFADB-4508-EF1B-CF5E-8105EC7C3C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(BMHP6009)</a:t>
            </a:r>
          </a:p>
        </p:txBody>
      </p:sp>
    </p:spTree>
    <p:extLst>
      <p:ext uri="{BB962C8B-B14F-4D97-AF65-F5344CB8AC3E}">
        <p14:creationId xmlns:p14="http://schemas.microsoft.com/office/powerpoint/2010/main" val="345081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4858043" y="685800"/>
            <a:ext cx="6176962" cy="1485900"/>
          </a:xfr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US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Abraham Maslow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(1908-1970)</a:t>
            </a:r>
            <a:endParaRPr lang="en-US" b="1" dirty="0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6" name="Content Placeholder 1"/>
          <p:cNvSpPr>
            <a:spLocks noGrp="1"/>
          </p:cNvSpPr>
          <p:nvPr>
            <p:ph idx="4294967295"/>
          </p:nvPr>
        </p:nvSpPr>
        <p:spPr>
          <a:xfrm>
            <a:off x="4584993" y="2323323"/>
            <a:ext cx="6723062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Tries to understand and measure human motivation.</a:t>
            </a:r>
          </a:p>
          <a:p>
            <a:pPr algn="just">
              <a:buFont typeface="Franklin Gothic Book" panose="020B0503020102020204" pitchFamily="34" charset="0"/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Maslow stated that human motivation is based on people seeking fulfilment and change through personal growth.</a:t>
            </a:r>
          </a:p>
          <a:p>
            <a:pPr>
              <a:buFont typeface="Franklin Gothic Book" panose="020B0503020102020204" pitchFamily="34" charset="0"/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8" name="Content Placeholder 4" descr="abraham-maslo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6" y="1338497"/>
            <a:ext cx="3093388" cy="418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2443A0C-F0FE-4030-BBA8-73F8F55DC272}"/>
              </a:ext>
            </a:extLst>
          </p:cNvPr>
          <p:cNvSpPr/>
          <p:nvPr/>
        </p:nvSpPr>
        <p:spPr>
          <a:xfrm>
            <a:off x="9034205" y="5612368"/>
            <a:ext cx="26797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(Carlson &amp;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Buskist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16372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11070" y="920707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QUESTION......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2679906" y="3956279"/>
            <a:ext cx="6831673" cy="1086237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WHAT DO YOU THINK IS NEEDED TO LEAD A HAPPY AND FULFILLING LIFE?</a:t>
            </a:r>
          </a:p>
        </p:txBody>
      </p:sp>
    </p:spTree>
    <p:extLst>
      <p:ext uri="{BB962C8B-B14F-4D97-AF65-F5344CB8AC3E}">
        <p14:creationId xmlns:p14="http://schemas.microsoft.com/office/powerpoint/2010/main" val="4203203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914069"/>
          </a:xfrm>
        </p:spPr>
        <p:txBody>
          <a:bodyPr/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Prioritise…..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6737" y="1989620"/>
            <a:ext cx="5538526" cy="4279770"/>
          </a:xfrm>
          <a:prstGeom prst="rect">
            <a:avLst/>
          </a:prstGeom>
        </p:spPr>
      </p:pic>
      <p:sp>
        <p:nvSpPr>
          <p:cNvPr id="4" name="Cloud 3"/>
          <p:cNvSpPr/>
          <p:nvPr/>
        </p:nvSpPr>
        <p:spPr>
          <a:xfrm>
            <a:off x="4887364" y="1075551"/>
            <a:ext cx="2305050" cy="1620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 esteem needs</a:t>
            </a:r>
          </a:p>
        </p:txBody>
      </p:sp>
      <p:sp>
        <p:nvSpPr>
          <p:cNvPr id="5" name="Cloud 4"/>
          <p:cNvSpPr/>
          <p:nvPr/>
        </p:nvSpPr>
        <p:spPr>
          <a:xfrm>
            <a:off x="1383255" y="1532586"/>
            <a:ext cx="2049372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Physiological needs</a:t>
            </a:r>
          </a:p>
        </p:txBody>
      </p:sp>
      <p:sp>
        <p:nvSpPr>
          <p:cNvPr id="6" name="Cloud 5"/>
          <p:cNvSpPr/>
          <p:nvPr/>
        </p:nvSpPr>
        <p:spPr>
          <a:xfrm>
            <a:off x="1138334" y="4295775"/>
            <a:ext cx="1978089" cy="150786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 actualisation</a:t>
            </a:r>
          </a:p>
        </p:txBody>
      </p:sp>
      <p:sp>
        <p:nvSpPr>
          <p:cNvPr id="7" name="Cloud 6"/>
          <p:cNvSpPr/>
          <p:nvPr/>
        </p:nvSpPr>
        <p:spPr>
          <a:xfrm>
            <a:off x="9249113" y="4295775"/>
            <a:ext cx="1804553" cy="15436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Safety needs</a:t>
            </a:r>
          </a:p>
        </p:txBody>
      </p:sp>
      <p:sp>
        <p:nvSpPr>
          <p:cNvPr id="8" name="Cloud 7"/>
          <p:cNvSpPr/>
          <p:nvPr/>
        </p:nvSpPr>
        <p:spPr>
          <a:xfrm>
            <a:off x="8647151" y="1817735"/>
            <a:ext cx="2230017" cy="154365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Belongingness &amp; love</a:t>
            </a:r>
          </a:p>
        </p:txBody>
      </p:sp>
    </p:spTree>
    <p:extLst>
      <p:ext uri="{BB962C8B-B14F-4D97-AF65-F5344CB8AC3E}">
        <p14:creationId xmlns:p14="http://schemas.microsoft.com/office/powerpoint/2010/main" val="201573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33561" y="304940"/>
            <a:ext cx="3651484" cy="30001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61" b="56457"/>
          <a:stretch/>
        </p:blipFill>
        <p:spPr>
          <a:xfrm>
            <a:off x="2632697" y="501616"/>
            <a:ext cx="6248447" cy="2389919"/>
          </a:xfrm>
          <a:prstGeom prst="rect">
            <a:avLst/>
          </a:prstGeom>
        </p:spPr>
      </p:pic>
      <p:pic>
        <p:nvPicPr>
          <p:cNvPr id="20" name="Content Placeholder 3">
            <a:extLst>
              <a:ext uri="{FF2B5EF4-FFF2-40B4-BE49-F238E27FC236}">
                <a16:creationId xmlns:a16="http://schemas.microsoft.com/office/drawing/2014/main" id="{8F93965A-F83F-4B2B-B5B2-0E08DAFAE7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" t="43325" r="-317" b="44373"/>
          <a:stretch/>
        </p:blipFill>
        <p:spPr>
          <a:xfrm>
            <a:off x="2594594" y="2998056"/>
            <a:ext cx="6324652" cy="789755"/>
          </a:xfrm>
          <a:prstGeom prst="rect">
            <a:avLst/>
          </a:prstGeom>
        </p:spPr>
      </p:pic>
      <p:pic>
        <p:nvPicPr>
          <p:cNvPr id="22" name="Content Placeholder 3">
            <a:extLst>
              <a:ext uri="{FF2B5EF4-FFF2-40B4-BE49-F238E27FC236}">
                <a16:creationId xmlns:a16="http://schemas.microsoft.com/office/drawing/2014/main" id="{9A4FA9A7-C443-458D-A620-20F3FF1CCF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3" t="54942" r="1213" b="32756"/>
          <a:stretch/>
        </p:blipFill>
        <p:spPr>
          <a:xfrm>
            <a:off x="2457305" y="3931276"/>
            <a:ext cx="6423839" cy="802140"/>
          </a:xfrm>
          <a:prstGeom prst="rect">
            <a:avLst/>
          </a:prstGeom>
        </p:spPr>
      </p:pic>
      <p:pic>
        <p:nvPicPr>
          <p:cNvPr id="23" name="Content Placeholder 3">
            <a:extLst>
              <a:ext uri="{FF2B5EF4-FFF2-40B4-BE49-F238E27FC236}">
                <a16:creationId xmlns:a16="http://schemas.microsoft.com/office/drawing/2014/main" id="{4777ECB7-255F-4CE3-8F3F-C7F18EF357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727" b="18971"/>
          <a:stretch/>
        </p:blipFill>
        <p:spPr>
          <a:xfrm>
            <a:off x="2495407" y="4876881"/>
            <a:ext cx="6423839" cy="802140"/>
          </a:xfrm>
          <a:prstGeom prst="rect">
            <a:avLst/>
          </a:prstGeom>
        </p:spPr>
      </p:pic>
      <p:pic>
        <p:nvPicPr>
          <p:cNvPr id="25" name="Content Placeholder 3">
            <a:extLst>
              <a:ext uri="{FF2B5EF4-FFF2-40B4-BE49-F238E27FC236}">
                <a16:creationId xmlns:a16="http://schemas.microsoft.com/office/drawing/2014/main" id="{3392E80C-F723-48C7-8CD5-D48525AFF4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28"/>
          <a:stretch/>
        </p:blipFill>
        <p:spPr>
          <a:xfrm>
            <a:off x="2455590" y="5822486"/>
            <a:ext cx="6427268" cy="1283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81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791570"/>
            <a:ext cx="4249971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MASLOW….</a:t>
            </a:r>
          </a:p>
        </p:txBody>
      </p:sp>
      <p:sp>
        <p:nvSpPr>
          <p:cNvPr id="28673" name="Rectangle 1"/>
          <p:cNvSpPr>
            <a:spLocks noGrp="1" noChangeArrowheads="1"/>
          </p:cNvSpPr>
          <p:nvPr>
            <p:ph sz="quarter" idx="13"/>
          </p:nvPr>
        </p:nvSpPr>
        <p:spPr>
          <a:xfrm>
            <a:off x="5263764" y="935873"/>
            <a:ext cx="6049176" cy="526239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625056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Maslow’s theory emphasises uniquely human motivational factors.</a:t>
            </a:r>
          </a:p>
          <a:p>
            <a:pPr marL="625056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Survival or deficiency needs (BASIC NEEDS) are engaged in because they are a means to an end.</a:t>
            </a:r>
          </a:p>
          <a:p>
            <a:pPr marL="625056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Self-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actualisation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intrinsically satisfying.</a:t>
            </a:r>
          </a:p>
          <a:p>
            <a:pPr marL="796506" lvl="1" indent="0"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(As are all needs but self-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actualisation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more so).</a:t>
            </a:r>
          </a:p>
          <a:p>
            <a:pPr marL="625056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Maslow regards human motives as more than just drives.</a:t>
            </a:r>
          </a:p>
        </p:txBody>
      </p:sp>
    </p:spTree>
    <p:extLst>
      <p:ext uri="{BB962C8B-B14F-4D97-AF65-F5344CB8AC3E}">
        <p14:creationId xmlns:p14="http://schemas.microsoft.com/office/powerpoint/2010/main" val="14067530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6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6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 uiExpand="1" build="p" bldLvl="5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6533" y="807904"/>
            <a:ext cx="3081867" cy="956733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MASLOW</a:t>
            </a:r>
            <a:r>
              <a:rPr lang="en-GB" dirty="0"/>
              <a:t>…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9923823-6C7D-4CB4-AE61-008457AA9E69}"/>
              </a:ext>
            </a:extLst>
          </p:cNvPr>
          <p:cNvSpPr/>
          <p:nvPr/>
        </p:nvSpPr>
        <p:spPr>
          <a:xfrm>
            <a:off x="3645645" y="603374"/>
            <a:ext cx="6867838" cy="1773053"/>
          </a:xfrm>
          <a:custGeom>
            <a:avLst/>
            <a:gdLst>
              <a:gd name="connsiteX0" fmla="*/ 0 w 6806151"/>
              <a:gd name="connsiteY0" fmla="*/ 295515 h 1773053"/>
              <a:gd name="connsiteX1" fmla="*/ 295515 w 6806151"/>
              <a:gd name="connsiteY1" fmla="*/ 0 h 1773053"/>
              <a:gd name="connsiteX2" fmla="*/ 6510636 w 6806151"/>
              <a:gd name="connsiteY2" fmla="*/ 0 h 1773053"/>
              <a:gd name="connsiteX3" fmla="*/ 6806151 w 6806151"/>
              <a:gd name="connsiteY3" fmla="*/ 295515 h 1773053"/>
              <a:gd name="connsiteX4" fmla="*/ 6806151 w 6806151"/>
              <a:gd name="connsiteY4" fmla="*/ 1477538 h 1773053"/>
              <a:gd name="connsiteX5" fmla="*/ 6510636 w 6806151"/>
              <a:gd name="connsiteY5" fmla="*/ 1773053 h 1773053"/>
              <a:gd name="connsiteX6" fmla="*/ 295515 w 6806151"/>
              <a:gd name="connsiteY6" fmla="*/ 1773053 h 1773053"/>
              <a:gd name="connsiteX7" fmla="*/ 0 w 6806151"/>
              <a:gd name="connsiteY7" fmla="*/ 1477538 h 1773053"/>
              <a:gd name="connsiteX8" fmla="*/ 0 w 6806151"/>
              <a:gd name="connsiteY8" fmla="*/ 295515 h 1773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06151" h="1773053">
                <a:moveTo>
                  <a:pt x="0" y="295515"/>
                </a:moveTo>
                <a:cubicBezTo>
                  <a:pt x="0" y="132307"/>
                  <a:pt x="132307" y="0"/>
                  <a:pt x="295515" y="0"/>
                </a:cubicBezTo>
                <a:lnTo>
                  <a:pt x="6510636" y="0"/>
                </a:lnTo>
                <a:cubicBezTo>
                  <a:pt x="6673844" y="0"/>
                  <a:pt x="6806151" y="132307"/>
                  <a:pt x="6806151" y="295515"/>
                </a:cubicBezTo>
                <a:lnTo>
                  <a:pt x="6806151" y="1477538"/>
                </a:lnTo>
                <a:cubicBezTo>
                  <a:pt x="6806151" y="1640746"/>
                  <a:pt x="6673844" y="1773053"/>
                  <a:pt x="6510636" y="1773053"/>
                </a:cubicBezTo>
                <a:lnTo>
                  <a:pt x="295515" y="1773053"/>
                </a:lnTo>
                <a:cubicBezTo>
                  <a:pt x="132307" y="1773053"/>
                  <a:pt x="0" y="1640746"/>
                  <a:pt x="0" y="1477538"/>
                </a:cubicBezTo>
                <a:lnTo>
                  <a:pt x="0" y="295515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8999" tIns="86553" rIns="308999" bIns="86553" numCol="1" spcCol="1270" anchor="ctr" anchorCtr="0">
            <a:noAutofit/>
          </a:bodyPr>
          <a:lstStyle/>
          <a:p>
            <a:pPr marL="0" lvl="0" indent="0" algn="just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Maslow described the experience of self-actualisation as having a ‘peak experience’.</a:t>
            </a:r>
            <a:endParaRPr lang="en-GB" sz="24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14EA39A-925C-462D-927E-22F0E06EB0DB}"/>
              </a:ext>
            </a:extLst>
          </p:cNvPr>
          <p:cNvSpPr/>
          <p:nvPr/>
        </p:nvSpPr>
        <p:spPr>
          <a:xfrm>
            <a:off x="3644419" y="2732599"/>
            <a:ext cx="6869064" cy="1647032"/>
          </a:xfrm>
          <a:custGeom>
            <a:avLst/>
            <a:gdLst>
              <a:gd name="connsiteX0" fmla="*/ 0 w 6869064"/>
              <a:gd name="connsiteY0" fmla="*/ 274511 h 1647032"/>
              <a:gd name="connsiteX1" fmla="*/ 274511 w 6869064"/>
              <a:gd name="connsiteY1" fmla="*/ 0 h 1647032"/>
              <a:gd name="connsiteX2" fmla="*/ 6594553 w 6869064"/>
              <a:gd name="connsiteY2" fmla="*/ 0 h 1647032"/>
              <a:gd name="connsiteX3" fmla="*/ 6869064 w 6869064"/>
              <a:gd name="connsiteY3" fmla="*/ 274511 h 1647032"/>
              <a:gd name="connsiteX4" fmla="*/ 6869064 w 6869064"/>
              <a:gd name="connsiteY4" fmla="*/ 1372521 h 1647032"/>
              <a:gd name="connsiteX5" fmla="*/ 6594553 w 6869064"/>
              <a:gd name="connsiteY5" fmla="*/ 1647032 h 1647032"/>
              <a:gd name="connsiteX6" fmla="*/ 274511 w 6869064"/>
              <a:gd name="connsiteY6" fmla="*/ 1647032 h 1647032"/>
              <a:gd name="connsiteX7" fmla="*/ 0 w 6869064"/>
              <a:gd name="connsiteY7" fmla="*/ 1372521 h 1647032"/>
              <a:gd name="connsiteX8" fmla="*/ 0 w 6869064"/>
              <a:gd name="connsiteY8" fmla="*/ 274511 h 164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69064" h="1647032">
                <a:moveTo>
                  <a:pt x="0" y="274511"/>
                </a:moveTo>
                <a:cubicBezTo>
                  <a:pt x="0" y="122903"/>
                  <a:pt x="122903" y="0"/>
                  <a:pt x="274511" y="0"/>
                </a:cubicBezTo>
                <a:lnTo>
                  <a:pt x="6594553" y="0"/>
                </a:lnTo>
                <a:cubicBezTo>
                  <a:pt x="6746161" y="0"/>
                  <a:pt x="6869064" y="122903"/>
                  <a:pt x="6869064" y="274511"/>
                </a:cubicBezTo>
                <a:lnTo>
                  <a:pt x="6869064" y="1372521"/>
                </a:lnTo>
                <a:cubicBezTo>
                  <a:pt x="6869064" y="1524129"/>
                  <a:pt x="6746161" y="1647032"/>
                  <a:pt x="6594553" y="1647032"/>
                </a:cubicBezTo>
                <a:lnTo>
                  <a:pt x="274511" y="1647032"/>
                </a:lnTo>
                <a:cubicBezTo>
                  <a:pt x="122903" y="1647032"/>
                  <a:pt x="0" y="1524129"/>
                  <a:pt x="0" y="1372521"/>
                </a:cubicBezTo>
                <a:lnTo>
                  <a:pt x="0" y="274511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2847" tIns="80401" rIns="302847" bIns="80401" numCol="1" spcCol="1270" anchor="ctr" anchorCtr="0">
            <a:noAutofit/>
          </a:bodyPr>
          <a:lstStyle/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Some may regard self-actualisation as a deeply religious experience or mythical experience that is of great significance in their life.</a:t>
            </a:r>
            <a:endParaRPr lang="en-GB" sz="24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4D99CA4-4A7C-4332-A0EB-3B545DAE0CE2}"/>
              </a:ext>
            </a:extLst>
          </p:cNvPr>
          <p:cNvSpPr/>
          <p:nvPr/>
        </p:nvSpPr>
        <p:spPr>
          <a:xfrm>
            <a:off x="3644419" y="4696577"/>
            <a:ext cx="6889897" cy="1634256"/>
          </a:xfrm>
          <a:custGeom>
            <a:avLst/>
            <a:gdLst>
              <a:gd name="connsiteX0" fmla="*/ 0 w 6889897"/>
              <a:gd name="connsiteY0" fmla="*/ 272381 h 1634256"/>
              <a:gd name="connsiteX1" fmla="*/ 272381 w 6889897"/>
              <a:gd name="connsiteY1" fmla="*/ 0 h 1634256"/>
              <a:gd name="connsiteX2" fmla="*/ 6617516 w 6889897"/>
              <a:gd name="connsiteY2" fmla="*/ 0 h 1634256"/>
              <a:gd name="connsiteX3" fmla="*/ 6889897 w 6889897"/>
              <a:gd name="connsiteY3" fmla="*/ 272381 h 1634256"/>
              <a:gd name="connsiteX4" fmla="*/ 6889897 w 6889897"/>
              <a:gd name="connsiteY4" fmla="*/ 1361875 h 1634256"/>
              <a:gd name="connsiteX5" fmla="*/ 6617516 w 6889897"/>
              <a:gd name="connsiteY5" fmla="*/ 1634256 h 1634256"/>
              <a:gd name="connsiteX6" fmla="*/ 272381 w 6889897"/>
              <a:gd name="connsiteY6" fmla="*/ 1634256 h 1634256"/>
              <a:gd name="connsiteX7" fmla="*/ 0 w 6889897"/>
              <a:gd name="connsiteY7" fmla="*/ 1361875 h 1634256"/>
              <a:gd name="connsiteX8" fmla="*/ 0 w 6889897"/>
              <a:gd name="connsiteY8" fmla="*/ 272381 h 1634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89897" h="1634256">
                <a:moveTo>
                  <a:pt x="0" y="272381"/>
                </a:moveTo>
                <a:cubicBezTo>
                  <a:pt x="0" y="121949"/>
                  <a:pt x="121949" y="0"/>
                  <a:pt x="272381" y="0"/>
                </a:cubicBezTo>
                <a:lnTo>
                  <a:pt x="6617516" y="0"/>
                </a:lnTo>
                <a:cubicBezTo>
                  <a:pt x="6767948" y="0"/>
                  <a:pt x="6889897" y="121949"/>
                  <a:pt x="6889897" y="272381"/>
                </a:cubicBezTo>
                <a:lnTo>
                  <a:pt x="6889897" y="1361875"/>
                </a:lnTo>
                <a:cubicBezTo>
                  <a:pt x="6889897" y="1512307"/>
                  <a:pt x="6767948" y="1634256"/>
                  <a:pt x="6617516" y="1634256"/>
                </a:cubicBezTo>
                <a:lnTo>
                  <a:pt x="272381" y="1634256"/>
                </a:lnTo>
                <a:cubicBezTo>
                  <a:pt x="121949" y="1634256"/>
                  <a:pt x="0" y="1512307"/>
                  <a:pt x="0" y="1361875"/>
                </a:cubicBezTo>
                <a:lnTo>
                  <a:pt x="0" y="272381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2224" tIns="79778" rIns="302224" bIns="79778" numCol="1" spcCol="1270" anchor="ctr" anchorCtr="0">
            <a:noAutofit/>
          </a:bodyPr>
          <a:lstStyle/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Moments of self-actualisation do not often occur in life and some people may never achieve this.</a:t>
            </a:r>
            <a:endParaRPr lang="en-GB" sz="24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56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Key characteristics of people who self-actualise (Maslow 1970)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0B51503-F527-43AB-A03B-8E69906F0D30}"/>
              </a:ext>
            </a:extLst>
          </p:cNvPr>
          <p:cNvSpPr/>
          <p:nvPr/>
        </p:nvSpPr>
        <p:spPr>
          <a:xfrm>
            <a:off x="1701221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4" name="Rectangle 3" descr="Target">
            <a:extLst>
              <a:ext uri="{FF2B5EF4-FFF2-40B4-BE49-F238E27FC236}">
                <a16:creationId xmlns:a16="http://schemas.microsoft.com/office/drawing/2014/main" id="{1C265306-DB12-4611-AC3B-1FC18DD4E766}"/>
              </a:ext>
            </a:extLst>
          </p:cNvPr>
          <p:cNvSpPr/>
          <p:nvPr/>
        </p:nvSpPr>
        <p:spPr>
          <a:xfrm>
            <a:off x="1920139" y="3285227"/>
            <a:ext cx="589394" cy="589394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CBAA1F5A-1F2A-4920-9E04-1A5C79BB770F}"/>
              </a:ext>
            </a:extLst>
          </p:cNvPr>
          <p:cNvSpPr/>
          <p:nvPr/>
        </p:nvSpPr>
        <p:spPr>
          <a:xfrm>
            <a:off x="1372844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 dirty="0">
                <a:latin typeface="Arial" panose="020B0604020202020204" pitchFamily="34" charset="0"/>
                <a:cs typeface="Arial" panose="020B0604020202020204" pitchFamily="34" charset="0"/>
              </a:rPr>
              <a:t>Accurate perceptions of the world;</a:t>
            </a:r>
            <a:endParaRPr lang="en-US" sz="17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FC85838-759D-4A21-B0F8-4FD5C3EBFA23}"/>
              </a:ext>
            </a:extLst>
          </p:cNvPr>
          <p:cNvSpPr/>
          <p:nvPr/>
        </p:nvSpPr>
        <p:spPr>
          <a:xfrm>
            <a:off x="3679903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7" name="Rectangle 6" descr="Clapping Hands">
            <a:extLst>
              <a:ext uri="{FF2B5EF4-FFF2-40B4-BE49-F238E27FC236}">
                <a16:creationId xmlns:a16="http://schemas.microsoft.com/office/drawing/2014/main" id="{D15A8D97-8706-4E69-8CCF-FC7C8A2FD493}"/>
              </a:ext>
            </a:extLst>
          </p:cNvPr>
          <p:cNvSpPr/>
          <p:nvPr/>
        </p:nvSpPr>
        <p:spPr>
          <a:xfrm>
            <a:off x="3898821" y="3285227"/>
            <a:ext cx="589394" cy="589394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181E1BD-A3FE-423A-994A-62472AF98E48}"/>
              </a:ext>
            </a:extLst>
          </p:cNvPr>
          <p:cNvSpPr/>
          <p:nvPr/>
        </p:nvSpPr>
        <p:spPr>
          <a:xfrm>
            <a:off x="3351526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 dirty="0">
                <a:latin typeface="Arial" panose="020B0604020202020204" pitchFamily="34" charset="0"/>
                <a:cs typeface="Arial" panose="020B0604020202020204" pitchFamily="34" charset="0"/>
              </a:rPr>
              <a:t>Acceptance of other people;</a:t>
            </a:r>
            <a:endParaRPr lang="en-US" sz="17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E68A31E-C142-4E82-8804-9915CB779BDB}"/>
              </a:ext>
            </a:extLst>
          </p:cNvPr>
          <p:cNvSpPr/>
          <p:nvPr/>
        </p:nvSpPr>
        <p:spPr>
          <a:xfrm>
            <a:off x="5658584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0" name="Rectangle 9" descr="Small paint brush">
            <a:extLst>
              <a:ext uri="{FF2B5EF4-FFF2-40B4-BE49-F238E27FC236}">
                <a16:creationId xmlns:a16="http://schemas.microsoft.com/office/drawing/2014/main" id="{15C9F42C-B42E-4D4E-A2AC-309AB02D39D5}"/>
              </a:ext>
            </a:extLst>
          </p:cNvPr>
          <p:cNvSpPr/>
          <p:nvPr/>
        </p:nvSpPr>
        <p:spPr>
          <a:xfrm>
            <a:off x="5877502" y="3285227"/>
            <a:ext cx="589394" cy="589394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25BA67C-5B40-4BBC-AA3B-E28CB2589A05}"/>
              </a:ext>
            </a:extLst>
          </p:cNvPr>
          <p:cNvSpPr/>
          <p:nvPr/>
        </p:nvSpPr>
        <p:spPr>
          <a:xfrm>
            <a:off x="5330207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 dirty="0">
                <a:latin typeface="Arial" panose="020B0604020202020204" pitchFamily="34" charset="0"/>
                <a:cs typeface="Arial" panose="020B0604020202020204" pitchFamily="34" charset="0"/>
              </a:rPr>
              <a:t>Creative;</a:t>
            </a:r>
            <a:endParaRPr lang="en-US" sz="17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FB36CF-DED7-451F-9F14-C28E3ADD4371}"/>
              </a:ext>
            </a:extLst>
          </p:cNvPr>
          <p:cNvSpPr/>
          <p:nvPr/>
        </p:nvSpPr>
        <p:spPr>
          <a:xfrm>
            <a:off x="7637266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3" name="Rectangle 12" descr="Angel Face Outline">
            <a:extLst>
              <a:ext uri="{FF2B5EF4-FFF2-40B4-BE49-F238E27FC236}">
                <a16:creationId xmlns:a16="http://schemas.microsoft.com/office/drawing/2014/main" id="{285ED3BB-BF36-4157-B7D3-DB7B30491ACF}"/>
              </a:ext>
            </a:extLst>
          </p:cNvPr>
          <p:cNvSpPr/>
          <p:nvPr/>
        </p:nvSpPr>
        <p:spPr>
          <a:xfrm>
            <a:off x="7856184" y="3285227"/>
            <a:ext cx="589394" cy="589394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C4BBA8-D179-430D-9242-0AD66D1CADA7}"/>
              </a:ext>
            </a:extLst>
          </p:cNvPr>
          <p:cNvSpPr/>
          <p:nvPr/>
        </p:nvSpPr>
        <p:spPr>
          <a:xfrm>
            <a:off x="7308889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 dirty="0">
                <a:latin typeface="Arial" panose="020B0604020202020204" pitchFamily="34" charset="0"/>
                <a:cs typeface="Arial" panose="020B0604020202020204" pitchFamily="34" charset="0"/>
              </a:rPr>
              <a:t>Good sense of humour;</a:t>
            </a:r>
            <a:endParaRPr lang="en-US" sz="17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F70ECCC-BF61-496D-8962-D0B0ADC96446}"/>
              </a:ext>
            </a:extLst>
          </p:cNvPr>
          <p:cNvSpPr/>
          <p:nvPr/>
        </p:nvSpPr>
        <p:spPr>
          <a:xfrm>
            <a:off x="9615948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6" name="Rectangle 15" descr="Disconnected">
            <a:extLst>
              <a:ext uri="{FF2B5EF4-FFF2-40B4-BE49-F238E27FC236}">
                <a16:creationId xmlns:a16="http://schemas.microsoft.com/office/drawing/2014/main" id="{E33611F1-FF2E-4FD6-B798-840922B5D833}"/>
              </a:ext>
            </a:extLst>
          </p:cNvPr>
          <p:cNvSpPr/>
          <p:nvPr/>
        </p:nvSpPr>
        <p:spPr>
          <a:xfrm>
            <a:off x="9834866" y="3285227"/>
            <a:ext cx="589394" cy="589394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9D09B22-4546-49F9-B374-882B54ED89FB}"/>
              </a:ext>
            </a:extLst>
          </p:cNvPr>
          <p:cNvSpPr/>
          <p:nvPr/>
        </p:nvSpPr>
        <p:spPr>
          <a:xfrm>
            <a:off x="9287571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 dirty="0">
                <a:latin typeface="Arial" panose="020B0604020202020204" pitchFamily="34" charset="0"/>
                <a:cs typeface="Arial" panose="020B0604020202020204" pitchFamily="34" charset="0"/>
              </a:rPr>
              <a:t>Can Detach and need privacy.</a:t>
            </a:r>
            <a:endParaRPr lang="en-US" sz="17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69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401" y="248317"/>
            <a:ext cx="6667500" cy="1241814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8" name="Picture 4" descr="C:\Users\donna\AppData\Local\Microsoft\Windows\Temporary Internet Files\Content.IE5\OZOW5VY5\low-27s-hierarchy-of-needs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939"/>
          <a:stretch/>
        </p:blipFill>
        <p:spPr bwMode="auto">
          <a:xfrm>
            <a:off x="2029625" y="-22825"/>
            <a:ext cx="9613900" cy="289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62E1449F-D411-4E31-A913-9703886A8E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566" b="37234"/>
          <a:stretch/>
        </p:blipFill>
        <p:spPr bwMode="auto">
          <a:xfrm>
            <a:off x="2029625" y="2852557"/>
            <a:ext cx="9613900" cy="108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D8445B51-09CC-4E11-8BBB-5AA87C5B20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13" b="24327"/>
          <a:stretch/>
        </p:blipFill>
        <p:spPr bwMode="auto">
          <a:xfrm>
            <a:off x="2029625" y="3884684"/>
            <a:ext cx="9613900" cy="84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E0087518-0355-4A68-B642-803474D3A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672" b="12171"/>
          <a:stretch/>
        </p:blipFill>
        <p:spPr bwMode="auto">
          <a:xfrm>
            <a:off x="2029625" y="4734888"/>
            <a:ext cx="9613900" cy="76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85B1733C-77C7-4780-BBF9-FE2A1569BA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276"/>
          <a:stretch/>
        </p:blipFill>
        <p:spPr bwMode="auto">
          <a:xfrm>
            <a:off x="2029625" y="5499614"/>
            <a:ext cx="9613900" cy="8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80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3180A-43E2-79B8-92B3-A0B50BEB8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Maslow’s Hierarchy and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3D49E-F065-090A-E200-60337665C2D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 you think this theory is relevant to older people in general as well as older people receiving H+SC services?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this theory relevant for those working in H+SC as well as policy makers?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older people able to progress up the hierarchy and reach self actualisation?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about all these questions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feedback…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9713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1798</TotalTime>
  <Words>290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Franklin Gothic Book</vt:lpstr>
      <vt:lpstr>Garamond</vt:lpstr>
      <vt:lpstr>Organic</vt:lpstr>
      <vt:lpstr>Maslow’s Hierarchy of needs</vt:lpstr>
      <vt:lpstr>Abraham Maslow (1908-1970)</vt:lpstr>
      <vt:lpstr>QUESTION......</vt:lpstr>
      <vt:lpstr>Prioritise…..</vt:lpstr>
      <vt:lpstr>Maslow’s hierarchy of needs</vt:lpstr>
      <vt:lpstr>MASLOW….</vt:lpstr>
      <vt:lpstr>MASLOW…</vt:lpstr>
      <vt:lpstr>Key characteristics of people who self-actualise (Maslow 1970)</vt:lpstr>
      <vt:lpstr>PowerPoint Presentation</vt:lpstr>
      <vt:lpstr>Maslow’s Hierarchy and Older People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Humanistic Approach</dc:title>
  <dc:creator>Rebecca Stewart</dc:creator>
  <cp:lastModifiedBy>Joanne Davies (Yr Athrofa)</cp:lastModifiedBy>
  <cp:revision>20</cp:revision>
  <dcterms:created xsi:type="dcterms:W3CDTF">2020-06-15T21:09:57Z</dcterms:created>
  <dcterms:modified xsi:type="dcterms:W3CDTF">2023-01-29T14:13:37Z</dcterms:modified>
</cp:coreProperties>
</file>