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95D3"/>
    <a:srgbClr val="6E91D0"/>
    <a:srgbClr val="CAD7EE"/>
    <a:srgbClr val="A2B9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6" autoAdjust="0"/>
    <p:restoredTop sz="95706" autoAdjust="0"/>
  </p:normalViewPr>
  <p:slideViewPr>
    <p:cSldViewPr snapToGrid="0">
      <p:cViewPr varScale="1">
        <p:scale>
          <a:sx n="84" d="100"/>
          <a:sy n="84" d="100"/>
        </p:scale>
        <p:origin x="106" y="32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2" d="100"/>
          <a:sy n="72" d="100"/>
        </p:scale>
        <p:origin x="2410"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Hughes" userId="d7146fe14b82b75a" providerId="LiveId" clId="{BF64DE8A-5906-4B8C-9D5A-EE36B1D93A44}"/>
    <pc:docChg chg="undo custSel modSld">
      <pc:chgData name="Carys Hughes" userId="d7146fe14b82b75a" providerId="LiveId" clId="{BF64DE8A-5906-4B8C-9D5A-EE36B1D93A44}" dt="2023-09-22T18:03:22.197" v="0" actId="114"/>
      <pc:docMkLst>
        <pc:docMk/>
      </pc:docMkLst>
      <pc:sldChg chg="modSp mod">
        <pc:chgData name="Carys Hughes" userId="d7146fe14b82b75a" providerId="LiveId" clId="{BF64DE8A-5906-4B8C-9D5A-EE36B1D93A44}" dt="2023-09-22T18:03:22.197" v="0" actId="114"/>
        <pc:sldMkLst>
          <pc:docMk/>
          <pc:sldMk cId="4026737373" sldId="257"/>
        </pc:sldMkLst>
        <pc:spChg chg="mod">
          <ac:chgData name="Carys Hughes" userId="d7146fe14b82b75a" providerId="LiveId" clId="{BF64DE8A-5906-4B8C-9D5A-EE36B1D93A44}" dt="2023-09-22T18:03:22.197" v="0" actId="114"/>
          <ac:spMkLst>
            <pc:docMk/>
            <pc:sldMk cId="4026737373" sldId="257"/>
            <ac:spMk id="6" creationId="{47AAD51B-CF45-E283-473A-9671C9D3319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12EAE-18DB-4BA4-83A5-67DF2A2C9AEA}" type="datetimeFigureOut">
              <a:rPr lang="en-GB" smtClean="0"/>
              <a:t>22/09/2023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84AE-55C9-4684-98E7-3177845C57B5}" type="slidenum">
              <a:rPr lang="en-GB" smtClean="0"/>
              <a:t>‹#›</a:t>
            </a:fld>
            <a:endParaRPr lang="en-GB" dirty="0"/>
          </a:p>
        </p:txBody>
      </p:sp>
    </p:spTree>
    <p:extLst>
      <p:ext uri="{BB962C8B-B14F-4D97-AF65-F5344CB8AC3E}">
        <p14:creationId xmlns:p14="http://schemas.microsoft.com/office/powerpoint/2010/main" val="3227956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Third person – not 1</a:t>
            </a:r>
            <a:r>
              <a:rPr lang="en-GB" baseline="30000" dirty="0"/>
              <a:t>st</a:t>
            </a:r>
            <a:r>
              <a:rPr lang="en-GB" dirty="0"/>
              <a:t>.</a:t>
            </a:r>
          </a:p>
        </p:txBody>
      </p:sp>
      <p:sp>
        <p:nvSpPr>
          <p:cNvPr id="4" name="Slide Number Placeholder 3"/>
          <p:cNvSpPr>
            <a:spLocks noGrp="1"/>
          </p:cNvSpPr>
          <p:nvPr>
            <p:ph type="sldNum" sz="quarter" idx="5"/>
          </p:nvPr>
        </p:nvSpPr>
        <p:spPr/>
        <p:txBody>
          <a:bodyPr/>
          <a:lstStyle/>
          <a:p>
            <a:fld id="{222884AE-55C9-4684-98E7-3177845C57B5}" type="slidenum">
              <a:rPr lang="en-GB" smtClean="0"/>
              <a:t>1</a:t>
            </a:fld>
            <a:endParaRPr lang="en-GB" dirty="0"/>
          </a:p>
        </p:txBody>
      </p:sp>
    </p:spTree>
    <p:extLst>
      <p:ext uri="{BB962C8B-B14F-4D97-AF65-F5344CB8AC3E}">
        <p14:creationId xmlns:p14="http://schemas.microsoft.com/office/powerpoint/2010/main" val="75184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884AE-55C9-4684-98E7-3177845C57B5}" type="slidenum">
              <a:rPr lang="en-GB" smtClean="0"/>
              <a:t>2</a:t>
            </a:fld>
            <a:endParaRPr lang="en-GB" dirty="0"/>
          </a:p>
        </p:txBody>
      </p:sp>
    </p:spTree>
    <p:extLst>
      <p:ext uri="{BB962C8B-B14F-4D97-AF65-F5344CB8AC3E}">
        <p14:creationId xmlns:p14="http://schemas.microsoft.com/office/powerpoint/2010/main" val="12363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580853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357011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143084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63721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41572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487290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394506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699514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45952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8938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22/09/2023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27954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936002-3388-43CA-9808-6330F324E631}" type="datetimeFigureOut">
              <a:rPr lang="en-GB" smtClean="0"/>
              <a:t>22/09/2023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90502D-2D96-4B1A-BD0E-ECA834F45FCB}" type="slidenum">
              <a:rPr lang="en-GB" smtClean="0"/>
              <a:t>‹#›</a:t>
            </a:fld>
            <a:endParaRPr lang="en-GB" dirty="0"/>
          </a:p>
        </p:txBody>
      </p:sp>
    </p:spTree>
    <p:extLst>
      <p:ext uri="{BB962C8B-B14F-4D97-AF65-F5344CB8AC3E}">
        <p14:creationId xmlns:p14="http://schemas.microsoft.com/office/powerpoint/2010/main" val="5786873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remium Photo | White background pattern canvas texture with delicate  vignette, subtle background">
            <a:extLst>
              <a:ext uri="{FF2B5EF4-FFF2-40B4-BE49-F238E27FC236}">
                <a16:creationId xmlns:a16="http://schemas.microsoft.com/office/drawing/2014/main" id="{F04A26CC-27F8-BFC6-C5AE-EC7CC4BF3CA8}"/>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7F7A2D-3E72-02AD-C4A5-68B0327C92C7}"/>
              </a:ext>
            </a:extLst>
          </p:cNvPr>
          <p:cNvSpPr txBox="1"/>
          <p:nvPr/>
        </p:nvSpPr>
        <p:spPr>
          <a:xfrm>
            <a:off x="2807815" y="134152"/>
            <a:ext cx="6582812"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b="1" u="sng" dirty="0">
                <a:latin typeface="Arial" panose="020B0604020202020204" pitchFamily="34" charset="0"/>
                <a:cs typeface="Arial" panose="020B0604020202020204" pitchFamily="34" charset="0"/>
              </a:rPr>
              <a:t>The Importance of Skills and Personal Qualities in Academic Study </a:t>
            </a:r>
          </a:p>
        </p:txBody>
      </p:sp>
      <p:sp>
        <p:nvSpPr>
          <p:cNvPr id="5" name="TextBox 4">
            <a:extLst>
              <a:ext uri="{FF2B5EF4-FFF2-40B4-BE49-F238E27FC236}">
                <a16:creationId xmlns:a16="http://schemas.microsoft.com/office/drawing/2014/main" id="{3A039D2E-49BD-85D0-8E31-3EBDD1F89117}"/>
              </a:ext>
            </a:extLst>
          </p:cNvPr>
          <p:cNvSpPr txBox="1"/>
          <p:nvPr/>
        </p:nvSpPr>
        <p:spPr>
          <a:xfrm>
            <a:off x="157374" y="134000"/>
            <a:ext cx="960699"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dirty="0">
                <a:latin typeface="Arial" panose="020B0604020202020204" pitchFamily="34" charset="0"/>
                <a:cs typeface="Arial" panose="020B0604020202020204" pitchFamily="34" charset="0"/>
              </a:rPr>
              <a:t>ECEY4008</a:t>
            </a:r>
          </a:p>
        </p:txBody>
      </p:sp>
      <p:sp>
        <p:nvSpPr>
          <p:cNvPr id="6" name="TextBox 5">
            <a:extLst>
              <a:ext uri="{FF2B5EF4-FFF2-40B4-BE49-F238E27FC236}">
                <a16:creationId xmlns:a16="http://schemas.microsoft.com/office/drawing/2014/main" id="{7AF8E66C-1D58-7951-E189-1EBC613B2178}"/>
              </a:ext>
            </a:extLst>
          </p:cNvPr>
          <p:cNvSpPr txBox="1"/>
          <p:nvPr/>
        </p:nvSpPr>
        <p:spPr>
          <a:xfrm>
            <a:off x="11081949" y="134000"/>
            <a:ext cx="960699"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dirty="0">
                <a:latin typeface="Arial" panose="020B0604020202020204" pitchFamily="34" charset="0"/>
                <a:cs typeface="Arial" panose="020B0604020202020204" pitchFamily="34" charset="0"/>
              </a:rPr>
              <a:t>2314177</a:t>
            </a:r>
          </a:p>
        </p:txBody>
      </p:sp>
      <p:sp>
        <p:nvSpPr>
          <p:cNvPr id="7" name="TextBox 6">
            <a:extLst>
              <a:ext uri="{FF2B5EF4-FFF2-40B4-BE49-F238E27FC236}">
                <a16:creationId xmlns:a16="http://schemas.microsoft.com/office/drawing/2014/main" id="{4EEED5CE-08EF-0DA5-3EDB-8D8B5D7D249A}"/>
              </a:ext>
            </a:extLst>
          </p:cNvPr>
          <p:cNvSpPr txBox="1"/>
          <p:nvPr/>
        </p:nvSpPr>
        <p:spPr>
          <a:xfrm>
            <a:off x="154214" y="511364"/>
            <a:ext cx="11886854" cy="715581"/>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lnSpc>
                <a:spcPct val="150000"/>
              </a:lnSpc>
            </a:pPr>
            <a:r>
              <a:rPr lang="en-GB" sz="900" b="1" u="sng" dirty="0">
                <a:latin typeface="Arial" panose="020B0604020202020204" pitchFamily="34" charset="0"/>
                <a:cs typeface="Arial" panose="020B0604020202020204" pitchFamily="34" charset="0"/>
              </a:rPr>
              <a:t>Intro</a:t>
            </a:r>
          </a:p>
          <a:p>
            <a:pPr algn="just"/>
            <a:r>
              <a:rPr lang="en-GB" sz="900" dirty="0">
                <a:latin typeface="Arial" panose="020B0604020202020204" pitchFamily="34" charset="0"/>
                <a:cs typeface="Arial" panose="020B0604020202020204" pitchFamily="34" charset="0"/>
              </a:rPr>
              <a:t>Academic success is not exclusively determined by the accumulation of knowledge; it also relies heavily on the development of essential skills and personal qualities. These skills and qualities will serve as the foundation upon which a robust and resilient educational journey is constructed. They encourage students to navigate the complexities of research, assignments and personal growth, eventually leading to enhanced learning outcomes. This academic poster will explore just a few of the numerous examples of skills and personal qualities and the fundamental role they play in academic success.</a:t>
            </a:r>
          </a:p>
        </p:txBody>
      </p:sp>
      <p:sp>
        <p:nvSpPr>
          <p:cNvPr id="8" name="TextBox 7">
            <a:extLst>
              <a:ext uri="{FF2B5EF4-FFF2-40B4-BE49-F238E27FC236}">
                <a16:creationId xmlns:a16="http://schemas.microsoft.com/office/drawing/2014/main" id="{364AAD46-74D8-9EF7-2D81-B02308C5306B}"/>
              </a:ext>
            </a:extLst>
          </p:cNvPr>
          <p:cNvSpPr txBox="1"/>
          <p:nvPr/>
        </p:nvSpPr>
        <p:spPr>
          <a:xfrm>
            <a:off x="149353" y="1373325"/>
            <a:ext cx="3846576"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r>
              <a:rPr lang="en-GB" sz="900" b="1" u="sng" dirty="0">
                <a:latin typeface="Arial" panose="020B0604020202020204" pitchFamily="34" charset="0"/>
                <a:cs typeface="Arial" panose="020B0604020202020204" pitchFamily="34" charset="0"/>
              </a:rPr>
              <a:t>Time Management and Organisation</a:t>
            </a:r>
          </a:p>
          <a:p>
            <a:pPr algn="just"/>
            <a:endParaRPr lang="en-GB" sz="900" b="1" u="sng"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Cottrell (2019a) suggests that effective time management is a skill that takes practice and adaptation to an individual’s unique needs and circumstances. By implementing these strategies, it is possible to enhance the ability to manage time efficiently and make the most of study sessions. </a:t>
            </a:r>
          </a:p>
          <a:p>
            <a:pPr algn="just"/>
            <a:r>
              <a:rPr lang="en-GB" sz="900" dirty="0">
                <a:latin typeface="Arial" panose="020B0604020202020204" pitchFamily="34" charset="0"/>
                <a:cs typeface="Arial" panose="020B0604020202020204" pitchFamily="34" charset="0"/>
              </a:rPr>
              <a:t>Prioritisation is an important start to effective time management. It is vital to begin by identifying the most important tasks and goals, focus on what needs to be done first, rather than getting distracted by less critical activities. Once prioritization has occurred, setting clear, achievable goals, both long-term and short-term, can help to allocate time more efficiently. </a:t>
            </a:r>
          </a:p>
          <a:p>
            <a:pPr algn="just"/>
            <a:r>
              <a:rPr lang="en-GB" sz="900" dirty="0">
                <a:latin typeface="Arial" panose="020B0604020202020204" pitchFamily="34" charset="0"/>
                <a:cs typeface="Arial" panose="020B0604020202020204" pitchFamily="34" charset="0"/>
              </a:rPr>
              <a:t>An effective time management approach to avoid procrastination is The Pomodoro Technique. According to Cirillo (2018), The Pomodoro Technique is an approach where work is divided into short, concentrated periods, typically lasting about 25 minutes, followed by quick breaks, usually around three to five minutes long. This method helps improve productivity by maintaining focus during work intervals and allowing for regular, rejuvenating pauses. </a:t>
            </a:r>
          </a:p>
          <a:p>
            <a:pPr algn="just"/>
            <a:r>
              <a:rPr lang="en-GB" sz="900" dirty="0">
                <a:latin typeface="Arial" panose="020B0604020202020204" pitchFamily="34" charset="0"/>
                <a:cs typeface="Arial" panose="020B0604020202020204" pitchFamily="34" charset="0"/>
              </a:rPr>
              <a:t>Although ensuring prioritisation and avoiding procrastination are essential steps in effective time management, self-care and wellbeing are also crucial points in maintaining better skills for managing time. Self-care refers to a deliberate and proactive practice of taking actions and making choices to prioritize and maintain one's physical, mental, and emotional well-being. Factors such as ensuring enough sleep, exercising regularly and eating healthily can contribute to better time management and overall productivity as outlined by Arinevar-Kennedy (2021).</a:t>
            </a:r>
          </a:p>
        </p:txBody>
      </p:sp>
      <p:sp>
        <p:nvSpPr>
          <p:cNvPr id="9" name="TextBox 8">
            <a:extLst>
              <a:ext uri="{FF2B5EF4-FFF2-40B4-BE49-F238E27FC236}">
                <a16:creationId xmlns:a16="http://schemas.microsoft.com/office/drawing/2014/main" id="{49144215-4A07-2DFA-DFED-362E32B58585}"/>
              </a:ext>
            </a:extLst>
          </p:cNvPr>
          <p:cNvSpPr txBox="1"/>
          <p:nvPr/>
        </p:nvSpPr>
        <p:spPr>
          <a:xfrm>
            <a:off x="157374" y="5739336"/>
            <a:ext cx="11885274" cy="692497"/>
          </a:xfrm>
          <a:prstGeom prst="rect">
            <a:avLst/>
          </a:prstGeom>
          <a:solidFill>
            <a:srgbClr val="6E91D0">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t>Conclusion</a:t>
            </a:r>
          </a:p>
          <a:p>
            <a:endParaRPr lang="en-GB" sz="900" b="1" u="sng" dirty="0"/>
          </a:p>
          <a:p>
            <a:endParaRPr lang="en-GB" sz="900" b="1" u="sng" dirty="0"/>
          </a:p>
          <a:p>
            <a:endParaRPr lang="en-GB" sz="1200" b="1" u="sng" dirty="0"/>
          </a:p>
        </p:txBody>
      </p:sp>
      <p:sp>
        <p:nvSpPr>
          <p:cNvPr id="10" name="TextBox 9">
            <a:extLst>
              <a:ext uri="{FF2B5EF4-FFF2-40B4-BE49-F238E27FC236}">
                <a16:creationId xmlns:a16="http://schemas.microsoft.com/office/drawing/2014/main" id="{03A4A791-B571-1429-3C01-FEDD88A37B4F}"/>
              </a:ext>
            </a:extLst>
          </p:cNvPr>
          <p:cNvSpPr txBox="1"/>
          <p:nvPr/>
        </p:nvSpPr>
        <p:spPr>
          <a:xfrm>
            <a:off x="4175933" y="1373325"/>
            <a:ext cx="3840134"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latin typeface="Arial" panose="020B0604020202020204" pitchFamily="34" charset="0"/>
                <a:cs typeface="Arial" panose="020B0604020202020204" pitchFamily="34" charset="0"/>
              </a:rPr>
              <a:t>Critical Thinking and Analysis</a:t>
            </a:r>
          </a:p>
          <a:p>
            <a:endParaRPr lang="en-GB" sz="900" b="1" u="sng"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As suggested by Eales-Reynolds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(2019), in the context of critical thinking individuals are encouraged to question everything, including widely accepted beliefs such as the Earth's roundness. They should question how they can be certain that something is true. When people approach knowledge with curiosity, they develop their own understanding of the world. It's important to note that critical thinking can differ from person to person based on their beliefs about knowledge and existence. However, at its core, it is about being inquisitive and questioning what is known.</a:t>
            </a:r>
          </a:p>
          <a:p>
            <a:pPr algn="just"/>
            <a:r>
              <a:rPr lang="en-GB" sz="900" dirty="0">
                <a:latin typeface="Arial" panose="020B0604020202020204" pitchFamily="34" charset="0"/>
                <a:cs typeface="Arial" panose="020B0604020202020204" pitchFamily="34" charset="0"/>
              </a:rPr>
              <a:t>Brookfield (2012) gives insight to how peer review is particularly useful within critical thinking. Allowing peers to question each other’s viewpoints and assumptions leads to developing one’s critical thinking and analysis skills. It is important to create a supportive and intellectually stimulating learning environment to nurture critical thinking abilities. </a:t>
            </a:r>
          </a:p>
          <a:p>
            <a:pPr algn="just"/>
            <a:r>
              <a:rPr lang="en-GB" sz="900" dirty="0">
                <a:latin typeface="Arial" panose="020B0604020202020204" pitchFamily="34" charset="0"/>
                <a:cs typeface="Arial" panose="020B0604020202020204" pitchFamily="34" charset="0"/>
              </a:rPr>
              <a:t>Critical thinking and analysis can be more difficult for some people than others. It relies heavily on thinking without emotional or personal barriers and questioning the other side of an argument. Cottrell (2017) explains the importance of emotional self-management when attempting to successfully critically analyse information. Critical reasoning often entails making choices between conflicting viewpoints, which can elicit emotions like anger, frustration, or anxiety when one is disagreed with. Emotional self-management allows one to manage their emotions under such circumstances, maintain composure and present arguments logically, which can therefore enhance one's ability to effectively persuade others of their point of view.</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8BAEFEE-FE24-221A-C49F-0E9B7595CB01}"/>
              </a:ext>
            </a:extLst>
          </p:cNvPr>
          <p:cNvSpPr txBox="1"/>
          <p:nvPr/>
        </p:nvSpPr>
        <p:spPr>
          <a:xfrm>
            <a:off x="8200935" y="1373325"/>
            <a:ext cx="3840133"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latin typeface="Arial" panose="020B0604020202020204" pitchFamily="34" charset="0"/>
                <a:cs typeface="Arial" panose="020B0604020202020204" pitchFamily="34" charset="0"/>
              </a:rPr>
              <a:t>Researching, Reading and Note-Taking</a:t>
            </a:r>
          </a:p>
          <a:p>
            <a:pPr algn="just"/>
            <a:endParaRPr lang="en-GB" sz="900" dirty="0">
              <a:latin typeface="Arial" panose="020B0604020202020204" pitchFamily="34" charset="0"/>
              <a:cs typeface="Arial" panose="020B0604020202020204" pitchFamily="34" charset="0"/>
            </a:endParaRPr>
          </a:p>
          <a:p>
            <a:pPr algn="just"/>
            <a:r>
              <a:rPr lang="en-GB" sz="900" dirty="0">
                <a:solidFill>
                  <a:schemeClr val="bg1"/>
                </a:solidFill>
                <a:latin typeface="Arial" panose="020B0604020202020204" pitchFamily="34" charset="0"/>
                <a:cs typeface="Arial" panose="020B0604020202020204" pitchFamily="34" charset="0"/>
              </a:rPr>
              <a:t>Research enables the expansion of understanding, problem-solving, and informed decision-making. Badke (2021) emphasizes the significance of conducting thorough academic research to prevent plagiarism. It's crucial to delve deeper into the credibility and qualifications of the authors of information sources. Moreover, ensuring that research is exclusively conducted using reliable, typically academic, sources is essential for maintaining academic integrity.</a:t>
            </a:r>
          </a:p>
          <a:p>
            <a:pPr algn="just"/>
            <a:r>
              <a:rPr lang="en-GB" sz="900" dirty="0">
                <a:latin typeface="Arial" panose="020B0604020202020204" pitchFamily="34" charset="0"/>
                <a:cs typeface="Arial" panose="020B0604020202020204" pitchFamily="34" charset="0"/>
              </a:rPr>
              <a:t>Bell and Waters (2018) outline the importance of reading and note-taking within research. Extensive reading on the topic can provide individuals with not only insights into previous research but also a variety of approaches and methods. This is critical because everything undertaken during the research process serves as the groundwork for the final report. When individuals are taking notes from online sources, they should remember to document the URL and the date of access for future reference. Furthermore, handwritten notes may pose practical challenges due to their fixed sequence and the risk of misplacement, whereas digital note-taking provides greater flexibility and security. Note-taking should be approached with care, including the highlighting of important points and the identification of recurring themes and keywords, ensuring to document whether words are direct quotations or references. To uphold academic integrity, individuals must correctly attribute all sources, including paraphrased concepts.</a:t>
            </a:r>
          </a:p>
          <a:p>
            <a:pPr algn="just"/>
            <a:r>
              <a:rPr lang="en-GB" sz="900" dirty="0">
                <a:latin typeface="Arial" panose="020B0604020202020204" pitchFamily="34" charset="0"/>
                <a:cs typeface="Arial" panose="020B0604020202020204" pitchFamily="34" charset="0"/>
              </a:rPr>
              <a:t>Researching can include reading for evidence but also for arguments against that, as demonstrated by Booth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2019). Reading should be an active endeavour, serving to gather evidence, explore diverse viewpoints, and refine research arguments. Research and reading play a pivotal role in shaping the quality and effectiveness of the argument presented in the final piece of work.</a:t>
            </a:r>
          </a:p>
        </p:txBody>
      </p:sp>
    </p:spTree>
    <p:extLst>
      <p:ext uri="{BB962C8B-B14F-4D97-AF65-F5344CB8AC3E}">
        <p14:creationId xmlns:p14="http://schemas.microsoft.com/office/powerpoint/2010/main" val="119518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remium Photo | White background pattern canvas texture with delicate  vignette, subtle background">
            <a:extLst>
              <a:ext uri="{FF2B5EF4-FFF2-40B4-BE49-F238E27FC236}">
                <a16:creationId xmlns:a16="http://schemas.microsoft.com/office/drawing/2014/main" id="{7ED4416A-3D61-E8BC-EAB4-680961020483}"/>
              </a:ext>
            </a:extLst>
          </p:cNvPr>
          <p:cNvPicPr>
            <a:picLocks noGrp="1" noRo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452080-33E2-7E38-2BB3-A86B9D932462}"/>
              </a:ext>
            </a:extLst>
          </p:cNvPr>
          <p:cNvSpPr txBox="1"/>
          <p:nvPr/>
        </p:nvSpPr>
        <p:spPr>
          <a:xfrm>
            <a:off x="535956" y="259079"/>
            <a:ext cx="6582812" cy="253916"/>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050" b="1" u="sng"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47AAD51B-CF45-E283-473A-9671C9D3319A}"/>
              </a:ext>
            </a:extLst>
          </p:cNvPr>
          <p:cNvSpPr txBox="1"/>
          <p:nvPr/>
        </p:nvSpPr>
        <p:spPr>
          <a:xfrm>
            <a:off x="393538" y="795159"/>
            <a:ext cx="11404924" cy="3647152"/>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050" dirty="0">
                <a:latin typeface="Arial" panose="020B0604020202020204" pitchFamily="34" charset="0"/>
                <a:cs typeface="Arial" panose="020B0604020202020204" pitchFamily="34" charset="0"/>
              </a:rPr>
              <a:t>Cottrell, S. (2019) </a:t>
            </a:r>
            <a:r>
              <a:rPr lang="en-GB" sz="1050" i="1" dirty="0">
                <a:latin typeface="Arial" panose="020B0604020202020204" pitchFamily="34" charset="0"/>
                <a:cs typeface="Arial" panose="020B0604020202020204" pitchFamily="34" charset="0"/>
              </a:rPr>
              <a:t>The Study Skills Handbook</a:t>
            </a:r>
            <a:r>
              <a:rPr lang="en-GB" sz="1050" dirty="0">
                <a:latin typeface="Arial" panose="020B0604020202020204" pitchFamily="34" charset="0"/>
                <a:cs typeface="Arial" panose="020B0604020202020204" pitchFamily="34" charset="0"/>
              </a:rPr>
              <a:t>. London: Bloomsbury Academic.</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Cirillo, F. (2018) </a:t>
            </a:r>
            <a:r>
              <a:rPr lang="en-GB" sz="1050" i="1" dirty="0">
                <a:latin typeface="Arial" panose="020B0604020202020204" pitchFamily="34" charset="0"/>
                <a:cs typeface="Arial" panose="020B0604020202020204" pitchFamily="34" charset="0"/>
              </a:rPr>
              <a:t>The Pomodoro Technique: The Life-Changing Time-Management System</a:t>
            </a:r>
            <a:r>
              <a:rPr lang="en-GB" sz="1050" dirty="0">
                <a:latin typeface="Arial" panose="020B0604020202020204" pitchFamily="34" charset="0"/>
                <a:cs typeface="Arial" panose="020B0604020202020204" pitchFamily="34" charset="0"/>
              </a:rPr>
              <a:t>. United Kingdom: Virgin Books.</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Arinevar-Kennedy, E. (2021) 'The Pursuit of Productivity: Time Management is a Form of Self-Care', </a:t>
            </a:r>
            <a:r>
              <a:rPr lang="en-GB" sz="1050" i="1" dirty="0">
                <a:latin typeface="Arial" panose="020B0604020202020204" pitchFamily="34" charset="0"/>
                <a:cs typeface="Arial" panose="020B0604020202020204" pitchFamily="34" charset="0"/>
              </a:rPr>
              <a:t>Medium</a:t>
            </a:r>
            <a:r>
              <a:rPr lang="en-GB" sz="1050" dirty="0">
                <a:latin typeface="Arial" panose="020B0604020202020204" pitchFamily="34" charset="0"/>
                <a:cs typeface="Arial" panose="020B0604020202020204" pitchFamily="34" charset="0"/>
              </a:rPr>
              <a:t>, 26 May. Available at: https://elizabethflorencia.medium.com/the-pursuit-of-productivity-time-management-is-a-form-of-self-care-6cc5bd8144b8#:~:text=How%20time%2Dmanagement%20is%20excellent%20for%20self%2Dcare&amp;text=Prioritizing%20certain%20blocks%20of%20time,%2C%20leisurely%20activities%2C%20or%20resting.&amp;text=Learning%20how%20to%20organize%20your,productive%20time%20of%20the%20day. </a:t>
            </a:r>
          </a:p>
          <a:p>
            <a:r>
              <a:rPr lang="en-GB" sz="1050" dirty="0">
                <a:latin typeface="Arial" panose="020B0604020202020204" pitchFamily="34" charset="0"/>
                <a:cs typeface="Arial" panose="020B0604020202020204" pitchFamily="34" charset="0"/>
              </a:rPr>
              <a:t>(Accessed: 19 September 2023).</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Eales-Reynolds, L. </a:t>
            </a:r>
            <a:r>
              <a:rPr lang="en-GB" sz="1050" i="1" dirty="0">
                <a:latin typeface="Arial" panose="020B0604020202020204" pitchFamily="34" charset="0"/>
                <a:cs typeface="Arial" panose="020B0604020202020204" pitchFamily="34" charset="0"/>
              </a:rPr>
              <a:t>et al</a:t>
            </a:r>
            <a:r>
              <a:rPr lang="en-GB" sz="1050" dirty="0">
                <a:latin typeface="Arial" panose="020B0604020202020204" pitchFamily="34" charset="0"/>
                <a:cs typeface="Arial" panose="020B0604020202020204" pitchFamily="34" charset="0"/>
              </a:rPr>
              <a:t>. (2013</a:t>
            </a:r>
            <a:r>
              <a:rPr lang="en-GB" sz="1050" i="1" dirty="0">
                <a:latin typeface="Arial" panose="020B0604020202020204" pitchFamily="34" charset="0"/>
                <a:cs typeface="Arial" panose="020B0604020202020204" pitchFamily="34" charset="0"/>
              </a:rPr>
              <a:t>) Critical Thinking Skills for Education Students</a:t>
            </a:r>
            <a:r>
              <a:rPr lang="en-GB" sz="1050" dirty="0">
                <a:latin typeface="Arial" panose="020B0604020202020204" pitchFamily="34" charset="0"/>
                <a:cs typeface="Arial" panose="020B0604020202020204" pitchFamily="34" charset="0"/>
              </a:rPr>
              <a:t>. Second Edition. London: SAGE Publications Ltd.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Brookfield, S. (2012) </a:t>
            </a:r>
            <a:r>
              <a:rPr lang="en-GB" sz="1050" i="1" dirty="0">
                <a:latin typeface="Arial" panose="020B0604020202020204" pitchFamily="34" charset="0"/>
                <a:cs typeface="Arial" panose="020B0604020202020204" pitchFamily="34" charset="0"/>
              </a:rPr>
              <a:t>Teaching for Critical Thinking : Tools and Techniques to Help Students Question Their Assumptions</a:t>
            </a:r>
            <a:r>
              <a:rPr lang="en-GB" sz="1050" dirty="0">
                <a:latin typeface="Arial" panose="020B0604020202020204" pitchFamily="34" charset="0"/>
                <a:cs typeface="Arial" panose="020B0604020202020204" pitchFamily="34" charset="0"/>
              </a:rPr>
              <a:t>. San Francisco: Jossey-Bass (The Jossey-Bass Higher and Adult Education Series). Available at: https://search-ebscohost-com.ezproxy.uwtsd.ac.uk/login.aspx?direct=true&amp;db=nlebk&amp;AN=475495&amp;site=ehost-live (Accessed: 19 September 2023).</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Cottrell, S. (2017) </a:t>
            </a:r>
            <a:r>
              <a:rPr lang="en-GB" sz="1050" i="1" dirty="0">
                <a:latin typeface="Arial" panose="020B0604020202020204" pitchFamily="34" charset="0"/>
                <a:cs typeface="Arial" panose="020B0604020202020204" pitchFamily="34" charset="0"/>
              </a:rPr>
              <a:t>Critical thinking skills: effective analysis, argument and reflection</a:t>
            </a:r>
            <a:r>
              <a:rPr lang="en-GB" sz="1050" dirty="0">
                <a:latin typeface="Arial" panose="020B0604020202020204" pitchFamily="34" charset="0"/>
                <a:cs typeface="Arial" panose="020B0604020202020204" pitchFamily="34" charset="0"/>
              </a:rPr>
              <a:t>. Third Edition. London: Bloomsbury Academic.</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Badke, W. (2021</a:t>
            </a:r>
            <a:r>
              <a:rPr lang="en-GB" sz="1050" i="1" dirty="0">
                <a:latin typeface="Arial" panose="020B0604020202020204" pitchFamily="34" charset="0"/>
                <a:cs typeface="Arial" panose="020B0604020202020204" pitchFamily="34" charset="0"/>
              </a:rPr>
              <a:t>) Research Strategies: Finding Your Way Through the Information Fog</a:t>
            </a:r>
            <a:r>
              <a:rPr lang="en-GB" sz="1050" dirty="0">
                <a:latin typeface="Arial" panose="020B0604020202020204" pitchFamily="34" charset="0"/>
                <a:cs typeface="Arial" panose="020B0604020202020204" pitchFamily="34" charset="0"/>
              </a:rPr>
              <a:t>. Seventh Edition. Bloomington: iUniverse.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Bell, J. and Waters, S. (2018) </a:t>
            </a:r>
            <a:r>
              <a:rPr lang="en-GB" sz="1050" i="1" dirty="0">
                <a:latin typeface="Arial" panose="020B0604020202020204" pitchFamily="34" charset="0"/>
                <a:cs typeface="Arial" panose="020B0604020202020204" pitchFamily="34" charset="0"/>
              </a:rPr>
              <a:t>Doing Your Research Project: A Guide to First-Time Researchers</a:t>
            </a:r>
            <a:r>
              <a:rPr lang="en-GB" sz="1050" dirty="0">
                <a:latin typeface="Arial" panose="020B0604020202020204" pitchFamily="34" charset="0"/>
                <a:cs typeface="Arial" panose="020B0604020202020204" pitchFamily="34" charset="0"/>
              </a:rPr>
              <a:t>. Seventh Edition. London: McGraw-Hill Education.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Booth, W. et al. (2016) The Craft of Research. Fourth Edition. Chicago: The University of Chicago Press. </a:t>
            </a:r>
          </a:p>
        </p:txBody>
      </p:sp>
    </p:spTree>
    <p:extLst>
      <p:ext uri="{BB962C8B-B14F-4D97-AF65-F5344CB8AC3E}">
        <p14:creationId xmlns:p14="http://schemas.microsoft.com/office/powerpoint/2010/main" val="40267373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355</TotalTime>
  <Words>1324</Words>
  <Application>Microsoft Office PowerPoint</Application>
  <PresentationFormat>Widescreen</PresentationFormat>
  <Paragraphs>45</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Hughes</dc:creator>
  <cp:lastModifiedBy>Carys Hughes</cp:lastModifiedBy>
  <cp:revision>9</cp:revision>
  <dcterms:created xsi:type="dcterms:W3CDTF">2023-09-15T15:54:37Z</dcterms:created>
  <dcterms:modified xsi:type="dcterms:W3CDTF">2023-09-22T18:03:23Z</dcterms:modified>
</cp:coreProperties>
</file>