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6" r:id="rId2"/>
    <p:sldId id="280" r:id="rId3"/>
    <p:sldId id="277" r:id="rId4"/>
    <p:sldId id="290" r:id="rId5"/>
    <p:sldId id="291" r:id="rId6"/>
    <p:sldId id="292" r:id="rId7"/>
    <p:sldId id="281" r:id="rId8"/>
    <p:sldId id="282" r:id="rId9"/>
    <p:sldId id="283" r:id="rId10"/>
    <p:sldId id="284" r:id="rId11"/>
    <p:sldId id="285" r:id="rId12"/>
    <p:sldId id="289" r:id="rId13"/>
    <p:sldId id="273" r:id="rId14"/>
    <p:sldId id="274" r:id="rId15"/>
    <p:sldId id="263" r:id="rId16"/>
  </p:sldIdLst>
  <p:sldSz cx="9144000" cy="6858000" type="screen4x3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185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13DE09D-1645-454C-A11E-9937AA81A9B8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90C3100-8BBF-4ABC-B1D8-9AEC741EE377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3193143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3567A0E0-D813-4D29-8CCB-EEC6C884F3E4}" type="datetimeFigureOut">
              <a:rPr lang="cy-GB" smtClean="0"/>
              <a:t>16/07/2019</a:t>
            </a:fld>
            <a:endParaRPr lang="cy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y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8C089218-EB52-48A7-A389-F8B34603291D}" type="slidenum">
              <a:rPr lang="cy-GB" smtClean="0"/>
              <a:t>‹#›</a:t>
            </a:fld>
            <a:endParaRPr lang="cy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cwricwlwmigymru.llyw.cymru/" TargetMode="External"/><Relationship Id="rId2" Type="http://schemas.openxmlformats.org/officeDocument/2006/relationships/hyperlink" Target="http://gov.wales/topics/educationandskills/schoolshome/curriculuminwales/curriculum-for-wales-curriculum-for-life/?skip=1&amp;lang=cy" TargetMode="Externa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gif"/><Relationship Id="rId5" Type="http://schemas.openxmlformats.org/officeDocument/2006/relationships/hyperlink" Target="https://curriculumforwales.gov.wales/" TargetMode="External"/><Relationship Id="rId4" Type="http://schemas.openxmlformats.org/officeDocument/2006/relationships/hyperlink" Target="http://gov.wales/topics/educationandskills/schoolshome/curriculuminwales/curriculum-for-wales-curriculum-for-life/?ts=3&amp;lang=en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gif"/><Relationship Id="rId2" Type="http://schemas.openxmlformats.org/officeDocument/2006/relationships/hyperlink" Target="https://cwricwlwmigymru.llyw.cymru/" TargetMode="Externa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athrofa.cymru/wp-content/uploads/2018/06/Research-Report-April-2018_CAMAU-Research-Report-2018-From-Ideas-to-Action.pdf" TargetMode="Externa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gov.wales/topics/educationandskills/schoolshome/curriculuminwales/reform/successful-futures/?lang=en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en-GB" sz="4000" dirty="0" err="1" smtClean="0"/>
              <a:t>Pynciau</a:t>
            </a:r>
            <a:r>
              <a:rPr lang="en-GB" sz="4000" dirty="0" smtClean="0"/>
              <a:t> </a:t>
            </a:r>
            <a:r>
              <a:rPr lang="en-GB" sz="4000" dirty="0" err="1" smtClean="0"/>
              <a:t>Llosg</a:t>
            </a:r>
            <a:r>
              <a:rPr lang="en-GB" sz="4000" dirty="0" smtClean="0"/>
              <a:t> / </a:t>
            </a:r>
            <a:br>
              <a:rPr lang="en-GB" sz="4000" dirty="0" smtClean="0"/>
            </a:br>
            <a:r>
              <a:rPr lang="en-GB" sz="4000" i="1" dirty="0" smtClean="0"/>
              <a:t>Around the Water Cooler</a:t>
            </a:r>
            <a:endParaRPr lang="cy-GB" sz="4000" i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tx1"/>
                </a:solidFill>
              </a:rPr>
              <a:t>ECES6006/C</a:t>
            </a:r>
            <a:endParaRPr lang="en-GB" dirty="0" smtClean="0">
              <a:solidFill>
                <a:schemeClr val="tx1"/>
              </a:solidFill>
            </a:endParaRPr>
          </a:p>
          <a:p>
            <a:r>
              <a:rPr lang="en-GB" dirty="0" err="1" smtClean="0">
                <a:solidFill>
                  <a:schemeClr val="tx1"/>
                </a:solidFill>
              </a:rPr>
              <a:t>Sesiwn</a:t>
            </a:r>
            <a:r>
              <a:rPr lang="en-GB" dirty="0" smtClean="0">
                <a:solidFill>
                  <a:schemeClr val="tx1"/>
                </a:solidFill>
              </a:rPr>
              <a:t> 6 / </a:t>
            </a:r>
            <a:r>
              <a:rPr lang="en-GB" i="1" dirty="0" smtClean="0">
                <a:solidFill>
                  <a:schemeClr val="tx1"/>
                </a:solidFill>
              </a:rPr>
              <a:t>Session 6</a:t>
            </a:r>
            <a:endParaRPr lang="cy-GB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45099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Gorolwg</a:t>
            </a:r>
            <a:r>
              <a:rPr lang="en-GB" dirty="0" smtClean="0"/>
              <a:t>/ Overview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/>
              <a:t>Dyfodol</a:t>
            </a:r>
            <a:r>
              <a:rPr lang="en-GB" dirty="0" smtClean="0"/>
              <a:t> </a:t>
            </a:r>
            <a:r>
              <a:rPr lang="en-GB" dirty="0" err="1" smtClean="0"/>
              <a:t>Llwyddiannus</a:t>
            </a:r>
            <a:endParaRPr lang="en-GB" dirty="0" smtClean="0"/>
          </a:p>
          <a:p>
            <a:r>
              <a:rPr lang="en-GB" dirty="0" smtClean="0"/>
              <a:t>Y </a:t>
            </a:r>
            <a:r>
              <a:rPr lang="en-GB" dirty="0" err="1" smtClean="0"/>
              <a:t>cwricwlwm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datblygu</a:t>
            </a:r>
            <a:r>
              <a:rPr lang="en-GB" dirty="0" smtClean="0"/>
              <a:t> </a:t>
            </a:r>
            <a:r>
              <a:rPr lang="en-GB" dirty="0" err="1" smtClean="0"/>
              <a:t>yng</a:t>
            </a:r>
            <a:r>
              <a:rPr lang="en-GB" dirty="0" smtClean="0"/>
              <a:t> </a:t>
            </a:r>
            <a:r>
              <a:rPr lang="en-GB" dirty="0" err="1" smtClean="0"/>
              <a:t>Nghymru</a:t>
            </a:r>
            <a:endParaRPr lang="en-GB" dirty="0" smtClean="0"/>
          </a:p>
          <a:p>
            <a:r>
              <a:rPr lang="en-GB" dirty="0" smtClean="0"/>
              <a:t>Impact </a:t>
            </a:r>
            <a:r>
              <a:rPr lang="en-GB" dirty="0" err="1" smtClean="0"/>
              <a:t>cyfredol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i="1" dirty="0" smtClean="0"/>
              <a:t>Successful Futures</a:t>
            </a:r>
          </a:p>
          <a:p>
            <a:r>
              <a:rPr lang="en-GB" i="1" dirty="0" smtClean="0"/>
              <a:t>The developing curriculum in Wales</a:t>
            </a:r>
          </a:p>
          <a:p>
            <a:r>
              <a:rPr lang="en-GB" i="1" dirty="0" smtClean="0"/>
              <a:t>Current impact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214625104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i="1" dirty="0" smtClean="0"/>
              <a:t>Pam Donaldson?</a:t>
            </a:r>
            <a:br>
              <a:rPr lang="en-GB" i="1" dirty="0" smtClean="0"/>
            </a:br>
            <a:r>
              <a:rPr lang="en-GB" dirty="0" smtClean="0"/>
              <a:t>Why Donaldson?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angen</a:t>
            </a:r>
            <a:r>
              <a:rPr lang="en-GB" dirty="0" smtClean="0"/>
              <a:t> am </a:t>
            </a:r>
            <a:r>
              <a:rPr lang="en-GB" dirty="0" err="1" smtClean="0"/>
              <a:t>newid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Canfod</a:t>
            </a:r>
            <a:r>
              <a:rPr lang="en-GB" dirty="0" smtClean="0"/>
              <a:t> </a:t>
            </a:r>
            <a:r>
              <a:rPr lang="en-GB" dirty="0" err="1" smtClean="0"/>
              <a:t>diffygion</a:t>
            </a:r>
            <a:endParaRPr lang="en-GB" dirty="0" smtClean="0"/>
          </a:p>
          <a:p>
            <a:r>
              <a:rPr lang="en-GB" dirty="0" smtClean="0"/>
              <a:t>PISA</a:t>
            </a:r>
          </a:p>
          <a:p>
            <a:r>
              <a:rPr lang="en-GB" dirty="0" err="1" smtClean="0"/>
              <a:t>Anfantais</a:t>
            </a:r>
            <a:endParaRPr lang="en-GB" dirty="0" smtClean="0"/>
          </a:p>
          <a:p>
            <a:r>
              <a:rPr lang="en-GB" dirty="0" err="1" smtClean="0"/>
              <a:t>Rhagnodi</a:t>
            </a:r>
            <a:r>
              <a:rPr lang="en-GB" dirty="0" smtClean="0"/>
              <a:t> a </a:t>
            </a:r>
            <a:r>
              <a:rPr lang="en-GB" dirty="0" err="1" smtClean="0"/>
              <a:t>manylu</a:t>
            </a:r>
            <a:r>
              <a:rPr lang="en-GB" dirty="0" smtClean="0"/>
              <a:t> </a:t>
            </a:r>
            <a:r>
              <a:rPr lang="en-GB" dirty="0" err="1" smtClean="0"/>
              <a:t>helaeth</a:t>
            </a:r>
            <a:r>
              <a:rPr lang="en-GB" dirty="0" smtClean="0"/>
              <a:t> y CC</a:t>
            </a:r>
            <a:endParaRPr lang="en-GB" dirty="0"/>
          </a:p>
          <a:p>
            <a:r>
              <a:rPr lang="en-GB" dirty="0" err="1" smtClean="0"/>
              <a:t>Cynnydd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technoleg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>
          <a:xfrm>
            <a:off x="4663440" y="2119312"/>
            <a:ext cx="3200400" cy="4045991"/>
          </a:xfrm>
        </p:spPr>
        <p:txBody>
          <a:bodyPr>
            <a:normAutofit fontScale="92500" lnSpcReduction="10000"/>
          </a:bodyPr>
          <a:lstStyle/>
          <a:p>
            <a:r>
              <a:rPr lang="en-GB" i="1" dirty="0" smtClean="0"/>
              <a:t>The case for change</a:t>
            </a:r>
          </a:p>
          <a:p>
            <a:r>
              <a:rPr lang="en-GB" i="1" dirty="0" smtClean="0"/>
              <a:t>Perceived shortcomings</a:t>
            </a:r>
          </a:p>
          <a:p>
            <a:r>
              <a:rPr lang="en-GB" i="1" dirty="0" smtClean="0"/>
              <a:t>PISA</a:t>
            </a:r>
          </a:p>
          <a:p>
            <a:r>
              <a:rPr lang="en-GB" i="1" dirty="0" smtClean="0"/>
              <a:t>Disadvantage</a:t>
            </a:r>
          </a:p>
          <a:p>
            <a:r>
              <a:rPr lang="en-GB" i="1" dirty="0" smtClean="0"/>
              <a:t>High degree of prescription and detail in NC</a:t>
            </a:r>
          </a:p>
          <a:p>
            <a:r>
              <a:rPr lang="en-GB" i="1" dirty="0" smtClean="0"/>
              <a:t>Advances in technology</a:t>
            </a:r>
          </a:p>
          <a:p>
            <a:pPr marL="0" indent="0">
              <a:buNone/>
            </a:pPr>
            <a:r>
              <a:rPr lang="en-GB" sz="1700" dirty="0" smtClean="0"/>
              <a:t>(Donaldson 2015)</a:t>
            </a:r>
            <a:endParaRPr lang="cy-GB" sz="17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051" y="228519"/>
            <a:ext cx="1944793" cy="9754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27855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/>
              <a:t>Impact </a:t>
            </a:r>
            <a:r>
              <a:rPr lang="en-GB" i="1" dirty="0" err="1" smtClean="0"/>
              <a:t>cyfredol</a:t>
            </a:r>
            <a:r>
              <a:rPr lang="en-GB" i="1" dirty="0" smtClean="0"/>
              <a:t/>
            </a:r>
            <a:br>
              <a:rPr lang="en-GB" i="1" dirty="0" smtClean="0"/>
            </a:br>
            <a:r>
              <a:rPr lang="en-GB" dirty="0" smtClean="0"/>
              <a:t>Current impact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US" dirty="0" err="1" smtClean="0">
                <a:hlinkClick r:id="rId2"/>
              </a:rPr>
              <a:t>Cwricwlwm</a:t>
            </a:r>
            <a:r>
              <a:rPr lang="en-US" dirty="0" smtClean="0">
                <a:hlinkClick r:id="rId2"/>
              </a:rPr>
              <a:t> </a:t>
            </a:r>
            <a:r>
              <a:rPr lang="en-US" dirty="0" err="1" smtClean="0">
                <a:hlinkClick r:id="rId2"/>
              </a:rPr>
              <a:t>newydd</a:t>
            </a:r>
            <a:r>
              <a:rPr lang="en-US" dirty="0" smtClean="0">
                <a:hlinkClick r:id="rId2"/>
              </a:rPr>
              <a:t> </a:t>
            </a:r>
            <a:r>
              <a:rPr lang="en-US" dirty="0" err="1" smtClean="0">
                <a:hlinkClick r:id="rId2"/>
              </a:rPr>
              <a:t>i</a:t>
            </a:r>
            <a:r>
              <a:rPr lang="en-US" dirty="0" smtClean="0">
                <a:hlinkClick r:id="rId2"/>
              </a:rPr>
              <a:t> </a:t>
            </a:r>
            <a:r>
              <a:rPr lang="en-US" dirty="0" err="1" smtClean="0">
                <a:hlinkClick r:id="rId2"/>
              </a:rPr>
              <a:t>Gymru</a:t>
            </a:r>
            <a:endParaRPr lang="en-US" dirty="0" smtClean="0"/>
          </a:p>
          <a:p>
            <a:r>
              <a:rPr lang="en-US" dirty="0" smtClean="0">
                <a:hlinkClick r:id="rId3"/>
              </a:rPr>
              <a:t>Blog </a:t>
            </a:r>
            <a:r>
              <a:rPr lang="en-US" dirty="0" err="1" smtClean="0">
                <a:hlinkClick r:id="rId3"/>
              </a:rPr>
              <a:t>Cwricwlwm</a:t>
            </a:r>
            <a:r>
              <a:rPr lang="en-US" dirty="0" smtClean="0">
                <a:hlinkClick r:id="rId3"/>
              </a:rPr>
              <a:t> </a:t>
            </a:r>
            <a:r>
              <a:rPr lang="en-US" dirty="0" err="1" smtClean="0">
                <a:hlinkClick r:id="rId3"/>
              </a:rPr>
              <a:t>i</a:t>
            </a:r>
            <a:r>
              <a:rPr lang="en-US" dirty="0" smtClean="0">
                <a:hlinkClick r:id="rId3"/>
              </a:rPr>
              <a:t> </a:t>
            </a:r>
            <a:r>
              <a:rPr lang="en-US" dirty="0" err="1" smtClean="0">
                <a:hlinkClick r:id="rId3"/>
              </a:rPr>
              <a:t>Gymru</a:t>
            </a:r>
            <a:endParaRPr lang="en-US" dirty="0" smtClean="0"/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dirty="0" smtClean="0">
                <a:hlinkClick r:id="rId4"/>
              </a:rPr>
              <a:t>A new curriculum for Wales</a:t>
            </a:r>
            <a:endParaRPr lang="en-US" dirty="0" smtClean="0"/>
          </a:p>
          <a:p>
            <a:pPr marL="0" indent="0">
              <a:buNone/>
            </a:pPr>
            <a:r>
              <a:rPr lang="en-US" dirty="0" smtClean="0">
                <a:hlinkClick r:id="rId5"/>
              </a:rPr>
              <a:t>Blog- Curriculum for Wales</a:t>
            </a:r>
            <a:r>
              <a:rPr lang="en-US" dirty="0" smtClean="0"/>
              <a:t> </a:t>
            </a:r>
          </a:p>
          <a:p>
            <a:pPr marL="0" indent="0">
              <a:buNone/>
            </a:pPr>
            <a:endParaRPr lang="en-US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2" descr="C:\Users\l.roberts\AppData\Local\Microsoft\Windows\Temporary Internet Files\Content.IE5\HEPN0LIZ\welsh_flag_00_large[1].gif">
            <a:hlinkClick r:id="rId3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005064"/>
            <a:ext cx="3816424" cy="1719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7292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Trafodwch</a:t>
            </a:r>
            <a:r>
              <a:rPr lang="en-GB" dirty="0" smtClean="0"/>
              <a:t> </a:t>
            </a:r>
            <a:br>
              <a:rPr lang="en-GB" dirty="0" smtClean="0"/>
            </a:br>
            <a:r>
              <a:rPr lang="en-GB" dirty="0" smtClean="0"/>
              <a:t>Discuss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Blog- </a:t>
            </a:r>
            <a:r>
              <a:rPr lang="en-GB" dirty="0" err="1" smtClean="0"/>
              <a:t>dewiswch</a:t>
            </a:r>
            <a:r>
              <a:rPr lang="en-GB" dirty="0" smtClean="0"/>
              <a:t> un </a:t>
            </a:r>
            <a:r>
              <a:rPr lang="en-GB" dirty="0" err="1" smtClean="0"/>
              <a:t>pennawd</a:t>
            </a:r>
            <a:endParaRPr lang="en-GB" dirty="0" smtClean="0"/>
          </a:p>
          <a:p>
            <a:r>
              <a:rPr lang="en-GB" dirty="0" err="1" smtClean="0"/>
              <a:t>Darllenwch</a:t>
            </a:r>
            <a:endParaRPr lang="en-GB" dirty="0" smtClean="0"/>
          </a:p>
          <a:p>
            <a:r>
              <a:rPr lang="en-GB" dirty="0" err="1" smtClean="0"/>
              <a:t>Trafodwch</a:t>
            </a:r>
            <a:r>
              <a:rPr lang="en-GB" dirty="0" smtClean="0"/>
              <a:t> </a:t>
            </a:r>
            <a:r>
              <a:rPr lang="en-GB" dirty="0" err="1" smtClean="0"/>
              <a:t>mewn</a:t>
            </a:r>
            <a:r>
              <a:rPr lang="en-GB" dirty="0" smtClean="0"/>
              <a:t> </a:t>
            </a:r>
            <a:r>
              <a:rPr lang="en-GB" dirty="0" err="1" smtClean="0"/>
              <a:t>grwp</a:t>
            </a:r>
            <a:endParaRPr lang="en-GB" dirty="0" smtClean="0"/>
          </a:p>
          <a:p>
            <a:r>
              <a:rPr lang="en-GB" dirty="0" err="1" smtClean="0"/>
              <a:t>Adlewyrchwch</a:t>
            </a:r>
            <a:endParaRPr lang="en-GB" dirty="0" smtClean="0"/>
          </a:p>
          <a:p>
            <a:r>
              <a:rPr lang="en-GB" dirty="0" err="1" smtClean="0"/>
              <a:t>Adroddwch</a:t>
            </a:r>
            <a:r>
              <a:rPr lang="en-GB" dirty="0" smtClean="0"/>
              <a:t> </a:t>
            </a:r>
            <a:r>
              <a:rPr lang="en-GB" dirty="0" err="1" smtClean="0"/>
              <a:t>nol</a:t>
            </a: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i="1" dirty="0" smtClean="0"/>
              <a:t>Blog: choose one heading</a:t>
            </a:r>
          </a:p>
          <a:p>
            <a:r>
              <a:rPr lang="en-GB" i="1" dirty="0" smtClean="0"/>
              <a:t>Read</a:t>
            </a:r>
          </a:p>
          <a:p>
            <a:r>
              <a:rPr lang="en-GB" i="1" dirty="0" smtClean="0"/>
              <a:t>Discuss in a group</a:t>
            </a:r>
          </a:p>
          <a:p>
            <a:r>
              <a:rPr lang="en-GB" i="1" dirty="0" smtClean="0"/>
              <a:t>Reflect</a:t>
            </a:r>
          </a:p>
          <a:p>
            <a:r>
              <a:rPr lang="en-GB" i="1" dirty="0" smtClean="0"/>
              <a:t>Feedback </a:t>
            </a:r>
          </a:p>
        </p:txBody>
      </p:sp>
      <p:pic>
        <p:nvPicPr>
          <p:cNvPr id="6" name="Picture 2" descr="C:\Users\l.roberts\AppData\Local\Microsoft\Windows\Temporary Internet Files\Content.IE5\HEPN0LIZ\welsh_flag_00_large[1].gif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41958"/>
            <a:ext cx="3059832" cy="17190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47108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hlinkClick r:id="rId2"/>
              </a:rPr>
              <a:t>CAMAU Project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err="1" smtClean="0"/>
              <a:t>Cydweithio</a:t>
            </a:r>
            <a:r>
              <a:rPr lang="en-GB" dirty="0" smtClean="0"/>
              <a:t> </a:t>
            </a:r>
            <a:r>
              <a:rPr lang="en-GB" dirty="0" err="1" smtClean="0"/>
              <a:t>rhwng</a:t>
            </a:r>
            <a:r>
              <a:rPr lang="en-GB" dirty="0" smtClean="0"/>
              <a:t> PCYDDs a </a:t>
            </a:r>
            <a:r>
              <a:rPr lang="en-GB" dirty="0" err="1" smtClean="0"/>
              <a:t>Phrifysgol</a:t>
            </a:r>
            <a:r>
              <a:rPr lang="en-GB" dirty="0" smtClean="0"/>
              <a:t> Glasgow</a:t>
            </a:r>
          </a:p>
          <a:p>
            <a:r>
              <a:rPr lang="en-GB" dirty="0" err="1" smtClean="0"/>
              <a:t>Ariennir</a:t>
            </a:r>
            <a:r>
              <a:rPr lang="en-GB" dirty="0" smtClean="0"/>
              <a:t> </a:t>
            </a:r>
            <a:r>
              <a:rPr lang="en-GB" dirty="0" err="1" smtClean="0"/>
              <a:t>gan</a:t>
            </a:r>
            <a:r>
              <a:rPr lang="en-GB" dirty="0" smtClean="0"/>
              <a:t> </a:t>
            </a:r>
            <a:r>
              <a:rPr lang="en-GB" dirty="0" err="1" smtClean="0"/>
              <a:t>LlC</a:t>
            </a:r>
            <a:endParaRPr lang="en-GB" dirty="0" smtClean="0"/>
          </a:p>
          <a:p>
            <a:r>
              <a:rPr lang="en-GB" dirty="0" err="1" smtClean="0"/>
              <a:t>Fframweithiau</a:t>
            </a:r>
            <a:r>
              <a:rPr lang="en-GB" dirty="0" smtClean="0"/>
              <a:t> </a:t>
            </a:r>
            <a:r>
              <a:rPr lang="en-GB" dirty="0" err="1" smtClean="0"/>
              <a:t>cynnydd</a:t>
            </a:r>
            <a:r>
              <a:rPr lang="en-GB" dirty="0" smtClean="0"/>
              <a:t> </a:t>
            </a:r>
            <a:r>
              <a:rPr lang="en-GB" dirty="0" err="1" smtClean="0"/>
              <a:t>argyfer</a:t>
            </a:r>
            <a:r>
              <a:rPr lang="en-GB" dirty="0" smtClean="0"/>
              <a:t> y </a:t>
            </a:r>
            <a:r>
              <a:rPr lang="en-GB" dirty="0" err="1" smtClean="0"/>
              <a:t>cwricwlwm</a:t>
            </a:r>
            <a:endParaRPr lang="en-GB" dirty="0" smtClean="0"/>
          </a:p>
          <a:p>
            <a:r>
              <a:rPr lang="en-GB" dirty="0" err="1" smtClean="0"/>
              <a:t>Tystiolaeth</a:t>
            </a:r>
            <a:r>
              <a:rPr lang="en-GB" dirty="0" smtClean="0"/>
              <a:t> </a:t>
            </a:r>
            <a:r>
              <a:rPr lang="en-GB" dirty="0" err="1" smtClean="0"/>
              <a:t>rhyngwladol</a:t>
            </a:r>
            <a:endParaRPr lang="en-GB" dirty="0" smtClean="0"/>
          </a:p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gyson</a:t>
            </a:r>
            <a:r>
              <a:rPr lang="en-GB" dirty="0" smtClean="0"/>
              <a:t> </a:t>
            </a:r>
            <a:r>
              <a:rPr lang="en-GB" dirty="0" err="1" smtClean="0"/>
              <a:t>gydag</a:t>
            </a:r>
            <a:r>
              <a:rPr lang="en-GB" dirty="0" smtClean="0"/>
              <a:t> </a:t>
            </a:r>
            <a:r>
              <a:rPr lang="en-GB" dirty="0" err="1" smtClean="0"/>
              <a:t>asesu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i="1" dirty="0" smtClean="0"/>
              <a:t>UWTSD and the University of Glasgow collaboration</a:t>
            </a:r>
          </a:p>
          <a:p>
            <a:r>
              <a:rPr lang="en-GB" i="1" dirty="0" smtClean="0"/>
              <a:t>Funded by WG</a:t>
            </a:r>
          </a:p>
          <a:p>
            <a:r>
              <a:rPr lang="en-GB" i="1" dirty="0" smtClean="0"/>
              <a:t>Progression frameworks for the curriculum</a:t>
            </a:r>
          </a:p>
          <a:p>
            <a:r>
              <a:rPr lang="en-GB" i="1" dirty="0" smtClean="0"/>
              <a:t>Informed by international evidence</a:t>
            </a:r>
          </a:p>
          <a:p>
            <a:r>
              <a:rPr lang="en-GB" i="1" dirty="0" smtClean="0"/>
              <a:t>Consistent with assessment for learning</a:t>
            </a:r>
          </a:p>
          <a:p>
            <a:endParaRPr lang="en-GB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40571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Donaldson </a:t>
            </a:r>
            <a:r>
              <a:rPr lang="en-GB" dirty="0" err="1" smtClean="0"/>
              <a:t>yn</a:t>
            </a:r>
            <a:r>
              <a:rPr lang="en-GB" dirty="0" smtClean="0"/>
              <a:t> y Lyric 2017</a:t>
            </a:r>
            <a:br>
              <a:rPr lang="en-GB" dirty="0" smtClean="0"/>
            </a:br>
            <a:r>
              <a:rPr lang="en-GB" dirty="0" smtClean="0"/>
              <a:t>Donaldson in the Lyric 2017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 lnSpcReduction="20000"/>
          </a:bodyPr>
          <a:lstStyle/>
          <a:p>
            <a:pPr marL="457200" indent="-457200">
              <a:buAutoNum type="arabicPeriod"/>
            </a:pPr>
            <a:r>
              <a:rPr lang="en-GB" dirty="0" err="1" smtClean="0"/>
              <a:t>Taclu</a:t>
            </a:r>
            <a:r>
              <a:rPr lang="en-GB" dirty="0" smtClean="0"/>
              <a:t> </a:t>
            </a:r>
            <a:r>
              <a:rPr lang="en-GB" dirty="0" err="1" smtClean="0"/>
              <a:t>pobl</a:t>
            </a:r>
            <a:r>
              <a:rPr lang="en-GB" dirty="0" smtClean="0"/>
              <a:t> </a:t>
            </a:r>
            <a:r>
              <a:rPr lang="en-GB" dirty="0" err="1" smtClean="0"/>
              <a:t>ifanc</a:t>
            </a:r>
            <a:r>
              <a:rPr lang="en-GB" dirty="0" smtClean="0"/>
              <a:t> am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bywyd</a:t>
            </a:r>
            <a:endParaRPr lang="en-GB" dirty="0" smtClean="0"/>
          </a:p>
          <a:p>
            <a:pPr marL="457200" indent="-457200">
              <a:buAutoNum type="arabicPeriod"/>
            </a:pPr>
            <a:r>
              <a:rPr lang="en-GB" dirty="0" err="1" smtClean="0"/>
              <a:t>Addysg</a:t>
            </a:r>
            <a:r>
              <a:rPr lang="en-GB" dirty="0" smtClean="0"/>
              <a:t> </a:t>
            </a:r>
            <a:r>
              <a:rPr lang="en-GB" dirty="0" err="1" smtClean="0"/>
              <a:t>gadarn</a:t>
            </a:r>
            <a:endParaRPr lang="en-GB" dirty="0" smtClean="0"/>
          </a:p>
          <a:p>
            <a:pPr marL="457200" indent="-457200">
              <a:buAutoNum type="arabicPeriod"/>
            </a:pPr>
            <a:r>
              <a:rPr lang="en-GB" dirty="0" smtClean="0"/>
              <a:t>Y </a:t>
            </a:r>
            <a:r>
              <a:rPr lang="en-GB" dirty="0" err="1" smtClean="0"/>
              <a:t>safonau</a:t>
            </a:r>
            <a:r>
              <a:rPr lang="en-GB" dirty="0" smtClean="0"/>
              <a:t> </a:t>
            </a:r>
            <a:r>
              <a:rPr lang="en-GB" dirty="0" err="1" smtClean="0"/>
              <a:t>pwysig</a:t>
            </a:r>
            <a:r>
              <a:rPr lang="en-GB" dirty="0" smtClean="0"/>
              <a:t>- </a:t>
            </a:r>
            <a:r>
              <a:rPr lang="en-GB" dirty="0" err="1" smtClean="0"/>
              <a:t>addysgu</a:t>
            </a:r>
            <a:r>
              <a:rPr lang="en-GB" dirty="0" smtClean="0"/>
              <a:t> </a:t>
            </a:r>
            <a:r>
              <a:rPr lang="en-GB" dirty="0" err="1" smtClean="0"/>
              <a:t>llai</a:t>
            </a:r>
            <a:r>
              <a:rPr lang="en-GB" dirty="0" smtClean="0"/>
              <a:t>,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mwy</a:t>
            </a:r>
            <a:endParaRPr lang="en-GB" dirty="0" smtClean="0"/>
          </a:p>
          <a:p>
            <a:pPr marL="457200" indent="-457200">
              <a:buAutoNum type="arabicPeriod"/>
            </a:pPr>
            <a:r>
              <a:rPr lang="en-GB" dirty="0" err="1" smtClean="0"/>
              <a:t>Addysg</a:t>
            </a:r>
            <a:r>
              <a:rPr lang="en-GB" dirty="0" smtClean="0"/>
              <a:t> o </a:t>
            </a:r>
            <a:r>
              <a:rPr lang="en-GB" dirty="0" err="1" smtClean="0"/>
              <a:t>safon</a:t>
            </a:r>
            <a:r>
              <a:rPr lang="en-GB" dirty="0" smtClean="0"/>
              <a:t> </a:t>
            </a:r>
            <a:r>
              <a:rPr lang="en-GB" dirty="0" err="1" smtClean="0"/>
              <a:t>uchel</a:t>
            </a:r>
            <a:r>
              <a:rPr lang="en-GB" dirty="0" smtClean="0"/>
              <a:t>, </a:t>
            </a:r>
            <a:r>
              <a:rPr lang="en-GB" dirty="0" err="1" smtClean="0"/>
              <a:t>perthnasol</a:t>
            </a:r>
            <a:r>
              <a:rPr lang="en-GB" dirty="0" smtClean="0"/>
              <a:t> ac </a:t>
            </a:r>
            <a:r>
              <a:rPr lang="en-GB" dirty="0" err="1" smtClean="0"/>
              <a:t>heriol</a:t>
            </a:r>
            <a:endParaRPr lang="en-GB" dirty="0" smtClean="0"/>
          </a:p>
          <a:p>
            <a:pPr marL="457200" indent="-457200">
              <a:buAutoNum type="arabicPeriod"/>
            </a:pPr>
            <a:r>
              <a:rPr lang="en-GB" dirty="0" err="1" smtClean="0"/>
              <a:t>Gwerthoedd</a:t>
            </a:r>
            <a:r>
              <a:rPr lang="en-GB" dirty="0" smtClean="0"/>
              <a:t> a </a:t>
            </a:r>
            <a:r>
              <a:rPr lang="en-GB" dirty="0" err="1" smtClean="0"/>
              <a:t>dealltwriaeth</a:t>
            </a:r>
            <a:r>
              <a:rPr lang="en-GB" dirty="0" smtClean="0"/>
              <a:t> </a:t>
            </a:r>
            <a:r>
              <a:rPr lang="en-GB" dirty="0" err="1" smtClean="0"/>
              <a:t>moesol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 lnSpcReduction="20000"/>
          </a:bodyPr>
          <a:lstStyle/>
          <a:p>
            <a:pPr marL="457200" indent="-457200">
              <a:buAutoNum type="arabicPeriod"/>
            </a:pPr>
            <a:r>
              <a:rPr lang="en-GB" i="1" dirty="0" smtClean="0"/>
              <a:t>Equip young people for future lives</a:t>
            </a:r>
          </a:p>
          <a:p>
            <a:pPr marL="457200" indent="-457200">
              <a:buAutoNum type="arabicPeriod"/>
            </a:pPr>
            <a:r>
              <a:rPr lang="en-GB" i="1" dirty="0" smtClean="0"/>
              <a:t>A secure base for education</a:t>
            </a:r>
          </a:p>
          <a:p>
            <a:pPr marL="457200" indent="-457200">
              <a:buAutoNum type="arabicPeriod"/>
            </a:pPr>
            <a:r>
              <a:rPr lang="en-GB" i="1" dirty="0" smtClean="0"/>
              <a:t>Standards that matter most- teach less, learn more</a:t>
            </a:r>
          </a:p>
          <a:p>
            <a:pPr marL="457200" indent="-457200">
              <a:buAutoNum type="arabicPeriod"/>
            </a:pPr>
            <a:r>
              <a:rPr lang="en-GB" i="1" dirty="0" smtClean="0"/>
              <a:t>High quality relevant and challenging education</a:t>
            </a:r>
          </a:p>
          <a:p>
            <a:pPr marL="457200" indent="-457200">
              <a:buAutoNum type="arabicPeriod"/>
            </a:pPr>
            <a:r>
              <a:rPr lang="en-GB" i="1" dirty="0" smtClean="0"/>
              <a:t>Values and ethical understanding</a:t>
            </a:r>
            <a:endParaRPr lang="en-US" i="1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3287"/>
            <a:ext cx="1403648" cy="1687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30120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Donaldson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smtClean="0"/>
              <a:t>Lyric 2017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Donaldson in the </a:t>
            </a:r>
            <a:r>
              <a:rPr lang="en-GB" dirty="0" smtClean="0"/>
              <a:t>Lyric 2017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1298448" y="2121406"/>
            <a:ext cx="3200400" cy="4259921"/>
          </a:xfrm>
        </p:spPr>
        <p:txBody>
          <a:bodyPr>
            <a:normAutofit fontScale="775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dirty="0" smtClean="0"/>
              <a:t>6. </a:t>
            </a:r>
            <a:r>
              <a:rPr lang="en-GB" dirty="0" err="1" smtClean="0"/>
              <a:t>Gorchfygu</a:t>
            </a:r>
            <a:r>
              <a:rPr lang="en-GB" dirty="0" smtClean="0"/>
              <a:t> </a:t>
            </a:r>
            <a:r>
              <a:rPr lang="en-GB" dirty="0" err="1" smtClean="0"/>
              <a:t>tynged</a:t>
            </a:r>
            <a:r>
              <a:rPr lang="en-GB" dirty="0" smtClean="0"/>
              <a:t>- </a:t>
            </a:r>
            <a:r>
              <a:rPr lang="en-GB" dirty="0" err="1" smtClean="0"/>
              <a:t>amddifadedd</a:t>
            </a:r>
            <a:r>
              <a:rPr lang="en-GB" dirty="0" smtClean="0"/>
              <a:t>/ </a:t>
            </a:r>
            <a:r>
              <a:rPr lang="en-GB" dirty="0" err="1" smtClean="0"/>
              <a:t>profiad</a:t>
            </a:r>
            <a:r>
              <a:rPr lang="en-GB" dirty="0" smtClean="0"/>
              <a:t>/ </a:t>
            </a:r>
            <a:r>
              <a:rPr lang="en-GB" dirty="0" err="1" smtClean="0"/>
              <a:t>disgwyliadau</a:t>
            </a:r>
            <a:r>
              <a:rPr lang="en-GB" dirty="0" smtClean="0"/>
              <a:t>/ </a:t>
            </a:r>
            <a:r>
              <a:rPr lang="en-GB" dirty="0" err="1" smtClean="0"/>
              <a:t>dyhead</a:t>
            </a:r>
            <a:endParaRPr lang="en-GB" dirty="0" smtClean="0"/>
          </a:p>
          <a:p>
            <a:pPr marL="0" indent="0">
              <a:lnSpc>
                <a:spcPct val="120000"/>
              </a:lnSpc>
              <a:buNone/>
            </a:pPr>
            <a:r>
              <a:rPr lang="en-GB" dirty="0" smtClean="0"/>
              <a:t>7. </a:t>
            </a:r>
            <a:r>
              <a:rPr lang="en-GB" dirty="0" err="1" smtClean="0"/>
              <a:t>Lle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fwynhau</a:t>
            </a:r>
            <a:r>
              <a:rPr lang="en-GB" dirty="0" smtClean="0"/>
              <a:t> </a:t>
            </a:r>
            <a:r>
              <a:rPr lang="en-GB" dirty="0" err="1" smtClean="0"/>
              <a:t>profiadau</a:t>
            </a:r>
            <a:r>
              <a:rPr lang="en-GB" dirty="0" smtClean="0"/>
              <a:t> a </a:t>
            </a:r>
            <a:r>
              <a:rPr lang="en-GB" dirty="0" err="1" smtClean="0"/>
              <a:t>heriau</a:t>
            </a:r>
            <a:endParaRPr lang="en-GB" dirty="0" smtClean="0"/>
          </a:p>
          <a:p>
            <a:pPr marL="0" indent="0">
              <a:lnSpc>
                <a:spcPct val="120000"/>
              </a:lnSpc>
              <a:buNone/>
            </a:pPr>
            <a:r>
              <a:rPr lang="en-GB" dirty="0" smtClean="0"/>
              <a:t>8. </a:t>
            </a:r>
            <a:r>
              <a:rPr lang="en-GB" dirty="0" err="1" smtClean="0"/>
              <a:t>Adeiladu</a:t>
            </a:r>
            <a:r>
              <a:rPr lang="en-GB" dirty="0" smtClean="0"/>
              <a:t> </a:t>
            </a:r>
            <a:r>
              <a:rPr lang="en-GB" dirty="0" err="1" smtClean="0"/>
              <a:t>hyder</a:t>
            </a:r>
            <a:r>
              <a:rPr lang="en-GB" dirty="0" smtClean="0"/>
              <a:t> a </a:t>
            </a:r>
            <a:r>
              <a:rPr lang="en-GB" dirty="0" err="1" smtClean="0"/>
              <a:t>medrau</a:t>
            </a:r>
            <a:r>
              <a:rPr lang="en-GB" dirty="0" smtClean="0"/>
              <a:t> </a:t>
            </a:r>
            <a:r>
              <a:rPr lang="en-GB" dirty="0" err="1" smtClean="0"/>
              <a:t>ymarferwyr</a:t>
            </a:r>
            <a:endParaRPr lang="en-GB" dirty="0" smtClean="0"/>
          </a:p>
          <a:p>
            <a:pPr marL="0" indent="0">
              <a:lnSpc>
                <a:spcPct val="120000"/>
              </a:lnSpc>
              <a:buNone/>
            </a:pPr>
            <a:r>
              <a:rPr lang="en-GB" dirty="0" smtClean="0"/>
              <a:t>9. </a:t>
            </a:r>
            <a:r>
              <a:rPr lang="en-GB" dirty="0" err="1" smtClean="0"/>
              <a:t>Sefydlu</a:t>
            </a:r>
            <a:r>
              <a:rPr lang="en-GB" dirty="0" smtClean="0"/>
              <a:t> </a:t>
            </a:r>
            <a:r>
              <a:rPr lang="en-GB" dirty="0" err="1" smtClean="0"/>
              <a:t>strwythur</a:t>
            </a:r>
            <a:r>
              <a:rPr lang="en-GB" dirty="0" smtClean="0"/>
              <a:t> </a:t>
            </a:r>
            <a:r>
              <a:rPr lang="en-GB" dirty="0" err="1" smtClean="0"/>
              <a:t>atebolrwydd</a:t>
            </a:r>
            <a:r>
              <a:rPr lang="en-GB" dirty="0" smtClean="0"/>
              <a:t> </a:t>
            </a:r>
            <a:r>
              <a:rPr lang="en-GB" dirty="0" err="1" smtClean="0"/>
              <a:t>adeiladol</a:t>
            </a:r>
            <a:endParaRPr lang="en-US" dirty="0" smtClean="0"/>
          </a:p>
          <a:p>
            <a:pPr marL="0" indent="0">
              <a:lnSpc>
                <a:spcPct val="120000"/>
              </a:lnSpc>
              <a:buNone/>
            </a:pPr>
            <a:r>
              <a:rPr lang="en-GB" dirty="0" smtClean="0"/>
              <a:t>10. </a:t>
            </a:r>
            <a:r>
              <a:rPr lang="en-GB" dirty="0" err="1" smtClean="0"/>
              <a:t>Ailddychmygu</a:t>
            </a:r>
            <a:r>
              <a:rPr lang="en-GB" dirty="0" smtClean="0"/>
              <a:t> </a:t>
            </a:r>
            <a:r>
              <a:rPr lang="en-GB" dirty="0" err="1" smtClean="0"/>
              <a:t>arweinyddiaeth</a:t>
            </a:r>
            <a:r>
              <a:rPr lang="en-GB" dirty="0" smtClean="0"/>
              <a:t> </a:t>
            </a:r>
            <a:r>
              <a:rPr lang="en-GB" dirty="0" err="1" smtClean="0"/>
              <a:t>addysgol</a:t>
            </a:r>
            <a:r>
              <a:rPr lang="en-GB" dirty="0" smtClean="0"/>
              <a:t>- </a:t>
            </a:r>
            <a:r>
              <a:rPr lang="en-GB" dirty="0" err="1" smtClean="0"/>
              <a:t>agwedd</a:t>
            </a:r>
            <a:r>
              <a:rPr lang="en-GB" dirty="0" smtClean="0"/>
              <a:t>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arweinyddiaeth</a:t>
            </a:r>
            <a:r>
              <a:rPr lang="en-GB" dirty="0" smtClean="0"/>
              <a:t> </a:t>
            </a:r>
            <a:r>
              <a:rPr lang="en-GB" dirty="0" err="1" smtClean="0"/>
              <a:t>nid</a:t>
            </a:r>
            <a:r>
              <a:rPr lang="en-GB" dirty="0" smtClean="0"/>
              <a:t> </a:t>
            </a:r>
            <a:r>
              <a:rPr lang="en-GB" dirty="0" err="1" smtClean="0"/>
              <a:t>rôl</a:t>
            </a:r>
            <a:endParaRPr lang="en-GB" dirty="0" smtClean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en-GB" i="1" dirty="0" smtClean="0"/>
              <a:t>6. Defeating destiny- deprivation / experience/ expectation/ aspiration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i="1" dirty="0" smtClean="0"/>
              <a:t>7. Space for enjoying experience and challenge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i="1" dirty="0" smtClean="0"/>
              <a:t>8. Build confidence and capacity of practitioners</a:t>
            </a:r>
          </a:p>
          <a:p>
            <a:pPr marL="0" indent="0">
              <a:lnSpc>
                <a:spcPct val="120000"/>
              </a:lnSpc>
              <a:buNone/>
            </a:pPr>
            <a:r>
              <a:rPr lang="en-GB" i="1" dirty="0" smtClean="0"/>
              <a:t>9. Establishing a constructive accountability structure</a:t>
            </a:r>
            <a:endParaRPr lang="en-GB" i="1" dirty="0"/>
          </a:p>
          <a:p>
            <a:pPr marL="0" indent="0">
              <a:lnSpc>
                <a:spcPct val="120000"/>
              </a:lnSpc>
              <a:buNone/>
            </a:pPr>
            <a:r>
              <a:rPr lang="en-GB" i="1" dirty="0" smtClean="0"/>
              <a:t>10. Reimagine educational leadership- leadership is an attitude not a role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403648" cy="1556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34629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Donaldson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smtClean="0"/>
              <a:t>Lyric 2017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Donaldson in the </a:t>
            </a:r>
            <a:r>
              <a:rPr lang="en-GB" dirty="0" smtClean="0"/>
              <a:t>Lyric 2017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/>
              <a:t>Symud</a:t>
            </a:r>
            <a:r>
              <a:rPr lang="en-GB" dirty="0" smtClean="0"/>
              <a:t> o </a:t>
            </a:r>
            <a:r>
              <a:rPr lang="en-GB" dirty="0" err="1" smtClean="0"/>
              <a:t>beth</a:t>
            </a:r>
            <a:r>
              <a:rPr lang="en-GB" dirty="0" smtClean="0"/>
              <a:t> </a:t>
            </a:r>
            <a:r>
              <a:rPr lang="en-GB" dirty="0" err="1" smtClean="0"/>
              <a:t>ddylai</a:t>
            </a:r>
            <a:r>
              <a:rPr lang="en-GB" dirty="0" smtClean="0"/>
              <a:t> plant </a:t>
            </a:r>
            <a:r>
              <a:rPr lang="en-GB" dirty="0" err="1" smtClean="0"/>
              <a:t>ddysgu</a:t>
            </a:r>
            <a:r>
              <a:rPr lang="en-GB" dirty="0" smtClean="0"/>
              <a:t> at </a:t>
            </a:r>
            <a:r>
              <a:rPr lang="en-GB" dirty="0" err="1" smtClean="0"/>
              <a:t>beth</a:t>
            </a:r>
            <a:r>
              <a:rPr lang="en-GB" dirty="0" smtClean="0"/>
              <a:t> y </a:t>
            </a:r>
            <a:r>
              <a:rPr lang="en-GB" dirty="0" err="1" smtClean="0"/>
              <a:t>ddylent</a:t>
            </a:r>
            <a:r>
              <a:rPr lang="en-GB" dirty="0" smtClean="0"/>
              <a:t> </a:t>
            </a:r>
            <a:r>
              <a:rPr lang="en-GB" dirty="0" err="1" smtClean="0"/>
              <a:t>fod</a:t>
            </a:r>
            <a:endParaRPr lang="en-GB" dirty="0" smtClean="0"/>
          </a:p>
          <a:p>
            <a:r>
              <a:rPr lang="en-GB" dirty="0" err="1" smtClean="0"/>
              <a:t>Gwneud</a:t>
            </a:r>
            <a:r>
              <a:rPr lang="en-GB" dirty="0" smtClean="0"/>
              <a:t> </a:t>
            </a:r>
            <a:r>
              <a:rPr lang="en-GB" dirty="0" err="1" smtClean="0"/>
              <a:t>addysg</a:t>
            </a:r>
            <a:r>
              <a:rPr lang="en-GB" dirty="0" smtClean="0"/>
              <a:t> </a:t>
            </a:r>
            <a:r>
              <a:rPr lang="en-GB" dirty="0" err="1" smtClean="0"/>
              <a:t>Gymraeg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berthnasol</a:t>
            </a:r>
            <a:r>
              <a:rPr lang="en-GB" dirty="0" smtClean="0"/>
              <a:t>,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gyffrous</a:t>
            </a:r>
            <a:r>
              <a:rPr lang="en-GB" dirty="0" smtClean="0"/>
              <a:t> ac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bleserus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i="1" dirty="0" smtClean="0"/>
              <a:t>Moving from what children should be learning to what they should become</a:t>
            </a:r>
          </a:p>
          <a:p>
            <a:r>
              <a:rPr lang="en-GB" i="1" dirty="0"/>
              <a:t>Make Welsh education relevant, exciting and intrinsically </a:t>
            </a:r>
            <a:r>
              <a:rPr lang="en-GB" i="1" dirty="0" smtClean="0"/>
              <a:t>enjoyable</a:t>
            </a:r>
            <a:r>
              <a:rPr lang="en-GB" dirty="0" smtClean="0"/>
              <a:t> </a:t>
            </a:r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475656" cy="1687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42598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Donaldson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smtClean="0"/>
              <a:t>Lyric 2017</a:t>
            </a:r>
            <a:r>
              <a:rPr lang="en-GB" dirty="0"/>
              <a:t/>
            </a:r>
            <a:br>
              <a:rPr lang="en-GB" dirty="0"/>
            </a:br>
            <a:r>
              <a:rPr lang="en-GB" dirty="0"/>
              <a:t>Donaldson in the </a:t>
            </a:r>
            <a:r>
              <a:rPr lang="en-GB" dirty="0" smtClean="0"/>
              <a:t>Lyric 2017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OECD 2017-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dda</a:t>
            </a:r>
            <a:r>
              <a:rPr lang="en-GB" dirty="0" smtClean="0"/>
              <a:t> </a:t>
            </a:r>
            <a:r>
              <a:rPr lang="en-GB" dirty="0" err="1" smtClean="0"/>
              <a:t>cyn</a:t>
            </a:r>
            <a:r>
              <a:rPr lang="en-GB" dirty="0" smtClean="0"/>
              <a:t> belled</a:t>
            </a:r>
          </a:p>
          <a:p>
            <a:r>
              <a:rPr lang="en-GB" dirty="0" smtClean="0"/>
              <a:t>Mae </a:t>
            </a:r>
            <a:r>
              <a:rPr lang="en-GB" dirty="0" err="1" smtClean="0"/>
              <a:t>rhywbeth</a:t>
            </a:r>
            <a:r>
              <a:rPr lang="en-GB" dirty="0" smtClean="0"/>
              <a:t> a </a:t>
            </a:r>
            <a:r>
              <a:rPr lang="en-GB" dirty="0" err="1" smtClean="0"/>
              <a:t>photensial</a:t>
            </a:r>
            <a:r>
              <a:rPr lang="en-GB" dirty="0" smtClean="0"/>
              <a:t> </a:t>
            </a:r>
            <a:r>
              <a:rPr lang="en-GB" dirty="0" err="1" smtClean="0"/>
              <a:t>arbennig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digwydd</a:t>
            </a:r>
            <a:r>
              <a:rPr lang="en-GB" dirty="0" smtClean="0"/>
              <a:t> </a:t>
            </a:r>
            <a:r>
              <a:rPr lang="en-GB" dirty="0" err="1" smtClean="0"/>
              <a:t>yng</a:t>
            </a:r>
            <a:r>
              <a:rPr lang="en-GB" dirty="0" smtClean="0"/>
              <a:t> </a:t>
            </a:r>
            <a:r>
              <a:rPr lang="en-GB" dirty="0" err="1" smtClean="0"/>
              <a:t>Nghymru</a:t>
            </a:r>
            <a:endParaRPr lang="en-GB" dirty="0" smtClean="0"/>
          </a:p>
          <a:p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ddraig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rhemp</a:t>
            </a:r>
            <a:r>
              <a:rPr lang="en-GB" dirty="0" smtClean="0"/>
              <a:t> </a:t>
            </a:r>
            <a:r>
              <a:rPr lang="en-GB" dirty="0" err="1" smtClean="0"/>
              <a:t>yng</a:t>
            </a:r>
            <a:r>
              <a:rPr lang="en-GB" dirty="0" smtClean="0"/>
              <a:t> </a:t>
            </a:r>
            <a:r>
              <a:rPr lang="en-GB" dirty="0" err="1" smtClean="0"/>
              <a:t>Nghymru</a:t>
            </a:r>
            <a:r>
              <a:rPr lang="en-GB" dirty="0" smtClean="0"/>
              <a:t>!!!</a:t>
            </a:r>
          </a:p>
          <a:p>
            <a:r>
              <a:rPr lang="en-GB" dirty="0" smtClean="0"/>
              <a:t>10/05/17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r>
              <a:rPr lang="en-GB" i="1" dirty="0" smtClean="0"/>
              <a:t>OECD 2017- ‘so far, so good’</a:t>
            </a:r>
          </a:p>
          <a:p>
            <a:r>
              <a:rPr lang="en-GB" i="1" dirty="0" smtClean="0"/>
              <a:t>Something potentially special is happening in Wales</a:t>
            </a:r>
          </a:p>
          <a:p>
            <a:r>
              <a:rPr lang="en-GB" i="1" dirty="0" smtClean="0"/>
              <a:t>The dragon is rampant in Wales!</a:t>
            </a:r>
          </a:p>
          <a:p>
            <a:r>
              <a:rPr lang="en-GB" i="1" dirty="0" smtClean="0"/>
              <a:t>10/05/17</a:t>
            </a:r>
          </a:p>
          <a:p>
            <a:endParaRPr lang="en-GB" dirty="0" smtClean="0"/>
          </a:p>
          <a:p>
            <a:endParaRPr lang="en-US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03647" cy="16887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638742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Tasg</a:t>
            </a:r>
            <a:r>
              <a:rPr lang="en-GB" dirty="0" smtClean="0"/>
              <a:t>/</a:t>
            </a:r>
            <a:br>
              <a:rPr lang="en-GB" dirty="0" smtClean="0"/>
            </a:br>
            <a:r>
              <a:rPr lang="en-GB" dirty="0" smtClean="0"/>
              <a:t>Task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/>
              <a:t>Adlewyrchwch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prof </a:t>
            </a:r>
            <a:r>
              <a:rPr lang="en-GB" dirty="0" err="1" smtClean="0"/>
              <a:t>negeseuon</a:t>
            </a:r>
            <a:r>
              <a:rPr lang="en-GB" dirty="0" smtClean="0"/>
              <a:t> o </a:t>
            </a:r>
            <a:r>
              <a:rPr lang="en-GB" dirty="0" err="1" smtClean="0"/>
              <a:t>araith</a:t>
            </a:r>
            <a:r>
              <a:rPr lang="en-GB" dirty="0" smtClean="0"/>
              <a:t> Donaldson </a:t>
            </a:r>
            <a:r>
              <a:rPr lang="en-GB" dirty="0" err="1" smtClean="0"/>
              <a:t>yn</a:t>
            </a:r>
            <a:r>
              <a:rPr lang="en-GB" dirty="0" smtClean="0"/>
              <a:t> 2017</a:t>
            </a:r>
          </a:p>
          <a:p>
            <a:r>
              <a:rPr lang="en-GB" dirty="0" smtClean="0"/>
              <a:t>Beth </a:t>
            </a:r>
            <a:r>
              <a:rPr lang="en-GB" dirty="0" err="1" smtClean="0"/>
              <a:t>yw’r</a:t>
            </a:r>
            <a:r>
              <a:rPr lang="en-GB" dirty="0" smtClean="0"/>
              <a:t> </a:t>
            </a:r>
            <a:r>
              <a:rPr lang="en-GB" dirty="0" err="1" smtClean="0"/>
              <a:t>prif</a:t>
            </a:r>
            <a:r>
              <a:rPr lang="en-GB" dirty="0" smtClean="0"/>
              <a:t> </a:t>
            </a:r>
            <a:r>
              <a:rPr lang="en-GB" dirty="0" err="1" smtClean="0"/>
              <a:t>heriau</a:t>
            </a:r>
            <a:r>
              <a:rPr lang="en-GB" dirty="0" smtClean="0"/>
              <a:t>?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i="1" dirty="0" smtClean="0"/>
              <a:t>Reflect on the key messages from Donaldson’s 2017 key note address</a:t>
            </a:r>
          </a:p>
          <a:p>
            <a:r>
              <a:rPr lang="en-GB" i="1" dirty="0" smtClean="0"/>
              <a:t>What are the challenges?</a:t>
            </a:r>
            <a:endParaRPr lang="en-US" i="1" dirty="0"/>
          </a:p>
        </p:txBody>
      </p:sp>
      <p:pic>
        <p:nvPicPr>
          <p:cNvPr id="5" name="Picture 2" descr="C:\Users\l.roberts\AppData\Local\Microsoft\Windows\Temporary Internet Files\Content.IE5\S9T0P2O1\group-discussion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2" y="314718"/>
            <a:ext cx="3059832" cy="1672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076806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Trafodaeth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Discussion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grwpiau</a:t>
            </a:r>
            <a:r>
              <a:rPr lang="en-GB" dirty="0" smtClean="0"/>
              <a:t> </a:t>
            </a:r>
            <a:r>
              <a:rPr lang="en-GB" dirty="0" err="1" smtClean="0"/>
              <a:t>trafodwch</a:t>
            </a:r>
            <a:r>
              <a:rPr lang="en-GB" dirty="0" smtClean="0"/>
              <a:t> pa </a:t>
            </a:r>
            <a:r>
              <a:rPr lang="en-GB" dirty="0" err="1" smtClean="0"/>
              <a:t>bolisiau</a:t>
            </a:r>
            <a:r>
              <a:rPr lang="en-GB" dirty="0" smtClean="0"/>
              <a:t>/ </a:t>
            </a:r>
            <a:r>
              <a:rPr lang="en-GB" dirty="0" err="1" smtClean="0"/>
              <a:t>erthyglau</a:t>
            </a:r>
            <a:r>
              <a:rPr lang="en-GB" dirty="0" smtClean="0"/>
              <a:t>/ </a:t>
            </a:r>
            <a:r>
              <a:rPr lang="en-GB" dirty="0" err="1" smtClean="0"/>
              <a:t>adroddiadau</a:t>
            </a:r>
            <a:r>
              <a:rPr lang="en-GB" dirty="0" smtClean="0"/>
              <a:t> </a:t>
            </a:r>
            <a:r>
              <a:rPr lang="en-GB" dirty="0" err="1" smtClean="0"/>
              <a:t>sydd</a:t>
            </a:r>
            <a:r>
              <a:rPr lang="en-GB" dirty="0" smtClean="0"/>
              <a:t> </a:t>
            </a:r>
            <a:r>
              <a:rPr lang="en-GB" dirty="0" err="1" smtClean="0"/>
              <a:t>gennych</a:t>
            </a:r>
            <a:r>
              <a:rPr lang="en-GB" dirty="0" smtClean="0"/>
              <a:t> am y </a:t>
            </a:r>
            <a:r>
              <a:rPr lang="en-GB" dirty="0" err="1" smtClean="0"/>
              <a:t>cwricwlwm</a:t>
            </a:r>
            <a:r>
              <a:rPr lang="en-GB" dirty="0" smtClean="0"/>
              <a:t> </a:t>
            </a:r>
            <a:r>
              <a:rPr lang="en-GB" dirty="0" err="1" smtClean="0"/>
              <a:t>sy’n</a:t>
            </a:r>
            <a:r>
              <a:rPr lang="en-GB" dirty="0" smtClean="0"/>
              <a:t> </a:t>
            </a:r>
            <a:r>
              <a:rPr lang="en-GB" dirty="0" err="1" smtClean="0"/>
              <a:t>datblygu</a:t>
            </a:r>
            <a:r>
              <a:rPr lang="en-GB" dirty="0" smtClean="0"/>
              <a:t> </a:t>
            </a:r>
            <a:r>
              <a:rPr lang="en-GB" dirty="0" err="1" smtClean="0"/>
              <a:t>yng</a:t>
            </a:r>
            <a:r>
              <a:rPr lang="en-GB" dirty="0" smtClean="0"/>
              <a:t> </a:t>
            </a:r>
            <a:r>
              <a:rPr lang="en-GB" dirty="0" err="1" smtClean="0"/>
              <a:t>Nghymri</a:t>
            </a:r>
            <a:endParaRPr lang="en-GB" dirty="0" smtClean="0"/>
          </a:p>
          <a:p>
            <a:r>
              <a:rPr lang="en-GB" dirty="0" smtClean="0"/>
              <a:t>Pa </a:t>
            </a:r>
            <a:r>
              <a:rPr lang="en-GB" dirty="0" err="1" smtClean="0"/>
              <a:t>werthoedd</a:t>
            </a:r>
            <a:r>
              <a:rPr lang="en-GB" dirty="0" smtClean="0"/>
              <a:t> a </a:t>
            </a:r>
            <a:r>
              <a:rPr lang="en-GB" dirty="0" err="1" smtClean="0"/>
              <a:t>drafodir</a:t>
            </a:r>
            <a:r>
              <a:rPr lang="en-GB" dirty="0" smtClean="0"/>
              <a:t> / </a:t>
            </a:r>
            <a:r>
              <a:rPr lang="en-GB" dirty="0" err="1" smtClean="0"/>
              <a:t>amlygir</a:t>
            </a:r>
            <a:r>
              <a:rPr lang="en-GB" dirty="0" smtClean="0"/>
              <a:t>?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>
            <a:normAutofit fontScale="92500"/>
          </a:bodyPr>
          <a:lstStyle/>
          <a:p>
            <a:r>
              <a:rPr lang="en-GB" i="1" dirty="0" smtClean="0"/>
              <a:t>In your groups discuss what policies/ reports/ documents you have found regarding the developing curriculum in Wales</a:t>
            </a:r>
          </a:p>
          <a:p>
            <a:r>
              <a:rPr lang="en-GB" i="1" dirty="0" smtClean="0"/>
              <a:t>Which values are discussed / promoted?</a:t>
            </a:r>
          </a:p>
          <a:p>
            <a:endParaRPr lang="en-GB" i="1" dirty="0" smtClean="0"/>
          </a:p>
        </p:txBody>
      </p:sp>
      <p:pic>
        <p:nvPicPr>
          <p:cNvPr id="1026" name="Picture 2" descr="C:\Users\l.roberts\AppData\Local\Microsoft\Windows\Temporary Internet Files\Content.IE5\S9T0P2O1\group-discussion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8435"/>
            <a:ext cx="3785616" cy="16723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41884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Aseiniadau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Assignments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 err="1" smtClean="0"/>
              <a:t>Ystyriwch</a:t>
            </a:r>
            <a:r>
              <a:rPr lang="en-GB" dirty="0" smtClean="0"/>
              <a:t> </a:t>
            </a:r>
            <a:r>
              <a:rPr lang="en-GB" dirty="0" err="1" smtClean="0"/>
              <a:t>ddefnyddio</a:t>
            </a:r>
            <a:r>
              <a:rPr lang="en-GB" dirty="0" smtClean="0"/>
              <a:t> </a:t>
            </a:r>
            <a:r>
              <a:rPr lang="en-GB" dirty="0" err="1" smtClean="0"/>
              <a:t>materion</a:t>
            </a:r>
            <a:r>
              <a:rPr lang="en-GB" dirty="0" smtClean="0"/>
              <a:t> </a:t>
            </a:r>
            <a:r>
              <a:rPr lang="en-GB" dirty="0" err="1" smtClean="0"/>
              <a:t>cwricwlwm</a:t>
            </a:r>
            <a:r>
              <a:rPr lang="en-GB" dirty="0" smtClean="0"/>
              <a:t>/ </a:t>
            </a:r>
            <a:r>
              <a:rPr lang="en-GB" dirty="0" err="1" smtClean="0"/>
              <a:t>gwerthoedd</a:t>
            </a:r>
            <a:r>
              <a:rPr lang="en-GB" dirty="0" smtClean="0"/>
              <a:t> </a:t>
            </a:r>
            <a:r>
              <a:rPr lang="en-GB" dirty="0" err="1" smtClean="0"/>
              <a:t>fel</a:t>
            </a:r>
            <a:r>
              <a:rPr lang="en-GB" dirty="0" smtClean="0"/>
              <a:t> </a:t>
            </a:r>
            <a:r>
              <a:rPr lang="en-GB" dirty="0" err="1" smtClean="0"/>
              <a:t>ffocws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eich</a:t>
            </a:r>
            <a:r>
              <a:rPr lang="en-GB" dirty="0" smtClean="0"/>
              <a:t> </a:t>
            </a:r>
            <a:r>
              <a:rPr lang="en-GB" dirty="0" err="1" smtClean="0"/>
              <a:t>aseiniad</a:t>
            </a:r>
            <a:endParaRPr lang="en-GB" dirty="0" smtClean="0"/>
          </a:p>
          <a:p>
            <a:r>
              <a:rPr lang="en-GB" dirty="0" err="1" smtClean="0"/>
              <a:t>Materion</a:t>
            </a:r>
            <a:endParaRPr lang="en-GB" dirty="0" smtClean="0"/>
          </a:p>
          <a:p>
            <a:r>
              <a:rPr lang="en-GB" dirty="0" err="1" smtClean="0"/>
              <a:t>Camau</a:t>
            </a:r>
            <a:r>
              <a:rPr lang="en-GB" dirty="0" smtClean="0"/>
              <a:t> </a:t>
            </a:r>
            <a:r>
              <a:rPr lang="en-GB" dirty="0" err="1" smtClean="0"/>
              <a:t>nesaf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i="1" dirty="0" smtClean="0"/>
              <a:t>Consider whether curriculum issues and values in schools could be the focus for your </a:t>
            </a:r>
            <a:r>
              <a:rPr lang="en-GB" i="1" dirty="0" smtClean="0"/>
              <a:t>assignment</a:t>
            </a:r>
            <a:endParaRPr lang="en-GB" i="1" dirty="0" smtClean="0"/>
          </a:p>
          <a:p>
            <a:r>
              <a:rPr lang="en-GB" i="1" dirty="0" smtClean="0"/>
              <a:t>Issues</a:t>
            </a:r>
          </a:p>
          <a:p>
            <a:r>
              <a:rPr lang="en-GB" i="1" dirty="0" smtClean="0"/>
              <a:t>Next steps</a:t>
            </a:r>
            <a:endParaRPr lang="cy-GB" i="1" dirty="0"/>
          </a:p>
        </p:txBody>
      </p:sp>
      <p:pic>
        <p:nvPicPr>
          <p:cNvPr id="7177" name="Picture 9" descr="C:\Users\l.roberts\AppData\Local\Microsoft\Windows\Temporary Internet Files\Content.IE5\5KQJEYQZ\sticky-notes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2157984" cy="1645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06621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r"/>
            <a:r>
              <a:rPr lang="en-GB" dirty="0" err="1" smtClean="0"/>
              <a:t>Sesiwn</a:t>
            </a:r>
            <a:r>
              <a:rPr lang="en-GB" dirty="0" smtClean="0"/>
              <a:t> 6</a:t>
            </a:r>
            <a:br>
              <a:rPr lang="en-GB" dirty="0" smtClean="0"/>
            </a:br>
            <a:r>
              <a:rPr lang="en-GB" dirty="0" smtClean="0"/>
              <a:t>Session 6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Edrychwch</a:t>
            </a:r>
            <a:r>
              <a:rPr lang="en-GB" dirty="0" smtClean="0"/>
              <a:t> am </a:t>
            </a:r>
            <a:r>
              <a:rPr lang="en-GB" dirty="0" err="1" smtClean="0"/>
              <a:t>drafodaeth</a:t>
            </a:r>
            <a:r>
              <a:rPr lang="en-GB" dirty="0" smtClean="0"/>
              <a:t> </a:t>
            </a:r>
            <a:r>
              <a:rPr lang="en-GB" dirty="0" err="1" smtClean="0"/>
              <a:t>gyfredol</a:t>
            </a:r>
            <a:r>
              <a:rPr lang="en-GB" dirty="0" smtClean="0"/>
              <a:t> am </a:t>
            </a:r>
            <a:r>
              <a:rPr lang="en-GB" dirty="0" err="1" smtClean="0"/>
              <a:t>fwlio</a:t>
            </a:r>
            <a:r>
              <a:rPr lang="en-GB" dirty="0" smtClean="0"/>
              <a:t> </a:t>
            </a:r>
          </a:p>
          <a:p>
            <a:r>
              <a:rPr lang="en-GB" dirty="0" err="1" smtClean="0"/>
              <a:t>Dewch</a:t>
            </a:r>
            <a:r>
              <a:rPr lang="en-GB" dirty="0" smtClean="0"/>
              <a:t> â </a:t>
            </a:r>
            <a:r>
              <a:rPr lang="en-GB" dirty="0" err="1" smtClean="0"/>
              <a:t>thystiolaeth</a:t>
            </a:r>
            <a:endParaRPr lang="en-GB" dirty="0" smtClean="0"/>
          </a:p>
          <a:p>
            <a:r>
              <a:rPr lang="en-GB" dirty="0" err="1" smtClean="0"/>
              <a:t>Byddwch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barod</a:t>
            </a:r>
            <a:r>
              <a:rPr lang="en-GB" dirty="0" smtClean="0"/>
              <a:t> </a:t>
            </a:r>
            <a:r>
              <a:rPr lang="en-GB" dirty="0" err="1" smtClean="0"/>
              <a:t>i</a:t>
            </a:r>
            <a:r>
              <a:rPr lang="en-GB" dirty="0" smtClean="0"/>
              <a:t> </a:t>
            </a:r>
            <a:r>
              <a:rPr lang="en-GB" dirty="0" err="1" smtClean="0"/>
              <a:t>drin</a:t>
            </a:r>
            <a:r>
              <a:rPr lang="en-GB" dirty="0" smtClean="0"/>
              <a:t> a </a:t>
            </a:r>
            <a:r>
              <a:rPr lang="en-GB" dirty="0" err="1" smtClean="0"/>
              <a:t>thrafod</a:t>
            </a:r>
            <a:endParaRPr lang="cy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en-GB" i="1" dirty="0" smtClean="0"/>
              <a:t>Look for current debate </a:t>
            </a:r>
            <a:r>
              <a:rPr lang="en-GB" i="1" smtClean="0"/>
              <a:t>around bullying </a:t>
            </a:r>
            <a:endParaRPr lang="en-GB" i="1" dirty="0" smtClean="0"/>
          </a:p>
          <a:p>
            <a:r>
              <a:rPr lang="en-GB" i="1" dirty="0" smtClean="0"/>
              <a:t>Bring </a:t>
            </a:r>
            <a:r>
              <a:rPr lang="en-GB" i="1" dirty="0"/>
              <a:t>evidence</a:t>
            </a:r>
          </a:p>
          <a:p>
            <a:r>
              <a:rPr lang="en-GB" i="1" dirty="0"/>
              <a:t>Be prepared to discuss and debate</a:t>
            </a:r>
            <a:endParaRPr lang="cy-GB" i="1" dirty="0"/>
          </a:p>
          <a:p>
            <a:endParaRPr lang="cy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4716"/>
            <a:ext cx="3295455" cy="1632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852367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1600" dirty="0" smtClean="0"/>
              <a:t>Donaldson, G. ( 2015) </a:t>
            </a:r>
            <a:r>
              <a:rPr lang="en-US" sz="1600" i="1" dirty="0" smtClean="0"/>
              <a:t>Successful Futures</a:t>
            </a:r>
            <a:r>
              <a:rPr lang="en-US" sz="1600" dirty="0" smtClean="0"/>
              <a:t>. Cardiff: Welsh </a:t>
            </a:r>
            <a:r>
              <a:rPr lang="en-US" sz="1600" dirty="0"/>
              <a:t>Government Available at </a:t>
            </a:r>
            <a:r>
              <a:rPr lang="en-US" sz="1600" dirty="0">
                <a:hlinkClick r:id="rId2"/>
              </a:rPr>
              <a:t>http://gov.wales/topics/educationandskills/schoolshome/curriculuminwales/reform/successful-futures/?</a:t>
            </a:r>
            <a:r>
              <a:rPr lang="en-US" sz="1600" dirty="0" smtClean="0">
                <a:hlinkClick r:id="rId2"/>
              </a:rPr>
              <a:t>lang=en</a:t>
            </a:r>
            <a:r>
              <a:rPr lang="en-US" sz="1600" dirty="0" smtClean="0"/>
              <a:t> ( Accessed 07.10.15) </a:t>
            </a:r>
          </a:p>
          <a:p>
            <a:r>
              <a:rPr lang="en-GB" sz="1600" dirty="0" smtClean="0"/>
              <a:t>Donaldson, G. (2017) </a:t>
            </a:r>
            <a:r>
              <a:rPr lang="en-GB" sz="1600" i="1" dirty="0" smtClean="0"/>
              <a:t>Key note address in the Aiming For Excellence Conference</a:t>
            </a:r>
            <a:r>
              <a:rPr lang="en-GB" sz="1600" dirty="0" smtClean="0"/>
              <a:t>. May 10</a:t>
            </a:r>
            <a:r>
              <a:rPr lang="en-GB" sz="1600" baseline="30000" dirty="0" smtClean="0"/>
              <a:t>th</a:t>
            </a:r>
            <a:r>
              <a:rPr lang="en-GB" sz="1600" dirty="0" smtClean="0"/>
              <a:t> 2017. UWTSD: Carmarthen </a:t>
            </a:r>
            <a:endParaRPr lang="en-US" sz="1600" dirty="0" smtClean="0"/>
          </a:p>
          <a:p>
            <a:endParaRPr lang="cy-GB" sz="1600" dirty="0"/>
          </a:p>
        </p:txBody>
      </p:sp>
    </p:spTree>
    <p:extLst>
      <p:ext uri="{BB962C8B-B14F-4D97-AF65-F5344CB8AC3E}">
        <p14:creationId xmlns:p14="http://schemas.microsoft.com/office/powerpoint/2010/main" val="395839124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ushpin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ushpi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444</TotalTime>
  <Words>625</Words>
  <Application>Microsoft Office PowerPoint</Application>
  <PresentationFormat>On-screen Show (4:3)</PresentationFormat>
  <Paragraphs>117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Arial</vt:lpstr>
      <vt:lpstr>Brush Script MT</vt:lpstr>
      <vt:lpstr>Calibri</vt:lpstr>
      <vt:lpstr>Rage Italic</vt:lpstr>
      <vt:lpstr>Pushpin</vt:lpstr>
      <vt:lpstr>Pynciau Llosg /  Around the Water Cooler</vt:lpstr>
      <vt:lpstr>Gorolwg/ Overview</vt:lpstr>
      <vt:lpstr>Pam Donaldson? Why Donaldson?</vt:lpstr>
      <vt:lpstr>Impact cyfredol Current impact</vt:lpstr>
      <vt:lpstr>Trafodwch  Discuss</vt:lpstr>
      <vt:lpstr>CAMAU Project</vt:lpstr>
      <vt:lpstr>Donaldson yn y Lyric 2017 Donaldson in the Lyric 2017</vt:lpstr>
      <vt:lpstr>Donaldson yn y Lyric 2017 Donaldson in the Lyric 2017</vt:lpstr>
      <vt:lpstr>Donaldson yn y Lyric 2017 Donaldson in the Lyric 2017</vt:lpstr>
      <vt:lpstr>Donaldson yn y Lyric 2017 Donaldson in the Lyric 2017</vt:lpstr>
      <vt:lpstr>Tasg/ Task</vt:lpstr>
      <vt:lpstr>Trafodaeth Discussion</vt:lpstr>
      <vt:lpstr>Aseiniadau Assignments</vt:lpstr>
      <vt:lpstr>Sesiwn 6 Session 6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 Amgylch yr Oerydd Dwr Around the Water Cooler</dc:title>
  <dc:creator>Administrator</dc:creator>
  <cp:lastModifiedBy>Lynwen Roberts</cp:lastModifiedBy>
  <cp:revision>44</cp:revision>
  <dcterms:created xsi:type="dcterms:W3CDTF">2015-09-16T08:41:31Z</dcterms:created>
  <dcterms:modified xsi:type="dcterms:W3CDTF">2019-07-16T13:33:24Z</dcterms:modified>
</cp:coreProperties>
</file>