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4"/>
  </p:notesMasterIdLst>
  <p:sldIdLst>
    <p:sldId id="256" r:id="rId2"/>
    <p:sldId id="417" r:id="rId3"/>
    <p:sldId id="351" r:id="rId4"/>
    <p:sldId id="399" r:id="rId5"/>
    <p:sldId id="262" r:id="rId6"/>
    <p:sldId id="268" r:id="rId7"/>
    <p:sldId id="269" r:id="rId8"/>
    <p:sldId id="270" r:id="rId9"/>
    <p:sldId id="400" r:id="rId10"/>
    <p:sldId id="401" r:id="rId11"/>
    <p:sldId id="402" r:id="rId12"/>
    <p:sldId id="403" r:id="rId13"/>
    <p:sldId id="418" r:id="rId14"/>
    <p:sldId id="404" r:id="rId15"/>
    <p:sldId id="405" r:id="rId16"/>
    <p:sldId id="406" r:id="rId17"/>
    <p:sldId id="407" r:id="rId18"/>
    <p:sldId id="408" r:id="rId19"/>
    <p:sldId id="409" r:id="rId20"/>
    <p:sldId id="424" r:id="rId21"/>
    <p:sldId id="420" r:id="rId22"/>
    <p:sldId id="419" r:id="rId23"/>
    <p:sldId id="421" r:id="rId24"/>
    <p:sldId id="422" r:id="rId25"/>
    <p:sldId id="423" r:id="rId26"/>
    <p:sldId id="416" r:id="rId27"/>
    <p:sldId id="410" r:id="rId28"/>
    <p:sldId id="411" r:id="rId29"/>
    <p:sldId id="412" r:id="rId30"/>
    <p:sldId id="413" r:id="rId31"/>
    <p:sldId id="414" r:id="rId32"/>
    <p:sldId id="415" r:id="rId3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1545" autoAdjust="0"/>
  </p:normalViewPr>
  <p:slideViewPr>
    <p:cSldViewPr snapToGrid="0">
      <p:cViewPr varScale="1">
        <p:scale>
          <a:sx n="71" d="100"/>
          <a:sy n="71" d="100"/>
        </p:scale>
        <p:origin x="1056"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11A014D-A9E1-44D6-B811-E24872F37545}" type="datetimeFigureOut">
              <a:rPr lang="en-GB" smtClean="0"/>
              <a:t>10/11/2021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F69F537-772C-4EE9-BD56-1A92F6CD7933}" type="slidenum">
              <a:rPr lang="en-GB" smtClean="0"/>
              <a:t>‹#›</a:t>
            </a:fld>
            <a:endParaRPr lang="en-GB"/>
          </a:p>
        </p:txBody>
      </p:sp>
    </p:spTree>
    <p:extLst>
      <p:ext uri="{BB962C8B-B14F-4D97-AF65-F5344CB8AC3E}">
        <p14:creationId xmlns:p14="http://schemas.microsoft.com/office/powerpoint/2010/main" val="163173153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bbc.co.uk/news/world-43789527" TargetMode="External"/><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Turning carbon dioxide into rock - forever - BBC News</a:t>
            </a:r>
            <a:r>
              <a:rPr lang="en-GB" dirty="0"/>
              <a:t> </a:t>
            </a:r>
          </a:p>
          <a:p>
            <a:endParaRPr lang="en-GB" dirty="0"/>
          </a:p>
        </p:txBody>
      </p:sp>
      <p:sp>
        <p:nvSpPr>
          <p:cNvPr id="4" name="Slide Number Placeholder 3"/>
          <p:cNvSpPr>
            <a:spLocks noGrp="1"/>
          </p:cNvSpPr>
          <p:nvPr>
            <p:ph type="sldNum" sz="quarter" idx="5"/>
          </p:nvPr>
        </p:nvSpPr>
        <p:spPr/>
        <p:txBody>
          <a:bodyPr/>
          <a:lstStyle/>
          <a:p>
            <a:fld id="{EF69F537-772C-4EE9-BD56-1A92F6CD7933}" type="slidenum">
              <a:rPr lang="en-GB" smtClean="0"/>
              <a:t>20</a:t>
            </a:fld>
            <a:endParaRPr lang="en-GB"/>
          </a:p>
        </p:txBody>
      </p:sp>
    </p:spTree>
    <p:extLst>
      <p:ext uri="{BB962C8B-B14F-4D97-AF65-F5344CB8AC3E}">
        <p14:creationId xmlns:p14="http://schemas.microsoft.com/office/powerpoint/2010/main" val="166372060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F588F9-A9C2-4ED6-ADC4-970E7647097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2D0C261-9B0F-44D8-B01C-05F50861B61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2A92CB-3615-4A8A-8ADD-B794BA02C15B}"/>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76B7A093-EA94-40B2-8AED-FD9E61FE06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68A2287-1920-423D-9FEE-8D09C2EAFF22}"/>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331104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A1DFAF-18F5-4B76-8FC4-7F51C18CA1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66BFC9C-1DB0-42C9-9C5C-416248A8090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76A1751-7976-4D7C-918F-D9B83BB21508}"/>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C1B549E8-563A-405E-A519-15C2AA68F9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38FA814-1946-4F00-AD0D-3E28644C6C3A}"/>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6214040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6BD7DE-851D-4CAB-9706-FDAA7F4167D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47EBA90-CE2A-422A-BC2A-20EC4FD550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6C6E65E-2FA7-4BEA-BD90-80F10A86F304}"/>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E327741F-067B-4D17-86F1-53E02513E89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0917161-437F-4ED0-A74B-3F8613B5973B}"/>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19740314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4A8A92-A3EC-4040-A6EF-C000F10A9BC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C8BDC2F-9979-4A16-A3FA-B9337B49256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A436792-E8D6-4855-9B75-2C4441F0278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89CA4CF-9ADA-47DA-A599-E289A7E0092A}"/>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6" name="Footer Placeholder 5">
            <a:extLst>
              <a:ext uri="{FF2B5EF4-FFF2-40B4-BE49-F238E27FC236}">
                <a16:creationId xmlns:a16="http://schemas.microsoft.com/office/drawing/2014/main" id="{BDD9DEE3-10ED-49C7-A787-9C7BC28EB70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228685-DE34-41D8-AB7E-F4F93FDEBAE9}"/>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6236287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AA04A0-849E-4FE7-83DB-77F31268BAC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474BDDF-57AD-4BB5-A4C1-77DD3B0A562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4F723F2-91E9-4308-A46D-247F348524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B3D50C-476D-4399-AAB0-51CD62EFB2D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29EFEBA-2FF2-41AC-ACF9-06DE6464A9C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982B36F-A24D-4AD7-B322-8AD63C97E399}"/>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8" name="Footer Placeholder 7">
            <a:extLst>
              <a:ext uri="{FF2B5EF4-FFF2-40B4-BE49-F238E27FC236}">
                <a16:creationId xmlns:a16="http://schemas.microsoft.com/office/drawing/2014/main" id="{0C540E44-6CD1-47A8-B9CD-2C4A2494627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458FAA-0491-47D2-B837-45D79EDD81B6}"/>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877991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6A4A32-BFDE-469F-AEB8-C3A868F291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816826-22E4-415C-B985-B7E75E209F36}"/>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4" name="Footer Placeholder 3">
            <a:extLst>
              <a:ext uri="{FF2B5EF4-FFF2-40B4-BE49-F238E27FC236}">
                <a16:creationId xmlns:a16="http://schemas.microsoft.com/office/drawing/2014/main" id="{DE784471-298D-486C-BB54-7C43609ADC8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D3B92AE-C871-493D-8ADC-E4475B1B00E6}"/>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47560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A24716-721F-4199-B405-9FA9ECEED46F}"/>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3" name="Footer Placeholder 2">
            <a:extLst>
              <a:ext uri="{FF2B5EF4-FFF2-40B4-BE49-F238E27FC236}">
                <a16:creationId xmlns:a16="http://schemas.microsoft.com/office/drawing/2014/main" id="{0F438B88-1EF7-4251-8683-0FA6BCB4F88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2260117-C96C-4B4A-963D-4B9AF98F314E}"/>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9401896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F9D344-AB8B-4D07-B933-809AED5EB90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514786BD-78D0-4720-8FC0-7199FCC34F9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0048A57-8C2C-49FB-9B73-26E72D372FC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E72D469-73D6-44BF-B2A1-BBCA2CA13BE0}"/>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6" name="Footer Placeholder 5">
            <a:extLst>
              <a:ext uri="{FF2B5EF4-FFF2-40B4-BE49-F238E27FC236}">
                <a16:creationId xmlns:a16="http://schemas.microsoft.com/office/drawing/2014/main" id="{D7E8B28B-23B0-44E1-8176-D538CD23E68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95B76AA-DC84-4A35-9F20-1A08DD19C81A}"/>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6319176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B824DE-5641-4C6B-A570-9A126DD632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E7C80F7-E409-49E1-BEAE-665B3E7D52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F5AED1C-E580-456E-9F57-6F548C7CCCF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1397A26-DC65-4B4D-9A9C-4EAF335FFA17}"/>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6" name="Footer Placeholder 5">
            <a:extLst>
              <a:ext uri="{FF2B5EF4-FFF2-40B4-BE49-F238E27FC236}">
                <a16:creationId xmlns:a16="http://schemas.microsoft.com/office/drawing/2014/main" id="{B04C5FF1-94A5-49F0-B7F6-85AFF09A92A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66603D-3F44-4E26-BF2F-9EAE86E86945}"/>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37515535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9D490A-ECBA-48A8-AFB6-F1D8CDD73B7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F739424-879E-46EF-9244-C7D47F43456D}"/>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528735E-FA72-4EFC-99E9-3B83B60C0A7B}"/>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F6518816-01C3-4A26-B793-772C6C2551E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0D3545-AB09-4F8E-9C8B-E39A8EA3E6AB}"/>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1792228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6E1C4E-203A-424A-9A6D-0AB25B720AC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821D196-59F5-4806-84A9-6F3138FC40D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2ACB536-BA87-46B7-9805-E842B0FA8A37}"/>
              </a:ext>
            </a:extLst>
          </p:cNvPr>
          <p:cNvSpPr>
            <a:spLocks noGrp="1"/>
          </p:cNvSpPr>
          <p:nvPr>
            <p:ph type="dt" sz="half" idx="10"/>
          </p:nvPr>
        </p:nvSpPr>
        <p:spPr/>
        <p:txBody>
          <a:body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16AE63CE-00C9-4AC8-86FD-E08C2B66A5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EAF959-0E46-4049-B415-96538C517F74}"/>
              </a:ext>
            </a:extLst>
          </p:cNvPr>
          <p:cNvSpPr>
            <a:spLocks noGrp="1"/>
          </p:cNvSpPr>
          <p:nvPr>
            <p:ph type="sldNum" sz="quarter" idx="12"/>
          </p:nvPr>
        </p:nvSpPr>
        <p:spPr/>
        <p:txBody>
          <a:bodyPr/>
          <a:lstStyle/>
          <a:p>
            <a:fld id="{447A2D63-CCC9-44F0-B0C1-FDA5EF161E86}" type="slidenum">
              <a:rPr lang="en-GB" smtClean="0"/>
              <a:t>‹#›</a:t>
            </a:fld>
            <a:endParaRPr lang="en-GB"/>
          </a:p>
        </p:txBody>
      </p:sp>
    </p:spTree>
    <p:extLst>
      <p:ext uri="{BB962C8B-B14F-4D97-AF65-F5344CB8AC3E}">
        <p14:creationId xmlns:p14="http://schemas.microsoft.com/office/powerpoint/2010/main" val="265135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834DE7E-5E64-4858-B121-FC5F55D65C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2DBE06D-2103-420C-A901-C5C7038888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7E63855-2D0A-4359-81CC-1C6A04DCF3A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F33CB8-271F-4813-8DA2-BC1E5C97913E}" type="datetimeFigureOut">
              <a:rPr lang="en-GB" smtClean="0"/>
              <a:t>10/11/2021</a:t>
            </a:fld>
            <a:endParaRPr lang="en-GB"/>
          </a:p>
        </p:txBody>
      </p:sp>
      <p:sp>
        <p:nvSpPr>
          <p:cNvPr id="5" name="Footer Placeholder 4">
            <a:extLst>
              <a:ext uri="{FF2B5EF4-FFF2-40B4-BE49-F238E27FC236}">
                <a16:creationId xmlns:a16="http://schemas.microsoft.com/office/drawing/2014/main" id="{55798B37-7257-4994-98D4-DEBB0DCE25D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D728A26-B5A5-4EF5-9B5A-9CDE21429E9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47A2D63-CCC9-44F0-B0C1-FDA5EF161E86}" type="slidenum">
              <a:rPr lang="en-GB" smtClean="0"/>
              <a:t>‹#›</a:t>
            </a:fld>
            <a:endParaRPr lang="en-GB"/>
          </a:p>
        </p:txBody>
      </p:sp>
    </p:spTree>
    <p:extLst>
      <p:ext uri="{BB962C8B-B14F-4D97-AF65-F5344CB8AC3E}">
        <p14:creationId xmlns:p14="http://schemas.microsoft.com/office/powerpoint/2010/main" val="285038887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www.bbc.co.uk/news/science-environment-24021772" TargetMode="External"/><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hyperlink" Target="https://www.bbc.co.uk/news/world-asia-57018837" TargetMode="External"/><Relationship Id="rId4" Type="http://schemas.openxmlformats.org/officeDocument/2006/relationships/hyperlink" Target="https://www.msn.com/en-us/news/spain/obama-calls-for-action-at-cop26-climate-summit-we-are-nowhere-near-where-we-need-to-be-yet/vi-AAQseCh" TargetMode="External"/></Relationships>
</file>

<file path=ppt/slides/_rels/slide21.xml.rels><?xml version="1.0" encoding="UTF-8" standalone="yes"?>
<Relationships xmlns="http://schemas.openxmlformats.org/package/2006/relationships"><Relationship Id="rId3" Type="http://schemas.openxmlformats.org/officeDocument/2006/relationships/hyperlink" Target="https://sdgs.un.org/goals" TargetMode="External"/><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2.xml"/><Relationship Id="rId1" Type="http://schemas.openxmlformats.org/officeDocument/2006/relationships/video" Target="https://www.youtube.com/embed/IobX_u1bvvc?feature=oembed" TargetMode="External"/></Relationships>
</file>

<file path=ppt/slides/_rels/slide2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mci-group.com/news-and-insights/news/global/the-exhibition-industry-and-un-sdgs"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slideLayout" Target="../slideLayouts/slideLayout2.xml"/><Relationship Id="rId1" Type="http://schemas.openxmlformats.org/officeDocument/2006/relationships/video" Target="https://www.youtube.com/embed/izsLht0qOl8?feature=oembed" TargetMode="Externa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2CEA1-1DFD-44F2-BEC5-E65031679743}"/>
              </a:ext>
            </a:extLst>
          </p:cNvPr>
          <p:cNvSpPr>
            <a:spLocks noGrp="1"/>
          </p:cNvSpPr>
          <p:nvPr>
            <p:ph type="ctrTitle"/>
          </p:nvPr>
        </p:nvSpPr>
        <p:spPr/>
        <p:txBody>
          <a:bodyPr/>
          <a:lstStyle/>
          <a:p>
            <a:r>
              <a:rPr lang="en-GB" dirty="0"/>
              <a:t>Sustainability </a:t>
            </a:r>
          </a:p>
        </p:txBody>
      </p:sp>
      <p:sp>
        <p:nvSpPr>
          <p:cNvPr id="3" name="Subtitle 2">
            <a:extLst>
              <a:ext uri="{FF2B5EF4-FFF2-40B4-BE49-F238E27FC236}">
                <a16:creationId xmlns:a16="http://schemas.microsoft.com/office/drawing/2014/main" id="{D824A78A-A41D-4996-B0E0-3F8D4535C9AC}"/>
              </a:ext>
            </a:extLst>
          </p:cNvPr>
          <p:cNvSpPr>
            <a:spLocks noGrp="1"/>
          </p:cNvSpPr>
          <p:nvPr>
            <p:ph type="subTitle" idx="1"/>
          </p:nvPr>
        </p:nvSpPr>
        <p:spPr/>
        <p:txBody>
          <a:bodyPr/>
          <a:lstStyle/>
          <a:p>
            <a:r>
              <a:rPr lang="en-GB" dirty="0"/>
              <a:t>Festivals Conventions and Events</a:t>
            </a:r>
          </a:p>
          <a:p>
            <a:pPr>
              <a:lnSpc>
                <a:spcPct val="115000"/>
              </a:lnSpc>
              <a:spcAft>
                <a:spcPts val="1000"/>
              </a:spcAft>
            </a:pPr>
            <a:r>
              <a:rPr lang="en-GB" sz="1800" b="1" dirty="0">
                <a:effectLst/>
                <a:latin typeface="Arial" panose="020B0604020202020204" pitchFamily="34" charset="0"/>
                <a:ea typeface="Calibri" panose="020F0502020204030204" pitchFamily="34" charset="0"/>
                <a:cs typeface="Times New Roman" panose="02020603050405020304" pitchFamily="18" charset="0"/>
              </a:rPr>
              <a:t>BMTP6017</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9697655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01C16D-78C6-4E14-B171-6F9330A1837C}"/>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A72F72A5-5614-453E-98A9-09CE03B1D819}"/>
              </a:ext>
            </a:extLst>
          </p:cNvPr>
          <p:cNvSpPr>
            <a:spLocks noGrp="1"/>
          </p:cNvSpPr>
          <p:nvPr>
            <p:ph idx="1"/>
          </p:nvPr>
        </p:nvSpPr>
        <p:spPr/>
        <p:txBody>
          <a:bodyPr/>
          <a:lstStyle/>
          <a:p>
            <a:r>
              <a:rPr lang="en-GB" dirty="0"/>
              <a:t>Why sustainability</a:t>
            </a:r>
          </a:p>
          <a:p>
            <a:r>
              <a:rPr lang="en-GB" dirty="0"/>
              <a:t>The beginnings  </a:t>
            </a:r>
          </a:p>
          <a:p>
            <a:r>
              <a:rPr lang="en-GB" dirty="0"/>
              <a:t>Old v’s new</a:t>
            </a:r>
          </a:p>
          <a:p>
            <a:r>
              <a:rPr lang="en-GB" dirty="0"/>
              <a:t>Sustainability for events management </a:t>
            </a:r>
          </a:p>
          <a:p>
            <a:endParaRPr lang="en-GB" dirty="0"/>
          </a:p>
          <a:p>
            <a:endParaRPr lang="en-GB" dirty="0"/>
          </a:p>
        </p:txBody>
      </p:sp>
    </p:spTree>
    <p:extLst>
      <p:ext uri="{BB962C8B-B14F-4D97-AF65-F5344CB8AC3E}">
        <p14:creationId xmlns:p14="http://schemas.microsoft.com/office/powerpoint/2010/main" val="1618659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B4D076-5ACF-497A-81B1-7D9B0FE1CC99}"/>
              </a:ext>
            </a:extLst>
          </p:cNvPr>
          <p:cNvSpPr>
            <a:spLocks noGrp="1"/>
          </p:cNvSpPr>
          <p:nvPr>
            <p:ph type="title"/>
          </p:nvPr>
        </p:nvSpPr>
        <p:spPr/>
        <p:txBody>
          <a:bodyPr/>
          <a:lstStyle/>
          <a:p>
            <a:r>
              <a:rPr lang="en-GB" dirty="0"/>
              <a:t>Sustainability beginnings</a:t>
            </a:r>
          </a:p>
        </p:txBody>
      </p:sp>
      <p:sp>
        <p:nvSpPr>
          <p:cNvPr id="4098" name="Rectangle 3">
            <a:extLst>
              <a:ext uri="{FF2B5EF4-FFF2-40B4-BE49-F238E27FC236}">
                <a16:creationId xmlns:a16="http://schemas.microsoft.com/office/drawing/2014/main" id="{F6F33CE5-4095-463A-90CA-4CDF1F95A2F8}"/>
              </a:ext>
            </a:extLst>
          </p:cNvPr>
          <p:cNvSpPr>
            <a:spLocks noGrp="1" noChangeArrowheads="1"/>
          </p:cNvSpPr>
          <p:nvPr>
            <p:ph idx="1"/>
          </p:nvPr>
        </p:nvSpPr>
        <p:spPr/>
        <p:txBody>
          <a:bodyPr/>
          <a:lstStyle/>
          <a:p>
            <a:r>
              <a:rPr lang="en-US" altLang="en-US" sz="2600" dirty="0"/>
              <a:t>It has been noted that ‘environmental concerns have now moved from being a fringe issue to becoming a major socio-economic issue’ </a:t>
            </a:r>
          </a:p>
          <a:p>
            <a:pPr algn="r"/>
            <a:r>
              <a:rPr lang="en-US" altLang="en-US" sz="1600" dirty="0"/>
              <a:t>(Sandhu, </a:t>
            </a:r>
            <a:r>
              <a:rPr lang="en-US" altLang="en-US" sz="1600" dirty="0" err="1"/>
              <a:t>Ozanne</a:t>
            </a:r>
            <a:r>
              <a:rPr lang="en-US" altLang="en-US" sz="1600" dirty="0"/>
              <a:t>, Smallman and Cullen, 2010: 356)</a:t>
            </a:r>
            <a:r>
              <a:rPr lang="en-US" altLang="en-US" sz="2600" dirty="0"/>
              <a:t>.  </a:t>
            </a:r>
          </a:p>
          <a:p>
            <a:endParaRPr lang="en-US" altLang="en-US" sz="2600" dirty="0"/>
          </a:p>
          <a:p>
            <a:r>
              <a:rPr lang="en-GB" altLang="en-US" sz="2600" dirty="0"/>
              <a:t>The year 2007 was a major milestone in marking what was achieved in the area of sustainable development and recording effort, for example, </a:t>
            </a:r>
            <a:r>
              <a:rPr lang="en-US" altLang="en-US" sz="2600" dirty="0"/>
              <a:t>the authoritative 2007 United Nations Environment </a:t>
            </a:r>
            <a:r>
              <a:rPr lang="en-US" altLang="en-US" sz="2600" dirty="0" err="1"/>
              <a:t>Programme</a:t>
            </a:r>
            <a:r>
              <a:rPr lang="en-US" altLang="en-US" sz="2600" dirty="0"/>
              <a:t> (UNEP) report called the </a:t>
            </a:r>
          </a:p>
          <a:p>
            <a:pPr marL="0" indent="0">
              <a:buNone/>
            </a:pPr>
            <a:r>
              <a:rPr lang="en-US" altLang="en-US" sz="2600" i="1" dirty="0"/>
              <a:t>Global Environment Outlook 4: Summary for Decision Makers. </a:t>
            </a:r>
            <a:endParaRPr lang="en-GB" altLang="en-US" sz="26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3">
            <a:extLst>
              <a:ext uri="{FF2B5EF4-FFF2-40B4-BE49-F238E27FC236}">
                <a16:creationId xmlns:a16="http://schemas.microsoft.com/office/drawing/2014/main" id="{29255342-48AE-41BB-A0FE-FF8058140FBE}"/>
              </a:ext>
            </a:extLst>
          </p:cNvPr>
          <p:cNvSpPr>
            <a:spLocks noGrp="1" noChangeArrowheads="1"/>
          </p:cNvSpPr>
          <p:nvPr>
            <p:ph type="body" idx="1"/>
          </p:nvPr>
        </p:nvSpPr>
        <p:spPr>
          <a:xfrm>
            <a:off x="619125" y="2012950"/>
            <a:ext cx="9715500" cy="4991100"/>
          </a:xfrm>
        </p:spPr>
        <p:txBody>
          <a:bodyPr/>
          <a:lstStyle/>
          <a:p>
            <a:pPr marL="0" indent="0">
              <a:buNone/>
            </a:pPr>
            <a:r>
              <a:rPr lang="en-GB" altLang="en-US" sz="2600" dirty="0"/>
              <a:t>This </a:t>
            </a:r>
            <a:r>
              <a:rPr lang="en-US" altLang="en-US" sz="2600" dirty="0"/>
              <a:t>states that we are on a path of unsustainable land, forest and water use and the production of pollution that impacts world societies, including the multiple cultures and their financial stability.  </a:t>
            </a:r>
          </a:p>
          <a:p>
            <a:pPr marL="0" indent="0">
              <a:buNone/>
            </a:pPr>
            <a:r>
              <a:rPr lang="en-US" altLang="en-US" sz="2600" dirty="0"/>
              <a:t>In addition, a need for sustainability is promoted by the authoritative 2007 Intergovernmental Panel on Climate Change (IPCC, 2007) began to outline the progression of climate change, the way humans degrade the Earth and the subsequent impacts.</a:t>
            </a:r>
            <a:endParaRPr lang="en-GB" altLang="en-US" sz="2600" dirty="0"/>
          </a:p>
        </p:txBody>
      </p:sp>
      <p:sp>
        <p:nvSpPr>
          <p:cNvPr id="3" name="Title 1">
            <a:extLst>
              <a:ext uri="{FF2B5EF4-FFF2-40B4-BE49-F238E27FC236}">
                <a16:creationId xmlns:a16="http://schemas.microsoft.com/office/drawing/2014/main" id="{8A94A5C1-0627-4377-9496-8EEA4C13977F}"/>
              </a:ext>
            </a:extLst>
          </p:cNvPr>
          <p:cNvSpPr>
            <a:spLocks noGrp="1"/>
          </p:cNvSpPr>
          <p:nvPr>
            <p:ph type="title"/>
          </p:nvPr>
        </p:nvSpPr>
        <p:spPr>
          <a:xfrm>
            <a:off x="838200" y="365125"/>
            <a:ext cx="10515600" cy="1325563"/>
          </a:xfrm>
        </p:spPr>
        <p:txBody>
          <a:bodyPr/>
          <a:lstStyle/>
          <a:p>
            <a:r>
              <a:rPr lang="en-GB" dirty="0"/>
              <a:t>Sustainability beginnings</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3"/>
          <p:cNvSpPr>
            <a:spLocks/>
          </p:cNvSpPr>
          <p:nvPr/>
        </p:nvSpPr>
        <p:spPr bwMode="auto">
          <a:xfrm>
            <a:off x="3432176" y="5661025"/>
            <a:ext cx="5273675" cy="731838"/>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14.5	</a:t>
            </a:r>
            <a:r>
              <a:rPr lang="en-US" sz="2400">
                <a:latin typeface="Calibri" pitchFamily="34" charset="0"/>
                <a:ea typeface="ＭＳ Ｐゴシック"/>
                <a:cs typeface="ＭＳ Ｐゴシック"/>
              </a:rPr>
              <a:t>The old economics</a:t>
            </a:r>
            <a:br>
              <a:rPr lang="en-US" sz="2400">
                <a:latin typeface="Calibri" pitchFamily="34" charset="0"/>
                <a:ea typeface="ＭＳ Ｐゴシック"/>
                <a:cs typeface="ＭＳ Ｐゴシック"/>
              </a:rPr>
            </a:br>
            <a:r>
              <a:rPr lang="en-US">
                <a:latin typeface="Calibri" pitchFamily="34" charset="0"/>
                <a:ea typeface="ＭＳ Ｐゴシック"/>
                <a:cs typeface="ＭＳ Ｐゴシック"/>
              </a:rPr>
              <a:t>Source: Adapted from Harvey 2007</a:t>
            </a:r>
            <a:endParaRPr lang="en-GB">
              <a:latin typeface="Calibri" pitchFamily="34" charset="0"/>
              <a:ea typeface="ＭＳ Ｐゴシック"/>
              <a:cs typeface="ＭＳ Ｐゴシック"/>
            </a:endParaRPr>
          </a:p>
        </p:txBody>
      </p:sp>
      <p:pic>
        <p:nvPicPr>
          <p:cNvPr id="25602" name="Picture 5" descr="Events fig 14"/>
          <p:cNvPicPr>
            <a:picLocks noChangeAspect="1" noChangeArrowheads="1"/>
          </p:cNvPicPr>
          <p:nvPr/>
        </p:nvPicPr>
        <p:blipFill>
          <a:blip r:embed="rId2"/>
          <a:srcRect/>
          <a:stretch>
            <a:fillRect/>
          </a:stretch>
        </p:blipFill>
        <p:spPr bwMode="auto">
          <a:xfrm>
            <a:off x="3432175" y="539751"/>
            <a:ext cx="5073650" cy="4900613"/>
          </a:xfrm>
          <a:prstGeom prst="rect">
            <a:avLst/>
          </a:prstGeom>
          <a:noFill/>
          <a:ln w="9525">
            <a:noFill/>
            <a:miter lim="800000"/>
            <a:headEnd/>
            <a:tailEnd/>
          </a:ln>
        </p:spPr>
      </p:pic>
    </p:spTree>
    <p:extLst>
      <p:ext uri="{BB962C8B-B14F-4D97-AF65-F5344CB8AC3E}">
        <p14:creationId xmlns:p14="http://schemas.microsoft.com/office/powerpoint/2010/main" val="1996666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Title 3"/>
          <p:cNvSpPr>
            <a:spLocks/>
          </p:cNvSpPr>
          <p:nvPr/>
        </p:nvSpPr>
        <p:spPr bwMode="auto">
          <a:xfrm>
            <a:off x="2820989" y="5503863"/>
            <a:ext cx="5273675" cy="457200"/>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14.6	</a:t>
            </a:r>
            <a:r>
              <a:rPr lang="en-US" sz="2400">
                <a:latin typeface="Calibri" pitchFamily="34" charset="0"/>
                <a:ea typeface="ＭＳ Ｐゴシック"/>
                <a:cs typeface="ＭＳ Ｐゴシック"/>
              </a:rPr>
              <a:t>Events in the old economics</a:t>
            </a:r>
            <a:endParaRPr lang="en-GB" sz="2400">
              <a:latin typeface="Calibri" pitchFamily="34" charset="0"/>
              <a:ea typeface="ＭＳ Ｐゴシック"/>
              <a:cs typeface="ＭＳ Ｐゴシック"/>
            </a:endParaRPr>
          </a:p>
        </p:txBody>
      </p:sp>
      <p:pic>
        <p:nvPicPr>
          <p:cNvPr id="26626" name="Picture 5" descr="Events fig 14"/>
          <p:cNvPicPr>
            <a:picLocks noChangeAspect="1" noChangeArrowheads="1"/>
          </p:cNvPicPr>
          <p:nvPr/>
        </p:nvPicPr>
        <p:blipFill>
          <a:blip r:embed="rId2"/>
          <a:srcRect/>
          <a:stretch>
            <a:fillRect/>
          </a:stretch>
        </p:blipFill>
        <p:spPr bwMode="auto">
          <a:xfrm>
            <a:off x="2820989" y="749300"/>
            <a:ext cx="6550025" cy="4292600"/>
          </a:xfrm>
          <a:prstGeom prst="rect">
            <a:avLst/>
          </a:prstGeom>
          <a:noFill/>
          <a:ln w="9525">
            <a:noFill/>
            <a:miter lim="800000"/>
            <a:headEnd/>
            <a:tailEnd/>
          </a:ln>
        </p:spPr>
      </p:pic>
    </p:spTree>
    <p:extLst>
      <p:ext uri="{BB962C8B-B14F-4D97-AF65-F5344CB8AC3E}">
        <p14:creationId xmlns:p14="http://schemas.microsoft.com/office/powerpoint/2010/main" val="68341827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itle 3"/>
          <p:cNvSpPr>
            <a:spLocks/>
          </p:cNvSpPr>
          <p:nvPr/>
        </p:nvSpPr>
        <p:spPr bwMode="auto">
          <a:xfrm>
            <a:off x="3784600" y="5519738"/>
            <a:ext cx="4292600" cy="457200"/>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14.7	</a:t>
            </a:r>
            <a:r>
              <a:rPr lang="en-US" sz="2400">
                <a:latin typeface="Calibri" pitchFamily="34" charset="0"/>
                <a:ea typeface="ＭＳ Ｐゴシック"/>
                <a:cs typeface="ＭＳ Ｐゴシック"/>
              </a:rPr>
              <a:t>The new economics</a:t>
            </a:r>
            <a:endParaRPr lang="en-GB">
              <a:latin typeface="Calibri" pitchFamily="34" charset="0"/>
              <a:ea typeface="ＭＳ Ｐゴシック"/>
              <a:cs typeface="ＭＳ Ｐゴシック"/>
            </a:endParaRPr>
          </a:p>
        </p:txBody>
      </p:sp>
      <p:pic>
        <p:nvPicPr>
          <p:cNvPr id="27650" name="Picture 5" descr="Events fig 14"/>
          <p:cNvPicPr>
            <a:picLocks noChangeAspect="1" noChangeArrowheads="1"/>
          </p:cNvPicPr>
          <p:nvPr/>
        </p:nvPicPr>
        <p:blipFill>
          <a:blip r:embed="rId2"/>
          <a:srcRect/>
          <a:stretch>
            <a:fillRect/>
          </a:stretch>
        </p:blipFill>
        <p:spPr bwMode="auto">
          <a:xfrm>
            <a:off x="3784601" y="549276"/>
            <a:ext cx="4621213" cy="4621213"/>
          </a:xfrm>
          <a:prstGeom prst="rect">
            <a:avLst/>
          </a:prstGeom>
          <a:noFill/>
          <a:ln w="9525">
            <a:noFill/>
            <a:miter lim="800000"/>
            <a:headEnd/>
            <a:tailEnd/>
          </a:ln>
        </p:spPr>
      </p:pic>
    </p:spTree>
    <p:extLst>
      <p:ext uri="{BB962C8B-B14F-4D97-AF65-F5344CB8AC3E}">
        <p14:creationId xmlns:p14="http://schemas.microsoft.com/office/powerpoint/2010/main" val="2008399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3" name="Title 3"/>
          <p:cNvSpPr>
            <a:spLocks/>
          </p:cNvSpPr>
          <p:nvPr/>
        </p:nvSpPr>
        <p:spPr bwMode="auto">
          <a:xfrm>
            <a:off x="2828926" y="5510213"/>
            <a:ext cx="5922963" cy="457200"/>
          </a:xfrm>
          <a:prstGeom prst="rect">
            <a:avLst/>
          </a:prstGeom>
          <a:noFill/>
          <a:ln w="9525">
            <a:noFill/>
            <a:miter lim="800000"/>
            <a:headEnd/>
            <a:tailEnd/>
          </a:ln>
        </p:spPr>
        <p:txBody>
          <a:bodyPr anchor="ctr">
            <a:spAutoFit/>
          </a:bodyPr>
          <a:lstStyle/>
          <a:p>
            <a:pPr marL="1611313" indent="-1611313" defTabSz="457200" eaLnBrk="0" hangingPunct="0"/>
            <a:r>
              <a:rPr lang="en-GB" sz="2400" b="1">
                <a:latin typeface="Calibri" pitchFamily="34" charset="0"/>
                <a:ea typeface="ＭＳ Ｐゴシック"/>
                <a:cs typeface="ＭＳ Ｐゴシック"/>
              </a:rPr>
              <a:t>Figure 14.8	</a:t>
            </a:r>
            <a:r>
              <a:rPr lang="en-US" sz="2400">
                <a:latin typeface="Calibri" pitchFamily="34" charset="0"/>
                <a:ea typeface="ＭＳ Ｐゴシック"/>
                <a:cs typeface="ＭＳ Ｐゴシック"/>
              </a:rPr>
              <a:t>Events in the new economics</a:t>
            </a:r>
            <a:endParaRPr lang="en-GB" sz="2400">
              <a:latin typeface="Calibri" pitchFamily="34" charset="0"/>
              <a:ea typeface="ＭＳ Ｐゴシック"/>
              <a:cs typeface="ＭＳ Ｐゴシック"/>
            </a:endParaRPr>
          </a:p>
        </p:txBody>
      </p:sp>
      <p:pic>
        <p:nvPicPr>
          <p:cNvPr id="28674" name="Picture 5" descr="Events fig 14"/>
          <p:cNvPicPr>
            <a:picLocks noChangeAspect="1" noChangeArrowheads="1"/>
          </p:cNvPicPr>
          <p:nvPr/>
        </p:nvPicPr>
        <p:blipFill>
          <a:blip r:embed="rId2"/>
          <a:srcRect/>
          <a:stretch>
            <a:fillRect/>
          </a:stretch>
        </p:blipFill>
        <p:spPr bwMode="auto">
          <a:xfrm>
            <a:off x="2828925" y="747714"/>
            <a:ext cx="6535738" cy="4283075"/>
          </a:xfrm>
          <a:prstGeom prst="rect">
            <a:avLst/>
          </a:prstGeom>
          <a:noFill/>
          <a:ln w="9525">
            <a:noFill/>
            <a:miter lim="800000"/>
            <a:headEnd/>
            <a:tailEnd/>
          </a:ln>
        </p:spPr>
      </p:pic>
    </p:spTree>
    <p:extLst>
      <p:ext uri="{BB962C8B-B14F-4D97-AF65-F5344CB8AC3E}">
        <p14:creationId xmlns:p14="http://schemas.microsoft.com/office/powerpoint/2010/main" val="37291532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5" name="Rectangle 134">
            <a:extLst>
              <a:ext uri="{FF2B5EF4-FFF2-40B4-BE49-F238E27FC236}">
                <a16:creationId xmlns:a16="http://schemas.microsoft.com/office/drawing/2014/main" id="{AFA67CD3-AB4E-4A7A-BEB8-53C445D8C44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26"/>
            <a:ext cx="5614875" cy="6858000"/>
          </a:xfrm>
          <a:prstGeom prst="rect">
            <a:avLst/>
          </a:prstGeom>
          <a:gradFill>
            <a:gsLst>
              <a:gs pos="0">
                <a:schemeClr val="accent1">
                  <a:lumMod val="100000"/>
                  <a:alpha val="82000"/>
                </a:schemeClr>
              </a:gs>
              <a:gs pos="25000">
                <a:schemeClr val="accent1">
                  <a:alpha val="60000"/>
                </a:schemeClr>
              </a:gs>
              <a:gs pos="94000">
                <a:schemeClr val="bg2">
                  <a:lumMod val="75000"/>
                </a:schemeClr>
              </a:gs>
              <a:gs pos="100000">
                <a:schemeClr val="bg2">
                  <a:lumMod val="7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7" name="Picture 136">
            <a:extLst>
              <a:ext uri="{FF2B5EF4-FFF2-40B4-BE49-F238E27FC236}">
                <a16:creationId xmlns:a16="http://schemas.microsoft.com/office/drawing/2014/main" id="{07CF545F-9C2E-4446-97CD-AD92990C2B6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39" name="Freeform 62">
            <a:extLst>
              <a:ext uri="{FF2B5EF4-FFF2-40B4-BE49-F238E27FC236}">
                <a16:creationId xmlns:a16="http://schemas.microsoft.com/office/drawing/2014/main" id="{339C8D78-A644-462F-B674-F440635E53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38619"/>
            <a:ext cx="5000438" cy="5400962"/>
          </a:xfrm>
          <a:custGeom>
            <a:avLst/>
            <a:gdLst>
              <a:gd name="connsiteX0" fmla="*/ 2299956 w 5000438"/>
              <a:gd name="connsiteY0" fmla="*/ 0 h 5400962"/>
              <a:gd name="connsiteX1" fmla="*/ 5000438 w 5000438"/>
              <a:gd name="connsiteY1" fmla="*/ 2700481 h 5400962"/>
              <a:gd name="connsiteX2" fmla="*/ 2299956 w 5000438"/>
              <a:gd name="connsiteY2" fmla="*/ 5400962 h 5400962"/>
              <a:gd name="connsiteX3" fmla="*/ 60675 w 5000438"/>
              <a:gd name="connsiteY3" fmla="*/ 4210346 h 5400962"/>
              <a:gd name="connsiteX4" fmla="*/ 0 w 5000438"/>
              <a:gd name="connsiteY4" fmla="*/ 4110472 h 5400962"/>
              <a:gd name="connsiteX5" fmla="*/ 0 w 5000438"/>
              <a:gd name="connsiteY5" fmla="*/ 1290491 h 5400962"/>
              <a:gd name="connsiteX6" fmla="*/ 60675 w 5000438"/>
              <a:gd name="connsiteY6" fmla="*/ 1190617 h 5400962"/>
              <a:gd name="connsiteX7" fmla="*/ 2299956 w 5000438"/>
              <a:gd name="connsiteY7" fmla="*/ 0 h 5400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000438" h="5400962">
                <a:moveTo>
                  <a:pt x="2299956" y="0"/>
                </a:moveTo>
                <a:cubicBezTo>
                  <a:pt x="3791390" y="0"/>
                  <a:pt x="5000438" y="1209047"/>
                  <a:pt x="5000438" y="2700481"/>
                </a:cubicBezTo>
                <a:cubicBezTo>
                  <a:pt x="5000438" y="4191915"/>
                  <a:pt x="3791390" y="5400962"/>
                  <a:pt x="2299956" y="5400962"/>
                </a:cubicBezTo>
                <a:cubicBezTo>
                  <a:pt x="1367810" y="5400962"/>
                  <a:pt x="545971" y="4928678"/>
                  <a:pt x="60675" y="4210346"/>
                </a:cubicBezTo>
                <a:lnTo>
                  <a:pt x="0" y="4110472"/>
                </a:lnTo>
                <a:lnTo>
                  <a:pt x="0" y="1290491"/>
                </a:lnTo>
                <a:lnTo>
                  <a:pt x="60675" y="1190617"/>
                </a:lnTo>
                <a:cubicBezTo>
                  <a:pt x="545971" y="472284"/>
                  <a:pt x="1367810" y="0"/>
                  <a:pt x="2299956" y="0"/>
                </a:cubicBezTo>
                <a:close/>
              </a:path>
            </a:pathLst>
          </a:custGeom>
          <a:solidFill>
            <a:srgbClr val="FFFFFF"/>
          </a:solidFill>
          <a:ln>
            <a:gradFill>
              <a:gsLst>
                <a:gs pos="0">
                  <a:schemeClr val="accent1">
                    <a:lumMod val="40000"/>
                    <a:lumOff val="60000"/>
                  </a:schemeClr>
                </a:gs>
                <a:gs pos="23000">
                  <a:schemeClr val="accent1">
                    <a:lumMod val="45000"/>
                    <a:lumOff val="55000"/>
                  </a:schemeClr>
                </a:gs>
                <a:gs pos="83000">
                  <a:schemeClr val="bg2">
                    <a:lumMod val="85000"/>
                  </a:schemeClr>
                </a:gs>
                <a:gs pos="100000">
                  <a:schemeClr val="bg2">
                    <a:lumMod val="85000"/>
                  </a:schemeClr>
                </a:gs>
              </a:gsLst>
              <a:lin ang="5400000" scaled="1"/>
            </a:grad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2" name="Picture 1">
            <a:extLst>
              <a:ext uri="{FF2B5EF4-FFF2-40B4-BE49-F238E27FC236}">
                <a16:creationId xmlns:a16="http://schemas.microsoft.com/office/drawing/2014/main" id="{705D45FE-AF2D-4A88-B887-E2457BB72F03}"/>
              </a:ext>
            </a:extLst>
          </p:cNvPr>
          <p:cNvPicPr>
            <a:picLocks noChangeAspect="1"/>
          </p:cNvPicPr>
          <p:nvPr/>
        </p:nvPicPr>
        <p:blipFill rotWithShape="1">
          <a:blip r:embed="rId3"/>
          <a:srcRect l="2706" r="1380" b="2"/>
          <a:stretch/>
        </p:blipFill>
        <p:spPr>
          <a:xfrm>
            <a:off x="429349" y="2169698"/>
            <a:ext cx="3661831" cy="2538803"/>
          </a:xfrm>
          <a:prstGeom prst="rect">
            <a:avLst/>
          </a:prstGeom>
        </p:spPr>
      </p:pic>
      <p:sp>
        <p:nvSpPr>
          <p:cNvPr id="6146" name="Rectangle 3">
            <a:extLst>
              <a:ext uri="{FF2B5EF4-FFF2-40B4-BE49-F238E27FC236}">
                <a16:creationId xmlns:a16="http://schemas.microsoft.com/office/drawing/2014/main" id="{6F9226EA-A9F9-46A4-B160-BD9676B87F5F}"/>
              </a:ext>
            </a:extLst>
          </p:cNvPr>
          <p:cNvSpPr>
            <a:spLocks noGrp="1" noChangeArrowheads="1"/>
          </p:cNvSpPr>
          <p:nvPr>
            <p:ph type="body" idx="1"/>
          </p:nvPr>
        </p:nvSpPr>
        <p:spPr>
          <a:xfrm>
            <a:off x="5000438" y="355600"/>
            <a:ext cx="6828672" cy="5946671"/>
          </a:xfrm>
        </p:spPr>
        <p:txBody>
          <a:bodyPr anchor="ctr">
            <a:normAutofit lnSpcReduction="10000"/>
          </a:bodyPr>
          <a:lstStyle/>
          <a:p>
            <a:r>
              <a:rPr lang="en-GB" altLang="en-US" dirty="0">
                <a:solidFill>
                  <a:srgbClr val="000000"/>
                </a:solidFill>
              </a:rPr>
              <a:t>Impacts on the environment </a:t>
            </a:r>
            <a:r>
              <a:rPr lang="en-US" altLang="en-US" dirty="0">
                <a:solidFill>
                  <a:srgbClr val="000000"/>
                </a:solidFill>
              </a:rPr>
              <a:t>stem from activities such as the use of non-renewable energy at event conference centers, the overuse of paper and packaging, the impact of travel and more.  </a:t>
            </a:r>
          </a:p>
          <a:p>
            <a:r>
              <a:rPr lang="en-US" altLang="en-US" dirty="0">
                <a:solidFill>
                  <a:srgbClr val="000000"/>
                </a:solidFill>
              </a:rPr>
              <a:t>Those in event management need to understand sustainability, including defining the concept and the application of theory to practice.</a:t>
            </a:r>
          </a:p>
          <a:p>
            <a:r>
              <a:rPr lang="en-US" altLang="en-US" dirty="0">
                <a:solidFill>
                  <a:srgbClr val="000000"/>
                </a:solidFill>
              </a:rPr>
              <a:t>Further, it is important to understand that sustainability encompasses multiple integrated components, spheres or dimensions that include the environment, economics and socio-cultural issues (GEO4, 2007).  </a:t>
            </a:r>
            <a:endParaRPr lang="en-GB" altLang="en-US" dirty="0">
              <a:solidFill>
                <a:srgbClr val="000000"/>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2D8DC98B-9206-4F84-8A6A-E16FAAD5137F}"/>
              </a:ext>
            </a:extLst>
          </p:cNvPr>
          <p:cNvSpPr>
            <a:spLocks noGrp="1" noChangeArrowheads="1"/>
          </p:cNvSpPr>
          <p:nvPr>
            <p:ph type="body" idx="1"/>
          </p:nvPr>
        </p:nvSpPr>
        <p:spPr>
          <a:xfrm>
            <a:off x="914400" y="1233488"/>
            <a:ext cx="9386888" cy="4991100"/>
          </a:xfrm>
        </p:spPr>
        <p:txBody>
          <a:bodyPr/>
          <a:lstStyle/>
          <a:p>
            <a:pPr marL="0" indent="0">
              <a:buNone/>
            </a:pPr>
            <a:r>
              <a:rPr lang="en-US" altLang="en-US" sz="2600" dirty="0"/>
              <a:t>These three conceptual spheres require </a:t>
            </a:r>
          </a:p>
          <a:p>
            <a:pPr marL="0" indent="0">
              <a:buNone/>
            </a:pPr>
            <a:r>
              <a:rPr lang="en-US" altLang="en-US" sz="2600" dirty="0"/>
              <a:t>‘</a:t>
            </a:r>
            <a:r>
              <a:rPr lang="en-US" altLang="en-US" sz="2600" i="1" dirty="0"/>
              <a:t>learning to think in new ways, generating a mindset that thrives in uncertain and complex conditions</a:t>
            </a:r>
            <a:r>
              <a:rPr lang="en-US" altLang="en-US" sz="2600" dirty="0"/>
              <a:t>’ </a:t>
            </a:r>
          </a:p>
          <a:p>
            <a:pPr marL="0" indent="0" algn="r">
              <a:buNone/>
            </a:pPr>
            <a:r>
              <a:rPr lang="en-US" altLang="en-US" sz="2000" dirty="0"/>
              <a:t>(Mitchell and </a:t>
            </a:r>
            <a:r>
              <a:rPr lang="en-US" altLang="en-US" sz="2000" dirty="0" err="1"/>
              <a:t>Saren</a:t>
            </a:r>
            <a:r>
              <a:rPr lang="en-US" altLang="en-US" sz="2000" dirty="0"/>
              <a:t>, 2008: 408)</a:t>
            </a:r>
            <a:r>
              <a:rPr lang="en-US" altLang="en-US" sz="2600" dirty="0"/>
              <a:t>.  </a:t>
            </a:r>
          </a:p>
          <a:p>
            <a:pPr marL="0" indent="0">
              <a:buNone/>
            </a:pPr>
            <a:r>
              <a:rPr lang="en-US" altLang="en-US" sz="2600" dirty="0"/>
              <a:t>Indeed, this complexity makes sustainability difficult to put into practice due to the breadth and depth of the topic.  </a:t>
            </a:r>
          </a:p>
          <a:p>
            <a:pPr marL="0" indent="0">
              <a:buNone/>
            </a:pPr>
            <a:endParaRPr lang="en-US" altLang="en-US" sz="2600" dirty="0"/>
          </a:p>
          <a:p>
            <a:pPr marL="0" indent="0">
              <a:buNone/>
            </a:pPr>
            <a:r>
              <a:rPr lang="en-US" altLang="en-US" sz="2600" dirty="0"/>
              <a:t>This difficulty begins in the definition stage as a comprehensive definition needs to be generated for every field, including event management.</a:t>
            </a:r>
            <a:endParaRPr lang="en-GB" altLang="en-US" sz="26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D8B77563-54C9-4297-BF27-C3BCA3330E48}"/>
              </a:ext>
            </a:extLst>
          </p:cNvPr>
          <p:cNvSpPr>
            <a:spLocks noGrp="1" noChangeArrowheads="1"/>
          </p:cNvSpPr>
          <p:nvPr>
            <p:ph type="title"/>
          </p:nvPr>
        </p:nvSpPr>
        <p:spPr>
          <a:xfrm>
            <a:off x="904875" y="107950"/>
            <a:ext cx="10172699" cy="838200"/>
          </a:xfrm>
        </p:spPr>
        <p:txBody>
          <a:bodyPr>
            <a:normAutofit fontScale="90000"/>
          </a:bodyPr>
          <a:lstStyle/>
          <a:p>
            <a:pPr eaLnBrk="1" hangingPunct="1"/>
            <a:r>
              <a:rPr lang="en-US" altLang="en-US" dirty="0"/>
              <a:t>Defining sustainability for event management </a:t>
            </a:r>
          </a:p>
        </p:txBody>
      </p:sp>
      <p:sp>
        <p:nvSpPr>
          <p:cNvPr id="8195" name="Rectangle 3">
            <a:extLst>
              <a:ext uri="{FF2B5EF4-FFF2-40B4-BE49-F238E27FC236}">
                <a16:creationId xmlns:a16="http://schemas.microsoft.com/office/drawing/2014/main" id="{998514CD-D76B-42BB-9C1D-C3E9896AD3AC}"/>
              </a:ext>
            </a:extLst>
          </p:cNvPr>
          <p:cNvSpPr>
            <a:spLocks noGrp="1" noChangeArrowheads="1"/>
          </p:cNvSpPr>
          <p:nvPr>
            <p:ph type="body" idx="1"/>
          </p:nvPr>
        </p:nvSpPr>
        <p:spPr>
          <a:xfrm>
            <a:off x="790574" y="1204913"/>
            <a:ext cx="9591675" cy="4991100"/>
          </a:xfrm>
        </p:spPr>
        <p:txBody>
          <a:bodyPr/>
          <a:lstStyle/>
          <a:p>
            <a:pPr marL="0" indent="0">
              <a:buNone/>
            </a:pPr>
            <a:r>
              <a:rPr lang="en-US" altLang="en-US" dirty="0"/>
              <a:t>In an effort to provide some provide clarity, Peattie (1999: 133) indicates that sustainability encompasses two principles: </a:t>
            </a:r>
          </a:p>
          <a:p>
            <a:pPr marL="0" indent="0">
              <a:buNone/>
            </a:pPr>
            <a:endParaRPr lang="en-GB" altLang="en-US" dirty="0"/>
          </a:p>
          <a:p>
            <a:pPr marL="334963" lvl="1" indent="0">
              <a:buNone/>
            </a:pPr>
            <a:r>
              <a:rPr lang="en-US" altLang="en-US" sz="2600" i="1" dirty="0"/>
              <a:t>‘First, only using the earth’s resources at a rate which allows them to be regenerated, or (in the case of </a:t>
            </a:r>
            <a:br>
              <a:rPr lang="en-US" altLang="en-US" sz="2600" i="1" dirty="0"/>
            </a:br>
            <a:r>
              <a:rPr lang="en-US" altLang="en-US" sz="2600" i="1" dirty="0"/>
              <a:t>non-renewable resources) which allow sustainable substitutes to be developed.  </a:t>
            </a:r>
          </a:p>
          <a:p>
            <a:pPr marL="334963" lvl="1" indent="0">
              <a:buNone/>
            </a:pPr>
            <a:r>
              <a:rPr lang="en-US" altLang="en-US" sz="2600" i="1" dirty="0"/>
              <a:t>Secondly, it involves creating waste at a rate that can be assimilated by the environment, without impairing it</a:t>
            </a:r>
            <a:r>
              <a:rPr lang="en-US" altLang="en-US" sz="2600" dirty="0"/>
              <a:t>.’</a:t>
            </a:r>
            <a:endParaRPr lang="en-GB" altLang="en-US" sz="26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1FE60A18-1C8D-4F22-A4F1-10CDAB04483D}"/>
              </a:ext>
            </a:extLst>
          </p:cNvPr>
          <p:cNvSpPr>
            <a:spLocks noGrp="1" noChangeArrowheads="1"/>
          </p:cNvSpPr>
          <p:nvPr>
            <p:ph type="title"/>
          </p:nvPr>
        </p:nvSpPr>
        <p:spPr>
          <a:xfrm>
            <a:off x="1905000" y="107950"/>
            <a:ext cx="8382000" cy="838200"/>
          </a:xfrm>
        </p:spPr>
        <p:txBody>
          <a:bodyPr>
            <a:normAutofit fontScale="90000"/>
          </a:bodyPr>
          <a:lstStyle/>
          <a:p>
            <a:pPr eaLnBrk="1" hangingPunct="1"/>
            <a:r>
              <a:rPr lang="en-US" altLang="en-US"/>
              <a:t>Defining sustainability </a:t>
            </a:r>
            <a:br>
              <a:rPr lang="en-US" altLang="en-US"/>
            </a:br>
            <a:r>
              <a:rPr lang="en-US" altLang="en-US"/>
              <a:t>for event management (Continued)</a:t>
            </a:r>
          </a:p>
        </p:txBody>
      </p:sp>
      <p:sp>
        <p:nvSpPr>
          <p:cNvPr id="9219" name="Rectangle 3">
            <a:extLst>
              <a:ext uri="{FF2B5EF4-FFF2-40B4-BE49-F238E27FC236}">
                <a16:creationId xmlns:a16="http://schemas.microsoft.com/office/drawing/2014/main" id="{A01B1DE7-5264-4C6D-885F-A6AAFB5D9D83}"/>
              </a:ext>
            </a:extLst>
          </p:cNvPr>
          <p:cNvSpPr>
            <a:spLocks noGrp="1" noChangeArrowheads="1"/>
          </p:cNvSpPr>
          <p:nvPr>
            <p:ph type="body" idx="1"/>
          </p:nvPr>
        </p:nvSpPr>
        <p:spPr>
          <a:xfrm>
            <a:off x="238125" y="1277938"/>
            <a:ext cx="10053638" cy="5135562"/>
          </a:xfrm>
        </p:spPr>
        <p:txBody>
          <a:bodyPr>
            <a:normAutofit/>
          </a:bodyPr>
          <a:lstStyle/>
          <a:p>
            <a:pPr marL="0" indent="0">
              <a:buNone/>
            </a:pPr>
            <a:r>
              <a:rPr lang="en-US" altLang="en-US" sz="3600" dirty="0"/>
              <a:t>Iles (2008) indicates that sustainability involves three categories: </a:t>
            </a:r>
          </a:p>
          <a:p>
            <a:pPr marL="457200" indent="-457200">
              <a:buFont typeface="+mj-lt"/>
              <a:buAutoNum type="arabicPeriod"/>
            </a:pPr>
            <a:r>
              <a:rPr lang="en-US" altLang="en-US" sz="3600" i="1" dirty="0"/>
              <a:t>production conditions, </a:t>
            </a:r>
          </a:p>
          <a:p>
            <a:pPr marL="457200" indent="-457200">
              <a:buFont typeface="+mj-lt"/>
              <a:buAutoNum type="arabicPeriod"/>
            </a:pPr>
            <a:r>
              <a:rPr lang="en-US" altLang="en-US" sz="3600" i="1" dirty="0"/>
              <a:t>product characteristics and performance, </a:t>
            </a:r>
          </a:p>
          <a:p>
            <a:pPr marL="457200" indent="-457200">
              <a:buFont typeface="+mj-lt"/>
              <a:buAutoNum type="arabicPeriod"/>
            </a:pPr>
            <a:r>
              <a:rPr lang="en-US" altLang="en-US" sz="3600" i="1" dirty="0"/>
              <a:t>exposures and risks</a:t>
            </a:r>
            <a:r>
              <a:rPr lang="en-US" altLang="en-US" sz="3600" dirty="0"/>
              <a:t>.  </a:t>
            </a:r>
          </a:p>
          <a:p>
            <a:pPr marL="0" indent="0">
              <a:buNone/>
            </a:pPr>
            <a:endParaRPr lang="en-US" altLang="en-US" sz="4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32D956-A2F6-4543-87BD-4AE5253375E8}"/>
              </a:ext>
            </a:extLst>
          </p:cNvPr>
          <p:cNvSpPr>
            <a:spLocks noGrp="1"/>
          </p:cNvSpPr>
          <p:nvPr>
            <p:ph idx="1"/>
          </p:nvPr>
        </p:nvSpPr>
        <p:spPr>
          <a:xfrm>
            <a:off x="752475" y="809625"/>
            <a:ext cx="10601325" cy="5367338"/>
          </a:xfrm>
        </p:spPr>
        <p:txBody>
          <a:bodyPr/>
          <a:lstStyle/>
          <a:p>
            <a:pPr marL="514350" indent="-514350">
              <a:buAutoNum type="arabicPeriod"/>
            </a:pPr>
            <a:r>
              <a:rPr lang="en-US" altLang="en-US" i="1" dirty="0"/>
              <a:t>P</a:t>
            </a:r>
            <a:r>
              <a:rPr lang="en-US" altLang="en-US" sz="2800" i="1" dirty="0"/>
              <a:t>roduction conditions</a:t>
            </a:r>
            <a:r>
              <a:rPr lang="en-US" altLang="en-US" sz="2800" dirty="0"/>
              <a:t>, involves how a product is made and if this process is sustainable for the natural environment.  </a:t>
            </a:r>
          </a:p>
          <a:p>
            <a:pPr marL="514350" indent="-514350">
              <a:buAutoNum type="arabicPeriod"/>
            </a:pPr>
            <a:endParaRPr lang="en-US" altLang="en-US" sz="2800" dirty="0"/>
          </a:p>
          <a:p>
            <a:pPr marL="0" indent="0">
              <a:buNone/>
            </a:pPr>
            <a:r>
              <a:rPr lang="en-US" altLang="en-US" i="1" dirty="0"/>
              <a:t>2. P</a:t>
            </a:r>
            <a:r>
              <a:rPr lang="en-US" altLang="en-US" sz="2800" i="1" dirty="0"/>
              <a:t>roduct characteristics and performance</a:t>
            </a:r>
            <a:r>
              <a:rPr lang="en-US" altLang="en-US" sz="2800" dirty="0"/>
              <a:t>, concerns the constituent elements used to create a product and the resultant impacts of this creation on the natural environment; as well, this category concerns the role that this product fulfils</a:t>
            </a:r>
            <a:r>
              <a:rPr lang="en-US" altLang="en-US" sz="2800"/>
              <a:t>.  </a:t>
            </a:r>
          </a:p>
          <a:p>
            <a:pPr marL="0" indent="0">
              <a:buNone/>
            </a:pPr>
            <a:endParaRPr lang="en-US" altLang="en-US" sz="2800" dirty="0"/>
          </a:p>
          <a:p>
            <a:pPr marL="0" indent="0">
              <a:buNone/>
            </a:pPr>
            <a:r>
              <a:rPr lang="en-US" altLang="en-US" i="1" dirty="0"/>
              <a:t>3. E</a:t>
            </a:r>
            <a:r>
              <a:rPr lang="en-US" altLang="en-US" sz="2800" i="1" dirty="0"/>
              <a:t>xposures and risks</a:t>
            </a:r>
            <a:r>
              <a:rPr lang="en-US" altLang="en-US" sz="2800" dirty="0"/>
              <a:t>, is concerned with the pathways, or supply chains, of particular products and the fact they could expose humans to chemical risks through production, transportation and consumption.  </a:t>
            </a:r>
            <a:endParaRPr lang="en-GB" altLang="en-US" sz="2800" dirty="0"/>
          </a:p>
          <a:p>
            <a:endParaRPr lang="en-GB" dirty="0"/>
          </a:p>
        </p:txBody>
      </p:sp>
    </p:spTree>
    <p:extLst>
      <p:ext uri="{BB962C8B-B14F-4D97-AF65-F5344CB8AC3E}">
        <p14:creationId xmlns:p14="http://schemas.microsoft.com/office/powerpoint/2010/main" val="180674837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a:extLst>
              <a:ext uri="{FF2B5EF4-FFF2-40B4-BE49-F238E27FC236}">
                <a16:creationId xmlns:a16="http://schemas.microsoft.com/office/drawing/2014/main" id="{59A42117-E4E3-41A1-BB54-6BA8700D73B1}"/>
              </a:ext>
            </a:extLst>
          </p:cNvPr>
          <p:cNvSpPr>
            <a:spLocks noGrp="1" noChangeArrowheads="1"/>
          </p:cNvSpPr>
          <p:nvPr>
            <p:ph type="body" idx="1"/>
          </p:nvPr>
        </p:nvSpPr>
        <p:spPr>
          <a:xfrm>
            <a:off x="256674" y="1233488"/>
            <a:ext cx="11454063" cy="4991100"/>
          </a:xfrm>
        </p:spPr>
        <p:txBody>
          <a:bodyPr/>
          <a:lstStyle/>
          <a:p>
            <a:pPr marL="0" indent="0">
              <a:buNone/>
            </a:pPr>
            <a:r>
              <a:rPr lang="en-US" altLang="en-US" sz="2600" dirty="0"/>
              <a:t>Further, events management needs to expand the definition for sustainability to include both socio-cultural and financial/economic impacts of environmental activities.  </a:t>
            </a:r>
          </a:p>
          <a:p>
            <a:pPr marL="0" indent="0">
              <a:buNone/>
            </a:pPr>
            <a:r>
              <a:rPr lang="en-US" altLang="en-US" sz="2600" dirty="0"/>
              <a:t>The practices employed to reduce or offset an event’s impacts, thus, need to consider the current needs and how they can be met without restricting the opportunities of future event managers or producers, cultures, societies and their economies.  </a:t>
            </a:r>
          </a:p>
          <a:p>
            <a:pPr marL="0" indent="0">
              <a:buNone/>
            </a:pPr>
            <a:r>
              <a:rPr lang="en-US" altLang="en-US" sz="2600" dirty="0"/>
              <a:t>As such, a suitable definition of events management sustainability needs to be multi-dimensional.  </a:t>
            </a:r>
            <a:endParaRPr lang="en-GB" altLang="en-US" sz="2600" dirty="0"/>
          </a:p>
        </p:txBody>
      </p:sp>
      <p:sp>
        <p:nvSpPr>
          <p:cNvPr id="10243" name="Rectangle 2">
            <a:extLst>
              <a:ext uri="{FF2B5EF4-FFF2-40B4-BE49-F238E27FC236}">
                <a16:creationId xmlns:a16="http://schemas.microsoft.com/office/drawing/2014/main" id="{D5B56686-CDD5-4669-9223-CB97DC41F8A0}"/>
              </a:ext>
            </a:extLst>
          </p:cNvPr>
          <p:cNvSpPr>
            <a:spLocks noGrp="1" noChangeArrowheads="1"/>
          </p:cNvSpPr>
          <p:nvPr>
            <p:ph type="title"/>
          </p:nvPr>
        </p:nvSpPr>
        <p:spPr>
          <a:xfrm>
            <a:off x="1905000" y="107950"/>
            <a:ext cx="8382000" cy="838200"/>
          </a:xfrm>
        </p:spPr>
        <p:txBody>
          <a:bodyPr>
            <a:normAutofit fontScale="90000"/>
          </a:bodyPr>
          <a:lstStyle/>
          <a:p>
            <a:pPr eaLnBrk="1" hangingPunct="1"/>
            <a:r>
              <a:rPr lang="en-US" altLang="en-US"/>
              <a:t>Defining sustainability </a:t>
            </a:r>
            <a:br>
              <a:rPr lang="en-US" altLang="en-US"/>
            </a:br>
            <a:r>
              <a:rPr lang="en-US" altLang="en-US"/>
              <a:t>for event management (Continued)</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3">
            <a:extLst>
              <a:ext uri="{FF2B5EF4-FFF2-40B4-BE49-F238E27FC236}">
                <a16:creationId xmlns:a16="http://schemas.microsoft.com/office/drawing/2014/main" id="{B7F95146-1C75-44D2-BE3C-2B552B5CEA47}"/>
              </a:ext>
            </a:extLst>
          </p:cNvPr>
          <p:cNvSpPr>
            <a:spLocks noGrp="1" noChangeArrowheads="1"/>
          </p:cNvSpPr>
          <p:nvPr>
            <p:ph type="body" idx="1"/>
          </p:nvPr>
        </p:nvSpPr>
        <p:spPr>
          <a:xfrm>
            <a:off x="888331" y="1565609"/>
            <a:ext cx="10415337" cy="4991100"/>
          </a:xfrm>
        </p:spPr>
        <p:txBody>
          <a:bodyPr/>
          <a:lstStyle/>
          <a:p>
            <a:pPr marL="0" indent="0">
              <a:buNone/>
            </a:pPr>
            <a:r>
              <a:rPr lang="en-US" altLang="en-US" sz="2600" dirty="0"/>
              <a:t>Sustainability for events management is usefully defined </a:t>
            </a:r>
            <a:r>
              <a:rPr lang="en-US" altLang="en-US" sz="2600" dirty="0" err="1"/>
              <a:t>utilising</a:t>
            </a:r>
            <a:r>
              <a:rPr lang="en-US" altLang="en-US" sz="2600" dirty="0"/>
              <a:t> an adaptation of </a:t>
            </a:r>
            <a:r>
              <a:rPr lang="en-US" altLang="en-US" sz="2600" dirty="0" err="1"/>
              <a:t>Kaspar’s</a:t>
            </a:r>
            <a:r>
              <a:rPr lang="en-US" altLang="en-US" sz="2600" dirty="0"/>
              <a:t> (1998) multi-dimensional definition.  </a:t>
            </a:r>
          </a:p>
          <a:p>
            <a:pPr marL="0" indent="0">
              <a:buNone/>
            </a:pPr>
            <a:r>
              <a:rPr lang="en-US" altLang="en-US" sz="2600" dirty="0"/>
              <a:t>Event Management Sustainability is the capacity of an event to provide</a:t>
            </a:r>
          </a:p>
          <a:p>
            <a:pPr marL="0" indent="0" algn="ctr">
              <a:buNone/>
            </a:pPr>
            <a:r>
              <a:rPr lang="en-US" altLang="en-US" sz="2600" dirty="0"/>
              <a:t> ‘</a:t>
            </a:r>
            <a:r>
              <a:rPr lang="en-US" altLang="en-US" sz="2600" i="1" dirty="0"/>
              <a:t>economic development that serves current needs without having a negative impact on future generations. In other words, it reflects an improvement of the quality of life within the capacity of an ecosystem. It comprises economic, social [cultural] and environmental dimensions</a:t>
            </a:r>
            <a:r>
              <a:rPr lang="en-US" altLang="en-US" sz="2600" dirty="0"/>
              <a:t>’ </a:t>
            </a:r>
          </a:p>
          <a:p>
            <a:pPr marL="0" indent="0" algn="r">
              <a:buNone/>
            </a:pPr>
            <a:r>
              <a:rPr lang="en-US" altLang="en-US" sz="2000" dirty="0"/>
              <a:t>(</a:t>
            </a:r>
            <a:r>
              <a:rPr lang="en-US" altLang="en-US" sz="2000" dirty="0" err="1"/>
              <a:t>Kaspar</a:t>
            </a:r>
            <a:r>
              <a:rPr lang="en-US" altLang="en-US" sz="2000" dirty="0"/>
              <a:t>, 1998: 67).</a:t>
            </a:r>
            <a:endParaRPr lang="en-GB" altLang="en-US" sz="2600" dirty="0"/>
          </a:p>
        </p:txBody>
      </p:sp>
      <p:sp>
        <p:nvSpPr>
          <p:cNvPr id="11267" name="Rectangle 2">
            <a:extLst>
              <a:ext uri="{FF2B5EF4-FFF2-40B4-BE49-F238E27FC236}">
                <a16:creationId xmlns:a16="http://schemas.microsoft.com/office/drawing/2014/main" id="{F8D4B847-5A3C-4F2A-8045-4676E0A96C1F}"/>
              </a:ext>
            </a:extLst>
          </p:cNvPr>
          <p:cNvSpPr>
            <a:spLocks noGrp="1" noChangeArrowheads="1"/>
          </p:cNvSpPr>
          <p:nvPr>
            <p:ph type="title"/>
          </p:nvPr>
        </p:nvSpPr>
        <p:spPr>
          <a:xfrm>
            <a:off x="1905000" y="107950"/>
            <a:ext cx="8382000" cy="838200"/>
          </a:xfrm>
        </p:spPr>
        <p:txBody>
          <a:bodyPr>
            <a:normAutofit fontScale="90000"/>
          </a:bodyPr>
          <a:lstStyle/>
          <a:p>
            <a:pPr eaLnBrk="1" hangingPunct="1"/>
            <a:r>
              <a:rPr lang="en-US" altLang="en-US"/>
              <a:t>Defining sustainability </a:t>
            </a:r>
            <a:br>
              <a:rPr lang="en-US" altLang="en-US"/>
            </a:br>
            <a:r>
              <a:rPr lang="en-US" altLang="en-US"/>
              <a:t>for event management (Continued)</a:t>
            </a: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6818FE53-9220-4D4E-A808-2220AA92A287}"/>
              </a:ext>
            </a:extLst>
          </p:cNvPr>
          <p:cNvSpPr>
            <a:spLocks noGrp="1" noChangeArrowheads="1"/>
          </p:cNvSpPr>
          <p:nvPr>
            <p:ph type="title"/>
          </p:nvPr>
        </p:nvSpPr>
        <p:spPr>
          <a:xfrm>
            <a:off x="1905000" y="107950"/>
            <a:ext cx="8382000" cy="838200"/>
          </a:xfrm>
        </p:spPr>
        <p:txBody>
          <a:bodyPr>
            <a:normAutofit fontScale="90000"/>
          </a:bodyPr>
          <a:lstStyle/>
          <a:p>
            <a:pPr eaLnBrk="1" hangingPunct="1"/>
            <a:r>
              <a:rPr lang="en-US" altLang="en-US"/>
              <a:t>Resource-based theory and </a:t>
            </a:r>
            <a:br>
              <a:rPr lang="en-US" altLang="en-US"/>
            </a:br>
            <a:r>
              <a:rPr lang="en-US" altLang="en-US"/>
              <a:t>sustainability in events management </a:t>
            </a:r>
          </a:p>
        </p:txBody>
      </p:sp>
      <p:sp>
        <p:nvSpPr>
          <p:cNvPr id="12291" name="Rectangle 3">
            <a:extLst>
              <a:ext uri="{FF2B5EF4-FFF2-40B4-BE49-F238E27FC236}">
                <a16:creationId xmlns:a16="http://schemas.microsoft.com/office/drawing/2014/main" id="{040D9FFC-931D-4A3C-9BC5-E51F30934654}"/>
              </a:ext>
            </a:extLst>
          </p:cNvPr>
          <p:cNvSpPr>
            <a:spLocks noGrp="1" noChangeArrowheads="1"/>
          </p:cNvSpPr>
          <p:nvPr>
            <p:ph type="body" idx="1"/>
          </p:nvPr>
        </p:nvSpPr>
        <p:spPr>
          <a:xfrm>
            <a:off x="842212" y="1866900"/>
            <a:ext cx="10651956" cy="4991100"/>
          </a:xfrm>
        </p:spPr>
        <p:txBody>
          <a:bodyPr/>
          <a:lstStyle/>
          <a:p>
            <a:pPr marL="0" indent="0">
              <a:buNone/>
            </a:pPr>
            <a:r>
              <a:rPr lang="en-US" altLang="en-US" sz="2600" dirty="0"/>
              <a:t>In events management, the resource-based theoretical view is concerned with generating a </a:t>
            </a:r>
          </a:p>
          <a:p>
            <a:pPr marL="0" indent="0">
              <a:buNone/>
            </a:pPr>
            <a:r>
              <a:rPr lang="en-US" altLang="en-US" sz="2600" dirty="0"/>
              <a:t>‘</a:t>
            </a:r>
            <a:r>
              <a:rPr lang="en-US" altLang="en-US" sz="2600" i="1" dirty="0"/>
              <a:t>persistent</a:t>
            </a:r>
            <a:r>
              <a:rPr lang="en-US" altLang="en-US" sz="2600" dirty="0"/>
              <a:t> </a:t>
            </a:r>
            <a:r>
              <a:rPr lang="en-US" altLang="en-US" sz="2600" i="1" dirty="0"/>
              <a:t>superior… performance using … resources as a unit of analysis’</a:t>
            </a:r>
            <a:r>
              <a:rPr lang="en-US" altLang="en-US" sz="2600" dirty="0"/>
              <a:t> (Barney and </a:t>
            </a:r>
            <a:r>
              <a:rPr lang="en-US" altLang="en-US" sz="2600" dirty="0" err="1"/>
              <a:t>Arikan</a:t>
            </a:r>
            <a:r>
              <a:rPr lang="en-US" altLang="en-US" sz="2600" dirty="0"/>
              <a:t>, 2001: 134). </a:t>
            </a:r>
          </a:p>
          <a:p>
            <a:pPr marL="0" indent="0">
              <a:buNone/>
            </a:pPr>
            <a:r>
              <a:rPr lang="en-US" altLang="en-US" sz="2600" dirty="0"/>
              <a:t> </a:t>
            </a:r>
          </a:p>
          <a:p>
            <a:pPr marL="0" indent="0">
              <a:buNone/>
            </a:pPr>
            <a:r>
              <a:rPr lang="en-US" altLang="en-US" sz="2600" dirty="0"/>
              <a:t>This means that sustainability is linked to the resources available, how the resources are </a:t>
            </a:r>
            <a:r>
              <a:rPr lang="en-US" altLang="en-US" sz="2600" dirty="0" err="1"/>
              <a:t>utilised</a:t>
            </a:r>
            <a:r>
              <a:rPr lang="en-US" altLang="en-US" sz="2600" dirty="0"/>
              <a:t>, if an advantage can be achieved based on how each resource is managed and if a superior economic performance can be obtained with the manner in which the resources are being </a:t>
            </a:r>
            <a:r>
              <a:rPr lang="en-US" altLang="en-US" sz="2600" dirty="0" err="1"/>
              <a:t>utilised</a:t>
            </a:r>
            <a:r>
              <a:rPr lang="en-US" altLang="en-US" sz="2600" dirty="0"/>
              <a:t>.  </a:t>
            </a:r>
            <a:endParaRPr lang="en-GB" altLang="en-US" sz="26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a:extLst>
              <a:ext uri="{FF2B5EF4-FFF2-40B4-BE49-F238E27FC236}">
                <a16:creationId xmlns:a16="http://schemas.microsoft.com/office/drawing/2014/main" id="{B1B0C8E1-5735-41DF-B5F9-2DC377DE9B43}"/>
              </a:ext>
            </a:extLst>
          </p:cNvPr>
          <p:cNvSpPr>
            <a:spLocks noGrp="1" noChangeArrowheads="1"/>
          </p:cNvSpPr>
          <p:nvPr>
            <p:ph type="title"/>
          </p:nvPr>
        </p:nvSpPr>
        <p:spPr>
          <a:xfrm>
            <a:off x="502069" y="428792"/>
            <a:ext cx="10174705" cy="838200"/>
          </a:xfrm>
        </p:spPr>
        <p:txBody>
          <a:bodyPr>
            <a:normAutofit fontScale="90000"/>
          </a:bodyPr>
          <a:lstStyle/>
          <a:p>
            <a:pPr eaLnBrk="1" hangingPunct="1"/>
            <a:r>
              <a:rPr lang="en-US" altLang="en-US" dirty="0" err="1"/>
              <a:t>Behavioural</a:t>
            </a:r>
            <a:r>
              <a:rPr lang="en-US" altLang="en-US" dirty="0"/>
              <a:t>-based theory and sustainability in event management</a:t>
            </a:r>
          </a:p>
        </p:txBody>
      </p:sp>
      <p:sp>
        <p:nvSpPr>
          <p:cNvPr id="13315" name="Rectangle 3">
            <a:extLst>
              <a:ext uri="{FF2B5EF4-FFF2-40B4-BE49-F238E27FC236}">
                <a16:creationId xmlns:a16="http://schemas.microsoft.com/office/drawing/2014/main" id="{4AA29737-BC89-493B-9531-4278F8646350}"/>
              </a:ext>
            </a:extLst>
          </p:cNvPr>
          <p:cNvSpPr>
            <a:spLocks noGrp="1" noChangeArrowheads="1"/>
          </p:cNvSpPr>
          <p:nvPr>
            <p:ph type="body" idx="1"/>
          </p:nvPr>
        </p:nvSpPr>
        <p:spPr>
          <a:xfrm>
            <a:off x="906379" y="1866900"/>
            <a:ext cx="9978942" cy="4991100"/>
          </a:xfrm>
        </p:spPr>
        <p:txBody>
          <a:bodyPr/>
          <a:lstStyle/>
          <a:p>
            <a:pPr marL="0" indent="0">
              <a:buNone/>
            </a:pPr>
            <a:r>
              <a:rPr lang="en-US" altLang="en-US" sz="2600" dirty="0"/>
              <a:t>In events management, the </a:t>
            </a:r>
            <a:r>
              <a:rPr lang="en-US" altLang="en-US" sz="2600" dirty="0" err="1"/>
              <a:t>behavioural</a:t>
            </a:r>
            <a:r>
              <a:rPr lang="en-US" altLang="en-US" sz="2600" dirty="0"/>
              <a:t>-based theoretical view is concerned with an event’s ‘</a:t>
            </a:r>
            <a:r>
              <a:rPr lang="en-US" altLang="en-US" sz="2600" i="1" dirty="0"/>
              <a:t>goals, expectations and choice</a:t>
            </a:r>
            <a:r>
              <a:rPr lang="en-US" altLang="en-US" sz="2600" dirty="0"/>
              <a:t>’ </a:t>
            </a:r>
          </a:p>
          <a:p>
            <a:pPr marL="0" indent="0">
              <a:buNone/>
            </a:pPr>
            <a:r>
              <a:rPr lang="en-US" altLang="en-US" sz="2600" dirty="0"/>
              <a:t>(Bowen, 2007: 98).  </a:t>
            </a:r>
          </a:p>
          <a:p>
            <a:pPr marL="0" indent="0">
              <a:buNone/>
            </a:pPr>
            <a:r>
              <a:rPr lang="en-US" altLang="en-US" sz="2600" dirty="0"/>
              <a:t>This means that event managers must pay attention to the issue of sustainability based on the resources that are available to manage the issue </a:t>
            </a:r>
          </a:p>
          <a:p>
            <a:pPr marL="0" indent="0">
              <a:buNone/>
            </a:pPr>
            <a:r>
              <a:rPr lang="en-US" altLang="en-US" sz="2600" dirty="0"/>
              <a:t>(Bowen, 2007).  </a:t>
            </a:r>
          </a:p>
          <a:p>
            <a:pPr marL="0" indent="0">
              <a:buNone/>
            </a:pPr>
            <a:r>
              <a:rPr lang="en-US" altLang="en-US" sz="2600" dirty="0"/>
              <a:t>Consequently, event managers have the discretion to define sustainability and to determine how to apply the definition to a particular event.  </a:t>
            </a:r>
            <a:endParaRPr lang="en-GB" altLang="en-US" sz="26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AE8991E4-2584-4591-9A0C-CFA5023A2C24}"/>
              </a:ext>
            </a:extLst>
          </p:cNvPr>
          <p:cNvSpPr>
            <a:spLocks noGrp="1" noChangeArrowheads="1"/>
          </p:cNvSpPr>
          <p:nvPr>
            <p:ph type="title"/>
          </p:nvPr>
        </p:nvSpPr>
        <p:spPr>
          <a:xfrm>
            <a:off x="1905000" y="106363"/>
            <a:ext cx="8382000" cy="838200"/>
          </a:xfrm>
        </p:spPr>
        <p:txBody>
          <a:bodyPr>
            <a:normAutofit fontScale="90000"/>
          </a:bodyPr>
          <a:lstStyle/>
          <a:p>
            <a:pPr eaLnBrk="1" hangingPunct="1"/>
            <a:r>
              <a:rPr lang="en-US" altLang="en-US"/>
              <a:t>Sustainable citizenship </a:t>
            </a:r>
            <a:br>
              <a:rPr lang="en-US" altLang="en-US"/>
            </a:br>
            <a:r>
              <a:rPr lang="en-US" altLang="en-US"/>
              <a:t>in event management </a:t>
            </a:r>
          </a:p>
        </p:txBody>
      </p:sp>
      <p:sp>
        <p:nvSpPr>
          <p:cNvPr id="14339" name="Rectangle 3">
            <a:extLst>
              <a:ext uri="{FF2B5EF4-FFF2-40B4-BE49-F238E27FC236}">
                <a16:creationId xmlns:a16="http://schemas.microsoft.com/office/drawing/2014/main" id="{F467153F-ED4F-4C62-AE28-EF9E77CF117A}"/>
              </a:ext>
            </a:extLst>
          </p:cNvPr>
          <p:cNvSpPr>
            <a:spLocks noGrp="1" noChangeArrowheads="1"/>
          </p:cNvSpPr>
          <p:nvPr>
            <p:ph type="body" idx="1"/>
          </p:nvPr>
        </p:nvSpPr>
        <p:spPr>
          <a:xfrm>
            <a:off x="441158" y="1522246"/>
            <a:ext cx="9845842" cy="4991100"/>
          </a:xfrm>
        </p:spPr>
        <p:txBody>
          <a:bodyPr/>
          <a:lstStyle/>
          <a:p>
            <a:pPr marL="0" indent="0">
              <a:buNone/>
            </a:pPr>
            <a:r>
              <a:rPr lang="en-US" altLang="en-US" sz="2600" dirty="0"/>
              <a:t>Bateman and Organ (1983) presented the term ‘</a:t>
            </a:r>
            <a:r>
              <a:rPr lang="en-US" altLang="en-US" sz="2600" dirty="0" err="1"/>
              <a:t>organisational</a:t>
            </a:r>
            <a:r>
              <a:rPr lang="en-US" altLang="en-US" sz="2600" dirty="0"/>
              <a:t> citizenship’ to apply to individual citizens, and/or groups made up of individual citizens, who use discretionary </a:t>
            </a:r>
            <a:r>
              <a:rPr lang="en-US" altLang="en-US" sz="2600" dirty="0" err="1"/>
              <a:t>behaviours</a:t>
            </a:r>
            <a:r>
              <a:rPr lang="en-US" altLang="en-US" sz="2600" dirty="0"/>
              <a:t> to positively impact their </a:t>
            </a:r>
            <a:r>
              <a:rPr lang="en-US" altLang="en-US" sz="2600" dirty="0" err="1"/>
              <a:t>organisation</a:t>
            </a:r>
            <a:r>
              <a:rPr lang="en-US" altLang="en-US" sz="2600" dirty="0"/>
              <a:t>, beyond the specific requirements </a:t>
            </a:r>
            <a:br>
              <a:rPr lang="en-US" altLang="en-US" sz="2600" dirty="0"/>
            </a:br>
            <a:r>
              <a:rPr lang="en-US" altLang="en-US" sz="2600" dirty="0"/>
              <a:t>of their job.  </a:t>
            </a:r>
          </a:p>
          <a:p>
            <a:pPr marL="0" indent="0">
              <a:buNone/>
            </a:pPr>
            <a:r>
              <a:rPr lang="en-US" altLang="en-US" sz="2600" dirty="0"/>
              <a:t>The term ‘sustainable event citizenship’ might logically be coined to describe any person involved in the event industry that exhibits care, concern and actions – beyond the minimum requirements – for event sustainability.  </a:t>
            </a:r>
            <a:endParaRPr lang="en-GB" altLang="en-US" sz="26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A239B8E0-0D05-41F5-8F6A-6B9433374657}"/>
              </a:ext>
            </a:extLst>
          </p:cNvPr>
          <p:cNvSpPr>
            <a:spLocks noGrp="1" noChangeArrowheads="1"/>
          </p:cNvSpPr>
          <p:nvPr>
            <p:ph type="title"/>
          </p:nvPr>
        </p:nvSpPr>
        <p:spPr>
          <a:xfrm>
            <a:off x="950495" y="426453"/>
            <a:ext cx="10036592" cy="838200"/>
          </a:xfrm>
        </p:spPr>
        <p:txBody>
          <a:bodyPr>
            <a:normAutofit fontScale="90000"/>
          </a:bodyPr>
          <a:lstStyle/>
          <a:p>
            <a:pPr eaLnBrk="1" hangingPunct="1"/>
            <a:r>
              <a:rPr lang="en-US" altLang="en-US" dirty="0"/>
              <a:t>Sustainable citizenship in event management (Continued)</a:t>
            </a:r>
          </a:p>
        </p:txBody>
      </p:sp>
      <p:sp>
        <p:nvSpPr>
          <p:cNvPr id="15363" name="Rectangle 3">
            <a:extLst>
              <a:ext uri="{FF2B5EF4-FFF2-40B4-BE49-F238E27FC236}">
                <a16:creationId xmlns:a16="http://schemas.microsoft.com/office/drawing/2014/main" id="{655F9B4F-28A1-4E14-B034-E5583DFD1320}"/>
              </a:ext>
            </a:extLst>
          </p:cNvPr>
          <p:cNvSpPr>
            <a:spLocks noGrp="1" noChangeArrowheads="1"/>
          </p:cNvSpPr>
          <p:nvPr>
            <p:ph type="body" idx="1"/>
          </p:nvPr>
        </p:nvSpPr>
        <p:spPr>
          <a:xfrm>
            <a:off x="1010653" y="1440447"/>
            <a:ext cx="10036593" cy="4991100"/>
          </a:xfrm>
        </p:spPr>
        <p:txBody>
          <a:bodyPr/>
          <a:lstStyle/>
          <a:p>
            <a:pPr marL="0" indent="0">
              <a:buNone/>
            </a:pPr>
            <a:endParaRPr lang="en-US" altLang="en-US" sz="2600" dirty="0"/>
          </a:p>
          <a:p>
            <a:pPr marL="0" indent="0">
              <a:buNone/>
            </a:pPr>
            <a:r>
              <a:rPr lang="en-US" altLang="en-US" sz="2600" dirty="0"/>
              <a:t>An implication is that ‘sustainable event citizenship’ embodies the full spectrum of those involved in events including facility staff, event production staff and volunteers, the consumers of events, the media, government partners, sponsors and other event stakeholders.  </a:t>
            </a:r>
          </a:p>
          <a:p>
            <a:pPr marL="0" indent="0">
              <a:buNone/>
            </a:pPr>
            <a:r>
              <a:rPr lang="en-US" altLang="en-US" sz="2600" dirty="0"/>
              <a:t>Further, ‘sustainable event citizenship’ can come from any of the multiple sectors within the industry, such as marketing, human resources, accounting and legal.  </a:t>
            </a:r>
            <a:endParaRPr lang="en-GB" altLang="en-US" sz="26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7356F4-F921-4AA7-A572-AD4C5D6EFCCB}"/>
              </a:ext>
            </a:extLst>
          </p:cNvPr>
          <p:cNvSpPr>
            <a:spLocks noGrp="1"/>
          </p:cNvSpPr>
          <p:nvPr>
            <p:ph type="title"/>
          </p:nvPr>
        </p:nvSpPr>
        <p:spPr/>
        <p:txBody>
          <a:bodyPr/>
          <a:lstStyle/>
          <a:p>
            <a:r>
              <a:rPr lang="en-GB" dirty="0"/>
              <a:t>COP26 </a:t>
            </a:r>
          </a:p>
        </p:txBody>
      </p:sp>
      <p:sp>
        <p:nvSpPr>
          <p:cNvPr id="3" name="Content Placeholder 2">
            <a:extLst>
              <a:ext uri="{FF2B5EF4-FFF2-40B4-BE49-F238E27FC236}">
                <a16:creationId xmlns:a16="http://schemas.microsoft.com/office/drawing/2014/main" id="{88B238CA-1971-4DFD-BE1F-89743C53F602}"/>
              </a:ext>
            </a:extLst>
          </p:cNvPr>
          <p:cNvSpPr>
            <a:spLocks noGrp="1"/>
          </p:cNvSpPr>
          <p:nvPr>
            <p:ph idx="1"/>
          </p:nvPr>
        </p:nvSpPr>
        <p:spPr/>
        <p:txBody>
          <a:bodyPr>
            <a:normAutofit fontScale="92500" lnSpcReduction="10000"/>
          </a:bodyPr>
          <a:lstStyle/>
          <a:p>
            <a:r>
              <a:rPr lang="en-GB" dirty="0"/>
              <a:t>Where are we.. </a:t>
            </a:r>
          </a:p>
          <a:p>
            <a:r>
              <a:rPr lang="en-GB" dirty="0">
                <a:hlinkClick r:id="rId3"/>
              </a:rPr>
              <a:t>What is climate change? A really simple guide - BBC News</a:t>
            </a:r>
            <a:endParaRPr lang="en-GB" dirty="0"/>
          </a:p>
          <a:p>
            <a:r>
              <a:rPr lang="en-GB" dirty="0"/>
              <a:t>Are we getting there? </a:t>
            </a:r>
          </a:p>
          <a:p>
            <a:r>
              <a:rPr lang="en-GB" b="0" i="0" dirty="0">
                <a:solidFill>
                  <a:srgbClr val="3F3F42"/>
                </a:solidFill>
                <a:effectLst/>
                <a:latin typeface="ReithSans"/>
              </a:rPr>
              <a:t>Many countries have pledged to get to net zero by 2050. This means reducing greenhouse gas emissions as much as possible and balancing out remaining emissions by absorbing an equivalent amount from the atmosphere.</a:t>
            </a:r>
            <a:endParaRPr lang="en-GB" dirty="0"/>
          </a:p>
          <a:p>
            <a:r>
              <a:rPr lang="en-GB" dirty="0">
                <a:hlinkClick r:id="rId4"/>
              </a:rPr>
              <a:t>Obama calls for action at COP26 climate summit: 'We are nowhere near where we need to be yet' (msn.com)</a:t>
            </a:r>
            <a:r>
              <a:rPr lang="en-GB" dirty="0"/>
              <a:t> </a:t>
            </a:r>
          </a:p>
          <a:p>
            <a:r>
              <a:rPr lang="en-GB" dirty="0">
                <a:hlinkClick r:id="rId5"/>
              </a:rPr>
              <a:t>Report: China emissions exceed all developed nations combined - BBC News</a:t>
            </a:r>
            <a:endParaRPr lang="en-GB" dirty="0"/>
          </a:p>
          <a:p>
            <a:endParaRPr lang="en-GB" dirty="0"/>
          </a:p>
        </p:txBody>
      </p:sp>
    </p:spTree>
    <p:extLst>
      <p:ext uri="{BB962C8B-B14F-4D97-AF65-F5344CB8AC3E}">
        <p14:creationId xmlns:p14="http://schemas.microsoft.com/office/powerpoint/2010/main" val="367405942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7270E4-5606-4F05-B8BD-C50E9DD5F5E8}"/>
              </a:ext>
            </a:extLst>
          </p:cNvPr>
          <p:cNvSpPr>
            <a:spLocks noGrp="1"/>
          </p:cNvSpPr>
          <p:nvPr>
            <p:ph type="title"/>
          </p:nvPr>
        </p:nvSpPr>
        <p:spPr/>
        <p:txBody>
          <a:bodyPr/>
          <a:lstStyle/>
          <a:p>
            <a:r>
              <a:rPr lang="en-GB" dirty="0"/>
              <a:t>Sustainable development goals </a:t>
            </a:r>
          </a:p>
        </p:txBody>
      </p:sp>
      <p:pic>
        <p:nvPicPr>
          <p:cNvPr id="5" name="Content Placeholder 4">
            <a:extLst>
              <a:ext uri="{FF2B5EF4-FFF2-40B4-BE49-F238E27FC236}">
                <a16:creationId xmlns:a16="http://schemas.microsoft.com/office/drawing/2014/main" id="{03262C6B-3328-4800-9475-E51AA209CDAD}"/>
              </a:ext>
            </a:extLst>
          </p:cNvPr>
          <p:cNvPicPr>
            <a:picLocks noGrp="1" noChangeAspect="1"/>
          </p:cNvPicPr>
          <p:nvPr>
            <p:ph idx="1"/>
          </p:nvPr>
        </p:nvPicPr>
        <p:blipFill>
          <a:blip r:embed="rId2"/>
          <a:stretch>
            <a:fillRect/>
          </a:stretch>
        </p:blipFill>
        <p:spPr>
          <a:xfrm>
            <a:off x="1114925" y="1825625"/>
            <a:ext cx="8869583" cy="4667250"/>
          </a:xfrm>
        </p:spPr>
      </p:pic>
      <p:sp>
        <p:nvSpPr>
          <p:cNvPr id="7" name="TextBox 6">
            <a:extLst>
              <a:ext uri="{FF2B5EF4-FFF2-40B4-BE49-F238E27FC236}">
                <a16:creationId xmlns:a16="http://schemas.microsoft.com/office/drawing/2014/main" id="{D4818224-35C3-4A9B-9BAA-73693A741751}"/>
              </a:ext>
            </a:extLst>
          </p:cNvPr>
          <p:cNvSpPr txBox="1"/>
          <p:nvPr/>
        </p:nvSpPr>
        <p:spPr>
          <a:xfrm>
            <a:off x="7275095" y="6366833"/>
            <a:ext cx="6096000" cy="646331"/>
          </a:xfrm>
          <a:prstGeom prst="rect">
            <a:avLst/>
          </a:prstGeom>
          <a:noFill/>
        </p:spPr>
        <p:txBody>
          <a:bodyPr wrap="square">
            <a:spAutoFit/>
          </a:bodyPr>
          <a:lstStyle/>
          <a:p>
            <a:r>
              <a:rPr lang="en-GB" dirty="0">
                <a:hlinkClick r:id="rId3"/>
              </a:rPr>
              <a:t>https://sdgs.un.org/goals</a:t>
            </a:r>
            <a:endParaRPr lang="en-GB" dirty="0"/>
          </a:p>
          <a:p>
            <a:endParaRPr lang="en-GB" dirty="0"/>
          </a:p>
        </p:txBody>
      </p:sp>
    </p:spTree>
    <p:extLst>
      <p:ext uri="{BB962C8B-B14F-4D97-AF65-F5344CB8AC3E}">
        <p14:creationId xmlns:p14="http://schemas.microsoft.com/office/powerpoint/2010/main" val="3261462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1E306-0138-4ECB-8716-FA948CC41A67}"/>
              </a:ext>
            </a:extLst>
          </p:cNvPr>
          <p:cNvSpPr>
            <a:spLocks noGrp="1"/>
          </p:cNvSpPr>
          <p:nvPr>
            <p:ph type="title"/>
          </p:nvPr>
        </p:nvSpPr>
        <p:spPr/>
        <p:txBody>
          <a:bodyPr>
            <a:normAutofit fontScale="90000"/>
          </a:bodyPr>
          <a:lstStyle/>
          <a:p>
            <a:r>
              <a:rPr lang="en-GB" dirty="0"/>
              <a:t>Engaging the global event sector in the UN SDGs</a:t>
            </a:r>
            <a:br>
              <a:rPr lang="en-GB" dirty="0"/>
            </a:br>
            <a:endParaRPr lang="en-GB" dirty="0"/>
          </a:p>
        </p:txBody>
      </p:sp>
      <p:sp>
        <p:nvSpPr>
          <p:cNvPr id="3" name="Content Placeholder 2">
            <a:extLst>
              <a:ext uri="{FF2B5EF4-FFF2-40B4-BE49-F238E27FC236}">
                <a16:creationId xmlns:a16="http://schemas.microsoft.com/office/drawing/2014/main" id="{361ACFFD-D85F-485C-B617-70F3492C0C5F}"/>
              </a:ext>
            </a:extLst>
          </p:cNvPr>
          <p:cNvSpPr>
            <a:spLocks noGrp="1"/>
          </p:cNvSpPr>
          <p:nvPr>
            <p:ph idx="1"/>
          </p:nvPr>
        </p:nvSpPr>
        <p:spPr>
          <a:xfrm>
            <a:off x="838200" y="1528846"/>
            <a:ext cx="10515600" cy="4351338"/>
          </a:xfrm>
        </p:spPr>
        <p:txBody>
          <a:bodyPr>
            <a:normAutofit fontScale="77500" lnSpcReduction="20000"/>
          </a:bodyPr>
          <a:lstStyle/>
          <a:p>
            <a:r>
              <a:rPr lang="en-GB" dirty="0"/>
              <a:t>The sector will increase capacity to deliver actions to achieve the SDGs so the, at least, 1.5 billion people a year who attend events (source Event Industry Council: Global Meetings Significance) will acquire knowledge and skills to promote sustainable development (UN SDG 4). </a:t>
            </a:r>
          </a:p>
          <a:p>
            <a:pPr marL="0" indent="0">
              <a:buNone/>
            </a:pPr>
            <a:r>
              <a:rPr lang="en-GB" i="1" dirty="0"/>
              <a:t>E.g. an event attendee may have their first experience of eating a plant based diet and learn how to incorporate this into their lifestyle. </a:t>
            </a:r>
          </a:p>
          <a:p>
            <a:pPr marL="0" indent="0">
              <a:buNone/>
            </a:pPr>
            <a:r>
              <a:rPr lang="en-GB" dirty="0"/>
              <a:t>Our objectives are:</a:t>
            </a:r>
          </a:p>
          <a:p>
            <a:r>
              <a:rPr lang="en-GB" dirty="0"/>
              <a:t>1-Mobilize resources amongst the private sector actors and leverage key private sector networks to enable at least 200 of the world’s global companies to start reporting on the impact of their events.</a:t>
            </a:r>
          </a:p>
          <a:p>
            <a:r>
              <a:rPr lang="en-GB" dirty="0"/>
              <a:t>2-Convene key actors in the industry to collaboration and provide sector expertise to the United Nations to enable expansion of action and reporting on the Sustainable Development Goals.</a:t>
            </a:r>
          </a:p>
          <a:p>
            <a:r>
              <a:rPr lang="en-GB" dirty="0"/>
              <a:t>3- Establish baseline data and disseminate to key actors for a new indicator to accelerate the achievement of SDG’s</a:t>
            </a:r>
          </a:p>
        </p:txBody>
      </p:sp>
    </p:spTree>
    <p:extLst>
      <p:ext uri="{BB962C8B-B14F-4D97-AF65-F5344CB8AC3E}">
        <p14:creationId xmlns:p14="http://schemas.microsoft.com/office/powerpoint/2010/main" val="39831373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B968B-AE34-4277-9B2B-0A915A3D3C13}"/>
              </a:ext>
            </a:extLst>
          </p:cNvPr>
          <p:cNvSpPr>
            <a:spLocks noGrp="1"/>
          </p:cNvSpPr>
          <p:nvPr>
            <p:ph type="title"/>
          </p:nvPr>
        </p:nvSpPr>
        <p:spPr/>
        <p:txBody>
          <a:bodyPr>
            <a:noAutofit/>
          </a:bodyPr>
          <a:lstStyle/>
          <a:p>
            <a:r>
              <a:rPr lang="en-GB" sz="2800" dirty="0"/>
              <a:t>How to imagine the future of an event industry accelerating the SDGs and building the future of how human connection happens</a:t>
            </a:r>
            <a:br>
              <a:rPr lang="en-GB" sz="2800" dirty="0"/>
            </a:br>
            <a:endParaRPr lang="en-GB" sz="2800" dirty="0"/>
          </a:p>
        </p:txBody>
      </p:sp>
      <p:pic>
        <p:nvPicPr>
          <p:cNvPr id="4" name="Online Media 3" title="How to imagine the future of an event industry accelerating the SDGs">
            <a:hlinkClick r:id="" action="ppaction://media"/>
            <a:extLst>
              <a:ext uri="{FF2B5EF4-FFF2-40B4-BE49-F238E27FC236}">
                <a16:creationId xmlns:a16="http://schemas.microsoft.com/office/drawing/2014/main" id="{22DC4246-6BF9-4AAE-A196-908007E654B3}"/>
              </a:ext>
            </a:extLst>
          </p:cNvPr>
          <p:cNvPicPr>
            <a:picLocks noGrp="1" noRot="1" noChangeAspect="1"/>
          </p:cNvPicPr>
          <p:nvPr>
            <p:ph idx="1"/>
            <a:videoFile r:link="rId1"/>
          </p:nvPr>
        </p:nvPicPr>
        <p:blipFill>
          <a:blip r:embed="rId3"/>
          <a:stretch>
            <a:fillRect/>
          </a:stretch>
        </p:blipFill>
        <p:spPr>
          <a:xfrm>
            <a:off x="2228056" y="1825625"/>
            <a:ext cx="7735888" cy="4351338"/>
          </a:xfrm>
          <a:prstGeom prst="rect">
            <a:avLst/>
          </a:prstGeom>
        </p:spPr>
      </p:pic>
    </p:spTree>
    <p:extLst>
      <p:ext uri="{BB962C8B-B14F-4D97-AF65-F5344CB8AC3E}">
        <p14:creationId xmlns:p14="http://schemas.microsoft.com/office/powerpoint/2010/main" val="1405017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24C194-E9AD-4001-B518-8D9AD3CDC31B}"/>
              </a:ext>
            </a:extLst>
          </p:cNvPr>
          <p:cNvSpPr>
            <a:spLocks noGrp="1"/>
          </p:cNvSpPr>
          <p:nvPr>
            <p:ph type="title"/>
          </p:nvPr>
        </p:nvSpPr>
        <p:spPr/>
        <p:txBody>
          <a:bodyPr/>
          <a:lstStyle/>
          <a:p>
            <a:r>
              <a:rPr lang="en-GB" dirty="0"/>
              <a:t>THE EXHIBITION INDUSTRY AND SDG’s</a:t>
            </a:r>
          </a:p>
        </p:txBody>
      </p:sp>
      <p:sp>
        <p:nvSpPr>
          <p:cNvPr id="3" name="Content Placeholder 2">
            <a:extLst>
              <a:ext uri="{FF2B5EF4-FFF2-40B4-BE49-F238E27FC236}">
                <a16:creationId xmlns:a16="http://schemas.microsoft.com/office/drawing/2014/main" id="{8EB95234-1D2F-4AA5-9794-C55C6436FB03}"/>
              </a:ext>
            </a:extLst>
          </p:cNvPr>
          <p:cNvSpPr>
            <a:spLocks noGrp="1"/>
          </p:cNvSpPr>
          <p:nvPr>
            <p:ph idx="1"/>
          </p:nvPr>
        </p:nvSpPr>
        <p:spPr>
          <a:xfrm>
            <a:off x="605589" y="1690688"/>
            <a:ext cx="10515600" cy="4351338"/>
          </a:xfrm>
        </p:spPr>
        <p:txBody>
          <a:bodyPr/>
          <a:lstStyle/>
          <a:p>
            <a:r>
              <a:rPr lang="en-GB" dirty="0"/>
              <a:t>These six SDGs were identified as the ones where the exhibition industry can have the most impact towards sustainable development:</a:t>
            </a:r>
          </a:p>
          <a:p>
            <a:endParaRPr lang="en-GB" dirty="0"/>
          </a:p>
          <a:p>
            <a:endParaRPr lang="en-GB" dirty="0"/>
          </a:p>
        </p:txBody>
      </p:sp>
      <p:pic>
        <p:nvPicPr>
          <p:cNvPr id="5" name="Picture 4">
            <a:extLst>
              <a:ext uri="{FF2B5EF4-FFF2-40B4-BE49-F238E27FC236}">
                <a16:creationId xmlns:a16="http://schemas.microsoft.com/office/drawing/2014/main" id="{6FD22950-A2E2-47C0-B82E-5B00399C2127}"/>
              </a:ext>
            </a:extLst>
          </p:cNvPr>
          <p:cNvPicPr>
            <a:picLocks noChangeAspect="1"/>
          </p:cNvPicPr>
          <p:nvPr/>
        </p:nvPicPr>
        <p:blipFill rotWithShape="1">
          <a:blip r:embed="rId2"/>
          <a:srcRect l="32727" t="48231" r="34242" b="39933"/>
          <a:stretch/>
        </p:blipFill>
        <p:spPr>
          <a:xfrm>
            <a:off x="2786223" y="3241964"/>
            <a:ext cx="5634181" cy="1699490"/>
          </a:xfrm>
          <a:prstGeom prst="rect">
            <a:avLst/>
          </a:prstGeom>
        </p:spPr>
      </p:pic>
    </p:spTree>
    <p:extLst>
      <p:ext uri="{BB962C8B-B14F-4D97-AF65-F5344CB8AC3E}">
        <p14:creationId xmlns:p14="http://schemas.microsoft.com/office/powerpoint/2010/main" val="38478723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C8A8AA-5195-4BEF-BFFF-07FF8E9BB04C}"/>
              </a:ext>
            </a:extLst>
          </p:cNvPr>
          <p:cNvSpPr>
            <a:spLocks noGrp="1"/>
          </p:cNvSpPr>
          <p:nvPr>
            <p:ph type="title"/>
          </p:nvPr>
        </p:nvSpPr>
        <p:spPr>
          <a:xfrm>
            <a:off x="644236" y="5288107"/>
            <a:ext cx="10515600" cy="1325563"/>
          </a:xfrm>
        </p:spPr>
        <p:txBody>
          <a:bodyPr>
            <a:noAutofit/>
          </a:bodyPr>
          <a:lstStyle/>
          <a:p>
            <a:r>
              <a:rPr lang="en-GB" sz="2800" dirty="0">
                <a:hlinkClick r:id="rId2"/>
              </a:rPr>
              <a:t>https://www.mci-group.com/news-and-insights/news/global/the-exhibition-industry-and-un-sdgs</a:t>
            </a:r>
            <a:br>
              <a:rPr lang="en-GB" sz="2800" dirty="0"/>
            </a:br>
            <a:endParaRPr lang="en-GB" sz="2800" dirty="0"/>
          </a:p>
        </p:txBody>
      </p:sp>
      <p:pic>
        <p:nvPicPr>
          <p:cNvPr id="5" name="Content Placeholder 4">
            <a:extLst>
              <a:ext uri="{FF2B5EF4-FFF2-40B4-BE49-F238E27FC236}">
                <a16:creationId xmlns:a16="http://schemas.microsoft.com/office/drawing/2014/main" id="{1DEC43CC-F34B-421F-97BD-51B85E920AFA}"/>
              </a:ext>
            </a:extLst>
          </p:cNvPr>
          <p:cNvPicPr>
            <a:picLocks noGrp="1" noChangeAspect="1"/>
          </p:cNvPicPr>
          <p:nvPr>
            <p:ph idx="1"/>
          </p:nvPr>
        </p:nvPicPr>
        <p:blipFill rotWithShape="1">
          <a:blip r:embed="rId3"/>
          <a:srcRect l="33045" t="21164" r="33881" b="5294"/>
          <a:stretch/>
        </p:blipFill>
        <p:spPr>
          <a:xfrm>
            <a:off x="3294829" y="341747"/>
            <a:ext cx="4131205" cy="4331853"/>
          </a:xfrm>
        </p:spPr>
      </p:pic>
    </p:spTree>
    <p:extLst>
      <p:ext uri="{BB962C8B-B14F-4D97-AF65-F5344CB8AC3E}">
        <p14:creationId xmlns:p14="http://schemas.microsoft.com/office/powerpoint/2010/main" val="46791954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C6DBC6-7566-495B-A60C-0F6CA1BC1C10}"/>
              </a:ext>
            </a:extLst>
          </p:cNvPr>
          <p:cNvSpPr>
            <a:spLocks noGrp="1"/>
          </p:cNvSpPr>
          <p:nvPr>
            <p:ph type="title"/>
          </p:nvPr>
        </p:nvSpPr>
        <p:spPr/>
        <p:txBody>
          <a:bodyPr>
            <a:normAutofit fontScale="90000"/>
          </a:bodyPr>
          <a:lstStyle/>
          <a:p>
            <a:r>
              <a:rPr lang="en-GB" dirty="0">
                <a:solidFill>
                  <a:srgbClr val="030303"/>
                </a:solidFill>
                <a:latin typeface="Roboto"/>
              </a:rPr>
              <a:t>U</a:t>
            </a:r>
            <a:r>
              <a:rPr lang="en-GB" b="0" i="0" dirty="0">
                <a:solidFill>
                  <a:srgbClr val="030303"/>
                </a:solidFill>
                <a:effectLst/>
                <a:latin typeface="Roboto"/>
              </a:rPr>
              <a:t>nderstanding of ISO20121 the Sustainable Events Management System (SEMS).</a:t>
            </a:r>
            <a:endParaRPr lang="en-GB" dirty="0"/>
          </a:p>
        </p:txBody>
      </p:sp>
      <p:pic>
        <p:nvPicPr>
          <p:cNvPr id="4" name="Online Media 3" title="ISO 20121 Guide to Event Sustainability Management Systems">
            <a:hlinkClick r:id="" action="ppaction://media"/>
            <a:extLst>
              <a:ext uri="{FF2B5EF4-FFF2-40B4-BE49-F238E27FC236}">
                <a16:creationId xmlns:a16="http://schemas.microsoft.com/office/drawing/2014/main" id="{2DDD22F2-439A-4AD2-AD10-B30E49E77373}"/>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4359688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3755560-ADEB-469B-B867-90598C3312CD}"/>
              </a:ext>
            </a:extLst>
          </p:cNvPr>
          <p:cNvSpPr>
            <a:spLocks noGrp="1" noChangeArrowheads="1"/>
          </p:cNvSpPr>
          <p:nvPr>
            <p:ph type="title"/>
          </p:nvPr>
        </p:nvSpPr>
        <p:spPr>
          <a:xfrm>
            <a:off x="705853" y="333375"/>
            <a:ext cx="9581147" cy="838200"/>
          </a:xfrm>
        </p:spPr>
        <p:txBody>
          <a:bodyPr>
            <a:normAutofit fontScale="90000"/>
          </a:bodyPr>
          <a:lstStyle/>
          <a:p>
            <a:pPr eaLnBrk="1" hangingPunct="1"/>
            <a:r>
              <a:rPr lang="en-US" altLang="en-US" dirty="0"/>
              <a:t>Traditional ways of Measuring sustainability</a:t>
            </a:r>
          </a:p>
        </p:txBody>
      </p:sp>
      <p:sp>
        <p:nvSpPr>
          <p:cNvPr id="16387" name="Rectangle 3">
            <a:extLst>
              <a:ext uri="{FF2B5EF4-FFF2-40B4-BE49-F238E27FC236}">
                <a16:creationId xmlns:a16="http://schemas.microsoft.com/office/drawing/2014/main" id="{3C423AA6-6619-4BB5-8A4D-907CD4B6F91D}"/>
              </a:ext>
            </a:extLst>
          </p:cNvPr>
          <p:cNvSpPr>
            <a:spLocks noGrp="1" noChangeArrowheads="1"/>
          </p:cNvSpPr>
          <p:nvPr>
            <p:ph type="body" idx="1"/>
          </p:nvPr>
        </p:nvSpPr>
        <p:spPr>
          <a:xfrm>
            <a:off x="794084" y="1231900"/>
            <a:ext cx="9507204" cy="4991100"/>
          </a:xfrm>
        </p:spPr>
        <p:txBody>
          <a:bodyPr>
            <a:normAutofit fontScale="92500"/>
          </a:bodyPr>
          <a:lstStyle/>
          <a:p>
            <a:pPr marL="0" indent="0">
              <a:buNone/>
            </a:pPr>
            <a:r>
              <a:rPr lang="en-US" altLang="en-US" sz="2600" dirty="0"/>
              <a:t>A number of methods for measuring sustainability are available to event managers and have been outlined in previous research.  </a:t>
            </a:r>
          </a:p>
          <a:p>
            <a:pPr marL="0" indent="0">
              <a:buNone/>
            </a:pPr>
            <a:r>
              <a:rPr lang="en-US" altLang="en-US" sz="2600" dirty="0"/>
              <a:t>These sustainability measuring strategies include: </a:t>
            </a:r>
          </a:p>
          <a:p>
            <a:r>
              <a:rPr lang="en-US" altLang="en-US" sz="2600" dirty="0"/>
              <a:t>the corporate environmental management (CEM) model; </a:t>
            </a:r>
          </a:p>
          <a:p>
            <a:r>
              <a:rPr lang="en-US" altLang="en-US" sz="2600" dirty="0"/>
              <a:t>the triple bottom line (TBL); </a:t>
            </a:r>
          </a:p>
          <a:p>
            <a:r>
              <a:rPr lang="en-US" altLang="en-US" sz="2600" dirty="0"/>
              <a:t>the triple top line (TTL); </a:t>
            </a:r>
          </a:p>
          <a:p>
            <a:r>
              <a:rPr lang="en-US" altLang="en-US" sz="2600" dirty="0"/>
              <a:t>the balanced scorecard; </a:t>
            </a:r>
          </a:p>
          <a:p>
            <a:r>
              <a:rPr lang="en-US" altLang="en-US" sz="2600" dirty="0"/>
              <a:t>life cycle assessment; </a:t>
            </a:r>
          </a:p>
          <a:p>
            <a:r>
              <a:rPr lang="en-US" altLang="en-US" sz="2600" dirty="0"/>
              <a:t>the carbon footprint method; </a:t>
            </a:r>
          </a:p>
          <a:p>
            <a:r>
              <a:rPr lang="en-US" altLang="en-US" sz="2600" dirty="0"/>
              <a:t>the </a:t>
            </a:r>
            <a:r>
              <a:rPr lang="en-US" altLang="en-US" sz="2600" dirty="0" err="1"/>
              <a:t>licence</a:t>
            </a:r>
            <a:r>
              <a:rPr lang="en-US" altLang="en-US" sz="2600" dirty="0"/>
              <a:t> model of environmental performance; </a:t>
            </a:r>
          </a:p>
          <a:p>
            <a:r>
              <a:rPr lang="en-US" altLang="en-US" sz="2600" dirty="0"/>
              <a:t>and the sport event-environmental performance measure (SE-EPM).  </a:t>
            </a:r>
            <a:endParaRPr lang="en-GB" altLang="en-US" sz="2600" b="1"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F86A927F-64C4-456B-B966-E1D97A26039E}"/>
              </a:ext>
            </a:extLst>
          </p:cNvPr>
          <p:cNvSpPr>
            <a:spLocks noGrp="1" noChangeArrowheads="1"/>
          </p:cNvSpPr>
          <p:nvPr>
            <p:ph type="title"/>
          </p:nvPr>
        </p:nvSpPr>
        <p:spPr>
          <a:xfrm>
            <a:off x="1905000" y="106363"/>
            <a:ext cx="8382000" cy="838200"/>
          </a:xfrm>
        </p:spPr>
        <p:txBody>
          <a:bodyPr>
            <a:normAutofit fontScale="90000"/>
          </a:bodyPr>
          <a:lstStyle/>
          <a:p>
            <a:pPr eaLnBrk="1" hangingPunct="1"/>
            <a:r>
              <a:rPr lang="en-US" altLang="en-US"/>
              <a:t>1	The corporate environmental management (CEM) model  </a:t>
            </a:r>
          </a:p>
        </p:txBody>
      </p:sp>
      <p:sp>
        <p:nvSpPr>
          <p:cNvPr id="17411" name="Rectangle 3">
            <a:extLst>
              <a:ext uri="{FF2B5EF4-FFF2-40B4-BE49-F238E27FC236}">
                <a16:creationId xmlns:a16="http://schemas.microsoft.com/office/drawing/2014/main" id="{D0150899-6481-49CD-8215-086665A68375}"/>
              </a:ext>
            </a:extLst>
          </p:cNvPr>
          <p:cNvSpPr>
            <a:spLocks noGrp="1" noChangeArrowheads="1"/>
          </p:cNvSpPr>
          <p:nvPr>
            <p:ph type="body" idx="1"/>
          </p:nvPr>
        </p:nvSpPr>
        <p:spPr>
          <a:xfrm>
            <a:off x="1919288" y="1233488"/>
            <a:ext cx="8382000" cy="4991100"/>
          </a:xfrm>
        </p:spPr>
        <p:txBody>
          <a:bodyPr/>
          <a:lstStyle/>
          <a:p>
            <a:pPr marL="0" indent="0">
              <a:buNone/>
            </a:pPr>
            <a:r>
              <a:rPr lang="en-US" altLang="en-US" sz="2600"/>
              <a:t>The corporate environmental management (CEM) model by Raufflet (2006) guides organisations to rate their sustainability efforts.  </a:t>
            </a:r>
          </a:p>
          <a:p>
            <a:pPr marL="0" indent="0">
              <a:buNone/>
            </a:pPr>
            <a:r>
              <a:rPr lang="en-US" altLang="en-US" sz="2600"/>
              <a:t>The evaluation is based on three interconnected paradigms: </a:t>
            </a:r>
            <a:r>
              <a:rPr lang="en-US" altLang="en-US" sz="2600" i="1"/>
              <a:t>incremental, adaptive </a:t>
            </a:r>
            <a:r>
              <a:rPr lang="en-US" altLang="en-US" sz="2600"/>
              <a:t>and</a:t>
            </a:r>
            <a:r>
              <a:rPr lang="en-US" altLang="en-US" sz="2600" i="1"/>
              <a:t> radical</a:t>
            </a:r>
            <a:r>
              <a:rPr lang="en-US" altLang="en-US" sz="2600"/>
              <a:t>.  </a:t>
            </a:r>
          </a:p>
          <a:p>
            <a:pPr marL="0" indent="0">
              <a:buNone/>
            </a:pPr>
            <a:r>
              <a:rPr lang="en-US" altLang="en-US" sz="2600"/>
              <a:t>Paquette, Stevens and Mallen (2011) expanded upon these three categories and stated that if an organisation is at the </a:t>
            </a:r>
            <a:r>
              <a:rPr lang="en-US" altLang="en-US" sz="2600" i="1"/>
              <a:t>detrimental paradigm </a:t>
            </a:r>
            <a:r>
              <a:rPr lang="en-US" altLang="en-US" sz="2600"/>
              <a:t>then they have shown a disregard for the safeguarding of the natural environment and can be rated as being harmful with respect to sustainability.  </a:t>
            </a:r>
            <a:endParaRPr lang="en-GB" altLang="en-US" sz="260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D3634F7E-2D2E-4B9D-80F7-9D1226C6438C}"/>
              </a:ext>
            </a:extLst>
          </p:cNvPr>
          <p:cNvSpPr>
            <a:spLocks noGrp="1" noChangeArrowheads="1"/>
          </p:cNvSpPr>
          <p:nvPr>
            <p:ph type="title"/>
          </p:nvPr>
        </p:nvSpPr>
        <p:spPr>
          <a:xfrm>
            <a:off x="1905000" y="107950"/>
            <a:ext cx="8382000" cy="838200"/>
          </a:xfrm>
        </p:spPr>
        <p:txBody>
          <a:bodyPr>
            <a:normAutofit fontScale="90000"/>
          </a:bodyPr>
          <a:lstStyle/>
          <a:p>
            <a:pPr eaLnBrk="1" hangingPunct="1"/>
            <a:r>
              <a:rPr lang="en-US" altLang="en-US"/>
              <a:t>1	The corporate environmental management (CEM) model (Continued)</a:t>
            </a:r>
          </a:p>
        </p:txBody>
      </p:sp>
      <p:sp>
        <p:nvSpPr>
          <p:cNvPr id="18435" name="Rectangle 3">
            <a:extLst>
              <a:ext uri="{FF2B5EF4-FFF2-40B4-BE49-F238E27FC236}">
                <a16:creationId xmlns:a16="http://schemas.microsoft.com/office/drawing/2014/main" id="{CFD67D57-ADED-433C-9DC3-2BB49576E3FB}"/>
              </a:ext>
            </a:extLst>
          </p:cNvPr>
          <p:cNvSpPr>
            <a:spLocks noGrp="1" noChangeArrowheads="1"/>
          </p:cNvSpPr>
          <p:nvPr>
            <p:ph type="body" idx="1"/>
          </p:nvPr>
        </p:nvSpPr>
        <p:spPr>
          <a:xfrm>
            <a:off x="481263" y="1722437"/>
            <a:ext cx="9467098" cy="5135563"/>
          </a:xfrm>
        </p:spPr>
        <p:txBody>
          <a:bodyPr/>
          <a:lstStyle/>
          <a:p>
            <a:pPr marL="0" indent="0">
              <a:buNone/>
              <a:defRPr/>
            </a:pPr>
            <a:r>
              <a:rPr lang="en-US" sz="2600" dirty="0"/>
              <a:t>When making a decision concerning which paradigm an </a:t>
            </a:r>
            <a:r>
              <a:rPr lang="en-US" sz="2600" dirty="0" err="1"/>
              <a:t>organisation</a:t>
            </a:r>
            <a:r>
              <a:rPr lang="en-US" sz="2600" dirty="0"/>
              <a:t> is at with respect to sustainability, </a:t>
            </a:r>
            <a:r>
              <a:rPr lang="en-US" sz="2600" dirty="0" err="1"/>
              <a:t>Raufflet</a:t>
            </a:r>
            <a:r>
              <a:rPr lang="en-US" sz="2600" dirty="0"/>
              <a:t> suggested the use of five questions that can be asked.  </a:t>
            </a:r>
          </a:p>
          <a:p>
            <a:pPr marL="325438" indent="-325438">
              <a:buFontTx/>
              <a:buAutoNum type="arabicPeriod"/>
              <a:defRPr/>
            </a:pPr>
            <a:r>
              <a:rPr lang="en-US" sz="2400" dirty="0"/>
              <a:t>How does the </a:t>
            </a:r>
            <a:r>
              <a:rPr lang="en-US" sz="2400" dirty="0" err="1"/>
              <a:t>organisation</a:t>
            </a:r>
            <a:r>
              <a:rPr lang="en-US" sz="2400" dirty="0"/>
              <a:t> frame the sustainability issue in their correspondence or communications – does it meet the incremental, adaptive, radical or detrimental paradigms? </a:t>
            </a:r>
            <a:endParaRPr lang="en-GB" sz="2400" dirty="0"/>
          </a:p>
          <a:p>
            <a:pPr marL="325438" indent="-325438">
              <a:buFontTx/>
              <a:buAutoNum type="arabicPeriod"/>
              <a:defRPr/>
            </a:pPr>
            <a:r>
              <a:rPr lang="en-US" sz="2400" dirty="0"/>
              <a:t>What are the </a:t>
            </a:r>
            <a:r>
              <a:rPr lang="en-US" sz="2400" dirty="0" err="1"/>
              <a:t>organisational</a:t>
            </a:r>
            <a:r>
              <a:rPr lang="en-US" sz="2400" dirty="0"/>
              <a:t> assumptions used in their sustainability actions – do they meet the incremental, adaptive, radical or detrimental paradigms? </a:t>
            </a:r>
            <a:endParaRPr lang="en-GB" sz="24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B32FD04B-3262-47AA-ABD4-F100AF06D95F}"/>
              </a:ext>
            </a:extLst>
          </p:cNvPr>
          <p:cNvSpPr>
            <a:spLocks noGrp="1" noChangeArrowheads="1"/>
          </p:cNvSpPr>
          <p:nvPr>
            <p:ph type="title"/>
          </p:nvPr>
        </p:nvSpPr>
        <p:spPr>
          <a:xfrm>
            <a:off x="982578" y="388686"/>
            <a:ext cx="10038347" cy="838200"/>
          </a:xfrm>
        </p:spPr>
        <p:txBody>
          <a:bodyPr>
            <a:normAutofit fontScale="90000"/>
          </a:bodyPr>
          <a:lstStyle/>
          <a:p>
            <a:pPr eaLnBrk="1" hangingPunct="1"/>
            <a:r>
              <a:rPr lang="en-US" altLang="en-US" dirty="0"/>
              <a:t>1	The corporate environmental management (CEM) model (Continued)</a:t>
            </a:r>
          </a:p>
        </p:txBody>
      </p:sp>
      <p:sp>
        <p:nvSpPr>
          <p:cNvPr id="19459" name="Rectangle 3">
            <a:extLst>
              <a:ext uri="{FF2B5EF4-FFF2-40B4-BE49-F238E27FC236}">
                <a16:creationId xmlns:a16="http://schemas.microsoft.com/office/drawing/2014/main" id="{6476C53A-C9DA-4BDF-AE40-1DCE597009DC}"/>
              </a:ext>
            </a:extLst>
          </p:cNvPr>
          <p:cNvSpPr>
            <a:spLocks noGrp="1" noChangeArrowheads="1"/>
          </p:cNvSpPr>
          <p:nvPr>
            <p:ph type="body" idx="1"/>
          </p:nvPr>
        </p:nvSpPr>
        <p:spPr>
          <a:xfrm>
            <a:off x="724150" y="1866900"/>
            <a:ext cx="9791449" cy="4991100"/>
          </a:xfrm>
        </p:spPr>
        <p:txBody>
          <a:bodyPr/>
          <a:lstStyle/>
          <a:p>
            <a:pPr marL="325438" indent="-325438">
              <a:buFontTx/>
              <a:buAutoNum type="arabicPeriod" startAt="3"/>
            </a:pPr>
            <a:r>
              <a:rPr lang="en-US" altLang="en-US" sz="2400" dirty="0"/>
              <a:t>What are the sustainability expectations that result from the assumptions – which paradigm do they fall within?</a:t>
            </a:r>
            <a:endParaRPr lang="en-GB" altLang="en-US" sz="2400" dirty="0"/>
          </a:p>
          <a:p>
            <a:pPr marL="325438" indent="-325438">
              <a:buFontTx/>
              <a:buAutoNum type="arabicPeriod" startAt="3"/>
            </a:pPr>
            <a:r>
              <a:rPr lang="en-US" altLang="en-US" sz="2400" dirty="0"/>
              <a:t>Does the </a:t>
            </a:r>
            <a:r>
              <a:rPr lang="en-US" altLang="en-US" sz="2400" dirty="0" err="1"/>
              <a:t>organisation</a:t>
            </a:r>
            <a:r>
              <a:rPr lang="en-US" altLang="en-US" sz="2400" dirty="0"/>
              <a:t> consider the natural environment as a source of supplies, as a dumping ground or as an overall living habitat? </a:t>
            </a:r>
            <a:r>
              <a:rPr lang="en-US" altLang="en-US" sz="2400" baseline="30000" dirty="0"/>
              <a:t> </a:t>
            </a:r>
            <a:endParaRPr lang="en-GB" altLang="en-US" sz="2400" dirty="0"/>
          </a:p>
          <a:p>
            <a:pPr marL="325438" indent="-325438">
              <a:buFontTx/>
              <a:buAutoNum type="arabicPeriod" startAt="3"/>
            </a:pPr>
            <a:r>
              <a:rPr lang="en-US" altLang="en-US" sz="2400" dirty="0"/>
              <a:t>What </a:t>
            </a:r>
            <a:r>
              <a:rPr lang="en-US" altLang="en-US" sz="2400" dirty="0" err="1"/>
              <a:t>organisational</a:t>
            </a:r>
            <a:r>
              <a:rPr lang="en-US" altLang="en-US" sz="2400" dirty="0"/>
              <a:t> examples can be found that illustrate the incremental, adaptive, radical or detrimental paradigms? </a:t>
            </a:r>
            <a:endParaRPr lang="en-GB" altLang="en-US" sz="24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95AA7CB1-B1FA-4323-8053-E1FC804D58F3}"/>
              </a:ext>
            </a:extLst>
          </p:cNvPr>
          <p:cNvSpPr>
            <a:spLocks noGrp="1" noChangeArrowheads="1"/>
          </p:cNvSpPr>
          <p:nvPr>
            <p:ph type="title"/>
          </p:nvPr>
        </p:nvSpPr>
        <p:spPr>
          <a:xfrm>
            <a:off x="1905000" y="333375"/>
            <a:ext cx="8382000" cy="838200"/>
          </a:xfrm>
        </p:spPr>
        <p:txBody>
          <a:bodyPr/>
          <a:lstStyle/>
          <a:p>
            <a:pPr eaLnBrk="1" hangingPunct="1"/>
            <a:r>
              <a:rPr lang="en-US" altLang="en-US"/>
              <a:t>2	The triple bottom line (TBL)</a:t>
            </a:r>
          </a:p>
        </p:txBody>
      </p:sp>
      <p:sp>
        <p:nvSpPr>
          <p:cNvPr id="20483" name="Rectangle 3">
            <a:extLst>
              <a:ext uri="{FF2B5EF4-FFF2-40B4-BE49-F238E27FC236}">
                <a16:creationId xmlns:a16="http://schemas.microsoft.com/office/drawing/2014/main" id="{30D1F034-065E-41ED-96E0-4B1802FE0499}"/>
              </a:ext>
            </a:extLst>
          </p:cNvPr>
          <p:cNvSpPr>
            <a:spLocks noGrp="1" noChangeArrowheads="1"/>
          </p:cNvSpPr>
          <p:nvPr>
            <p:ph type="body" idx="1"/>
          </p:nvPr>
        </p:nvSpPr>
        <p:spPr>
          <a:xfrm>
            <a:off x="1909763" y="1231900"/>
            <a:ext cx="8382000" cy="4991100"/>
          </a:xfrm>
        </p:spPr>
        <p:txBody>
          <a:bodyPr/>
          <a:lstStyle/>
          <a:p>
            <a:pPr marL="0" indent="0">
              <a:buNone/>
            </a:pPr>
            <a:r>
              <a:rPr lang="en-US" altLang="en-US" sz="2600"/>
              <a:t>In business, the ‘bottom line’ has long been regarded as the litmus test for organisational success or failure.  </a:t>
            </a:r>
          </a:p>
          <a:p>
            <a:pPr marL="0" indent="0">
              <a:buNone/>
            </a:pPr>
            <a:r>
              <a:rPr lang="en-US" altLang="en-US" sz="2600" i="1"/>
              <a:t>‘What’s the bottom line?</a:t>
            </a:r>
            <a:r>
              <a:rPr lang="en-US" altLang="en-US" sz="2600"/>
              <a:t>’ asks management to communicate whether organisational efforts have succeeded in producing an excess of revenues over expenses on the Income Statement.  </a:t>
            </a:r>
          </a:p>
          <a:p>
            <a:pPr marL="0" indent="0">
              <a:buNone/>
            </a:pPr>
            <a:r>
              <a:rPr lang="en-US" altLang="en-US" sz="2600"/>
              <a:t>It is a financially motivated metric.  </a:t>
            </a:r>
            <a:endParaRPr lang="en-GB" altLang="en-US" sz="260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4523296F-FBE6-454B-BE63-33ACC8EE2C9E}"/>
              </a:ext>
            </a:extLst>
          </p:cNvPr>
          <p:cNvSpPr>
            <a:spLocks noGrp="1" noChangeArrowheads="1"/>
          </p:cNvSpPr>
          <p:nvPr>
            <p:ph type="title"/>
          </p:nvPr>
        </p:nvSpPr>
        <p:spPr>
          <a:xfrm>
            <a:off x="1905000" y="333375"/>
            <a:ext cx="8382000" cy="838200"/>
          </a:xfrm>
        </p:spPr>
        <p:txBody>
          <a:bodyPr>
            <a:normAutofit fontScale="90000"/>
          </a:bodyPr>
          <a:lstStyle/>
          <a:p>
            <a:pPr eaLnBrk="1" hangingPunct="1"/>
            <a:r>
              <a:rPr lang="en-US" altLang="en-US"/>
              <a:t>2	The triple bottom line (TBL) (Continued)</a:t>
            </a:r>
          </a:p>
        </p:txBody>
      </p:sp>
      <p:sp>
        <p:nvSpPr>
          <p:cNvPr id="21507" name="Rectangle 3">
            <a:extLst>
              <a:ext uri="{FF2B5EF4-FFF2-40B4-BE49-F238E27FC236}">
                <a16:creationId xmlns:a16="http://schemas.microsoft.com/office/drawing/2014/main" id="{AB985A15-F193-45BF-9B61-1AFBF0FA82EE}"/>
              </a:ext>
            </a:extLst>
          </p:cNvPr>
          <p:cNvSpPr>
            <a:spLocks noGrp="1" noChangeArrowheads="1"/>
          </p:cNvSpPr>
          <p:nvPr>
            <p:ph type="body" idx="1"/>
          </p:nvPr>
        </p:nvSpPr>
        <p:spPr>
          <a:xfrm>
            <a:off x="762000" y="1594437"/>
            <a:ext cx="10164930" cy="5062537"/>
          </a:xfrm>
        </p:spPr>
        <p:txBody>
          <a:bodyPr/>
          <a:lstStyle/>
          <a:p>
            <a:pPr marL="0" indent="0">
              <a:buNone/>
            </a:pPr>
            <a:r>
              <a:rPr lang="en-US" altLang="en-US" sz="2600" dirty="0"/>
              <a:t>The triple bottom line (TBL) adapts and expands upon this financial metric to include social and environmental measures in the analysis framework creating ‘a new measurement of corporate performance’ (McDonough and </a:t>
            </a:r>
            <a:r>
              <a:rPr lang="en-US" altLang="en-US" sz="2600" dirty="0" err="1"/>
              <a:t>Braungart</a:t>
            </a:r>
            <a:r>
              <a:rPr lang="en-US" altLang="en-US" sz="2600" dirty="0"/>
              <a:t>, 2002: 251).  </a:t>
            </a:r>
          </a:p>
          <a:p>
            <a:pPr marL="0" indent="0">
              <a:buNone/>
            </a:pPr>
            <a:r>
              <a:rPr lang="en-US" altLang="en-US" sz="2600" dirty="0"/>
              <a:t>Essentially, the TBL prescribes that </a:t>
            </a:r>
            <a:r>
              <a:rPr lang="en-US" altLang="en-US" sz="2600" dirty="0" err="1"/>
              <a:t>organisations</a:t>
            </a:r>
            <a:r>
              <a:rPr lang="en-US" altLang="en-US" sz="2600" dirty="0"/>
              <a:t> must </a:t>
            </a:r>
            <a:r>
              <a:rPr lang="en-US" altLang="en-US" sz="2600" dirty="0" err="1"/>
              <a:t>recognise</a:t>
            </a:r>
            <a:r>
              <a:rPr lang="en-US" altLang="en-US" sz="2600" dirty="0"/>
              <a:t> and manage all of the costs associated with its activities including social, environmental and financial.  </a:t>
            </a:r>
          </a:p>
          <a:p>
            <a:pPr marL="0" indent="0">
              <a:buNone/>
            </a:pPr>
            <a:r>
              <a:rPr lang="en-US" altLang="en-US" sz="2600" dirty="0"/>
              <a:t>Stated more succinctly, the TBL encourages </a:t>
            </a:r>
            <a:r>
              <a:rPr lang="en-US" altLang="en-US" sz="2600" dirty="0" err="1"/>
              <a:t>organisations</a:t>
            </a:r>
            <a:r>
              <a:rPr lang="en-US" altLang="en-US" sz="2600" dirty="0"/>
              <a:t> to track and account for 3 P’s: people, the planet and profits.</a:t>
            </a:r>
            <a:endParaRPr lang="en-GB" altLang="en-US" sz="26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2013</Words>
  <Application>Microsoft Office PowerPoint</Application>
  <PresentationFormat>Widescreen</PresentationFormat>
  <Paragraphs>126</Paragraphs>
  <Slides>32</Slides>
  <Notes>1</Notes>
  <HiddenSlides>0</HiddenSlides>
  <MMClips>2</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32</vt:i4>
      </vt:variant>
    </vt:vector>
  </HeadingPairs>
  <TitlesOfParts>
    <vt:vector size="38" baseType="lpstr">
      <vt:lpstr>ReithSans</vt:lpstr>
      <vt:lpstr>Arial</vt:lpstr>
      <vt:lpstr>Calibri</vt:lpstr>
      <vt:lpstr>Calibri Light</vt:lpstr>
      <vt:lpstr>Roboto</vt:lpstr>
      <vt:lpstr>Office Theme</vt:lpstr>
      <vt:lpstr>Sustainability </vt:lpstr>
      <vt:lpstr>Session objectives </vt:lpstr>
      <vt:lpstr>Sustainability beginnings</vt:lpstr>
      <vt:lpstr>Sustainability beginnings</vt:lpstr>
      <vt:lpstr>PowerPoint Presentation</vt:lpstr>
      <vt:lpstr>PowerPoint Presentation</vt:lpstr>
      <vt:lpstr>PowerPoint Presentation</vt:lpstr>
      <vt:lpstr>PowerPoint Presentation</vt:lpstr>
      <vt:lpstr>PowerPoint Presentation</vt:lpstr>
      <vt:lpstr>PowerPoint Presentation</vt:lpstr>
      <vt:lpstr>Defining sustainability for event management </vt:lpstr>
      <vt:lpstr>Defining sustainability  for event management (Continued)</vt:lpstr>
      <vt:lpstr>PowerPoint Presentation</vt:lpstr>
      <vt:lpstr>Defining sustainability  for event management (Continued)</vt:lpstr>
      <vt:lpstr>Defining sustainability  for event management (Continued)</vt:lpstr>
      <vt:lpstr>Resource-based theory and  sustainability in events management </vt:lpstr>
      <vt:lpstr>Behavioural-based theory and sustainability in event management</vt:lpstr>
      <vt:lpstr>Sustainable citizenship  in event management </vt:lpstr>
      <vt:lpstr>Sustainable citizenship in event management (Continued)</vt:lpstr>
      <vt:lpstr>COP26 </vt:lpstr>
      <vt:lpstr>Sustainable development goals </vt:lpstr>
      <vt:lpstr>Engaging the global event sector in the UN SDGs </vt:lpstr>
      <vt:lpstr>How to imagine the future of an event industry accelerating the SDGs and building the future of how human connection happens </vt:lpstr>
      <vt:lpstr>THE EXHIBITION INDUSTRY AND SDG’s</vt:lpstr>
      <vt:lpstr>https://www.mci-group.com/news-and-insights/news/global/the-exhibition-industry-and-un-sdgs </vt:lpstr>
      <vt:lpstr>Understanding of ISO20121 the Sustainable Events Management System (SEMS).</vt:lpstr>
      <vt:lpstr>Traditional ways of Measuring sustainability</vt:lpstr>
      <vt:lpstr>1 The corporate environmental management (CEM) model  </vt:lpstr>
      <vt:lpstr>1 The corporate environmental management (CEM) model (Continued)</vt:lpstr>
      <vt:lpstr>1 The corporate environmental management (CEM) model (Continued)</vt:lpstr>
      <vt:lpstr>2 The triple bottom line (TBL)</vt:lpstr>
      <vt:lpstr>2 The triple bottom line (TBL) (Continued)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Sustainability</dc:title>
  <dc:creator>Helen Evans</dc:creator>
  <cp:lastModifiedBy>Helen Evans (Institute of Management and Health)</cp:lastModifiedBy>
  <cp:revision>9</cp:revision>
  <dcterms:created xsi:type="dcterms:W3CDTF">2020-10-21T16:32:28Z</dcterms:created>
  <dcterms:modified xsi:type="dcterms:W3CDTF">2021-11-10T14:51:53Z</dcterms:modified>
</cp:coreProperties>
</file>