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1231" r:id="rId2"/>
    <p:sldId id="1232" r:id="rId3"/>
    <p:sldId id="123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09637E-D23F-721B-69EB-B98AD0A16D21}" v="177" dt="2023-10-24T12:11:22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57"/>
    <p:restoredTop sz="94618"/>
  </p:normalViewPr>
  <p:slideViewPr>
    <p:cSldViewPr snapToGrid="0" snapToObjects="1">
      <p:cViewPr varScale="1">
        <p:scale>
          <a:sx n="111" d="100"/>
          <a:sy n="111" d="100"/>
        </p:scale>
        <p:origin x="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C709637E-D23F-721B-69EB-B98AD0A16D21}"/>
    <pc:docChg chg="modSld">
      <pc:chgData name="Mari Powell" userId="S::mari.powell@uwtsd.ac.uk::a1b98dd7-29dc-4131-8e37-1423e6a9ecca" providerId="AD" clId="Web-{C709637E-D23F-721B-69EB-B98AD0A16D21}" dt="2023-10-24T12:11:21.463" v="121" actId="20577"/>
      <pc:docMkLst>
        <pc:docMk/>
      </pc:docMkLst>
      <pc:sldChg chg="addSp delSp modSp mod setBg">
        <pc:chgData name="Mari Powell" userId="S::mari.powell@uwtsd.ac.uk::a1b98dd7-29dc-4131-8e37-1423e6a9ecca" providerId="AD" clId="Web-{C709637E-D23F-721B-69EB-B98AD0A16D21}" dt="2023-10-24T09:37:26.918" v="46" actId="20577"/>
        <pc:sldMkLst>
          <pc:docMk/>
          <pc:sldMk cId="1893319752" sldId="1231"/>
        </pc:sldMkLst>
        <pc:spChg chg="mod">
          <ac:chgData name="Mari Powell" userId="S::mari.powell@uwtsd.ac.uk::a1b98dd7-29dc-4131-8e37-1423e6a9ecca" providerId="AD" clId="Web-{C709637E-D23F-721B-69EB-B98AD0A16D21}" dt="2023-10-24T09:35:20.706" v="24" actId="20577"/>
          <ac:spMkLst>
            <pc:docMk/>
            <pc:sldMk cId="1893319752" sldId="1231"/>
            <ac:spMk id="8" creationId="{8144186F-A11E-4146-B232-1811DDBE5461}"/>
          </ac:spMkLst>
        </pc:spChg>
        <pc:spChg chg="mod">
          <ac:chgData name="Mari Powell" userId="S::mari.powell@uwtsd.ac.uk::a1b98dd7-29dc-4131-8e37-1423e6a9ecca" providerId="AD" clId="Web-{C709637E-D23F-721B-69EB-B98AD0A16D21}" dt="2023-10-24T09:37:26.918" v="46" actId="20577"/>
          <ac:spMkLst>
            <pc:docMk/>
            <pc:sldMk cId="1893319752" sldId="1231"/>
            <ac:spMk id="14" creationId="{D37B6F93-F980-2A42-935B-C9D73D815B92}"/>
          </ac:spMkLst>
        </pc:spChg>
        <pc:spChg chg="mod">
          <ac:chgData name="Mari Powell" userId="S::mari.powell@uwtsd.ac.uk::a1b98dd7-29dc-4131-8e37-1423e6a9ecca" providerId="AD" clId="Web-{C709637E-D23F-721B-69EB-B98AD0A16D21}" dt="2023-10-24T09:37:13.714" v="42" actId="20577"/>
          <ac:spMkLst>
            <pc:docMk/>
            <pc:sldMk cId="1893319752" sldId="1231"/>
            <ac:spMk id="15" creationId="{E94CA8C5-246B-674E-A32A-0878D3C8DBFE}"/>
          </ac:spMkLst>
        </pc:spChg>
        <pc:spChg chg="mod">
          <ac:chgData name="Mari Powell" userId="S::mari.powell@uwtsd.ac.uk::a1b98dd7-29dc-4131-8e37-1423e6a9ecca" providerId="AD" clId="Web-{C709637E-D23F-721B-69EB-B98AD0A16D21}" dt="2023-10-24T09:35:38.739" v="29" actId="20577"/>
          <ac:spMkLst>
            <pc:docMk/>
            <pc:sldMk cId="1893319752" sldId="1231"/>
            <ac:spMk id="17" creationId="{E1AEB22A-C46A-904D-B877-E19FFE9C0BA0}"/>
          </ac:spMkLst>
        </pc:spChg>
        <pc:picChg chg="add mod">
          <ac:chgData name="Mari Powell" userId="S::mari.powell@uwtsd.ac.uk::a1b98dd7-29dc-4131-8e37-1423e6a9ecca" providerId="AD" clId="Web-{C709637E-D23F-721B-69EB-B98AD0A16D21}" dt="2023-10-24T09:35:00.439" v="17" actId="14100"/>
          <ac:picMkLst>
            <pc:docMk/>
            <pc:sldMk cId="1893319752" sldId="1231"/>
            <ac:picMk id="2" creationId="{058DC25B-901F-1D3E-415B-DDF81EA789C0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02.404" v="3"/>
          <ac:picMkLst>
            <pc:docMk/>
            <pc:sldMk cId="1893319752" sldId="1231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03.389" v="4"/>
          <ac:picMkLst>
            <pc:docMk/>
            <pc:sldMk cId="1893319752" sldId="1231"/>
            <ac:picMk id="6" creationId="{5272CB40-E1CB-3842-9CBF-76D8ADACE73C}"/>
          </ac:picMkLst>
        </pc:picChg>
        <pc:picChg chg="mod">
          <ac:chgData name="Mari Powell" userId="S::mari.powell@uwtsd.ac.uk::a1b98dd7-29dc-4131-8e37-1423e6a9ecca" providerId="AD" clId="Web-{C709637E-D23F-721B-69EB-B98AD0A16D21}" dt="2023-10-24T09:36:28.242" v="30" actId="1076"/>
          <ac:picMkLst>
            <pc:docMk/>
            <pc:sldMk cId="1893319752" sldId="1231"/>
            <ac:picMk id="10" creationId="{029AD891-4D75-5642-8A24-77C2B9DA90C3}"/>
          </ac:picMkLst>
        </pc:picChg>
        <pc:picChg chg="mod">
          <ac:chgData name="Mari Powell" userId="S::mari.powell@uwtsd.ac.uk::a1b98dd7-29dc-4131-8e37-1423e6a9ecca" providerId="AD" clId="Web-{C709637E-D23F-721B-69EB-B98AD0A16D21}" dt="2023-10-24T09:36:30.227" v="31" actId="1076"/>
          <ac:picMkLst>
            <pc:docMk/>
            <pc:sldMk cId="1893319752" sldId="1231"/>
            <ac:picMk id="12" creationId="{FCD1DB86-08CE-7141-88F0-3E54A4DD2718}"/>
          </ac:picMkLst>
        </pc:picChg>
      </pc:sldChg>
      <pc:sldChg chg="addSp delSp modSp mod setBg">
        <pc:chgData name="Mari Powell" userId="S::mari.powell@uwtsd.ac.uk::a1b98dd7-29dc-4131-8e37-1423e6a9ecca" providerId="AD" clId="Web-{C709637E-D23F-721B-69EB-B98AD0A16D21}" dt="2023-10-24T09:38:16.953" v="53" actId="20577"/>
        <pc:sldMkLst>
          <pc:docMk/>
          <pc:sldMk cId="1654956937" sldId="1232"/>
        </pc:sldMkLst>
        <pc:spChg chg="mod">
          <ac:chgData name="Mari Powell" userId="S::mari.powell@uwtsd.ac.uk::a1b98dd7-29dc-4131-8e37-1423e6a9ecca" providerId="AD" clId="Web-{C709637E-D23F-721B-69EB-B98AD0A16D21}" dt="2023-10-24T09:38:16.953" v="53" actId="20577"/>
          <ac:spMkLst>
            <pc:docMk/>
            <pc:sldMk cId="1654956937" sldId="1232"/>
            <ac:spMk id="8" creationId="{8144186F-A11E-4146-B232-1811DDBE5461}"/>
          </ac:spMkLst>
        </pc:spChg>
        <pc:picChg chg="add">
          <ac:chgData name="Mari Powell" userId="S::mari.powell@uwtsd.ac.uk::a1b98dd7-29dc-4131-8e37-1423e6a9ecca" providerId="AD" clId="Web-{C709637E-D23F-721B-69EB-B98AD0A16D21}" dt="2023-10-24T09:37:36.247" v="47"/>
          <ac:picMkLst>
            <pc:docMk/>
            <pc:sldMk cId="1654956937" sldId="1232"/>
            <ac:picMk id="3" creationId="{30062DE2-7F00-B4DB-5B3E-A78561DB2F8B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13.874" v="8"/>
          <ac:picMkLst>
            <pc:docMk/>
            <pc:sldMk cId="1654956937" sldId="1232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05.576" v="5"/>
          <ac:picMkLst>
            <pc:docMk/>
            <pc:sldMk cId="1654956937" sldId="1232"/>
            <ac:picMk id="6" creationId="{5272CB40-E1CB-3842-9CBF-76D8ADACE73C}"/>
          </ac:picMkLst>
        </pc:picChg>
        <pc:picChg chg="add del">
          <ac:chgData name="Mari Powell" userId="S::mari.powell@uwtsd.ac.uk::a1b98dd7-29dc-4131-8e37-1423e6a9ecca" providerId="AD" clId="Web-{C709637E-D23F-721B-69EB-B98AD0A16D21}" dt="2023-10-24T09:34:09.998" v="7"/>
          <ac:picMkLst>
            <pc:docMk/>
            <pc:sldMk cId="1654956937" sldId="1232"/>
            <ac:picMk id="12" creationId="{FCD1DB86-08CE-7141-88F0-3E54A4DD2718}"/>
          </ac:picMkLst>
        </pc:picChg>
      </pc:sldChg>
      <pc:sldChg chg="addSp delSp modSp mod setBg">
        <pc:chgData name="Mari Powell" userId="S::mari.powell@uwtsd.ac.uk::a1b98dd7-29dc-4131-8e37-1423e6a9ecca" providerId="AD" clId="Web-{C709637E-D23F-721B-69EB-B98AD0A16D21}" dt="2023-10-24T12:11:21.463" v="121" actId="20577"/>
        <pc:sldMkLst>
          <pc:docMk/>
          <pc:sldMk cId="3105988912" sldId="1233"/>
        </pc:sldMkLst>
        <pc:spChg chg="mod">
          <ac:chgData name="Mari Powell" userId="S::mari.powell@uwtsd.ac.uk::a1b98dd7-29dc-4131-8e37-1423e6a9ecca" providerId="AD" clId="Web-{C709637E-D23F-721B-69EB-B98AD0A16D21}" dt="2023-10-24T12:11:06.462" v="116" actId="20577"/>
          <ac:spMkLst>
            <pc:docMk/>
            <pc:sldMk cId="3105988912" sldId="1233"/>
            <ac:spMk id="3" creationId="{DFF98553-6B89-D047-AC04-8F9DB85769F6}"/>
          </ac:spMkLst>
        </pc:spChg>
        <pc:spChg chg="mod">
          <ac:chgData name="Mari Powell" userId="S::mari.powell@uwtsd.ac.uk::a1b98dd7-29dc-4131-8e37-1423e6a9ecca" providerId="AD" clId="Web-{C709637E-D23F-721B-69EB-B98AD0A16D21}" dt="2023-10-24T09:40:50.792" v="61" actId="20577"/>
          <ac:spMkLst>
            <pc:docMk/>
            <pc:sldMk cId="3105988912" sldId="1233"/>
            <ac:spMk id="8" creationId="{8144186F-A11E-4146-B232-1811DDBE5461}"/>
          </ac:spMkLst>
        </pc:spChg>
        <pc:spChg chg="mod">
          <ac:chgData name="Mari Powell" userId="S::mari.powell@uwtsd.ac.uk::a1b98dd7-29dc-4131-8e37-1423e6a9ecca" providerId="AD" clId="Web-{C709637E-D23F-721B-69EB-B98AD0A16D21}" dt="2023-10-24T12:11:21.463" v="121" actId="20577"/>
          <ac:spMkLst>
            <pc:docMk/>
            <pc:sldMk cId="3105988912" sldId="1233"/>
            <ac:spMk id="13" creationId="{9B5BB376-91B1-ED4E-83E6-30E33FE94643}"/>
          </ac:spMkLst>
        </pc:spChg>
        <pc:picChg chg="del">
          <ac:chgData name="Mari Powell" userId="S::mari.powell@uwtsd.ac.uk::a1b98dd7-29dc-4131-8e37-1423e6a9ecca" providerId="AD" clId="Web-{C709637E-D23F-721B-69EB-B98AD0A16D21}" dt="2023-10-24T12:09:32.648" v="78"/>
          <ac:picMkLst>
            <pc:docMk/>
            <pc:sldMk cId="3105988912" sldId="1233"/>
            <ac:picMk id="4" creationId="{101B771A-EAE3-D84D-BEDB-08D383B6189C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16.452" v="9"/>
          <ac:picMkLst>
            <pc:docMk/>
            <pc:sldMk cId="3105988912" sldId="1233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C709637E-D23F-721B-69EB-B98AD0A16D21}" dt="2023-10-24T09:34:17.155" v="10"/>
          <ac:picMkLst>
            <pc:docMk/>
            <pc:sldMk cId="3105988912" sldId="1233"/>
            <ac:picMk id="6" creationId="{5272CB40-E1CB-3842-9CBF-76D8ADACE73C}"/>
          </ac:picMkLst>
        </pc:picChg>
        <pc:picChg chg="add">
          <ac:chgData name="Mari Powell" userId="S::mari.powell@uwtsd.ac.uk::a1b98dd7-29dc-4131-8e37-1423e6a9ecca" providerId="AD" clId="Web-{C709637E-D23F-721B-69EB-B98AD0A16D21}" dt="2023-10-24T09:38:27.454" v="54"/>
          <ac:picMkLst>
            <pc:docMk/>
            <pc:sldMk cId="3105988912" sldId="1233"/>
            <ac:picMk id="9" creationId="{EE4731CA-C459-8FB9-3188-363C9A4A6C8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2B7B8-B8AE-9F45-82DA-0D9EDB4B79EB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DEDF30-1A2B-6B4B-8A0D-8806F37E1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12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5591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2512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444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32F4E-14B4-F04F-9C5E-AEE15314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85812-AEE5-9C45-BFE1-D59EDF606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37EB8-1616-0C48-B3B5-030F913C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DAC9-0659-9748-9B29-7FDA6B58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C695-572A-D64C-9073-263CBFA6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2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254E-2FF8-4B47-A48C-F3A9FAB2F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5AEE-6ABD-EA42-8EE0-A5969F6E8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33BF0-454A-3144-9071-ECD4EC56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5A6A-C5F7-1B48-9C15-F9D01288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BBB12-B4DB-D740-A014-26988483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3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7A1-2F56-324B-B5BF-BEDE29D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01FB1-2527-AE48-A39B-D03FA3A1E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D58B-B92A-5D43-950B-5C7382DED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70E99-4367-704F-BE11-4D85534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17A0-39AB-B44A-B23C-29938BB6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02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22F2-78F9-2840-A5B7-F958F3396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EC32-E42E-F047-A47E-05AB7B507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3C97-A3EC-1246-AC3E-7B5CC44A0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B975E-F340-7F46-92C2-7DAA0C5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3A48F-7611-D242-A8BB-BB55425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F26B-5BD8-5749-9B1E-A0495273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A85B1-A947-1042-8F3D-6CF8805E1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CF3DE-B63A-3F46-87C1-C24FFFA35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BB45-7C53-B343-B890-6D129768F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DAEA0-4D29-8649-8566-FF9C15A43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FADA-EBCC-3C4D-B360-7F5B1EEFD7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93675-D82F-7B41-961A-859E07B1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117E5-1773-6A4F-B235-7F507C38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688F1-61AB-834B-AA76-367CB62A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821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BF4-3670-1B47-BFCD-5055341E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BC7C9-3D88-1A42-A83A-AD2F6218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0BCB-3CE4-4C4E-A2A3-E3D1288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12E8-7C46-4146-B922-6BC42B10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15E85-4C6A-494E-8980-16739794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5D6E37-CFA3-D245-AB8D-3E247618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D5B0C-837A-D84D-B307-F0C98D97C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33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9653-38AF-0143-9886-B33005C7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F08C-13C6-6C4C-823F-050ED7CC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8A46A9-7B36-5543-871C-CE7277470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3A602-32B6-6949-9A91-62E3FC7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81197-4A7D-CD44-B2DC-1A6EDF1B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4FB0A-BF73-634D-BC87-5EBEEA40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21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587B-7141-2748-AE53-F9D3BE1F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E700-2D39-564C-9BA5-EEF7CC3DE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615E1-7ACD-274F-9AC0-195ADD9FC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7095F-31DE-264F-A71F-C9062C26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2E2A-08A6-214A-8154-C35F68A56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9DBB-AE13-2C44-AA54-8BE5D936B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DE70-728A-7D4D-B8DD-61D8A43C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274F9-F2D7-A24A-AD43-2CE14E992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72022-E1E3-BA4E-BF5E-F57DA354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16D88-D00D-A443-BC04-72E7D8A0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81B3-24BA-194B-8A59-5A5106B4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3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23BFB-5B0C-CF43-9B5B-A69ACF25B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F56A3-A50E-BE4C-8100-430FE9862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2CF6A-6360-BA48-A19A-6953C5361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458F-7B02-3F46-BD5F-FB781DDF0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8890-CC79-2B48-8388-E1EC4758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9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D459E-B96E-3948-A6F8-8F1CEEB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A75E2-8A3E-DB46-9EF6-753A8D8BA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236F6-F7D8-3843-8F41-DB9D21C841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5381-75D6-B64A-A0BA-2DABBCEAE1D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044F9-2A3D-184E-AEBF-0320200A5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E7066-181C-AA47-9B75-C6BF90FD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1.tiff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tiff"/><Relationship Id="rId5" Type="http://schemas.openxmlformats.org/officeDocument/2006/relationships/hyperlink" Target="https://siop.peniarth.cymru/index.php?route=common/home" TargetMode="External"/><Relationship Id="rId10" Type="http://schemas.openxmlformats.org/officeDocument/2006/relationships/image" Target="../media/image4.jpeg"/><Relationship Id="rId4" Type="http://schemas.openxmlformats.org/officeDocument/2006/relationships/image" Target="../media/image1.tiff"/><Relationship Id="rId9" Type="http://schemas.openxmlformats.org/officeDocument/2006/relationships/hyperlink" Target="https://adnoddau.canolfanpeniarth.org/awdio-cefnogaeth/%20.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tiff"/><Relationship Id="rId5" Type="http://schemas.openxmlformats.org/officeDocument/2006/relationships/hyperlink" Target="https://siop.peniarth.cymru/index.php?route=product/product&amp;product_id=276&amp;search=beth+welwch+chi" TargetMode="External"/><Relationship Id="rId4" Type="http://schemas.openxmlformats.org/officeDocument/2006/relationships/image" Target="../media/image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272833" y="208843"/>
            <a:ext cx="7715202" cy="11792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 gwefan Peniarth yn cynnwys llawer o adnoddau defnyddiol i annog y Gymraeg yn ddyddiol yn y dosbarth.</a:t>
            </a:r>
            <a:endParaRPr lang="cy-GB" sz="16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</a:rPr>
              <a:t>There are a number of useful resources on the Peniarth website which will help you use the Welsh language daily in the classroom.</a:t>
            </a:r>
            <a:endParaRPr lang="cy-GB" sz="1600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cy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6249" y="1198774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261" y="1016269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254219" y="4112806"/>
            <a:ext cx="5589299" cy="1181781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Mae’r cardiau yma’n cynnwys ymadroddion a chwestiynau addas i'w defnyddio o ddydd i ddydd ar draws y cwricwlwm.</a:t>
            </a:r>
          </a:p>
          <a:p>
            <a:pPr algn="ctr"/>
            <a:r>
              <a:rPr lang="cy-GB" sz="1600" b="1" i="1" dirty="0">
                <a:solidFill>
                  <a:srgbClr val="002060"/>
                </a:solidFill>
              </a:rPr>
              <a:t>These cards contain phrases and questions suitable to be used on a daily basis across the curriculum.</a:t>
            </a:r>
            <a:endParaRPr lang="en-GB" sz="1600" b="1" i="1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376307" y="3928875"/>
            <a:ext cx="5497287" cy="153281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cs typeface="Calibri"/>
              </a:rPr>
              <a:t>Mae eitemau iaith fel berfau, treigladau, arddodiaid ac ymadroddion iaith bob dydd wedi'u cynnwys, ac wedi grwpio fesul lliw i ddod o hyd i’r atebion yn hawdd.</a:t>
            </a:r>
            <a:endParaRPr lang="cy-GB" sz="16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1600" b="1" i="1" dirty="0">
                <a:solidFill>
                  <a:srgbClr val="002060"/>
                </a:solidFill>
              </a:rPr>
              <a:t>Language elements such as verbs, mutations, prepositions and everyday phrases are all included, and are grouped by colour so that answers are easily found.</a:t>
            </a:r>
            <a:endParaRPr lang="cy-GB" sz="1600" b="1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cy-GB" sz="16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113982"/>
            <a:ext cx="3057475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Cliciwch ar bob llun i ddysgu mwy am yr adnodd.</a:t>
            </a:r>
            <a:endParaRPr lang="cy-GB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cy-GB" i="1" dirty="0">
                <a:solidFill>
                  <a:srgbClr val="002060"/>
                </a:solidFill>
              </a:rPr>
              <a:t>Click on each picture to learn more about the resource. </a:t>
            </a:r>
            <a:endParaRPr lang="cy-GB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1" descr="A blue and white logo&#10;&#10;Description automatically generated">
            <a:extLst>
              <a:ext uri="{FF2B5EF4-FFF2-40B4-BE49-F238E27FC236}">
                <a16:creationId xmlns:a16="http://schemas.microsoft.com/office/drawing/2014/main" id="{058DC25B-901F-1D3E-415B-DDF81EA789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19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763810" y="313946"/>
            <a:ext cx="6948329" cy="1449540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Mae hefyd ffeiliau sain i’ch helpu i wybod sut mae ynganu’r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geiriau ar y cardiau.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cy-GB" sz="2000" b="1" i="1" dirty="0">
                <a:solidFill>
                  <a:srgbClr val="002060"/>
                </a:solidFill>
              </a:rPr>
              <a:t>There are also free sound files to help with pronunciation, </a:t>
            </a:r>
            <a:endParaRPr lang="cy-GB" sz="2000" b="1" i="1">
              <a:solidFill>
                <a:srgbClr val="002060"/>
              </a:solidFill>
              <a:cs typeface="Calibri Light"/>
            </a:endParaRPr>
          </a:p>
          <a:p>
            <a:pPr algn="ctr"/>
            <a:r>
              <a:rPr lang="cy-GB" sz="2000" b="1" i="1" dirty="0">
                <a:solidFill>
                  <a:srgbClr val="002060"/>
                </a:solidFill>
              </a:rPr>
              <a:t>which correspond to the cards. </a:t>
            </a:r>
            <a:endParaRPr lang="cy-GB" sz="2000" b="1" i="1">
              <a:solidFill>
                <a:srgbClr val="002060"/>
              </a:solidFill>
              <a:cs typeface="Calibri Light"/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886" y="1493342"/>
            <a:ext cx="4343400" cy="43434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8007" y="1334837"/>
            <a:ext cx="4660409" cy="466040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80960" y="2525356"/>
            <a:ext cx="30574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Cliciwch 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yma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i glywed.</a:t>
            </a:r>
          </a:p>
          <a:p>
            <a:pPr algn="ctr"/>
            <a:endParaRPr lang="cy-GB" sz="2400" b="1" dirty="0"/>
          </a:p>
          <a:p>
            <a:pPr algn="ctr"/>
            <a:r>
              <a:rPr lang="cy-GB" sz="2400" b="1" dirty="0"/>
              <a:t>Click </a:t>
            </a:r>
            <a:r>
              <a:rPr lang="cy-GB" sz="2400" b="1" dirty="0">
                <a:hlinkClick r:id="rId9"/>
              </a:rPr>
              <a:t>here</a:t>
            </a:r>
            <a:r>
              <a:rPr lang="cy-GB" sz="2400" b="1" dirty="0"/>
              <a:t> </a:t>
            </a:r>
          </a:p>
          <a:p>
            <a:pPr algn="ctr"/>
            <a:r>
              <a:rPr lang="cy-GB" sz="2400" b="1" dirty="0"/>
              <a:t>to hear. </a:t>
            </a:r>
          </a:p>
        </p:txBody>
      </p:sp>
      <p:pic>
        <p:nvPicPr>
          <p:cNvPr id="3" name="Picture 2" descr="A blue and white logo&#10;&#10;Description automatically generated">
            <a:extLst>
              <a:ext uri="{FF2B5EF4-FFF2-40B4-BE49-F238E27FC236}">
                <a16:creationId xmlns:a16="http://schemas.microsoft.com/office/drawing/2014/main" id="{30062DE2-7F00-B4DB-5B3E-A78561DB2F8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95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0000"/>
          </a:srgbClr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464338" y="245104"/>
            <a:ext cx="7402554" cy="3299885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If you are in the Primary sector the '</a:t>
            </a:r>
            <a:r>
              <a:rPr lang="cy-GB" sz="2000" b="1" dirty="0">
                <a:solidFill>
                  <a:srgbClr val="FF0000"/>
                </a:solidFill>
                <a:latin typeface="Calibri"/>
                <a:cs typeface="Calibri"/>
              </a:rPr>
              <a:t>Cyw: Beth Welwch chi?</a:t>
            </a:r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' bilingual A3 hardback flip books are also very useful. 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endParaRPr lang="cy-GB" sz="2000" b="1" dirty="0">
              <a:solidFill>
                <a:srgbClr val="002060"/>
              </a:solidFill>
              <a:latin typeface="Calibri"/>
              <a:cs typeface="Calibri Light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The resource develops children's oral skills from an early age with colourful pictures and situations depicted to encourage discussion.</a:t>
            </a:r>
            <a:endParaRPr lang="cy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endParaRPr lang="cy-GB" sz="2000" b="1" dirty="0">
              <a:solidFill>
                <a:srgbClr val="002060"/>
              </a:solidFill>
              <a:latin typeface="Calibri"/>
              <a:cs typeface="Calibri Light"/>
            </a:endParaRPr>
          </a:p>
          <a:p>
            <a:pPr algn="ctr"/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 All scenes have been designed with characteristics of Outcome 2 across four Profile Learning Areas of the Foundation Phase in mind, and the flipside of each picture has teacher notes including Welsh</a:t>
            </a:r>
            <a:r>
              <a:rPr lang="cy-GB" sz="2000" b="1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lang="cy-GB" sz="2000" b="1" dirty="0">
                <a:solidFill>
                  <a:srgbClr val="002060"/>
                </a:solidFill>
                <a:latin typeface="Calibri"/>
                <a:cs typeface="Calibri"/>
              </a:rPr>
              <a:t>language question 'prompts’ and phonetics.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9034" y="4538102"/>
            <a:ext cx="3752235" cy="64633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Click on the picture to see the resource online.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>
            <a:hlinkClick r:id="rId5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316" b="14199"/>
          <a:stretch/>
        </p:blipFill>
        <p:spPr>
          <a:xfrm>
            <a:off x="457827" y="1679584"/>
            <a:ext cx="3792754" cy="271127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F98553-6B89-D047-AC04-8F9DB85769F6}"/>
              </a:ext>
            </a:extLst>
          </p:cNvPr>
          <p:cNvSpPr/>
          <p:nvPr/>
        </p:nvSpPr>
        <p:spPr>
          <a:xfrm>
            <a:off x="4414225" y="3752865"/>
            <a:ext cx="7402554" cy="156966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dirty="0">
                <a:solidFill>
                  <a:srgbClr val="002060"/>
                </a:solidFill>
                <a:latin typeface="inherit"/>
              </a:rPr>
              <a:t>As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students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you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get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free</a:t>
            </a:r>
            <a:r>
              <a:rPr lang="cy-GB" b="1" u="sng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b="1" u="sng" dirty="0" err="1">
                <a:solidFill>
                  <a:srgbClr val="002060"/>
                </a:solidFill>
                <a:latin typeface="inherit"/>
              </a:rPr>
              <a:t>delivery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Peniarth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shop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if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you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purchase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 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any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 of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these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by 1st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December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using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this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coupon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inherit"/>
              </a:rPr>
              <a:t>code</a:t>
            </a:r>
            <a:r>
              <a:rPr lang="cy-GB" dirty="0">
                <a:latin typeface="inherit"/>
              </a:rPr>
              <a:t> </a:t>
            </a:r>
            <a:r>
              <a:rPr lang="cy-GB" sz="2400" dirty="0">
                <a:solidFill>
                  <a:schemeClr val="bg1"/>
                </a:solidFill>
                <a:highlight>
                  <a:srgbClr val="FF0000"/>
                </a:highlight>
                <a:latin typeface="inherit"/>
              </a:rPr>
              <a:t>kVFui4UZ</a:t>
            </a:r>
            <a:endParaRPr lang="cy-GB" sz="1100" b="1" dirty="0">
              <a:solidFill>
                <a:schemeClr val="bg1"/>
              </a:solidFill>
              <a:highlight>
                <a:srgbClr val="FF0000"/>
              </a:highlight>
              <a:latin typeface="Courier New"/>
              <a:cs typeface="Courier New"/>
            </a:endParaRPr>
          </a:p>
          <a:p>
            <a:r>
              <a:rPr lang="cy-GB" dirty="0">
                <a:solidFill>
                  <a:srgbClr val="002060"/>
                </a:solidFill>
                <a:latin typeface="inherit"/>
              </a:rPr>
              <a:t>You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will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need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to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enter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the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coupon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code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on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 the '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basket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' </a:t>
            </a:r>
            <a:r>
              <a:rPr lang="cy-GB" err="1">
                <a:solidFill>
                  <a:srgbClr val="002060"/>
                </a:solidFill>
                <a:latin typeface="inherit"/>
              </a:rPr>
              <a:t>page</a:t>
            </a:r>
            <a:r>
              <a:rPr lang="cy-GB" dirty="0">
                <a:solidFill>
                  <a:srgbClr val="002060"/>
                </a:solidFill>
                <a:latin typeface="inherit"/>
              </a:rPr>
              <a:t>, - </a:t>
            </a:r>
            <a:endParaRPr lang="cy-GB">
              <a:solidFill>
                <a:srgbClr val="002060"/>
              </a:solidFill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latin typeface="inherit"/>
              </a:rPr>
              <a:t>your discount will appear on the last stage of checkout (step 6).</a:t>
            </a:r>
            <a:endParaRPr lang="cy-GB" b="0" i="0">
              <a:solidFill>
                <a:srgbClr val="002060"/>
              </a:solidFill>
              <a:effectLst/>
              <a:latin typeface="Calibri" panose="020F0502020204030204" pitchFamily="34" charset="0"/>
              <a:cs typeface="Calibri"/>
            </a:endParaRPr>
          </a:p>
        </p:txBody>
      </p:sp>
      <p:pic>
        <p:nvPicPr>
          <p:cNvPr id="9" name="Picture 8" descr="A blue and white logo&#10;&#10;Description automatically generated">
            <a:extLst>
              <a:ext uri="{FF2B5EF4-FFF2-40B4-BE49-F238E27FC236}">
                <a16:creationId xmlns:a16="http://schemas.microsoft.com/office/drawing/2014/main" id="{EE4731CA-C459-8FB9-3188-363C9A4A6C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255" y="5572594"/>
            <a:ext cx="12202510" cy="128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988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363</Words>
  <Application>Microsoft Office PowerPoint</Application>
  <PresentationFormat>Widescreen</PresentationFormat>
  <Paragraphs>27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Mari Powell</cp:lastModifiedBy>
  <cp:revision>66</cp:revision>
  <dcterms:created xsi:type="dcterms:W3CDTF">2021-09-24T10:52:44Z</dcterms:created>
  <dcterms:modified xsi:type="dcterms:W3CDTF">2023-10-24T12:11:23Z</dcterms:modified>
</cp:coreProperties>
</file>