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75"/>
  </p:normalViewPr>
  <p:slideViewPr>
    <p:cSldViewPr snapToGrid="0">
      <p:cViewPr varScale="1">
        <p:scale>
          <a:sx n="76" d="100"/>
          <a:sy n="76" d="100"/>
        </p:scale>
        <p:origin x="216" y="4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7D409E-76F6-47F5-ABB6-CDD98B7DEF3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9189522-AF85-4DD3-9061-DC88E4ADD747}">
      <dgm:prSet/>
      <dgm:spPr/>
      <dgm:t>
        <a:bodyPr/>
        <a:lstStyle/>
        <a:p>
          <a:r>
            <a:rPr lang="en-US" dirty="0"/>
            <a:t>The main important stakeholders are: </a:t>
          </a:r>
          <a:r>
            <a:rPr lang="en-US" dirty="0">
              <a:solidFill>
                <a:schemeClr val="tx1"/>
              </a:solidFill>
              <a:highlight>
                <a:srgbClr val="FFFF00"/>
              </a:highlight>
            </a:rPr>
            <a:t>students, lecturers and the school staff</a:t>
          </a:r>
          <a:r>
            <a:rPr lang="en-US" dirty="0">
              <a:solidFill>
                <a:schemeClr val="tx1"/>
              </a:solidFill>
            </a:rPr>
            <a:t>-as</a:t>
          </a:r>
          <a:r>
            <a:rPr lang="en-US" dirty="0"/>
            <a:t> they are the main stakeholders directly impacted by this</a:t>
          </a:r>
        </a:p>
      </dgm:t>
    </dgm:pt>
    <dgm:pt modelId="{F44CBD22-5988-4623-AE93-A3FF58506FAF}" type="parTrans" cxnId="{96AD8A83-DF04-4273-B633-AE4D8C4C2C88}">
      <dgm:prSet/>
      <dgm:spPr/>
      <dgm:t>
        <a:bodyPr/>
        <a:lstStyle/>
        <a:p>
          <a:endParaRPr lang="en-US"/>
        </a:p>
      </dgm:t>
    </dgm:pt>
    <dgm:pt modelId="{0B26AD3E-A98A-45EC-8C7B-C22816D89B0B}" type="sibTrans" cxnId="{96AD8A83-DF04-4273-B633-AE4D8C4C2C88}">
      <dgm:prSet/>
      <dgm:spPr/>
      <dgm:t>
        <a:bodyPr/>
        <a:lstStyle/>
        <a:p>
          <a:endParaRPr lang="en-US"/>
        </a:p>
      </dgm:t>
    </dgm:pt>
    <dgm:pt modelId="{06D8D957-ADFC-47F3-ADD9-F972AC000AE0}">
      <dgm:prSet/>
      <dgm:spPr/>
      <dgm:t>
        <a:bodyPr/>
        <a:lstStyle/>
        <a:p>
          <a:r>
            <a:rPr lang="en-US" dirty="0"/>
            <a:t>Manage closely-high </a:t>
          </a:r>
          <a:r>
            <a:rPr lang="en-US" dirty="0">
              <a:solidFill>
                <a:schemeClr val="tx1"/>
              </a:solidFill>
              <a:highlight>
                <a:srgbClr val="FFFF00"/>
              </a:highlight>
            </a:rPr>
            <a:t>satisfaction-water company and its engineers who will undertake the work</a:t>
          </a:r>
          <a:r>
            <a:rPr lang="en-US" dirty="0"/>
            <a:t>-they are undertaking the project by working from the start to the end </a:t>
          </a:r>
        </a:p>
      </dgm:t>
    </dgm:pt>
    <dgm:pt modelId="{83D32687-6134-4264-AD03-113CA6AD7033}" type="parTrans" cxnId="{11B0072D-930B-4C12-AA51-8EEE2B5E5AA3}">
      <dgm:prSet/>
      <dgm:spPr/>
      <dgm:t>
        <a:bodyPr/>
        <a:lstStyle/>
        <a:p>
          <a:endParaRPr lang="en-US"/>
        </a:p>
      </dgm:t>
    </dgm:pt>
    <dgm:pt modelId="{B88984CA-9000-4B42-BACB-72E6DC07CC00}" type="sibTrans" cxnId="{11B0072D-930B-4C12-AA51-8EEE2B5E5AA3}">
      <dgm:prSet/>
      <dgm:spPr/>
      <dgm:t>
        <a:bodyPr/>
        <a:lstStyle/>
        <a:p>
          <a:endParaRPr lang="en-US"/>
        </a:p>
      </dgm:t>
    </dgm:pt>
    <dgm:pt modelId="{66FEB9A1-40CA-414F-8C15-57F9985796C2}">
      <dgm:prSet/>
      <dgm:spPr/>
      <dgm:t>
        <a:bodyPr/>
        <a:lstStyle/>
        <a:p>
          <a:r>
            <a:rPr lang="en-US" dirty="0"/>
            <a:t>Keep informed:-</a:t>
          </a:r>
          <a:r>
            <a:rPr lang="en-US" dirty="0">
              <a:solidFill>
                <a:schemeClr val="tx1"/>
              </a:solidFill>
              <a:highlight>
                <a:srgbClr val="FFFF00"/>
              </a:highlight>
            </a:rPr>
            <a:t>city council, parents</a:t>
          </a:r>
          <a:r>
            <a:rPr lang="en-US" dirty="0"/>
            <a:t>, communication between the institution and the water company-stakeholders with level of power over paperwork and authorizations</a:t>
          </a:r>
        </a:p>
      </dgm:t>
    </dgm:pt>
    <dgm:pt modelId="{695DD144-D5D1-462B-BD25-247694AEBF0E}" type="parTrans" cxnId="{578B4468-3A85-4B0B-BEDC-A906297A604E}">
      <dgm:prSet/>
      <dgm:spPr/>
      <dgm:t>
        <a:bodyPr/>
        <a:lstStyle/>
        <a:p>
          <a:endParaRPr lang="en-US"/>
        </a:p>
      </dgm:t>
    </dgm:pt>
    <dgm:pt modelId="{1ED420EB-80C0-453F-8CFD-C26869D81BAF}" type="sibTrans" cxnId="{578B4468-3A85-4B0B-BEDC-A906297A604E}">
      <dgm:prSet/>
      <dgm:spPr/>
      <dgm:t>
        <a:bodyPr/>
        <a:lstStyle/>
        <a:p>
          <a:endParaRPr lang="en-US"/>
        </a:p>
      </dgm:t>
    </dgm:pt>
    <dgm:pt modelId="{743C319A-72C7-4D78-89CB-D9FD5E90240C}" type="pres">
      <dgm:prSet presAssocID="{257D409E-76F6-47F5-ABB6-CDD98B7DEF36}" presName="root" presStyleCnt="0">
        <dgm:presLayoutVars>
          <dgm:dir/>
          <dgm:resizeHandles val="exact"/>
        </dgm:presLayoutVars>
      </dgm:prSet>
      <dgm:spPr/>
    </dgm:pt>
    <dgm:pt modelId="{685E2658-5DEA-496A-89D1-6E36D52174AA}" type="pres">
      <dgm:prSet presAssocID="{09189522-AF85-4DD3-9061-DC88E4ADD747}" presName="compNode" presStyleCnt="0"/>
      <dgm:spPr/>
    </dgm:pt>
    <dgm:pt modelId="{72B3F039-7836-4F4E-B6C9-F05211BF54DA}" type="pres">
      <dgm:prSet presAssocID="{09189522-AF85-4DD3-9061-DC88E4ADD747}" presName="bgRect" presStyleLbl="bgShp" presStyleIdx="0" presStyleCnt="3"/>
      <dgm:spPr/>
    </dgm:pt>
    <dgm:pt modelId="{FA7F6D0F-E090-4FEB-9863-715A6F5ABA14}" type="pres">
      <dgm:prSet presAssocID="{09189522-AF85-4DD3-9061-DC88E4ADD74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8AD09C06-69AD-4D33-A66F-09708B941123}" type="pres">
      <dgm:prSet presAssocID="{09189522-AF85-4DD3-9061-DC88E4ADD747}" presName="spaceRect" presStyleCnt="0"/>
      <dgm:spPr/>
    </dgm:pt>
    <dgm:pt modelId="{09253E5D-1F19-4048-8BC7-207A5F27EDE5}" type="pres">
      <dgm:prSet presAssocID="{09189522-AF85-4DD3-9061-DC88E4ADD747}" presName="parTx" presStyleLbl="revTx" presStyleIdx="0" presStyleCnt="3">
        <dgm:presLayoutVars>
          <dgm:chMax val="0"/>
          <dgm:chPref val="0"/>
        </dgm:presLayoutVars>
      </dgm:prSet>
      <dgm:spPr/>
    </dgm:pt>
    <dgm:pt modelId="{C71A90FE-9DC5-4375-A088-BA02EC8A713A}" type="pres">
      <dgm:prSet presAssocID="{0B26AD3E-A98A-45EC-8C7B-C22816D89B0B}" presName="sibTrans" presStyleCnt="0"/>
      <dgm:spPr/>
    </dgm:pt>
    <dgm:pt modelId="{994C8289-8DFC-42B4-B571-05DC277DEB8E}" type="pres">
      <dgm:prSet presAssocID="{06D8D957-ADFC-47F3-ADD9-F972AC000AE0}" presName="compNode" presStyleCnt="0"/>
      <dgm:spPr/>
    </dgm:pt>
    <dgm:pt modelId="{6A7B5D10-030F-46B8-A415-9DC1DE1F7BC9}" type="pres">
      <dgm:prSet presAssocID="{06D8D957-ADFC-47F3-ADD9-F972AC000AE0}" presName="bgRect" presStyleLbl="bgShp" presStyleIdx="1" presStyleCnt="3"/>
      <dgm:spPr/>
    </dgm:pt>
    <dgm:pt modelId="{A20ABC83-BAA2-45A2-9E35-CABDBD0079EC}" type="pres">
      <dgm:prSet presAssocID="{06D8D957-ADFC-47F3-ADD9-F972AC000AE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E305CF62-ACC3-4F15-A9AC-7218046B1A57}" type="pres">
      <dgm:prSet presAssocID="{06D8D957-ADFC-47F3-ADD9-F972AC000AE0}" presName="spaceRect" presStyleCnt="0"/>
      <dgm:spPr/>
    </dgm:pt>
    <dgm:pt modelId="{008D0AD3-556E-4DDD-8F05-A732DFA807FF}" type="pres">
      <dgm:prSet presAssocID="{06D8D957-ADFC-47F3-ADD9-F972AC000AE0}" presName="parTx" presStyleLbl="revTx" presStyleIdx="1" presStyleCnt="3">
        <dgm:presLayoutVars>
          <dgm:chMax val="0"/>
          <dgm:chPref val="0"/>
        </dgm:presLayoutVars>
      </dgm:prSet>
      <dgm:spPr/>
    </dgm:pt>
    <dgm:pt modelId="{911751EE-676B-4DC7-8E03-F4BFCC8A402A}" type="pres">
      <dgm:prSet presAssocID="{B88984CA-9000-4B42-BACB-72E6DC07CC00}" presName="sibTrans" presStyleCnt="0"/>
      <dgm:spPr/>
    </dgm:pt>
    <dgm:pt modelId="{A2048C4E-3E00-4D84-8B23-422E938A7B9E}" type="pres">
      <dgm:prSet presAssocID="{66FEB9A1-40CA-414F-8C15-57F9985796C2}" presName="compNode" presStyleCnt="0"/>
      <dgm:spPr/>
    </dgm:pt>
    <dgm:pt modelId="{2A0F55EA-CCA7-40F1-B528-7858E78CD29C}" type="pres">
      <dgm:prSet presAssocID="{66FEB9A1-40CA-414F-8C15-57F9985796C2}" presName="bgRect" presStyleLbl="bgShp" presStyleIdx="2" presStyleCnt="3"/>
      <dgm:spPr/>
    </dgm:pt>
    <dgm:pt modelId="{3E82FED6-F3D5-4E48-B3E1-666AD8F34130}" type="pres">
      <dgm:prSet presAssocID="{66FEB9A1-40CA-414F-8C15-57F9985796C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CF621860-FB8C-40E1-81C4-A0D2DFD9337F}" type="pres">
      <dgm:prSet presAssocID="{66FEB9A1-40CA-414F-8C15-57F9985796C2}" presName="spaceRect" presStyleCnt="0"/>
      <dgm:spPr/>
    </dgm:pt>
    <dgm:pt modelId="{29A5290D-BB0E-42D5-9504-F099F82DB86B}" type="pres">
      <dgm:prSet presAssocID="{66FEB9A1-40CA-414F-8C15-57F9985796C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90D430A-D408-4DD1-8638-8B91B58D2243}" type="presOf" srcId="{66FEB9A1-40CA-414F-8C15-57F9985796C2}" destId="{29A5290D-BB0E-42D5-9504-F099F82DB86B}" srcOrd="0" destOrd="0" presId="urn:microsoft.com/office/officeart/2018/2/layout/IconVerticalSolidList"/>
    <dgm:cxn modelId="{11B0072D-930B-4C12-AA51-8EEE2B5E5AA3}" srcId="{257D409E-76F6-47F5-ABB6-CDD98B7DEF36}" destId="{06D8D957-ADFC-47F3-ADD9-F972AC000AE0}" srcOrd="1" destOrd="0" parTransId="{83D32687-6134-4264-AD03-113CA6AD7033}" sibTransId="{B88984CA-9000-4B42-BACB-72E6DC07CC00}"/>
    <dgm:cxn modelId="{53A31E53-62A5-4478-AB3B-2B089351D3FC}" type="presOf" srcId="{06D8D957-ADFC-47F3-ADD9-F972AC000AE0}" destId="{008D0AD3-556E-4DDD-8F05-A732DFA807FF}" srcOrd="0" destOrd="0" presId="urn:microsoft.com/office/officeart/2018/2/layout/IconVerticalSolidList"/>
    <dgm:cxn modelId="{67CE3454-EBEA-4E20-BD0D-B9D05C8ECBDF}" type="presOf" srcId="{09189522-AF85-4DD3-9061-DC88E4ADD747}" destId="{09253E5D-1F19-4048-8BC7-207A5F27EDE5}" srcOrd="0" destOrd="0" presId="urn:microsoft.com/office/officeart/2018/2/layout/IconVerticalSolidList"/>
    <dgm:cxn modelId="{578B4468-3A85-4B0B-BEDC-A906297A604E}" srcId="{257D409E-76F6-47F5-ABB6-CDD98B7DEF36}" destId="{66FEB9A1-40CA-414F-8C15-57F9985796C2}" srcOrd="2" destOrd="0" parTransId="{695DD144-D5D1-462B-BD25-247694AEBF0E}" sibTransId="{1ED420EB-80C0-453F-8CFD-C26869D81BAF}"/>
    <dgm:cxn modelId="{96AD8A83-DF04-4273-B633-AE4D8C4C2C88}" srcId="{257D409E-76F6-47F5-ABB6-CDD98B7DEF36}" destId="{09189522-AF85-4DD3-9061-DC88E4ADD747}" srcOrd="0" destOrd="0" parTransId="{F44CBD22-5988-4623-AE93-A3FF58506FAF}" sibTransId="{0B26AD3E-A98A-45EC-8C7B-C22816D89B0B}"/>
    <dgm:cxn modelId="{DACCE899-2CC3-40DC-8840-4A8FC135CDAD}" type="presOf" srcId="{257D409E-76F6-47F5-ABB6-CDD98B7DEF36}" destId="{743C319A-72C7-4D78-89CB-D9FD5E90240C}" srcOrd="0" destOrd="0" presId="urn:microsoft.com/office/officeart/2018/2/layout/IconVerticalSolidList"/>
    <dgm:cxn modelId="{6905D1A4-547A-4BB2-948C-DE88199FB5C5}" type="presParOf" srcId="{743C319A-72C7-4D78-89CB-D9FD5E90240C}" destId="{685E2658-5DEA-496A-89D1-6E36D52174AA}" srcOrd="0" destOrd="0" presId="urn:microsoft.com/office/officeart/2018/2/layout/IconVerticalSolidList"/>
    <dgm:cxn modelId="{031F413E-B16A-493D-AB03-AD9CC337A071}" type="presParOf" srcId="{685E2658-5DEA-496A-89D1-6E36D52174AA}" destId="{72B3F039-7836-4F4E-B6C9-F05211BF54DA}" srcOrd="0" destOrd="0" presId="urn:microsoft.com/office/officeart/2018/2/layout/IconVerticalSolidList"/>
    <dgm:cxn modelId="{EE40EC75-E590-448D-A2E6-C171E68BC254}" type="presParOf" srcId="{685E2658-5DEA-496A-89D1-6E36D52174AA}" destId="{FA7F6D0F-E090-4FEB-9863-715A6F5ABA14}" srcOrd="1" destOrd="0" presId="urn:microsoft.com/office/officeart/2018/2/layout/IconVerticalSolidList"/>
    <dgm:cxn modelId="{7E697AB8-6A51-4E2D-A98B-97AD967F4A2B}" type="presParOf" srcId="{685E2658-5DEA-496A-89D1-6E36D52174AA}" destId="{8AD09C06-69AD-4D33-A66F-09708B941123}" srcOrd="2" destOrd="0" presId="urn:microsoft.com/office/officeart/2018/2/layout/IconVerticalSolidList"/>
    <dgm:cxn modelId="{DCF7B4BE-D7DE-4115-900D-1E6EEF214F70}" type="presParOf" srcId="{685E2658-5DEA-496A-89D1-6E36D52174AA}" destId="{09253E5D-1F19-4048-8BC7-207A5F27EDE5}" srcOrd="3" destOrd="0" presId="urn:microsoft.com/office/officeart/2018/2/layout/IconVerticalSolidList"/>
    <dgm:cxn modelId="{FE3BCAD3-6F4D-4799-9C11-101F64D2F598}" type="presParOf" srcId="{743C319A-72C7-4D78-89CB-D9FD5E90240C}" destId="{C71A90FE-9DC5-4375-A088-BA02EC8A713A}" srcOrd="1" destOrd="0" presId="urn:microsoft.com/office/officeart/2018/2/layout/IconVerticalSolidList"/>
    <dgm:cxn modelId="{100A1D00-4139-4771-A098-A3E160317626}" type="presParOf" srcId="{743C319A-72C7-4D78-89CB-D9FD5E90240C}" destId="{994C8289-8DFC-42B4-B571-05DC277DEB8E}" srcOrd="2" destOrd="0" presId="urn:microsoft.com/office/officeart/2018/2/layout/IconVerticalSolidList"/>
    <dgm:cxn modelId="{E3741F4C-EAB6-4499-A361-2DAF5A0FEB62}" type="presParOf" srcId="{994C8289-8DFC-42B4-B571-05DC277DEB8E}" destId="{6A7B5D10-030F-46B8-A415-9DC1DE1F7BC9}" srcOrd="0" destOrd="0" presId="urn:microsoft.com/office/officeart/2018/2/layout/IconVerticalSolidList"/>
    <dgm:cxn modelId="{4BD5AB8B-2114-4C65-AA0D-54AE391A1948}" type="presParOf" srcId="{994C8289-8DFC-42B4-B571-05DC277DEB8E}" destId="{A20ABC83-BAA2-45A2-9E35-CABDBD0079EC}" srcOrd="1" destOrd="0" presId="urn:microsoft.com/office/officeart/2018/2/layout/IconVerticalSolidList"/>
    <dgm:cxn modelId="{6DE46513-9579-4F4A-A286-C003F429F73B}" type="presParOf" srcId="{994C8289-8DFC-42B4-B571-05DC277DEB8E}" destId="{E305CF62-ACC3-4F15-A9AC-7218046B1A57}" srcOrd="2" destOrd="0" presId="urn:microsoft.com/office/officeart/2018/2/layout/IconVerticalSolidList"/>
    <dgm:cxn modelId="{D9747EC2-294C-4F5F-98AA-41703409E70B}" type="presParOf" srcId="{994C8289-8DFC-42B4-B571-05DC277DEB8E}" destId="{008D0AD3-556E-4DDD-8F05-A732DFA807FF}" srcOrd="3" destOrd="0" presId="urn:microsoft.com/office/officeart/2018/2/layout/IconVerticalSolidList"/>
    <dgm:cxn modelId="{4ED0BEE1-6276-425E-B077-22B43E68FF72}" type="presParOf" srcId="{743C319A-72C7-4D78-89CB-D9FD5E90240C}" destId="{911751EE-676B-4DC7-8E03-F4BFCC8A402A}" srcOrd="3" destOrd="0" presId="urn:microsoft.com/office/officeart/2018/2/layout/IconVerticalSolidList"/>
    <dgm:cxn modelId="{4E873B3D-04E3-4DDE-AE8A-964D6E8B68A6}" type="presParOf" srcId="{743C319A-72C7-4D78-89CB-D9FD5E90240C}" destId="{A2048C4E-3E00-4D84-8B23-422E938A7B9E}" srcOrd="4" destOrd="0" presId="urn:microsoft.com/office/officeart/2018/2/layout/IconVerticalSolidList"/>
    <dgm:cxn modelId="{5DEE838F-3D09-44A3-A5BA-F64A263BF436}" type="presParOf" srcId="{A2048C4E-3E00-4D84-8B23-422E938A7B9E}" destId="{2A0F55EA-CCA7-40F1-B528-7858E78CD29C}" srcOrd="0" destOrd="0" presId="urn:microsoft.com/office/officeart/2018/2/layout/IconVerticalSolidList"/>
    <dgm:cxn modelId="{3A72F628-D211-4313-B97B-6DF3078BB4FE}" type="presParOf" srcId="{A2048C4E-3E00-4D84-8B23-422E938A7B9E}" destId="{3E82FED6-F3D5-4E48-B3E1-666AD8F34130}" srcOrd="1" destOrd="0" presId="urn:microsoft.com/office/officeart/2018/2/layout/IconVerticalSolidList"/>
    <dgm:cxn modelId="{3B53F202-8D7C-4067-B2B5-69DBEB5BA896}" type="presParOf" srcId="{A2048C4E-3E00-4D84-8B23-422E938A7B9E}" destId="{CF621860-FB8C-40E1-81C4-A0D2DFD9337F}" srcOrd="2" destOrd="0" presId="urn:microsoft.com/office/officeart/2018/2/layout/IconVerticalSolidList"/>
    <dgm:cxn modelId="{AFFBED22-A6A9-4E47-A447-C7FB83834207}" type="presParOf" srcId="{A2048C4E-3E00-4D84-8B23-422E938A7B9E}" destId="{29A5290D-BB0E-42D5-9504-F099F82DB86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E9C5032-2AB0-49D4-A128-47ECE6554D8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75245AE-DE1F-463E-A586-80FC83F19DEC}">
      <dgm:prSet/>
      <dgm:spPr/>
      <dgm:t>
        <a:bodyPr/>
        <a:lstStyle/>
        <a:p>
          <a:r>
            <a:rPr lang="en-US"/>
            <a:t>INITIATION- the main goal of the project is to offer clean and safe water and sanitation system to children in schools for their well being and healthy development</a:t>
          </a:r>
        </a:p>
      </dgm:t>
    </dgm:pt>
    <dgm:pt modelId="{67350AAC-668F-4A80-B069-47277332BBA0}" type="parTrans" cxnId="{D5324D02-A3C3-4EF5-BDD2-39C2996A1F3C}">
      <dgm:prSet/>
      <dgm:spPr/>
      <dgm:t>
        <a:bodyPr/>
        <a:lstStyle/>
        <a:p>
          <a:endParaRPr lang="en-US"/>
        </a:p>
      </dgm:t>
    </dgm:pt>
    <dgm:pt modelId="{C1BB63DB-4AD4-4888-B94E-DE5A3B825BB7}" type="sibTrans" cxnId="{D5324D02-A3C3-4EF5-BDD2-39C2996A1F3C}">
      <dgm:prSet/>
      <dgm:spPr/>
      <dgm:t>
        <a:bodyPr/>
        <a:lstStyle/>
        <a:p>
          <a:endParaRPr lang="en-US"/>
        </a:p>
      </dgm:t>
    </dgm:pt>
    <dgm:pt modelId="{F6821D21-BEFE-426B-B897-D3494D8BEF0E}">
      <dgm:prSet/>
      <dgm:spPr/>
      <dgm:t>
        <a:bodyPr/>
        <a:lstStyle/>
        <a:p>
          <a:r>
            <a:rPr lang="en-US"/>
            <a:t>PLANNING- the budget is up to £1 million  supported by the Council and investors</a:t>
          </a:r>
        </a:p>
      </dgm:t>
    </dgm:pt>
    <dgm:pt modelId="{BB1F0E98-BD59-4503-AF0F-D0D430A3A6FD}" type="parTrans" cxnId="{E658E8D9-8E09-48DC-A8EA-0E6ED649874A}">
      <dgm:prSet/>
      <dgm:spPr/>
      <dgm:t>
        <a:bodyPr/>
        <a:lstStyle/>
        <a:p>
          <a:endParaRPr lang="en-US"/>
        </a:p>
      </dgm:t>
    </dgm:pt>
    <dgm:pt modelId="{51289611-5AE4-4C14-B600-5D809BBC99DD}" type="sibTrans" cxnId="{E658E8D9-8E09-48DC-A8EA-0E6ED649874A}">
      <dgm:prSet/>
      <dgm:spPr/>
      <dgm:t>
        <a:bodyPr/>
        <a:lstStyle/>
        <a:p>
          <a:endParaRPr lang="en-US"/>
        </a:p>
      </dgm:t>
    </dgm:pt>
    <dgm:pt modelId="{DDD219B5-5DA0-43D7-871B-B082B34A8627}">
      <dgm:prSet/>
      <dgm:spPr/>
      <dgm:t>
        <a:bodyPr/>
        <a:lstStyle/>
        <a:p>
          <a:r>
            <a:rPr lang="en-US"/>
            <a:t>EXECUTION – plan and manage the resources from authorization paperwork, logistics, risk assessment to raw material and products needed for the project action</a:t>
          </a:r>
        </a:p>
      </dgm:t>
    </dgm:pt>
    <dgm:pt modelId="{0269E196-2204-400C-BB60-85608CA7BCBC}" type="parTrans" cxnId="{7DCABF36-C4FB-4D65-9877-A2AFCC7B356B}">
      <dgm:prSet/>
      <dgm:spPr/>
      <dgm:t>
        <a:bodyPr/>
        <a:lstStyle/>
        <a:p>
          <a:endParaRPr lang="en-US"/>
        </a:p>
      </dgm:t>
    </dgm:pt>
    <dgm:pt modelId="{30F2BCB6-E3EE-40BA-8444-1A625EE630CE}" type="sibTrans" cxnId="{7DCABF36-C4FB-4D65-9877-A2AFCC7B356B}">
      <dgm:prSet/>
      <dgm:spPr/>
      <dgm:t>
        <a:bodyPr/>
        <a:lstStyle/>
        <a:p>
          <a:endParaRPr lang="en-US"/>
        </a:p>
      </dgm:t>
    </dgm:pt>
    <dgm:pt modelId="{9FDEF667-CBE2-4867-908E-BF138EC97042}">
      <dgm:prSet/>
      <dgm:spPr/>
      <dgm:t>
        <a:bodyPr/>
        <a:lstStyle/>
        <a:p>
          <a:r>
            <a:rPr lang="en-US"/>
            <a:t>MONITORING AND CONTROL-daily checks and weekly meetings with site team</a:t>
          </a:r>
        </a:p>
      </dgm:t>
    </dgm:pt>
    <dgm:pt modelId="{18E46C96-5022-4A04-A42A-B581837F899B}" type="parTrans" cxnId="{05C8C11F-B7D7-47B5-B474-BC6A41BABFE4}">
      <dgm:prSet/>
      <dgm:spPr/>
      <dgm:t>
        <a:bodyPr/>
        <a:lstStyle/>
        <a:p>
          <a:endParaRPr lang="en-US"/>
        </a:p>
      </dgm:t>
    </dgm:pt>
    <dgm:pt modelId="{C2A67B5B-7DAF-4D54-B74C-A799D837E973}" type="sibTrans" cxnId="{05C8C11F-B7D7-47B5-B474-BC6A41BABFE4}">
      <dgm:prSet/>
      <dgm:spPr/>
      <dgm:t>
        <a:bodyPr/>
        <a:lstStyle/>
        <a:p>
          <a:endParaRPr lang="en-US"/>
        </a:p>
      </dgm:t>
    </dgm:pt>
    <dgm:pt modelId="{2F7D4568-B95B-4FEB-823C-19267402E57F}">
      <dgm:prSet/>
      <dgm:spPr/>
      <dgm:t>
        <a:bodyPr/>
        <a:lstStyle/>
        <a:p>
          <a:r>
            <a:rPr lang="en-US"/>
            <a:t>COMPLETION-handover deliverables, review health and safety, </a:t>
          </a:r>
        </a:p>
      </dgm:t>
    </dgm:pt>
    <dgm:pt modelId="{667194DA-7BFF-42D8-885C-3314126F0404}" type="parTrans" cxnId="{6E87DA2E-AF9D-4DDB-9C0B-6B86958225C5}">
      <dgm:prSet/>
      <dgm:spPr/>
      <dgm:t>
        <a:bodyPr/>
        <a:lstStyle/>
        <a:p>
          <a:endParaRPr lang="en-US"/>
        </a:p>
      </dgm:t>
    </dgm:pt>
    <dgm:pt modelId="{4562CC09-EB15-4A6A-85A2-9B7C4E9E8419}" type="sibTrans" cxnId="{6E87DA2E-AF9D-4DDB-9C0B-6B86958225C5}">
      <dgm:prSet/>
      <dgm:spPr/>
      <dgm:t>
        <a:bodyPr/>
        <a:lstStyle/>
        <a:p>
          <a:endParaRPr lang="en-US"/>
        </a:p>
      </dgm:t>
    </dgm:pt>
    <dgm:pt modelId="{46BE0C5F-8D1B-E243-88C2-EB24108337C2}" type="pres">
      <dgm:prSet presAssocID="{8E9C5032-2AB0-49D4-A128-47ECE6554D8E}" presName="linear" presStyleCnt="0">
        <dgm:presLayoutVars>
          <dgm:animLvl val="lvl"/>
          <dgm:resizeHandles val="exact"/>
        </dgm:presLayoutVars>
      </dgm:prSet>
      <dgm:spPr/>
    </dgm:pt>
    <dgm:pt modelId="{BF5C8245-854B-5E47-A803-4E23EB356816}" type="pres">
      <dgm:prSet presAssocID="{E75245AE-DE1F-463E-A586-80FC83F19DE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936BC4D-CAFA-1C48-9F8A-4C7DA9AF33E0}" type="pres">
      <dgm:prSet presAssocID="{C1BB63DB-4AD4-4888-B94E-DE5A3B825BB7}" presName="spacer" presStyleCnt="0"/>
      <dgm:spPr/>
    </dgm:pt>
    <dgm:pt modelId="{1B4911C8-3E0B-204B-9025-C445BC577B39}" type="pres">
      <dgm:prSet presAssocID="{F6821D21-BEFE-426B-B897-D3494D8BEF0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5B50101-96C9-5B47-AF6B-9BA6F8922BBC}" type="pres">
      <dgm:prSet presAssocID="{51289611-5AE4-4C14-B600-5D809BBC99DD}" presName="spacer" presStyleCnt="0"/>
      <dgm:spPr/>
    </dgm:pt>
    <dgm:pt modelId="{A5267EE8-24B7-A44E-B743-23F4412EC15F}" type="pres">
      <dgm:prSet presAssocID="{DDD219B5-5DA0-43D7-871B-B082B34A862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C70D2B8-5A77-BF45-8DF9-A6A5646EF646}" type="pres">
      <dgm:prSet presAssocID="{30F2BCB6-E3EE-40BA-8444-1A625EE630CE}" presName="spacer" presStyleCnt="0"/>
      <dgm:spPr/>
    </dgm:pt>
    <dgm:pt modelId="{58FB646D-AD41-D64D-ABE8-406117D02733}" type="pres">
      <dgm:prSet presAssocID="{9FDEF667-CBE2-4867-908E-BF138EC9704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61B0FA9-4082-9C41-8D90-3E722E28AFE9}" type="pres">
      <dgm:prSet presAssocID="{C2A67B5B-7DAF-4D54-B74C-A799D837E973}" presName="spacer" presStyleCnt="0"/>
      <dgm:spPr/>
    </dgm:pt>
    <dgm:pt modelId="{74BC9AAF-A7ED-074A-B80D-E575742BBF11}" type="pres">
      <dgm:prSet presAssocID="{2F7D4568-B95B-4FEB-823C-19267402E57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5324D02-A3C3-4EF5-BDD2-39C2996A1F3C}" srcId="{8E9C5032-2AB0-49D4-A128-47ECE6554D8E}" destId="{E75245AE-DE1F-463E-A586-80FC83F19DEC}" srcOrd="0" destOrd="0" parTransId="{67350AAC-668F-4A80-B069-47277332BBA0}" sibTransId="{C1BB63DB-4AD4-4888-B94E-DE5A3B825BB7}"/>
    <dgm:cxn modelId="{8B77EA0A-85B1-8347-990C-104D95AF6F92}" type="presOf" srcId="{F6821D21-BEFE-426B-B897-D3494D8BEF0E}" destId="{1B4911C8-3E0B-204B-9025-C445BC577B39}" srcOrd="0" destOrd="0" presId="urn:microsoft.com/office/officeart/2005/8/layout/vList2"/>
    <dgm:cxn modelId="{E4D6C910-9A05-B14B-8310-A246AE6A8C15}" type="presOf" srcId="{8E9C5032-2AB0-49D4-A128-47ECE6554D8E}" destId="{46BE0C5F-8D1B-E243-88C2-EB24108337C2}" srcOrd="0" destOrd="0" presId="urn:microsoft.com/office/officeart/2005/8/layout/vList2"/>
    <dgm:cxn modelId="{05C8C11F-B7D7-47B5-B474-BC6A41BABFE4}" srcId="{8E9C5032-2AB0-49D4-A128-47ECE6554D8E}" destId="{9FDEF667-CBE2-4867-908E-BF138EC97042}" srcOrd="3" destOrd="0" parTransId="{18E46C96-5022-4A04-A42A-B581837F899B}" sibTransId="{C2A67B5B-7DAF-4D54-B74C-A799D837E973}"/>
    <dgm:cxn modelId="{6E87DA2E-AF9D-4DDB-9C0B-6B86958225C5}" srcId="{8E9C5032-2AB0-49D4-A128-47ECE6554D8E}" destId="{2F7D4568-B95B-4FEB-823C-19267402E57F}" srcOrd="4" destOrd="0" parTransId="{667194DA-7BFF-42D8-885C-3314126F0404}" sibTransId="{4562CC09-EB15-4A6A-85A2-9B7C4E9E8419}"/>
    <dgm:cxn modelId="{7DCABF36-C4FB-4D65-9877-A2AFCC7B356B}" srcId="{8E9C5032-2AB0-49D4-A128-47ECE6554D8E}" destId="{DDD219B5-5DA0-43D7-871B-B082B34A8627}" srcOrd="2" destOrd="0" parTransId="{0269E196-2204-400C-BB60-85608CA7BCBC}" sibTransId="{30F2BCB6-E3EE-40BA-8444-1A625EE630CE}"/>
    <dgm:cxn modelId="{B373DC6C-AD3B-324B-A4C8-0719B0AA29FB}" type="presOf" srcId="{E75245AE-DE1F-463E-A586-80FC83F19DEC}" destId="{BF5C8245-854B-5E47-A803-4E23EB356816}" srcOrd="0" destOrd="0" presId="urn:microsoft.com/office/officeart/2005/8/layout/vList2"/>
    <dgm:cxn modelId="{43736480-E704-F942-B5B2-BD55FF09166D}" type="presOf" srcId="{DDD219B5-5DA0-43D7-871B-B082B34A8627}" destId="{A5267EE8-24B7-A44E-B743-23F4412EC15F}" srcOrd="0" destOrd="0" presId="urn:microsoft.com/office/officeart/2005/8/layout/vList2"/>
    <dgm:cxn modelId="{8A721589-3078-854B-B8FB-B2CBF8BA0033}" type="presOf" srcId="{2F7D4568-B95B-4FEB-823C-19267402E57F}" destId="{74BC9AAF-A7ED-074A-B80D-E575742BBF11}" srcOrd="0" destOrd="0" presId="urn:microsoft.com/office/officeart/2005/8/layout/vList2"/>
    <dgm:cxn modelId="{E1213BD7-FDE5-D04F-942A-3D5C921055E8}" type="presOf" srcId="{9FDEF667-CBE2-4867-908E-BF138EC97042}" destId="{58FB646D-AD41-D64D-ABE8-406117D02733}" srcOrd="0" destOrd="0" presId="urn:microsoft.com/office/officeart/2005/8/layout/vList2"/>
    <dgm:cxn modelId="{E658E8D9-8E09-48DC-A8EA-0E6ED649874A}" srcId="{8E9C5032-2AB0-49D4-A128-47ECE6554D8E}" destId="{F6821D21-BEFE-426B-B897-D3494D8BEF0E}" srcOrd="1" destOrd="0" parTransId="{BB1F0E98-BD59-4503-AF0F-D0D430A3A6FD}" sibTransId="{51289611-5AE4-4C14-B600-5D809BBC99DD}"/>
    <dgm:cxn modelId="{F2F09D7A-AF05-EF4D-842A-78D36E72F47B}" type="presParOf" srcId="{46BE0C5F-8D1B-E243-88C2-EB24108337C2}" destId="{BF5C8245-854B-5E47-A803-4E23EB356816}" srcOrd="0" destOrd="0" presId="urn:microsoft.com/office/officeart/2005/8/layout/vList2"/>
    <dgm:cxn modelId="{9F8FD44B-E5D2-C04A-A424-7776640055B2}" type="presParOf" srcId="{46BE0C5F-8D1B-E243-88C2-EB24108337C2}" destId="{C936BC4D-CAFA-1C48-9F8A-4C7DA9AF33E0}" srcOrd="1" destOrd="0" presId="urn:microsoft.com/office/officeart/2005/8/layout/vList2"/>
    <dgm:cxn modelId="{37A8646D-F60C-C143-87CA-6F8A741882CD}" type="presParOf" srcId="{46BE0C5F-8D1B-E243-88C2-EB24108337C2}" destId="{1B4911C8-3E0B-204B-9025-C445BC577B39}" srcOrd="2" destOrd="0" presId="urn:microsoft.com/office/officeart/2005/8/layout/vList2"/>
    <dgm:cxn modelId="{B60B1250-3188-D243-ABED-486E2F301E32}" type="presParOf" srcId="{46BE0C5F-8D1B-E243-88C2-EB24108337C2}" destId="{55B50101-96C9-5B47-AF6B-9BA6F8922BBC}" srcOrd="3" destOrd="0" presId="urn:microsoft.com/office/officeart/2005/8/layout/vList2"/>
    <dgm:cxn modelId="{28EED17B-2795-A641-A0D8-484ACB7ECB49}" type="presParOf" srcId="{46BE0C5F-8D1B-E243-88C2-EB24108337C2}" destId="{A5267EE8-24B7-A44E-B743-23F4412EC15F}" srcOrd="4" destOrd="0" presId="urn:microsoft.com/office/officeart/2005/8/layout/vList2"/>
    <dgm:cxn modelId="{40BBAD8C-94B1-F24D-AF64-38FAF036CABE}" type="presParOf" srcId="{46BE0C5F-8D1B-E243-88C2-EB24108337C2}" destId="{AC70D2B8-5A77-BF45-8DF9-A6A5646EF646}" srcOrd="5" destOrd="0" presId="urn:microsoft.com/office/officeart/2005/8/layout/vList2"/>
    <dgm:cxn modelId="{82EF2BA1-0732-1D4D-942C-70C6B6F9B937}" type="presParOf" srcId="{46BE0C5F-8D1B-E243-88C2-EB24108337C2}" destId="{58FB646D-AD41-D64D-ABE8-406117D02733}" srcOrd="6" destOrd="0" presId="urn:microsoft.com/office/officeart/2005/8/layout/vList2"/>
    <dgm:cxn modelId="{A66753C6-2FAB-D34A-8C11-0138758EBA10}" type="presParOf" srcId="{46BE0C5F-8D1B-E243-88C2-EB24108337C2}" destId="{361B0FA9-4082-9C41-8D90-3E722E28AFE9}" srcOrd="7" destOrd="0" presId="urn:microsoft.com/office/officeart/2005/8/layout/vList2"/>
    <dgm:cxn modelId="{D8F15496-A5DB-0349-BEB6-78532DCC2484}" type="presParOf" srcId="{46BE0C5F-8D1B-E243-88C2-EB24108337C2}" destId="{74BC9AAF-A7ED-074A-B80D-E575742BBF1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B3F039-7836-4F4E-B6C9-F05211BF54DA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7F6D0F-E090-4FEB-9863-715A6F5ABA14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253E5D-1F19-4048-8BC7-207A5F27EDE5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The main important stakeholders are: </a:t>
          </a:r>
          <a:r>
            <a:rPr lang="en-US" sz="2300" kern="1200" dirty="0">
              <a:solidFill>
                <a:schemeClr val="tx1"/>
              </a:solidFill>
              <a:highlight>
                <a:srgbClr val="FFFF00"/>
              </a:highlight>
            </a:rPr>
            <a:t>students, lecturers and the school staff</a:t>
          </a:r>
          <a:r>
            <a:rPr lang="en-US" sz="2300" kern="1200" dirty="0">
              <a:solidFill>
                <a:schemeClr val="tx1"/>
              </a:solidFill>
            </a:rPr>
            <a:t>-as</a:t>
          </a:r>
          <a:r>
            <a:rPr lang="en-US" sz="2300" kern="1200" dirty="0"/>
            <a:t> they are the main stakeholders directly impacted by this</a:t>
          </a:r>
        </a:p>
      </dsp:txBody>
      <dsp:txXfrm>
        <a:off x="1435590" y="531"/>
        <a:ext cx="9080009" cy="1242935"/>
      </dsp:txXfrm>
    </dsp:sp>
    <dsp:sp modelId="{6A7B5D10-030F-46B8-A415-9DC1DE1F7BC9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0ABC83-BAA2-45A2-9E35-CABDBD0079EC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8D0AD3-556E-4DDD-8F05-A732DFA807FF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Manage closely-high </a:t>
          </a:r>
          <a:r>
            <a:rPr lang="en-US" sz="2300" kern="1200" dirty="0">
              <a:solidFill>
                <a:schemeClr val="tx1"/>
              </a:solidFill>
              <a:highlight>
                <a:srgbClr val="FFFF00"/>
              </a:highlight>
            </a:rPr>
            <a:t>satisfaction-water company and its engineers who will undertake the work</a:t>
          </a:r>
          <a:r>
            <a:rPr lang="en-US" sz="2300" kern="1200" dirty="0"/>
            <a:t>-they are undertaking the project by working from the start to the end </a:t>
          </a:r>
        </a:p>
      </dsp:txBody>
      <dsp:txXfrm>
        <a:off x="1435590" y="1554201"/>
        <a:ext cx="9080009" cy="1242935"/>
      </dsp:txXfrm>
    </dsp:sp>
    <dsp:sp modelId="{2A0F55EA-CCA7-40F1-B528-7858E78CD29C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82FED6-F3D5-4E48-B3E1-666AD8F34130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A5290D-BB0E-42D5-9504-F099F82DB86B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Keep informed:-</a:t>
          </a:r>
          <a:r>
            <a:rPr lang="en-US" sz="2300" kern="1200" dirty="0">
              <a:solidFill>
                <a:schemeClr val="tx1"/>
              </a:solidFill>
              <a:highlight>
                <a:srgbClr val="FFFF00"/>
              </a:highlight>
            </a:rPr>
            <a:t>city council, parents</a:t>
          </a:r>
          <a:r>
            <a:rPr lang="en-US" sz="2300" kern="1200" dirty="0"/>
            <a:t>, communication between the institution and the water company-stakeholders with level of power over paperwork and authorizations</a:t>
          </a:r>
        </a:p>
      </dsp:txBody>
      <dsp:txXfrm>
        <a:off x="1435590" y="3107870"/>
        <a:ext cx="9080009" cy="1242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5C8245-854B-5E47-A803-4E23EB356816}">
      <dsp:nvSpPr>
        <dsp:cNvPr id="0" name=""/>
        <dsp:cNvSpPr/>
      </dsp:nvSpPr>
      <dsp:spPr>
        <a:xfrm>
          <a:off x="0" y="202189"/>
          <a:ext cx="6303729" cy="9898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INITIATION- the main goal of the project is to offer clean and safe water and sanitation system to children in schools for their well being and healthy development</a:t>
          </a:r>
        </a:p>
      </dsp:txBody>
      <dsp:txXfrm>
        <a:off x="48319" y="250508"/>
        <a:ext cx="6207091" cy="893182"/>
      </dsp:txXfrm>
    </dsp:sp>
    <dsp:sp modelId="{1B4911C8-3E0B-204B-9025-C445BC577B39}">
      <dsp:nvSpPr>
        <dsp:cNvPr id="0" name=""/>
        <dsp:cNvSpPr/>
      </dsp:nvSpPr>
      <dsp:spPr>
        <a:xfrm>
          <a:off x="0" y="1243849"/>
          <a:ext cx="6303729" cy="989820"/>
        </a:xfrm>
        <a:prstGeom prst="roundRect">
          <a:avLst/>
        </a:prstGeom>
        <a:solidFill>
          <a:schemeClr val="accent5">
            <a:hueOff val="-374204"/>
            <a:satOff val="169"/>
            <a:lumOff val="-17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PLANNING- the budget is up to £1 million  supported by the Council and investors</a:t>
          </a:r>
        </a:p>
      </dsp:txBody>
      <dsp:txXfrm>
        <a:off x="48319" y="1292168"/>
        <a:ext cx="6207091" cy="893182"/>
      </dsp:txXfrm>
    </dsp:sp>
    <dsp:sp modelId="{A5267EE8-24B7-A44E-B743-23F4412EC15F}">
      <dsp:nvSpPr>
        <dsp:cNvPr id="0" name=""/>
        <dsp:cNvSpPr/>
      </dsp:nvSpPr>
      <dsp:spPr>
        <a:xfrm>
          <a:off x="0" y="2285509"/>
          <a:ext cx="6303729" cy="989820"/>
        </a:xfrm>
        <a:prstGeom prst="roundRect">
          <a:avLst/>
        </a:prstGeom>
        <a:solidFill>
          <a:schemeClr val="accent5">
            <a:hueOff val="-748408"/>
            <a:satOff val="337"/>
            <a:lumOff val="-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EXECUTION – plan and manage the resources from authorization paperwork, logistics, risk assessment to raw material and products needed for the project action</a:t>
          </a:r>
        </a:p>
      </dsp:txBody>
      <dsp:txXfrm>
        <a:off x="48319" y="2333828"/>
        <a:ext cx="6207091" cy="893182"/>
      </dsp:txXfrm>
    </dsp:sp>
    <dsp:sp modelId="{58FB646D-AD41-D64D-ABE8-406117D02733}">
      <dsp:nvSpPr>
        <dsp:cNvPr id="0" name=""/>
        <dsp:cNvSpPr/>
      </dsp:nvSpPr>
      <dsp:spPr>
        <a:xfrm>
          <a:off x="0" y="3327169"/>
          <a:ext cx="6303729" cy="989820"/>
        </a:xfrm>
        <a:prstGeom prst="roundRect">
          <a:avLst/>
        </a:prstGeom>
        <a:solidFill>
          <a:schemeClr val="accent5">
            <a:hueOff val="-1122612"/>
            <a:satOff val="506"/>
            <a:lumOff val="-52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MONITORING AND CONTROL-daily checks and weekly meetings with site team</a:t>
          </a:r>
        </a:p>
      </dsp:txBody>
      <dsp:txXfrm>
        <a:off x="48319" y="3375488"/>
        <a:ext cx="6207091" cy="893182"/>
      </dsp:txXfrm>
    </dsp:sp>
    <dsp:sp modelId="{74BC9AAF-A7ED-074A-B80D-E575742BBF11}">
      <dsp:nvSpPr>
        <dsp:cNvPr id="0" name=""/>
        <dsp:cNvSpPr/>
      </dsp:nvSpPr>
      <dsp:spPr>
        <a:xfrm>
          <a:off x="0" y="4368829"/>
          <a:ext cx="6303729" cy="989820"/>
        </a:xfrm>
        <a:prstGeom prst="roundRect">
          <a:avLst/>
        </a:prstGeom>
        <a:solidFill>
          <a:schemeClr val="accent5">
            <a:hueOff val="-1496816"/>
            <a:satOff val="674"/>
            <a:lumOff val="-70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COMPLETION-handover deliverables, review health and safety, </a:t>
          </a:r>
        </a:p>
      </dsp:txBody>
      <dsp:txXfrm>
        <a:off x="48319" y="4417148"/>
        <a:ext cx="6207091" cy="8931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7/17/22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4208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7/17/22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3828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7436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6726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7/17/22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3645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7/17/22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4972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7/17/22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5198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259255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49120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1774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4344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7/17/22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775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80388E59-114D-4CC0-1E9F-B59FAE400BC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-1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96E5A-9DED-09B1-E2FB-F15576CC6B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2"/>
            <a:ext cx="4023360" cy="2802219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 sz="5400" dirty="0"/>
              <a:t>WATER AND SANITATION SYSTEMS FOR SCHOOLS IN UK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FABC5E-C114-2D57-390F-A3685B8A2C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396935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Gabriela </a:t>
            </a:r>
            <a:r>
              <a:rPr lang="en-US" dirty="0" err="1"/>
              <a:t>Nastase</a:t>
            </a:r>
            <a:endParaRPr lang="en-US" dirty="0"/>
          </a:p>
          <a:p>
            <a:pPr algn="l"/>
            <a:r>
              <a:rPr lang="en-US" dirty="0"/>
              <a:t>BMSW5104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24593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7">
            <a:extLst>
              <a:ext uri="{FF2B5EF4-FFF2-40B4-BE49-F238E27FC236}">
                <a16:creationId xmlns:a16="http://schemas.microsoft.com/office/drawing/2014/main" id="{004A8AE1-9605-41DC-920F-A4B8E8F23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Arc 9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790889" flipH="1">
            <a:off x="715850" y="795372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Oval 11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92396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C09423-2F07-16BB-4982-BDB9E4EDF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4281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Project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CF204-048A-9D70-AFBE-332AE21BD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1360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It is essential for schools to be able to provide safe water and sanitation facilities for their students as it is the main step towards a healthy learning environment  that benefits both the institution and the students who can develop in a healthy way.</a:t>
            </a:r>
          </a:p>
          <a:p>
            <a:endParaRPr lang="en-US" dirty="0"/>
          </a:p>
        </p:txBody>
      </p:sp>
      <p:sp>
        <p:nvSpPr>
          <p:cNvPr id="29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17460" y="4737713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90001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288701-C016-79D1-E307-CDA67BBEA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STEKEHOLDER ANALYSIS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4525FA-0EA8-3D60-2EC6-76E1DF5BA9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5527608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8664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58427A-F13F-A99E-5169-27ECF006D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Work breakdown structure  (5 stages)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DC8804-4BA4-DCCE-B935-029E52D22E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2528235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6827440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AnalogousFromDarkSeedLeftStep">
      <a:dk1>
        <a:srgbClr val="000000"/>
      </a:dk1>
      <a:lt1>
        <a:srgbClr val="FFFFFF"/>
      </a:lt1>
      <a:dk2>
        <a:srgbClr val="1B1D2F"/>
      </a:dk2>
      <a:lt2>
        <a:srgbClr val="F0F3F1"/>
      </a:lt2>
      <a:accent1>
        <a:srgbClr val="E729B5"/>
      </a:accent1>
      <a:accent2>
        <a:srgbClr val="B717D5"/>
      </a:accent2>
      <a:accent3>
        <a:srgbClr val="7A29E7"/>
      </a:accent3>
      <a:accent4>
        <a:srgbClr val="3230D9"/>
      </a:accent4>
      <a:accent5>
        <a:srgbClr val="2976E7"/>
      </a:accent5>
      <a:accent6>
        <a:srgbClr val="17B3D5"/>
      </a:accent6>
      <a:hlink>
        <a:srgbClr val="3F5EBF"/>
      </a:hlink>
      <a:folHlink>
        <a:srgbClr val="7F7F7F"/>
      </a:folHlink>
    </a:clrScheme>
    <a:fontScheme name="Festival">
      <a:majorFont>
        <a:latin typeface="Tw Cen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223</Words>
  <Application>Microsoft Macintosh PowerPoint</Application>
  <PresentationFormat>Widescreen</PresentationFormat>
  <Paragraphs>15</Paragraphs>
  <Slides>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Avenir Next LT Pro</vt:lpstr>
      <vt:lpstr>Calibri</vt:lpstr>
      <vt:lpstr>Tw Cen MT</vt:lpstr>
      <vt:lpstr>ShapesVTI</vt:lpstr>
      <vt:lpstr>WATER AND SANITATION SYSTEMS FOR SCHOOLS IN UK</vt:lpstr>
      <vt:lpstr>Project outline</vt:lpstr>
      <vt:lpstr>STEKEHOLDER ANALYSIS</vt:lpstr>
      <vt:lpstr>Work breakdown structure  (5 stages)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George Andrei Nastase</dc:creator>
  <cp:lastModifiedBy>George Andrei Nastase</cp:lastModifiedBy>
  <cp:revision>2</cp:revision>
  <dcterms:created xsi:type="dcterms:W3CDTF">2022-07-17T17:55:36Z</dcterms:created>
  <dcterms:modified xsi:type="dcterms:W3CDTF">2022-07-17T18:17:17Z</dcterms:modified>
</cp:coreProperties>
</file>