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996" r:id="rId3"/>
    <p:sldId id="997" r:id="rId4"/>
    <p:sldId id="999" r:id="rId5"/>
    <p:sldId id="1000" r:id="rId6"/>
    <p:sldId id="1001" r:id="rId7"/>
    <p:sldId id="1002" r:id="rId8"/>
    <p:sldId id="1003" r:id="rId9"/>
    <p:sldId id="276" r:id="rId10"/>
    <p:sldId id="1010" r:id="rId11"/>
    <p:sldId id="1004" r:id="rId12"/>
    <p:sldId id="1005" r:id="rId13"/>
    <p:sldId id="1006" r:id="rId14"/>
    <p:sldId id="1007" r:id="rId15"/>
    <p:sldId id="28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81"/>
  </p:normalViewPr>
  <p:slideViewPr>
    <p:cSldViewPr snapToGrid="0">
      <p:cViewPr varScale="1">
        <p:scale>
          <a:sx n="108" d="100"/>
          <a:sy n="108" d="100"/>
        </p:scale>
        <p:origin x="663"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878473-F475-4DCE-8B41-07D8C2B3D716}"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US"/>
        </a:p>
      </dgm:t>
    </dgm:pt>
    <dgm:pt modelId="{B6A6F978-352E-4EC9-B7A0-84E1CEF6E899}">
      <dgm:prSet/>
      <dgm:spPr/>
      <dgm:t>
        <a:bodyPr/>
        <a:lstStyle/>
        <a:p>
          <a:r>
            <a:rPr lang="en-GB"/>
            <a:t>Arduino libraries are a convenient way to share code such as device drivers or commonly used utility functions.</a:t>
          </a:r>
          <a:endParaRPr lang="en-US"/>
        </a:p>
      </dgm:t>
    </dgm:pt>
    <dgm:pt modelId="{9D508E90-B14D-4BBF-8195-B21D44D041B6}" type="parTrans" cxnId="{64D9E26D-DC78-4CC5-B670-B89F94C2317C}">
      <dgm:prSet/>
      <dgm:spPr/>
      <dgm:t>
        <a:bodyPr/>
        <a:lstStyle/>
        <a:p>
          <a:endParaRPr lang="en-US"/>
        </a:p>
      </dgm:t>
    </dgm:pt>
    <dgm:pt modelId="{4CE7D83A-2910-44E4-AA37-1E699E3EB2E4}" type="sibTrans" cxnId="{64D9E26D-DC78-4CC5-B670-B89F94C2317C}">
      <dgm:prSet/>
      <dgm:spPr/>
      <dgm:t>
        <a:bodyPr/>
        <a:lstStyle/>
        <a:p>
          <a:endParaRPr lang="en-US"/>
        </a:p>
      </dgm:t>
    </dgm:pt>
    <dgm:pt modelId="{A01E8BBD-A364-4E01-90D1-6BAA69FB35E1}">
      <dgm:prSet/>
      <dgm:spPr/>
      <dgm:t>
        <a:bodyPr/>
        <a:lstStyle/>
        <a:p>
          <a:r>
            <a:rPr lang="en-GB" dirty="0" smtClean="0"/>
            <a:t>The </a:t>
          </a:r>
          <a:r>
            <a:rPr lang="en-GB" dirty="0"/>
            <a:t>Arduino IDE comes with a set of standard libraries for commonly used functionality. These libraries support all the examples included with the IDE. Standard library functionality includes basic communication functions and support for some of the most common types of hardware like: Servo Motors and Character LCD displays.</a:t>
          </a:r>
          <a:endParaRPr lang="en-US" dirty="0"/>
        </a:p>
      </dgm:t>
    </dgm:pt>
    <dgm:pt modelId="{BCE5946C-CB6B-44E7-888A-9DBF5B7A2DCD}" type="parTrans" cxnId="{FC2C6C1B-50A0-463E-B18A-9F2535D06280}">
      <dgm:prSet/>
      <dgm:spPr/>
      <dgm:t>
        <a:bodyPr/>
        <a:lstStyle/>
        <a:p>
          <a:endParaRPr lang="en-US"/>
        </a:p>
      </dgm:t>
    </dgm:pt>
    <dgm:pt modelId="{A95AF8A1-D29C-481D-83B5-FFD56132AF71}" type="sibTrans" cxnId="{FC2C6C1B-50A0-463E-B18A-9F2535D06280}">
      <dgm:prSet/>
      <dgm:spPr/>
      <dgm:t>
        <a:bodyPr/>
        <a:lstStyle/>
        <a:p>
          <a:endParaRPr lang="en-US"/>
        </a:p>
      </dgm:t>
    </dgm:pt>
    <dgm:pt modelId="{90179C48-1153-41F2-B506-AEFB1BBB2D72}">
      <dgm:prSet/>
      <dgm:spPr/>
      <dgm:t>
        <a:bodyPr/>
        <a:lstStyle/>
        <a:p>
          <a:r>
            <a:rPr lang="en-GB"/>
            <a:t>Library Manager Libraries The newer Arduino IDE has a Library Manager which facilitates installing third-party libraries submitted to Arduino for use. Adafruit has most of its libraries and drivers in the Library Manager for easy use.</a:t>
          </a:r>
          <a:endParaRPr lang="en-US"/>
        </a:p>
      </dgm:t>
    </dgm:pt>
    <dgm:pt modelId="{F08E22AA-CFDD-4547-AFCF-A7328E3C3133}" type="parTrans" cxnId="{4A41374E-3FF0-48F4-B01F-BFDCE73A9ABC}">
      <dgm:prSet/>
      <dgm:spPr/>
      <dgm:t>
        <a:bodyPr/>
        <a:lstStyle/>
        <a:p>
          <a:endParaRPr lang="en-US"/>
        </a:p>
      </dgm:t>
    </dgm:pt>
    <dgm:pt modelId="{9AA86062-B95C-4B07-9C9A-D11805ED128D}" type="sibTrans" cxnId="{4A41374E-3FF0-48F4-B01F-BFDCE73A9ABC}">
      <dgm:prSet/>
      <dgm:spPr/>
      <dgm:t>
        <a:bodyPr/>
        <a:lstStyle/>
        <a:p>
          <a:endParaRPr lang="en-US"/>
        </a:p>
      </dgm:t>
    </dgm:pt>
    <dgm:pt modelId="{F82DB737-12C6-A843-8639-238A97272726}" type="pres">
      <dgm:prSet presAssocID="{DA878473-F475-4DCE-8B41-07D8C2B3D716}" presName="Name0" presStyleCnt="0">
        <dgm:presLayoutVars>
          <dgm:dir/>
          <dgm:resizeHandles val="exact"/>
        </dgm:presLayoutVars>
      </dgm:prSet>
      <dgm:spPr/>
      <dgm:t>
        <a:bodyPr/>
        <a:lstStyle/>
        <a:p>
          <a:endParaRPr lang="en-US"/>
        </a:p>
      </dgm:t>
    </dgm:pt>
    <dgm:pt modelId="{7E1FF16D-DB14-7940-ADFF-258EFA530BB5}" type="pres">
      <dgm:prSet presAssocID="{B6A6F978-352E-4EC9-B7A0-84E1CEF6E899}" presName="node" presStyleLbl="node1" presStyleIdx="0" presStyleCnt="3">
        <dgm:presLayoutVars>
          <dgm:bulletEnabled val="1"/>
        </dgm:presLayoutVars>
      </dgm:prSet>
      <dgm:spPr/>
      <dgm:t>
        <a:bodyPr/>
        <a:lstStyle/>
        <a:p>
          <a:endParaRPr lang="en-US"/>
        </a:p>
      </dgm:t>
    </dgm:pt>
    <dgm:pt modelId="{B34F7B8A-BD43-B54F-BBBE-468A6FA2375B}" type="pres">
      <dgm:prSet presAssocID="{4CE7D83A-2910-44E4-AA37-1E699E3EB2E4}" presName="sibTrans" presStyleLbl="sibTrans2D1" presStyleIdx="0" presStyleCnt="2"/>
      <dgm:spPr/>
      <dgm:t>
        <a:bodyPr/>
        <a:lstStyle/>
        <a:p>
          <a:endParaRPr lang="en-US"/>
        </a:p>
      </dgm:t>
    </dgm:pt>
    <dgm:pt modelId="{AD5EFBC1-278F-3C43-A979-B7C8AA681E49}" type="pres">
      <dgm:prSet presAssocID="{4CE7D83A-2910-44E4-AA37-1E699E3EB2E4}" presName="connectorText" presStyleLbl="sibTrans2D1" presStyleIdx="0" presStyleCnt="2"/>
      <dgm:spPr/>
      <dgm:t>
        <a:bodyPr/>
        <a:lstStyle/>
        <a:p>
          <a:endParaRPr lang="en-US"/>
        </a:p>
      </dgm:t>
    </dgm:pt>
    <dgm:pt modelId="{081C7578-0C32-344A-8207-2E661B3586C2}" type="pres">
      <dgm:prSet presAssocID="{A01E8BBD-A364-4E01-90D1-6BAA69FB35E1}" presName="node" presStyleLbl="node1" presStyleIdx="1" presStyleCnt="3">
        <dgm:presLayoutVars>
          <dgm:bulletEnabled val="1"/>
        </dgm:presLayoutVars>
      </dgm:prSet>
      <dgm:spPr/>
      <dgm:t>
        <a:bodyPr/>
        <a:lstStyle/>
        <a:p>
          <a:endParaRPr lang="en-US"/>
        </a:p>
      </dgm:t>
    </dgm:pt>
    <dgm:pt modelId="{606396E7-E6E3-7C4C-AD5C-7D8E1DA5EC3F}" type="pres">
      <dgm:prSet presAssocID="{A95AF8A1-D29C-481D-83B5-FFD56132AF71}" presName="sibTrans" presStyleLbl="sibTrans2D1" presStyleIdx="1" presStyleCnt="2"/>
      <dgm:spPr/>
      <dgm:t>
        <a:bodyPr/>
        <a:lstStyle/>
        <a:p>
          <a:endParaRPr lang="en-US"/>
        </a:p>
      </dgm:t>
    </dgm:pt>
    <dgm:pt modelId="{C2D04FE9-D4DF-8646-BC9D-F204F9A8EF32}" type="pres">
      <dgm:prSet presAssocID="{A95AF8A1-D29C-481D-83B5-FFD56132AF71}" presName="connectorText" presStyleLbl="sibTrans2D1" presStyleIdx="1" presStyleCnt="2"/>
      <dgm:spPr/>
      <dgm:t>
        <a:bodyPr/>
        <a:lstStyle/>
        <a:p>
          <a:endParaRPr lang="en-US"/>
        </a:p>
      </dgm:t>
    </dgm:pt>
    <dgm:pt modelId="{3DD06CB2-80FA-6946-85CA-D435433F380A}" type="pres">
      <dgm:prSet presAssocID="{90179C48-1153-41F2-B506-AEFB1BBB2D72}" presName="node" presStyleLbl="node1" presStyleIdx="2" presStyleCnt="3">
        <dgm:presLayoutVars>
          <dgm:bulletEnabled val="1"/>
        </dgm:presLayoutVars>
      </dgm:prSet>
      <dgm:spPr/>
      <dgm:t>
        <a:bodyPr/>
        <a:lstStyle/>
        <a:p>
          <a:endParaRPr lang="en-US"/>
        </a:p>
      </dgm:t>
    </dgm:pt>
  </dgm:ptLst>
  <dgm:cxnLst>
    <dgm:cxn modelId="{FC2C6C1B-50A0-463E-B18A-9F2535D06280}" srcId="{DA878473-F475-4DCE-8B41-07D8C2B3D716}" destId="{A01E8BBD-A364-4E01-90D1-6BAA69FB35E1}" srcOrd="1" destOrd="0" parTransId="{BCE5946C-CB6B-44E7-888A-9DBF5B7A2DCD}" sibTransId="{A95AF8A1-D29C-481D-83B5-FFD56132AF71}"/>
    <dgm:cxn modelId="{160AB154-B09D-0141-B454-21646304BE82}" type="presOf" srcId="{B6A6F978-352E-4EC9-B7A0-84E1CEF6E899}" destId="{7E1FF16D-DB14-7940-ADFF-258EFA530BB5}" srcOrd="0" destOrd="0" presId="urn:microsoft.com/office/officeart/2005/8/layout/process1"/>
    <dgm:cxn modelId="{3D1377D5-B5F7-154D-9D00-258C7500CB00}" type="presOf" srcId="{DA878473-F475-4DCE-8B41-07D8C2B3D716}" destId="{F82DB737-12C6-A843-8639-238A97272726}" srcOrd="0" destOrd="0" presId="urn:microsoft.com/office/officeart/2005/8/layout/process1"/>
    <dgm:cxn modelId="{4A41374E-3FF0-48F4-B01F-BFDCE73A9ABC}" srcId="{DA878473-F475-4DCE-8B41-07D8C2B3D716}" destId="{90179C48-1153-41F2-B506-AEFB1BBB2D72}" srcOrd="2" destOrd="0" parTransId="{F08E22AA-CFDD-4547-AFCF-A7328E3C3133}" sibTransId="{9AA86062-B95C-4B07-9C9A-D11805ED128D}"/>
    <dgm:cxn modelId="{CE47E49C-ACFF-2846-ABB9-AF1904FA8DD4}" type="presOf" srcId="{4CE7D83A-2910-44E4-AA37-1E699E3EB2E4}" destId="{AD5EFBC1-278F-3C43-A979-B7C8AA681E49}" srcOrd="1" destOrd="0" presId="urn:microsoft.com/office/officeart/2005/8/layout/process1"/>
    <dgm:cxn modelId="{518376AC-38B5-7A48-A798-A9AA706A81C2}" type="presOf" srcId="{A95AF8A1-D29C-481D-83B5-FFD56132AF71}" destId="{C2D04FE9-D4DF-8646-BC9D-F204F9A8EF32}" srcOrd="1" destOrd="0" presId="urn:microsoft.com/office/officeart/2005/8/layout/process1"/>
    <dgm:cxn modelId="{9443F9C2-C70C-9040-A6C6-0EBEEA56FDFA}" type="presOf" srcId="{A95AF8A1-D29C-481D-83B5-FFD56132AF71}" destId="{606396E7-E6E3-7C4C-AD5C-7D8E1DA5EC3F}" srcOrd="0" destOrd="0" presId="urn:microsoft.com/office/officeart/2005/8/layout/process1"/>
    <dgm:cxn modelId="{973CA1BC-4ACE-F048-BE67-8C2EC1D36502}" type="presOf" srcId="{A01E8BBD-A364-4E01-90D1-6BAA69FB35E1}" destId="{081C7578-0C32-344A-8207-2E661B3586C2}" srcOrd="0" destOrd="0" presId="urn:microsoft.com/office/officeart/2005/8/layout/process1"/>
    <dgm:cxn modelId="{6BA9029F-1C8C-6343-A43C-7A5ACFBA0464}" type="presOf" srcId="{90179C48-1153-41F2-B506-AEFB1BBB2D72}" destId="{3DD06CB2-80FA-6946-85CA-D435433F380A}" srcOrd="0" destOrd="0" presId="urn:microsoft.com/office/officeart/2005/8/layout/process1"/>
    <dgm:cxn modelId="{F35FDE4A-DE6D-7042-9AB6-CB0D07A6D506}" type="presOf" srcId="{4CE7D83A-2910-44E4-AA37-1E699E3EB2E4}" destId="{B34F7B8A-BD43-B54F-BBBE-468A6FA2375B}" srcOrd="0" destOrd="0" presId="urn:microsoft.com/office/officeart/2005/8/layout/process1"/>
    <dgm:cxn modelId="{64D9E26D-DC78-4CC5-B670-B89F94C2317C}" srcId="{DA878473-F475-4DCE-8B41-07D8C2B3D716}" destId="{B6A6F978-352E-4EC9-B7A0-84E1CEF6E899}" srcOrd="0" destOrd="0" parTransId="{9D508E90-B14D-4BBF-8195-B21D44D041B6}" sibTransId="{4CE7D83A-2910-44E4-AA37-1E699E3EB2E4}"/>
    <dgm:cxn modelId="{E85CD5B8-FFF4-A341-B69E-1A6BBE9696D9}" type="presParOf" srcId="{F82DB737-12C6-A843-8639-238A97272726}" destId="{7E1FF16D-DB14-7940-ADFF-258EFA530BB5}" srcOrd="0" destOrd="0" presId="urn:microsoft.com/office/officeart/2005/8/layout/process1"/>
    <dgm:cxn modelId="{0C9FE135-4190-9D47-8410-70C996EAF516}" type="presParOf" srcId="{F82DB737-12C6-A843-8639-238A97272726}" destId="{B34F7B8A-BD43-B54F-BBBE-468A6FA2375B}" srcOrd="1" destOrd="0" presId="urn:microsoft.com/office/officeart/2005/8/layout/process1"/>
    <dgm:cxn modelId="{67E93D52-896E-1542-BB0F-2BD85CDF3FB8}" type="presParOf" srcId="{B34F7B8A-BD43-B54F-BBBE-468A6FA2375B}" destId="{AD5EFBC1-278F-3C43-A979-B7C8AA681E49}" srcOrd="0" destOrd="0" presId="urn:microsoft.com/office/officeart/2005/8/layout/process1"/>
    <dgm:cxn modelId="{CC8B80D5-9201-0A47-8349-7E1500601586}" type="presParOf" srcId="{F82DB737-12C6-A843-8639-238A97272726}" destId="{081C7578-0C32-344A-8207-2E661B3586C2}" srcOrd="2" destOrd="0" presId="urn:microsoft.com/office/officeart/2005/8/layout/process1"/>
    <dgm:cxn modelId="{0AAEB0EB-7236-5E47-AF8C-105BEE7F9987}" type="presParOf" srcId="{F82DB737-12C6-A843-8639-238A97272726}" destId="{606396E7-E6E3-7C4C-AD5C-7D8E1DA5EC3F}" srcOrd="3" destOrd="0" presId="urn:microsoft.com/office/officeart/2005/8/layout/process1"/>
    <dgm:cxn modelId="{7E808524-BCB4-B743-914C-E97E2BC1F329}" type="presParOf" srcId="{606396E7-E6E3-7C4C-AD5C-7D8E1DA5EC3F}" destId="{C2D04FE9-D4DF-8646-BC9D-F204F9A8EF32}" srcOrd="0" destOrd="0" presId="urn:microsoft.com/office/officeart/2005/8/layout/process1"/>
    <dgm:cxn modelId="{6081773C-2E0D-7E41-8D11-6449906868FB}" type="presParOf" srcId="{F82DB737-12C6-A843-8639-238A97272726}" destId="{3DD06CB2-80FA-6946-85CA-D435433F380A}"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1FF16D-DB14-7940-ADFF-258EFA530BB5}">
      <dsp:nvSpPr>
        <dsp:cNvPr id="0" name=""/>
        <dsp:cNvSpPr/>
      </dsp:nvSpPr>
      <dsp:spPr>
        <a:xfrm>
          <a:off x="8840" y="282891"/>
          <a:ext cx="2642294" cy="3220296"/>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a:t>Arduino libraries are a convenient way to share code such as device drivers or commonly used utility functions.</a:t>
          </a:r>
          <a:endParaRPr lang="en-US" sz="1600" kern="1200"/>
        </a:p>
      </dsp:txBody>
      <dsp:txXfrm>
        <a:off x="86230" y="360281"/>
        <a:ext cx="2487514" cy="3065516"/>
      </dsp:txXfrm>
    </dsp:sp>
    <dsp:sp modelId="{B34F7B8A-BD43-B54F-BBBE-468A6FA2375B}">
      <dsp:nvSpPr>
        <dsp:cNvPr id="0" name=""/>
        <dsp:cNvSpPr/>
      </dsp:nvSpPr>
      <dsp:spPr>
        <a:xfrm>
          <a:off x="2915364" y="1565395"/>
          <a:ext cx="560166" cy="65528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a:off x="2915364" y="1696453"/>
        <a:ext cx="392116" cy="393173"/>
      </dsp:txXfrm>
    </dsp:sp>
    <dsp:sp modelId="{081C7578-0C32-344A-8207-2E661B3586C2}">
      <dsp:nvSpPr>
        <dsp:cNvPr id="0" name=""/>
        <dsp:cNvSpPr/>
      </dsp:nvSpPr>
      <dsp:spPr>
        <a:xfrm>
          <a:off x="3708052" y="282891"/>
          <a:ext cx="2642294" cy="3220296"/>
        </a:xfrm>
        <a:prstGeom prst="roundRect">
          <a:avLst>
            <a:gd name="adj" fmla="val 10000"/>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The </a:t>
          </a:r>
          <a:r>
            <a:rPr lang="en-GB" sz="1600" kern="1200" dirty="0"/>
            <a:t>Arduino IDE comes with a set of standard libraries for commonly used functionality. These libraries support all the examples included with the IDE. Standard library functionality includes basic communication functions and support for some of the most common types of hardware like: Servo Motors and Character LCD displays.</a:t>
          </a:r>
          <a:endParaRPr lang="en-US" sz="1600" kern="1200" dirty="0"/>
        </a:p>
      </dsp:txBody>
      <dsp:txXfrm>
        <a:off x="3785442" y="360281"/>
        <a:ext cx="2487514" cy="3065516"/>
      </dsp:txXfrm>
    </dsp:sp>
    <dsp:sp modelId="{606396E7-E6E3-7C4C-AD5C-7D8E1DA5EC3F}">
      <dsp:nvSpPr>
        <dsp:cNvPr id="0" name=""/>
        <dsp:cNvSpPr/>
      </dsp:nvSpPr>
      <dsp:spPr>
        <a:xfrm>
          <a:off x="6614576" y="1565395"/>
          <a:ext cx="560166" cy="655289"/>
        </a:xfrm>
        <a:prstGeom prst="rightArrow">
          <a:avLst>
            <a:gd name="adj1" fmla="val 60000"/>
            <a:gd name="adj2" fmla="val 50000"/>
          </a:avLst>
        </a:prstGeom>
        <a:solidFill>
          <a:schemeClr val="accent2">
            <a:hueOff val="39038"/>
            <a:satOff val="-26876"/>
            <a:lumOff val="-686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a:off x="6614576" y="1696453"/>
        <a:ext cx="392116" cy="393173"/>
      </dsp:txXfrm>
    </dsp:sp>
    <dsp:sp modelId="{3DD06CB2-80FA-6946-85CA-D435433F380A}">
      <dsp:nvSpPr>
        <dsp:cNvPr id="0" name=""/>
        <dsp:cNvSpPr/>
      </dsp:nvSpPr>
      <dsp:spPr>
        <a:xfrm>
          <a:off x="7407265" y="282891"/>
          <a:ext cx="2642294" cy="3220296"/>
        </a:xfrm>
        <a:prstGeom prst="roundRect">
          <a:avLst>
            <a:gd name="adj" fmla="val 10000"/>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a:t>Library Manager Libraries The newer Arduino IDE has a Library Manager which facilitates installing third-party libraries submitted to Arduino for use. Adafruit has most of its libraries and drivers in the Library Manager for easy use.</a:t>
          </a:r>
          <a:endParaRPr lang="en-US" sz="1600" kern="1200"/>
        </a:p>
      </dsp:txBody>
      <dsp:txXfrm>
        <a:off x="7484655" y="360281"/>
        <a:ext cx="2487514" cy="306551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293CA8-4BAF-4033-8716-B1D374533309}" type="datetimeFigureOut">
              <a:rPr lang="en-GB" smtClean="0"/>
              <a:t>15/10/2019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14F3EF-3423-49B5-8821-8825B845671B}" type="slidenum">
              <a:rPr lang="en-GB" smtClean="0"/>
              <a:t>‹#›</a:t>
            </a:fld>
            <a:endParaRPr lang="en-GB"/>
          </a:p>
        </p:txBody>
      </p:sp>
    </p:spTree>
    <p:extLst>
      <p:ext uri="{BB962C8B-B14F-4D97-AF65-F5344CB8AC3E}">
        <p14:creationId xmlns:p14="http://schemas.microsoft.com/office/powerpoint/2010/main" val="7427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2B85D6F8-E137-444C-9A44-AB0535A5E970}"/>
              </a:ext>
            </a:extLst>
          </p:cNvPr>
          <p:cNvSpPr>
            <a:spLocks noGrp="1" noRot="1" noChangeAspect="1" noChangeArrowheads="1" noTextEdit="1"/>
          </p:cNvSpPr>
          <p:nvPr>
            <p:ph type="sldImg"/>
          </p:nvPr>
        </p:nvSpPr>
        <p:spPr>
          <a:ln/>
        </p:spPr>
      </p:sp>
      <p:sp>
        <p:nvSpPr>
          <p:cNvPr id="79875" name="Rectangle 3">
            <a:extLst>
              <a:ext uri="{FF2B5EF4-FFF2-40B4-BE49-F238E27FC236}">
                <a16:creationId xmlns:a16="http://schemas.microsoft.com/office/drawing/2014/main" id="{6F42ED55-A844-4FC6-BF06-333F60C5F8C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굴림" panose="020B0503020000020004" pitchFamily="34" charset="-127"/>
            </a:endParaRPr>
          </a:p>
        </p:txBody>
      </p:sp>
    </p:spTree>
    <p:extLst>
      <p:ext uri="{BB962C8B-B14F-4D97-AF65-F5344CB8AC3E}">
        <p14:creationId xmlns:p14="http://schemas.microsoft.com/office/powerpoint/2010/main" val="18581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D3EF85AF-F957-4DF2-AF0B-3ECD0AA344A5}"/>
              </a:ext>
            </a:extLst>
          </p:cNvPr>
          <p:cNvSpPr>
            <a:spLocks noGrp="1" noRot="1" noChangeAspect="1" noChangeArrowheads="1" noTextEdit="1"/>
          </p:cNvSpPr>
          <p:nvPr>
            <p:ph type="sldImg"/>
          </p:nvPr>
        </p:nvSpPr>
        <p:spPr>
          <a:ln/>
        </p:spPr>
      </p:sp>
      <p:sp>
        <p:nvSpPr>
          <p:cNvPr id="81923" name="Rectangle 3">
            <a:extLst>
              <a:ext uri="{FF2B5EF4-FFF2-40B4-BE49-F238E27FC236}">
                <a16:creationId xmlns:a16="http://schemas.microsoft.com/office/drawing/2014/main" id="{03325F9E-B4CD-42E3-A278-E52470E857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굴림" panose="020B0503020000020004" pitchFamily="34" charset="-127"/>
              </a:rPr>
              <a:t>Wash your hands after handling the boards. Solder contains lead (not RoHS compliant yet!)</a:t>
            </a:r>
          </a:p>
        </p:txBody>
      </p:sp>
    </p:spTree>
    <p:extLst>
      <p:ext uri="{BB962C8B-B14F-4D97-AF65-F5344CB8AC3E}">
        <p14:creationId xmlns:p14="http://schemas.microsoft.com/office/powerpoint/2010/main" val="4195705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40ADB7CC-BF62-4362-9D3B-FC3923D03D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defRPr kumimoji="1" sz="2400">
                <a:solidFill>
                  <a:schemeClr val="tx1"/>
                </a:solidFill>
                <a:latin typeface="굴림" panose="020B0503020000020004" pitchFamily="34" charset="-127"/>
                <a:ea typeface="굴림" panose="020B0503020000020004" pitchFamily="34" charset="-127"/>
              </a:defRPr>
            </a:lvl1pPr>
            <a:lvl2pPr marL="754063" indent="-290513" defTabSz="930275">
              <a:defRPr kumimoji="1" sz="2400">
                <a:solidFill>
                  <a:schemeClr val="tx1"/>
                </a:solidFill>
                <a:latin typeface="굴림" panose="020B0503020000020004" pitchFamily="34" charset="-127"/>
                <a:ea typeface="굴림" panose="020B0503020000020004" pitchFamily="34" charset="-127"/>
              </a:defRPr>
            </a:lvl2pPr>
            <a:lvl3pPr marL="1162050" indent="-231775" defTabSz="930275">
              <a:defRPr kumimoji="1" sz="2400">
                <a:solidFill>
                  <a:schemeClr val="tx1"/>
                </a:solidFill>
                <a:latin typeface="굴림" panose="020B0503020000020004" pitchFamily="34" charset="-127"/>
                <a:ea typeface="굴림" panose="020B0503020000020004" pitchFamily="34" charset="-127"/>
              </a:defRPr>
            </a:lvl3pPr>
            <a:lvl4pPr marL="1625600" indent="-231775" defTabSz="930275">
              <a:defRPr kumimoji="1" sz="2400">
                <a:solidFill>
                  <a:schemeClr val="tx1"/>
                </a:solidFill>
                <a:latin typeface="굴림" panose="020B0503020000020004" pitchFamily="34" charset="-127"/>
                <a:ea typeface="굴림" panose="020B0503020000020004" pitchFamily="34" charset="-127"/>
              </a:defRPr>
            </a:lvl4pPr>
            <a:lvl5pPr marL="2090738" indent="-231775" defTabSz="930275">
              <a:defRPr kumimoji="1" sz="2400">
                <a:solidFill>
                  <a:schemeClr val="tx1"/>
                </a:solidFill>
                <a:latin typeface="굴림" panose="020B0503020000020004" pitchFamily="34" charset="-127"/>
                <a:ea typeface="굴림" panose="020B0503020000020004" pitchFamily="34" charset="-127"/>
              </a:defRPr>
            </a:lvl5pPr>
            <a:lvl6pPr marL="2547938" indent="-231775" defTabSz="930275" eaLnBrk="0" fontAlgn="base" hangingPunct="0">
              <a:spcBef>
                <a:spcPct val="0"/>
              </a:spcBef>
              <a:spcAft>
                <a:spcPct val="0"/>
              </a:spcAft>
              <a:defRPr kumimoji="1" sz="2400">
                <a:solidFill>
                  <a:schemeClr val="tx1"/>
                </a:solidFill>
                <a:latin typeface="굴림" panose="020B0503020000020004" pitchFamily="34" charset="-127"/>
                <a:ea typeface="굴림" panose="020B0503020000020004" pitchFamily="34" charset="-127"/>
              </a:defRPr>
            </a:lvl6pPr>
            <a:lvl7pPr marL="3005138" indent="-231775" defTabSz="930275" eaLnBrk="0" fontAlgn="base" hangingPunct="0">
              <a:spcBef>
                <a:spcPct val="0"/>
              </a:spcBef>
              <a:spcAft>
                <a:spcPct val="0"/>
              </a:spcAft>
              <a:defRPr kumimoji="1" sz="2400">
                <a:solidFill>
                  <a:schemeClr val="tx1"/>
                </a:solidFill>
                <a:latin typeface="굴림" panose="020B0503020000020004" pitchFamily="34" charset="-127"/>
                <a:ea typeface="굴림" panose="020B0503020000020004" pitchFamily="34" charset="-127"/>
              </a:defRPr>
            </a:lvl7pPr>
            <a:lvl8pPr marL="3462338" indent="-231775" defTabSz="930275" eaLnBrk="0" fontAlgn="base" hangingPunct="0">
              <a:spcBef>
                <a:spcPct val="0"/>
              </a:spcBef>
              <a:spcAft>
                <a:spcPct val="0"/>
              </a:spcAft>
              <a:defRPr kumimoji="1" sz="2400">
                <a:solidFill>
                  <a:schemeClr val="tx1"/>
                </a:solidFill>
                <a:latin typeface="굴림" panose="020B0503020000020004" pitchFamily="34" charset="-127"/>
                <a:ea typeface="굴림" panose="020B0503020000020004" pitchFamily="34" charset="-127"/>
              </a:defRPr>
            </a:lvl8pPr>
            <a:lvl9pPr marL="3919538" indent="-231775" defTabSz="930275" eaLnBrk="0" fontAlgn="base" hangingPunct="0">
              <a:spcBef>
                <a:spcPct val="0"/>
              </a:spcBef>
              <a:spcAft>
                <a:spcPct val="0"/>
              </a:spcAft>
              <a:defRPr kumimoji="1" sz="2400">
                <a:solidFill>
                  <a:schemeClr val="tx1"/>
                </a:solidFill>
                <a:latin typeface="굴림" panose="020B0503020000020004" pitchFamily="34" charset="-127"/>
                <a:ea typeface="굴림" panose="020B0503020000020004" pitchFamily="34" charset="-127"/>
              </a:defRPr>
            </a:lvl9pPr>
          </a:lstStyle>
          <a:p>
            <a:fld id="{0802E297-907A-4584-86C2-48E3604D32C2}" type="slidenum">
              <a:rPr lang="en-US" altLang="en-US" sz="1300" smtClean="0">
                <a:latin typeface="Arial" panose="020B0604020202020204" pitchFamily="34" charset="0"/>
              </a:rPr>
              <a:pPr/>
              <a:t>4</a:t>
            </a:fld>
            <a:endParaRPr lang="en-US" altLang="en-US" sz="1300">
              <a:latin typeface="Arial" panose="020B0604020202020204" pitchFamily="34" charset="0"/>
            </a:endParaRPr>
          </a:p>
        </p:txBody>
      </p:sp>
      <p:sp>
        <p:nvSpPr>
          <p:cNvPr id="86019" name="Rectangle 2">
            <a:extLst>
              <a:ext uri="{FF2B5EF4-FFF2-40B4-BE49-F238E27FC236}">
                <a16:creationId xmlns:a16="http://schemas.microsoft.com/office/drawing/2014/main" id="{FE091DD8-56EA-4DF1-B1F5-C8E5F73E4C78}"/>
              </a:ext>
            </a:extLst>
          </p:cNvPr>
          <p:cNvSpPr>
            <a:spLocks noGrp="1" noRot="1" noChangeAspect="1" noChangeArrowheads="1" noTextEdit="1"/>
          </p:cNvSpPr>
          <p:nvPr>
            <p:ph type="sldImg"/>
          </p:nvPr>
        </p:nvSpPr>
        <p:spPr>
          <a:ln/>
        </p:spPr>
      </p:sp>
      <p:sp>
        <p:nvSpPr>
          <p:cNvPr id="86020" name="Rectangle 3">
            <a:extLst>
              <a:ext uri="{FF2B5EF4-FFF2-40B4-BE49-F238E27FC236}">
                <a16:creationId xmlns:a16="http://schemas.microsoft.com/office/drawing/2014/main" id="{578BC49D-F3AB-404F-941A-BF3BB15C8C6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a typeface="굴림" panose="020B0503020000020004" pitchFamily="34" charset="-127"/>
            </a:endParaRPr>
          </a:p>
        </p:txBody>
      </p:sp>
    </p:spTree>
    <p:extLst>
      <p:ext uri="{BB962C8B-B14F-4D97-AF65-F5344CB8AC3E}">
        <p14:creationId xmlns:p14="http://schemas.microsoft.com/office/powerpoint/2010/main" val="41425601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a:extLst>
              <a:ext uri="{FF2B5EF4-FFF2-40B4-BE49-F238E27FC236}">
                <a16:creationId xmlns:a16="http://schemas.microsoft.com/office/drawing/2014/main" id="{75DE14C2-9E1B-4A0D-8682-58ECD73DBF6A}"/>
              </a:ext>
            </a:extLst>
          </p:cNvPr>
          <p:cNvSpPr>
            <a:spLocks noGrp="1" noRot="1" noChangeAspect="1" noTextEdit="1"/>
          </p:cNvSpPr>
          <p:nvPr>
            <p:ph type="sldImg"/>
          </p:nvPr>
        </p:nvSpPr>
        <p:spPr>
          <a:ln/>
        </p:spPr>
      </p:sp>
      <p:sp>
        <p:nvSpPr>
          <p:cNvPr id="88067" name="Notes Placeholder 2">
            <a:extLst>
              <a:ext uri="{FF2B5EF4-FFF2-40B4-BE49-F238E27FC236}">
                <a16:creationId xmlns:a16="http://schemas.microsoft.com/office/drawing/2014/main" id="{5B19C8AC-1764-495C-9829-472CFC98B88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굴림" panose="020B0503020000020004" pitchFamily="34" charset="-127"/>
              </a:rPr>
              <a:t>This is really important!</a:t>
            </a:r>
          </a:p>
        </p:txBody>
      </p:sp>
      <p:sp>
        <p:nvSpPr>
          <p:cNvPr id="88068" name="Slide Number Placeholder 3">
            <a:extLst>
              <a:ext uri="{FF2B5EF4-FFF2-40B4-BE49-F238E27FC236}">
                <a16:creationId xmlns:a16="http://schemas.microsoft.com/office/drawing/2014/main" id="{25D94BFB-4C9D-4426-9A07-39637BC39A4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defRPr kumimoji="1" sz="2400">
                <a:solidFill>
                  <a:schemeClr val="tx1"/>
                </a:solidFill>
                <a:latin typeface="굴림" panose="020B0503020000020004" pitchFamily="34" charset="-127"/>
                <a:ea typeface="굴림" panose="020B0503020000020004" pitchFamily="34" charset="-127"/>
              </a:defRPr>
            </a:lvl1pPr>
            <a:lvl2pPr marL="754063" indent="-290513" defTabSz="930275">
              <a:defRPr kumimoji="1" sz="2400">
                <a:solidFill>
                  <a:schemeClr val="tx1"/>
                </a:solidFill>
                <a:latin typeface="굴림" panose="020B0503020000020004" pitchFamily="34" charset="-127"/>
                <a:ea typeface="굴림" panose="020B0503020000020004" pitchFamily="34" charset="-127"/>
              </a:defRPr>
            </a:lvl2pPr>
            <a:lvl3pPr marL="1162050" indent="-231775" defTabSz="930275">
              <a:defRPr kumimoji="1" sz="2400">
                <a:solidFill>
                  <a:schemeClr val="tx1"/>
                </a:solidFill>
                <a:latin typeface="굴림" panose="020B0503020000020004" pitchFamily="34" charset="-127"/>
                <a:ea typeface="굴림" panose="020B0503020000020004" pitchFamily="34" charset="-127"/>
              </a:defRPr>
            </a:lvl3pPr>
            <a:lvl4pPr marL="1625600" indent="-231775" defTabSz="930275">
              <a:defRPr kumimoji="1" sz="2400">
                <a:solidFill>
                  <a:schemeClr val="tx1"/>
                </a:solidFill>
                <a:latin typeface="굴림" panose="020B0503020000020004" pitchFamily="34" charset="-127"/>
                <a:ea typeface="굴림" panose="020B0503020000020004" pitchFamily="34" charset="-127"/>
              </a:defRPr>
            </a:lvl4pPr>
            <a:lvl5pPr marL="2090738" indent="-231775" defTabSz="930275">
              <a:defRPr kumimoji="1" sz="2400">
                <a:solidFill>
                  <a:schemeClr val="tx1"/>
                </a:solidFill>
                <a:latin typeface="굴림" panose="020B0503020000020004" pitchFamily="34" charset="-127"/>
                <a:ea typeface="굴림" panose="020B0503020000020004" pitchFamily="34" charset="-127"/>
              </a:defRPr>
            </a:lvl5pPr>
            <a:lvl6pPr marL="2547938" indent="-231775" defTabSz="930275" eaLnBrk="0" fontAlgn="base" hangingPunct="0">
              <a:spcBef>
                <a:spcPct val="0"/>
              </a:spcBef>
              <a:spcAft>
                <a:spcPct val="0"/>
              </a:spcAft>
              <a:defRPr kumimoji="1" sz="2400">
                <a:solidFill>
                  <a:schemeClr val="tx1"/>
                </a:solidFill>
                <a:latin typeface="굴림" panose="020B0503020000020004" pitchFamily="34" charset="-127"/>
                <a:ea typeface="굴림" panose="020B0503020000020004" pitchFamily="34" charset="-127"/>
              </a:defRPr>
            </a:lvl6pPr>
            <a:lvl7pPr marL="3005138" indent="-231775" defTabSz="930275" eaLnBrk="0" fontAlgn="base" hangingPunct="0">
              <a:spcBef>
                <a:spcPct val="0"/>
              </a:spcBef>
              <a:spcAft>
                <a:spcPct val="0"/>
              </a:spcAft>
              <a:defRPr kumimoji="1" sz="2400">
                <a:solidFill>
                  <a:schemeClr val="tx1"/>
                </a:solidFill>
                <a:latin typeface="굴림" panose="020B0503020000020004" pitchFamily="34" charset="-127"/>
                <a:ea typeface="굴림" panose="020B0503020000020004" pitchFamily="34" charset="-127"/>
              </a:defRPr>
            </a:lvl7pPr>
            <a:lvl8pPr marL="3462338" indent="-231775" defTabSz="930275" eaLnBrk="0" fontAlgn="base" hangingPunct="0">
              <a:spcBef>
                <a:spcPct val="0"/>
              </a:spcBef>
              <a:spcAft>
                <a:spcPct val="0"/>
              </a:spcAft>
              <a:defRPr kumimoji="1" sz="2400">
                <a:solidFill>
                  <a:schemeClr val="tx1"/>
                </a:solidFill>
                <a:latin typeface="굴림" panose="020B0503020000020004" pitchFamily="34" charset="-127"/>
                <a:ea typeface="굴림" panose="020B0503020000020004" pitchFamily="34" charset="-127"/>
              </a:defRPr>
            </a:lvl8pPr>
            <a:lvl9pPr marL="3919538" indent="-231775" defTabSz="930275" eaLnBrk="0" fontAlgn="base" hangingPunct="0">
              <a:spcBef>
                <a:spcPct val="0"/>
              </a:spcBef>
              <a:spcAft>
                <a:spcPct val="0"/>
              </a:spcAft>
              <a:defRPr kumimoji="1" sz="2400">
                <a:solidFill>
                  <a:schemeClr val="tx1"/>
                </a:solidFill>
                <a:latin typeface="굴림" panose="020B0503020000020004" pitchFamily="34" charset="-127"/>
                <a:ea typeface="굴림" panose="020B0503020000020004" pitchFamily="34" charset="-127"/>
              </a:defRPr>
            </a:lvl9pPr>
          </a:lstStyle>
          <a:p>
            <a:fld id="{D1DC1DEB-9D1C-4DA1-9BAD-8716E04082B0}" type="slidenum">
              <a:rPr lang="en-US" altLang="en-US" sz="1300" smtClean="0">
                <a:latin typeface="Arial" panose="020B0604020202020204" pitchFamily="34" charset="0"/>
              </a:rPr>
              <a:pPr/>
              <a:t>5</a:t>
            </a:fld>
            <a:endParaRPr lang="en-US" altLang="en-US" sz="1300">
              <a:latin typeface="Arial" panose="020B0604020202020204" pitchFamily="34" charset="0"/>
            </a:endParaRPr>
          </a:p>
        </p:txBody>
      </p:sp>
    </p:spTree>
    <p:extLst>
      <p:ext uri="{BB962C8B-B14F-4D97-AF65-F5344CB8AC3E}">
        <p14:creationId xmlns:p14="http://schemas.microsoft.com/office/powerpoint/2010/main" val="1426703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a device that converts variations in a physical quantity, such as pressure or brightness, into an electrical signal, or vice versa.</a:t>
            </a:r>
            <a:endParaRPr lang="en-US" dirty="0"/>
          </a:p>
        </p:txBody>
      </p:sp>
      <p:sp>
        <p:nvSpPr>
          <p:cNvPr id="4" name="Slide Number Placeholder 3"/>
          <p:cNvSpPr>
            <a:spLocks noGrp="1"/>
          </p:cNvSpPr>
          <p:nvPr>
            <p:ph type="sldNum" sz="quarter" idx="5"/>
          </p:nvPr>
        </p:nvSpPr>
        <p:spPr/>
        <p:txBody>
          <a:bodyPr/>
          <a:lstStyle/>
          <a:p>
            <a:fld id="{1A14F3EF-3423-49B5-8821-8825B845671B}" type="slidenum">
              <a:rPr lang="en-GB" smtClean="0"/>
              <a:t>11</a:t>
            </a:fld>
            <a:endParaRPr lang="en-GB"/>
          </a:p>
        </p:txBody>
      </p:sp>
    </p:spTree>
    <p:extLst>
      <p:ext uri="{BB962C8B-B14F-4D97-AF65-F5344CB8AC3E}">
        <p14:creationId xmlns:p14="http://schemas.microsoft.com/office/powerpoint/2010/main" val="25403739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Questions</a:t>
            </a:r>
            <a:r>
              <a:rPr lang="en-US" baseline="0" dirty="0"/>
              <a:t> and Answers section </a:t>
            </a:r>
            <a:endParaRPr lang="en-US" dirty="0"/>
          </a:p>
        </p:txBody>
      </p:sp>
      <p:sp>
        <p:nvSpPr>
          <p:cNvPr id="4" name="Slide Number Placeholder 3"/>
          <p:cNvSpPr>
            <a:spLocks noGrp="1"/>
          </p:cNvSpPr>
          <p:nvPr>
            <p:ph type="sldNum" sz="quarter" idx="10"/>
          </p:nvPr>
        </p:nvSpPr>
        <p:spPr/>
        <p:txBody>
          <a:bodyPr/>
          <a:lstStyle/>
          <a:p>
            <a:fld id="{FC7E8E53-FB47-4CBB-8CE0-B6A37821A0A1}" type="slidenum">
              <a:rPr lang="en-US" smtClean="0"/>
              <a:t>15</a:t>
            </a:fld>
            <a:endParaRPr lang="en-US"/>
          </a:p>
        </p:txBody>
      </p:sp>
    </p:spTree>
    <p:extLst>
      <p:ext uri="{BB962C8B-B14F-4D97-AF65-F5344CB8AC3E}">
        <p14:creationId xmlns:p14="http://schemas.microsoft.com/office/powerpoint/2010/main" val="31011252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651908-34F7-4C48-9502-3BBD457A27F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F1480C-1A6B-4498-B2D1-33114655D24F}"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5923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651908-34F7-4C48-9502-3BBD457A27F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F1480C-1A6B-4498-B2D1-33114655D24F}" type="slidenum">
              <a:rPr lang="en-GB" smtClean="0"/>
              <a:t>‹#›</a:t>
            </a:fld>
            <a:endParaRPr lang="en-GB"/>
          </a:p>
        </p:txBody>
      </p:sp>
    </p:spTree>
    <p:extLst>
      <p:ext uri="{BB962C8B-B14F-4D97-AF65-F5344CB8AC3E}">
        <p14:creationId xmlns:p14="http://schemas.microsoft.com/office/powerpoint/2010/main" val="698760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3651908-34F7-4C48-9502-3BBD457A27F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F1480C-1A6B-4498-B2D1-33114655D24F}"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9530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651908-34F7-4C48-9502-3BBD457A27FB}"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F1480C-1A6B-4498-B2D1-33114655D24F}" type="slidenum">
              <a:rPr lang="en-GB" smtClean="0"/>
              <a:t>‹#›</a:t>
            </a:fld>
            <a:endParaRPr lang="en-GB"/>
          </a:p>
        </p:txBody>
      </p:sp>
    </p:spTree>
    <p:extLst>
      <p:ext uri="{BB962C8B-B14F-4D97-AF65-F5344CB8AC3E}">
        <p14:creationId xmlns:p14="http://schemas.microsoft.com/office/powerpoint/2010/main" val="2950409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651908-34F7-4C48-9502-3BBD457A27FB}" type="datetimeFigureOut">
              <a:rPr lang="en-GB" smtClean="0"/>
              <a:t>15/10/2019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F1480C-1A6B-4498-B2D1-33114655D24F}" type="slidenum">
              <a:rPr lang="en-GB" smtClean="0"/>
              <a:t>‹#›</a:t>
            </a:fld>
            <a:endParaRPr lang="en-GB"/>
          </a:p>
        </p:txBody>
      </p:sp>
    </p:spTree>
    <p:extLst>
      <p:ext uri="{BB962C8B-B14F-4D97-AF65-F5344CB8AC3E}">
        <p14:creationId xmlns:p14="http://schemas.microsoft.com/office/powerpoint/2010/main" val="2163073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651908-34F7-4C48-9502-3BBD457A27FB}" type="datetimeFigureOut">
              <a:rPr lang="en-GB" smtClean="0"/>
              <a:t>15/10/2019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F1480C-1A6B-4498-B2D1-33114655D24F}" type="slidenum">
              <a:rPr lang="en-GB" smtClean="0"/>
              <a:t>‹#›</a:t>
            </a:fld>
            <a:endParaRPr lang="en-GB"/>
          </a:p>
        </p:txBody>
      </p:sp>
    </p:spTree>
    <p:extLst>
      <p:ext uri="{BB962C8B-B14F-4D97-AF65-F5344CB8AC3E}">
        <p14:creationId xmlns:p14="http://schemas.microsoft.com/office/powerpoint/2010/main" val="1900307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3651908-34F7-4C48-9502-3BBD457A27FB}" type="datetimeFigureOut">
              <a:rPr lang="en-GB" smtClean="0"/>
              <a:t>15/10/2019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AF1480C-1A6B-4498-B2D1-33114655D24F}" type="slidenum">
              <a:rPr lang="en-GB" smtClean="0"/>
              <a:t>‹#›</a:t>
            </a:fld>
            <a:endParaRPr lang="en-GB"/>
          </a:p>
        </p:txBody>
      </p:sp>
    </p:spTree>
    <p:extLst>
      <p:ext uri="{BB962C8B-B14F-4D97-AF65-F5344CB8AC3E}">
        <p14:creationId xmlns:p14="http://schemas.microsoft.com/office/powerpoint/2010/main" val="9118183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3651908-34F7-4C48-9502-3BBD457A27FB}" type="datetimeFigureOut">
              <a:rPr lang="en-GB" smtClean="0"/>
              <a:t>15/10/2019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F1480C-1A6B-4498-B2D1-33114655D24F}" type="slidenum">
              <a:rPr lang="en-GB" smtClean="0"/>
              <a:t>‹#›</a:t>
            </a:fld>
            <a:endParaRPr lang="en-GB"/>
          </a:p>
        </p:txBody>
      </p:sp>
    </p:spTree>
    <p:extLst>
      <p:ext uri="{BB962C8B-B14F-4D97-AF65-F5344CB8AC3E}">
        <p14:creationId xmlns:p14="http://schemas.microsoft.com/office/powerpoint/2010/main" val="24469215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3651908-34F7-4C48-9502-3BBD457A27FB}"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F1480C-1A6B-4498-B2D1-33114655D24F}" type="slidenum">
              <a:rPr lang="en-GB" smtClean="0"/>
              <a:t>‹#›</a:t>
            </a:fld>
            <a:endParaRPr lang="en-GB"/>
          </a:p>
        </p:txBody>
      </p:sp>
    </p:spTree>
    <p:extLst>
      <p:ext uri="{BB962C8B-B14F-4D97-AF65-F5344CB8AC3E}">
        <p14:creationId xmlns:p14="http://schemas.microsoft.com/office/powerpoint/2010/main" val="3221056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651908-34F7-4C48-9502-3BBD457A27F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F1480C-1A6B-4498-B2D1-33114655D24F}" type="slidenum">
              <a:rPr lang="en-GB" smtClean="0"/>
              <a:t>‹#›</a:t>
            </a:fld>
            <a:endParaRPr lang="en-GB"/>
          </a:p>
        </p:txBody>
      </p:sp>
    </p:spTree>
    <p:extLst>
      <p:ext uri="{BB962C8B-B14F-4D97-AF65-F5344CB8AC3E}">
        <p14:creationId xmlns:p14="http://schemas.microsoft.com/office/powerpoint/2010/main" val="4063905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651908-34F7-4C48-9502-3BBD457A27F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F1480C-1A6B-4498-B2D1-33114655D24F}" type="slidenum">
              <a:rPr lang="en-GB" smtClean="0"/>
              <a:t>‹#›</a:t>
            </a:fld>
            <a:endParaRPr lang="en-GB"/>
          </a:p>
        </p:txBody>
      </p:sp>
    </p:spTree>
    <p:extLst>
      <p:ext uri="{BB962C8B-B14F-4D97-AF65-F5344CB8AC3E}">
        <p14:creationId xmlns:p14="http://schemas.microsoft.com/office/powerpoint/2010/main" val="2867487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3651908-34F7-4C48-9502-3BBD457A27FB}" type="datetimeFigureOut">
              <a:rPr lang="en-GB" smtClean="0"/>
              <a:t>15/10/2019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AF1480C-1A6B-4498-B2D1-33114655D24F}"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30080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25ADA25-FF3D-40CB-AEA8-A38E0FC859D1}"/>
              </a:ext>
            </a:extLst>
          </p:cNvPr>
          <p:cNvSpPr>
            <a:spLocks noGrp="1"/>
          </p:cNvSpPr>
          <p:nvPr>
            <p:ph type="ctrTitle"/>
          </p:nvPr>
        </p:nvSpPr>
        <p:spPr/>
        <p:txBody>
          <a:bodyPr/>
          <a:lstStyle/>
          <a:p>
            <a:r>
              <a:rPr lang="en-GB" dirty="0"/>
              <a:t>ES and IoT</a:t>
            </a:r>
          </a:p>
        </p:txBody>
      </p:sp>
      <p:sp>
        <p:nvSpPr>
          <p:cNvPr id="5" name="Subtitle 4">
            <a:extLst>
              <a:ext uri="{FF2B5EF4-FFF2-40B4-BE49-F238E27FC236}">
                <a16:creationId xmlns:a16="http://schemas.microsoft.com/office/drawing/2014/main" id="{81302686-9E2E-44AC-96A2-8F07617CCE0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39802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1" name="Picture 11" descr="Holding wrong 1">
            <a:extLst>
              <a:ext uri="{FF2B5EF4-FFF2-40B4-BE49-F238E27FC236}">
                <a16:creationId xmlns:a16="http://schemas.microsoft.com/office/drawing/2014/main" id="{9F1F9704-DCC4-4CC9-AED6-4ED56698C8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6601" y="2886075"/>
            <a:ext cx="3940175" cy="2559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52" name="Picture 12" descr="Holding wrong 2">
            <a:extLst>
              <a:ext uri="{FF2B5EF4-FFF2-40B4-BE49-F238E27FC236}">
                <a16:creationId xmlns:a16="http://schemas.microsoft.com/office/drawing/2014/main" id="{2EA42F8C-2739-47E4-9B4B-35B8FBDD63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81725" y="2886075"/>
            <a:ext cx="4040188" cy="2560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8852" name="Rectangle 2">
            <a:extLst>
              <a:ext uri="{FF2B5EF4-FFF2-40B4-BE49-F238E27FC236}">
                <a16:creationId xmlns:a16="http://schemas.microsoft.com/office/drawing/2014/main" id="{EB64A262-2392-4DEF-8F67-38A6897DDCEF}"/>
              </a:ext>
            </a:extLst>
          </p:cNvPr>
          <p:cNvSpPr>
            <a:spLocks noGrp="1" noChangeArrowheads="1"/>
          </p:cNvSpPr>
          <p:nvPr>
            <p:ph type="title"/>
          </p:nvPr>
        </p:nvSpPr>
        <p:spPr/>
        <p:txBody>
          <a:bodyPr/>
          <a:lstStyle/>
          <a:p>
            <a:r>
              <a:rPr lang="en-US" altLang="en-US"/>
              <a:t>Handling electronics - How NOT to Do It!</a:t>
            </a:r>
          </a:p>
        </p:txBody>
      </p:sp>
      <p:sp>
        <p:nvSpPr>
          <p:cNvPr id="240645" name="Text Box 5">
            <a:extLst>
              <a:ext uri="{FF2B5EF4-FFF2-40B4-BE49-F238E27FC236}">
                <a16:creationId xmlns:a16="http://schemas.microsoft.com/office/drawing/2014/main" id="{B26F877E-3B4C-4FDD-9119-32A8AB07A8EB}"/>
              </a:ext>
            </a:extLst>
          </p:cNvPr>
          <p:cNvSpPr txBox="1">
            <a:spLocks noChangeArrowheads="1"/>
          </p:cNvSpPr>
          <p:nvPr/>
        </p:nvSpPr>
        <p:spPr bwMode="auto">
          <a:xfrm>
            <a:off x="3354389" y="2051216"/>
            <a:ext cx="5000087" cy="523220"/>
          </a:xfrm>
          <a:prstGeom prst="rect">
            <a:avLst/>
          </a:prstGeom>
          <a:noFill/>
          <a:ln w="28575" algn="ctr">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latinLnBrk="1">
              <a:spcBef>
                <a:spcPct val="20000"/>
              </a:spcBef>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1pPr>
            <a:lvl2pPr marL="742950" indent="-285750" latinLnBrk="1">
              <a:spcBef>
                <a:spcPct val="20000"/>
              </a:spcBef>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2pPr>
            <a:lvl3pPr marL="1143000" indent="-228600" latinLnBrk="1">
              <a:spcBef>
                <a:spcPct val="20000"/>
              </a:spcBef>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3pPr>
            <a:lvl4pPr marL="1600200" indent="-228600" latinLnBrk="1">
              <a:spcBef>
                <a:spcPct val="20000"/>
              </a:spcBef>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4pPr>
            <a:lvl5pPr marL="2057400" indent="-228600" latinLnBrk="1">
              <a:spcBef>
                <a:spcPct val="20000"/>
              </a:spcBef>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5pPr>
            <a:lvl6pPr marL="2514600" indent="-228600" eaLnBrk="0" fontAlgn="base" latinLnBrk="1" hangingPunct="0">
              <a:spcBef>
                <a:spcPct val="20000"/>
              </a:spcBef>
              <a:spcAft>
                <a:spcPct val="0"/>
              </a:spcAft>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6pPr>
            <a:lvl7pPr marL="2971800" indent="-228600" eaLnBrk="0" fontAlgn="base" latinLnBrk="1" hangingPunct="0">
              <a:spcBef>
                <a:spcPct val="20000"/>
              </a:spcBef>
              <a:spcAft>
                <a:spcPct val="0"/>
              </a:spcAft>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7pPr>
            <a:lvl8pPr marL="3429000" indent="-228600" eaLnBrk="0" fontAlgn="base" latinLnBrk="1" hangingPunct="0">
              <a:spcBef>
                <a:spcPct val="20000"/>
              </a:spcBef>
              <a:spcAft>
                <a:spcPct val="0"/>
              </a:spcAft>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8pPr>
            <a:lvl9pPr marL="3886200" indent="-228600" eaLnBrk="0" fontAlgn="base" latinLnBrk="1" hangingPunct="0">
              <a:spcBef>
                <a:spcPct val="20000"/>
              </a:spcBef>
              <a:spcAft>
                <a:spcPct val="0"/>
              </a:spcAft>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9pPr>
          </a:lstStyle>
          <a:p>
            <a:pPr latinLnBrk="0">
              <a:spcBef>
                <a:spcPct val="0"/>
              </a:spcBef>
              <a:buClrTx/>
              <a:buFontTx/>
              <a:buNone/>
            </a:pPr>
            <a:r>
              <a:rPr lang="en-US" altLang="en-US" sz="2800">
                <a:solidFill>
                  <a:schemeClr val="tx1"/>
                </a:solidFill>
                <a:latin typeface="Arial" panose="020B0604020202020204" pitchFamily="34" charset="0"/>
              </a:rPr>
              <a:t>Improper Handling - </a:t>
            </a:r>
            <a:r>
              <a:rPr lang="en-US" altLang="en-US" sz="2800" b="1" i="1" u="sng">
                <a:solidFill>
                  <a:schemeClr val="tx1"/>
                </a:solidFill>
                <a:latin typeface="Arial" panose="020B0604020202020204" pitchFamily="34" charset="0"/>
              </a:rPr>
              <a:t>NEVER</a:t>
            </a:r>
            <a:r>
              <a:rPr lang="en-US" altLang="en-US" sz="2800">
                <a:solidFill>
                  <a:schemeClr val="tx1"/>
                </a:solidFill>
                <a:latin typeface="Arial" panose="020B0604020202020204" pitchFamily="34" charset="0"/>
              </a:rPr>
              <a:t>!!!</a:t>
            </a:r>
          </a:p>
        </p:txBody>
      </p:sp>
      <p:sp>
        <p:nvSpPr>
          <p:cNvPr id="240653" name="Line 13">
            <a:extLst>
              <a:ext uri="{FF2B5EF4-FFF2-40B4-BE49-F238E27FC236}">
                <a16:creationId xmlns:a16="http://schemas.microsoft.com/office/drawing/2014/main" id="{EC44CE50-5FAC-4C0C-87C9-F8EADF96F013}"/>
              </a:ext>
            </a:extLst>
          </p:cNvPr>
          <p:cNvSpPr>
            <a:spLocks noChangeShapeType="1"/>
          </p:cNvSpPr>
          <p:nvPr/>
        </p:nvSpPr>
        <p:spPr bwMode="auto">
          <a:xfrm flipV="1">
            <a:off x="1985964" y="2674939"/>
            <a:ext cx="4021137" cy="2986087"/>
          </a:xfrm>
          <a:prstGeom prst="line">
            <a:avLst/>
          </a:prstGeom>
          <a:noFill/>
          <a:ln w="57150">
            <a:solidFill>
              <a:srgbClr val="FF33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40654" name="Line 14">
            <a:extLst>
              <a:ext uri="{FF2B5EF4-FFF2-40B4-BE49-F238E27FC236}">
                <a16:creationId xmlns:a16="http://schemas.microsoft.com/office/drawing/2014/main" id="{8C2BAA48-AE6F-49F5-A3B2-4E9941022708}"/>
              </a:ext>
            </a:extLst>
          </p:cNvPr>
          <p:cNvSpPr>
            <a:spLocks noChangeShapeType="1"/>
          </p:cNvSpPr>
          <p:nvPr/>
        </p:nvSpPr>
        <p:spPr bwMode="auto">
          <a:xfrm flipH="1" flipV="1">
            <a:off x="1985964" y="2674939"/>
            <a:ext cx="4021137" cy="2986087"/>
          </a:xfrm>
          <a:prstGeom prst="line">
            <a:avLst/>
          </a:prstGeom>
          <a:noFill/>
          <a:ln w="57150">
            <a:solidFill>
              <a:srgbClr val="FF33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40657" name="Line 17">
            <a:extLst>
              <a:ext uri="{FF2B5EF4-FFF2-40B4-BE49-F238E27FC236}">
                <a16:creationId xmlns:a16="http://schemas.microsoft.com/office/drawing/2014/main" id="{2ED3CBD9-8A35-4572-B6E5-4EB743448213}"/>
              </a:ext>
            </a:extLst>
          </p:cNvPr>
          <p:cNvSpPr>
            <a:spLocks noChangeShapeType="1"/>
          </p:cNvSpPr>
          <p:nvPr/>
        </p:nvSpPr>
        <p:spPr bwMode="auto">
          <a:xfrm flipV="1">
            <a:off x="6192839" y="2663825"/>
            <a:ext cx="4021137" cy="2986088"/>
          </a:xfrm>
          <a:prstGeom prst="line">
            <a:avLst/>
          </a:prstGeom>
          <a:noFill/>
          <a:ln w="57150">
            <a:solidFill>
              <a:srgbClr val="FF33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40658" name="Line 18">
            <a:extLst>
              <a:ext uri="{FF2B5EF4-FFF2-40B4-BE49-F238E27FC236}">
                <a16:creationId xmlns:a16="http://schemas.microsoft.com/office/drawing/2014/main" id="{6C7F4803-7471-47AD-9608-A0A38EE64107}"/>
              </a:ext>
            </a:extLst>
          </p:cNvPr>
          <p:cNvSpPr>
            <a:spLocks noChangeShapeType="1"/>
          </p:cNvSpPr>
          <p:nvPr/>
        </p:nvSpPr>
        <p:spPr bwMode="auto">
          <a:xfrm flipH="1" flipV="1">
            <a:off x="6192839" y="2663825"/>
            <a:ext cx="4021137" cy="2986088"/>
          </a:xfrm>
          <a:prstGeom prst="line">
            <a:avLst/>
          </a:prstGeom>
          <a:noFill/>
          <a:ln w="57150">
            <a:solidFill>
              <a:srgbClr val="FF33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26877331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0251"/>
                                        </p:tgtEl>
                                        <p:attrNameLst>
                                          <p:attrName>style.visibility</p:attrName>
                                        </p:attrNameLst>
                                      </p:cBhvr>
                                      <p:to>
                                        <p:strVal val="visible"/>
                                      </p:to>
                                    </p:set>
                                    <p:animEffect transition="in" filter="dissolve">
                                      <p:cBhvr>
                                        <p:cTn id="7" dur="500"/>
                                        <p:tgtEl>
                                          <p:spTgt spid="10251"/>
                                        </p:tgtEl>
                                      </p:cBhvr>
                                    </p:animEffect>
                                  </p:childTnLst>
                                </p:cTn>
                              </p:par>
                            </p:childTnLst>
                          </p:cTn>
                        </p:par>
                        <p:par>
                          <p:cTn id="8" fill="hold" nodeType="afterGroup">
                            <p:stCondLst>
                              <p:cond delay="500"/>
                            </p:stCondLst>
                            <p:childTnLst>
                              <p:par>
                                <p:cTn id="9" presetID="22" presetClass="entr" presetSubtype="1" fill="hold" nodeType="afterEffect">
                                  <p:stCondLst>
                                    <p:cond delay="500"/>
                                  </p:stCondLst>
                                  <p:childTnLst>
                                    <p:set>
                                      <p:cBhvr>
                                        <p:cTn id="10" dur="1" fill="hold">
                                          <p:stCondLst>
                                            <p:cond delay="0"/>
                                          </p:stCondLst>
                                        </p:cTn>
                                        <p:tgtEl>
                                          <p:spTgt spid="240654"/>
                                        </p:tgtEl>
                                        <p:attrNameLst>
                                          <p:attrName>style.visibility</p:attrName>
                                        </p:attrNameLst>
                                      </p:cBhvr>
                                      <p:to>
                                        <p:strVal val="visible"/>
                                      </p:to>
                                    </p:set>
                                    <p:animEffect transition="in" filter="wipe(up)">
                                      <p:cBhvr>
                                        <p:cTn id="11" dur="500"/>
                                        <p:tgtEl>
                                          <p:spTgt spid="240654"/>
                                        </p:tgtEl>
                                      </p:cBhvr>
                                    </p:animEffect>
                                  </p:childTnLst>
                                </p:cTn>
                              </p:par>
                            </p:childTnLst>
                          </p:cTn>
                        </p:par>
                        <p:par>
                          <p:cTn id="12" fill="hold" nodeType="afterGroup">
                            <p:stCondLst>
                              <p:cond delay="1500"/>
                            </p:stCondLst>
                            <p:childTnLst>
                              <p:par>
                                <p:cTn id="13" presetID="22" presetClass="entr" presetSubtype="1" fill="hold" nodeType="afterEffect">
                                  <p:stCondLst>
                                    <p:cond delay="500"/>
                                  </p:stCondLst>
                                  <p:childTnLst>
                                    <p:set>
                                      <p:cBhvr>
                                        <p:cTn id="14" dur="1" fill="hold">
                                          <p:stCondLst>
                                            <p:cond delay="0"/>
                                          </p:stCondLst>
                                        </p:cTn>
                                        <p:tgtEl>
                                          <p:spTgt spid="240653"/>
                                        </p:tgtEl>
                                        <p:attrNameLst>
                                          <p:attrName>style.visibility</p:attrName>
                                        </p:attrNameLst>
                                      </p:cBhvr>
                                      <p:to>
                                        <p:strVal val="visible"/>
                                      </p:to>
                                    </p:set>
                                    <p:animEffect transition="in" filter="wipe(up)">
                                      <p:cBhvr>
                                        <p:cTn id="15" dur="500"/>
                                        <p:tgtEl>
                                          <p:spTgt spid="240653"/>
                                        </p:tgtEl>
                                      </p:cBhvr>
                                    </p:animEffect>
                                  </p:childTnLst>
                                </p:cTn>
                              </p:par>
                            </p:childTnLst>
                          </p:cTn>
                        </p:par>
                        <p:par>
                          <p:cTn id="16" fill="hold" nodeType="afterGroup">
                            <p:stCondLst>
                              <p:cond delay="2500"/>
                            </p:stCondLst>
                            <p:childTnLst>
                              <p:par>
                                <p:cTn id="17" presetID="9" presetClass="entr" presetSubtype="0" fill="hold" nodeType="afterEffect">
                                  <p:stCondLst>
                                    <p:cond delay="1000"/>
                                  </p:stCondLst>
                                  <p:childTnLst>
                                    <p:set>
                                      <p:cBhvr>
                                        <p:cTn id="18" dur="1" fill="hold">
                                          <p:stCondLst>
                                            <p:cond delay="0"/>
                                          </p:stCondLst>
                                        </p:cTn>
                                        <p:tgtEl>
                                          <p:spTgt spid="10252"/>
                                        </p:tgtEl>
                                        <p:attrNameLst>
                                          <p:attrName>style.visibility</p:attrName>
                                        </p:attrNameLst>
                                      </p:cBhvr>
                                      <p:to>
                                        <p:strVal val="visible"/>
                                      </p:to>
                                    </p:set>
                                    <p:animEffect transition="in" filter="dissolve">
                                      <p:cBhvr>
                                        <p:cTn id="19" dur="500"/>
                                        <p:tgtEl>
                                          <p:spTgt spid="10252"/>
                                        </p:tgtEl>
                                      </p:cBhvr>
                                    </p:animEffect>
                                  </p:childTnLst>
                                </p:cTn>
                              </p:par>
                            </p:childTnLst>
                          </p:cTn>
                        </p:par>
                        <p:par>
                          <p:cTn id="20" fill="hold" nodeType="afterGroup">
                            <p:stCondLst>
                              <p:cond delay="4000"/>
                            </p:stCondLst>
                            <p:childTnLst>
                              <p:par>
                                <p:cTn id="21" presetID="22" presetClass="entr" presetSubtype="1" fill="hold" nodeType="afterEffect">
                                  <p:stCondLst>
                                    <p:cond delay="500"/>
                                  </p:stCondLst>
                                  <p:childTnLst>
                                    <p:set>
                                      <p:cBhvr>
                                        <p:cTn id="22" dur="1" fill="hold">
                                          <p:stCondLst>
                                            <p:cond delay="0"/>
                                          </p:stCondLst>
                                        </p:cTn>
                                        <p:tgtEl>
                                          <p:spTgt spid="240658"/>
                                        </p:tgtEl>
                                        <p:attrNameLst>
                                          <p:attrName>style.visibility</p:attrName>
                                        </p:attrNameLst>
                                      </p:cBhvr>
                                      <p:to>
                                        <p:strVal val="visible"/>
                                      </p:to>
                                    </p:set>
                                    <p:animEffect transition="in" filter="wipe(up)">
                                      <p:cBhvr>
                                        <p:cTn id="23" dur="500"/>
                                        <p:tgtEl>
                                          <p:spTgt spid="240658"/>
                                        </p:tgtEl>
                                      </p:cBhvr>
                                    </p:animEffect>
                                  </p:childTnLst>
                                </p:cTn>
                              </p:par>
                            </p:childTnLst>
                          </p:cTn>
                        </p:par>
                        <p:par>
                          <p:cTn id="24" fill="hold" nodeType="afterGroup">
                            <p:stCondLst>
                              <p:cond delay="5000"/>
                            </p:stCondLst>
                            <p:childTnLst>
                              <p:par>
                                <p:cTn id="25" presetID="22" presetClass="entr" presetSubtype="1" fill="hold" nodeType="afterEffect">
                                  <p:stCondLst>
                                    <p:cond delay="500"/>
                                  </p:stCondLst>
                                  <p:childTnLst>
                                    <p:set>
                                      <p:cBhvr>
                                        <p:cTn id="26" dur="1" fill="hold">
                                          <p:stCondLst>
                                            <p:cond delay="0"/>
                                          </p:stCondLst>
                                        </p:cTn>
                                        <p:tgtEl>
                                          <p:spTgt spid="240657"/>
                                        </p:tgtEl>
                                        <p:attrNameLst>
                                          <p:attrName>style.visibility</p:attrName>
                                        </p:attrNameLst>
                                      </p:cBhvr>
                                      <p:to>
                                        <p:strVal val="visible"/>
                                      </p:to>
                                    </p:set>
                                    <p:animEffect transition="in" filter="wipe(up)">
                                      <p:cBhvr>
                                        <p:cTn id="27" dur="500"/>
                                        <p:tgtEl>
                                          <p:spTgt spid="240657"/>
                                        </p:tgtEl>
                                      </p:cBhvr>
                                    </p:animEffect>
                                  </p:childTnLst>
                                </p:cTn>
                              </p:par>
                            </p:childTnLst>
                          </p:cTn>
                        </p:par>
                        <p:par>
                          <p:cTn id="28" fill="hold" nodeType="afterGroup">
                            <p:stCondLst>
                              <p:cond delay="6000"/>
                            </p:stCondLst>
                            <p:childTnLst>
                              <p:par>
                                <p:cTn id="29" presetID="2" presetClass="entr" presetSubtype="1" fill="hold" grpId="0" nodeType="afterEffect">
                                  <p:stCondLst>
                                    <p:cond delay="1000"/>
                                  </p:stCondLst>
                                  <p:childTnLst>
                                    <p:set>
                                      <p:cBhvr>
                                        <p:cTn id="30" dur="1" fill="hold">
                                          <p:stCondLst>
                                            <p:cond delay="0"/>
                                          </p:stCondLst>
                                        </p:cTn>
                                        <p:tgtEl>
                                          <p:spTgt spid="240645"/>
                                        </p:tgtEl>
                                        <p:attrNameLst>
                                          <p:attrName>style.visibility</p:attrName>
                                        </p:attrNameLst>
                                      </p:cBhvr>
                                      <p:to>
                                        <p:strVal val="visible"/>
                                      </p:to>
                                    </p:set>
                                    <p:anim calcmode="lin" valueType="num">
                                      <p:cBhvr additive="base">
                                        <p:cTn id="31" dur="500" fill="hold"/>
                                        <p:tgtEl>
                                          <p:spTgt spid="240645"/>
                                        </p:tgtEl>
                                        <p:attrNameLst>
                                          <p:attrName>ppt_x</p:attrName>
                                        </p:attrNameLst>
                                      </p:cBhvr>
                                      <p:tavLst>
                                        <p:tav tm="0">
                                          <p:val>
                                            <p:strVal val="#ppt_x"/>
                                          </p:val>
                                        </p:tav>
                                        <p:tav tm="100000">
                                          <p:val>
                                            <p:strVal val="#ppt_x"/>
                                          </p:val>
                                        </p:tav>
                                      </p:tavLst>
                                    </p:anim>
                                    <p:anim calcmode="lin" valueType="num">
                                      <p:cBhvr additive="base">
                                        <p:cTn id="32" dur="500" fill="hold"/>
                                        <p:tgtEl>
                                          <p:spTgt spid="240645"/>
                                        </p:tgtEl>
                                        <p:attrNameLst>
                                          <p:attrName>ppt_y</p:attrName>
                                        </p:attrNameLst>
                                      </p:cBhvr>
                                      <p:tavLst>
                                        <p:tav tm="0">
                                          <p:val>
                                            <p:strVal val="0-#ppt_h/2"/>
                                          </p:val>
                                        </p:tav>
                                        <p:tav tm="100000">
                                          <p:val>
                                            <p:strVal val="#ppt_y"/>
                                          </p:val>
                                        </p:tav>
                                      </p:tavLst>
                                    </p:anim>
                                  </p:childTnLst>
                                </p:cTn>
                              </p:par>
                            </p:childTnLst>
                          </p:cTn>
                        </p:par>
                        <p:par>
                          <p:cTn id="33" fill="hold" nodeType="afterGroup">
                            <p:stCondLst>
                              <p:cond delay="7500"/>
                            </p:stCondLst>
                            <p:childTnLst>
                              <p:par>
                                <p:cTn id="34" presetID="26" presetClass="emph" presetSubtype="0" fill="hold" grpId="1" nodeType="afterEffect">
                                  <p:stCondLst>
                                    <p:cond delay="0"/>
                                  </p:stCondLst>
                                  <p:childTnLst>
                                    <p:animEffect transition="out" filter="fade">
                                      <p:cBhvr>
                                        <p:cTn id="35" dur="500" tmFilter="0, 0; .2, .5; .8, .5; 1, 0"/>
                                        <p:tgtEl>
                                          <p:spTgt spid="240645"/>
                                        </p:tgtEl>
                                      </p:cBhvr>
                                    </p:animEffect>
                                    <p:animScale>
                                      <p:cBhvr>
                                        <p:cTn id="36" dur="250" autoRev="1" fill="hold"/>
                                        <p:tgtEl>
                                          <p:spTgt spid="24064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0645" grpId="0" animBg="1"/>
      <p:bldP spid="240645" grpId="1"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D181199F-5210-4F96-82F8-E2A0DA9BA258}"/>
              </a:ext>
            </a:extLst>
          </p:cNvPr>
          <p:cNvSpPr>
            <a:spLocks noGrp="1" noChangeArrowheads="1"/>
          </p:cNvSpPr>
          <p:nvPr>
            <p:ph type="title"/>
          </p:nvPr>
        </p:nvSpPr>
        <p:spPr/>
        <p:txBody>
          <a:bodyPr/>
          <a:lstStyle/>
          <a:p>
            <a:r>
              <a:rPr lang="en-US" altLang="en-US"/>
              <a:t>Handling electronics - The Proper Way</a:t>
            </a:r>
          </a:p>
        </p:txBody>
      </p:sp>
      <p:sp>
        <p:nvSpPr>
          <p:cNvPr id="234504" name="Text Box 8">
            <a:extLst>
              <a:ext uri="{FF2B5EF4-FFF2-40B4-BE49-F238E27FC236}">
                <a16:creationId xmlns:a16="http://schemas.microsoft.com/office/drawing/2014/main" id="{3C7C5ADF-BBFE-495C-B50D-AC0C07729993}"/>
              </a:ext>
            </a:extLst>
          </p:cNvPr>
          <p:cNvSpPr txBox="1">
            <a:spLocks noChangeArrowheads="1"/>
          </p:cNvSpPr>
          <p:nvPr/>
        </p:nvSpPr>
        <p:spPr bwMode="auto">
          <a:xfrm>
            <a:off x="3274342" y="1961797"/>
            <a:ext cx="5522666" cy="523220"/>
          </a:xfrm>
          <a:prstGeom prst="rect">
            <a:avLst/>
          </a:prstGeom>
          <a:noFill/>
          <a:ln w="28575" algn="ctr">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latinLnBrk="1">
              <a:spcBef>
                <a:spcPct val="20000"/>
              </a:spcBef>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1pPr>
            <a:lvl2pPr marL="742950" indent="-285750" latinLnBrk="1">
              <a:spcBef>
                <a:spcPct val="20000"/>
              </a:spcBef>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2pPr>
            <a:lvl3pPr marL="1143000" indent="-228600" latinLnBrk="1">
              <a:spcBef>
                <a:spcPct val="20000"/>
              </a:spcBef>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3pPr>
            <a:lvl4pPr marL="1600200" indent="-228600" latinLnBrk="1">
              <a:spcBef>
                <a:spcPct val="20000"/>
              </a:spcBef>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4pPr>
            <a:lvl5pPr marL="2057400" indent="-228600" latinLnBrk="1">
              <a:spcBef>
                <a:spcPct val="20000"/>
              </a:spcBef>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5pPr>
            <a:lvl6pPr marL="2514600" indent="-228600" eaLnBrk="0" fontAlgn="base" latinLnBrk="1" hangingPunct="0">
              <a:spcBef>
                <a:spcPct val="20000"/>
              </a:spcBef>
              <a:spcAft>
                <a:spcPct val="0"/>
              </a:spcAft>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6pPr>
            <a:lvl7pPr marL="2971800" indent="-228600" eaLnBrk="0" fontAlgn="base" latinLnBrk="1" hangingPunct="0">
              <a:spcBef>
                <a:spcPct val="20000"/>
              </a:spcBef>
              <a:spcAft>
                <a:spcPct val="0"/>
              </a:spcAft>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7pPr>
            <a:lvl8pPr marL="3429000" indent="-228600" eaLnBrk="0" fontAlgn="base" latinLnBrk="1" hangingPunct="0">
              <a:spcBef>
                <a:spcPct val="20000"/>
              </a:spcBef>
              <a:spcAft>
                <a:spcPct val="0"/>
              </a:spcAft>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8pPr>
            <a:lvl9pPr marL="3886200" indent="-228600" eaLnBrk="0" fontAlgn="base" latinLnBrk="1" hangingPunct="0">
              <a:spcBef>
                <a:spcPct val="20000"/>
              </a:spcBef>
              <a:spcAft>
                <a:spcPct val="0"/>
              </a:spcAft>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9pPr>
          </a:lstStyle>
          <a:p>
            <a:pPr latinLnBrk="0">
              <a:spcBef>
                <a:spcPct val="0"/>
              </a:spcBef>
              <a:buClrTx/>
              <a:buFontTx/>
              <a:buNone/>
            </a:pPr>
            <a:r>
              <a:rPr lang="en-US" altLang="en-US" sz="2800">
                <a:solidFill>
                  <a:schemeClr val="tx1"/>
                </a:solidFill>
                <a:latin typeface="Arial" panose="020B0604020202020204" pitchFamily="34" charset="0"/>
              </a:rPr>
              <a:t>Proper Handling - by the </a:t>
            </a:r>
            <a:r>
              <a:rPr lang="en-US" altLang="en-US" sz="2800" b="1" i="1" u="sng">
                <a:solidFill>
                  <a:schemeClr val="tx1"/>
                </a:solidFill>
                <a:latin typeface="Arial" panose="020B0604020202020204" pitchFamily="34" charset="0"/>
              </a:rPr>
              <a:t>edges</a:t>
            </a:r>
            <a:r>
              <a:rPr lang="en-US" altLang="en-US" sz="2800">
                <a:solidFill>
                  <a:schemeClr val="tx1"/>
                </a:solidFill>
                <a:latin typeface="Arial" panose="020B0604020202020204" pitchFamily="34" charset="0"/>
              </a:rPr>
              <a:t>!!!</a:t>
            </a:r>
          </a:p>
        </p:txBody>
      </p:sp>
      <p:pic>
        <p:nvPicPr>
          <p:cNvPr id="11271" name="Picture 7" descr="Holding properly 1">
            <a:extLst>
              <a:ext uri="{FF2B5EF4-FFF2-40B4-BE49-F238E27FC236}">
                <a16:creationId xmlns:a16="http://schemas.microsoft.com/office/drawing/2014/main" id="{BD87B336-1A69-42EE-983B-B93D1243E9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213" y="2932114"/>
            <a:ext cx="3556000" cy="2560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2" name="Picture 8" descr="Holding properly 2">
            <a:extLst>
              <a:ext uri="{FF2B5EF4-FFF2-40B4-BE49-F238E27FC236}">
                <a16:creationId xmlns:a16="http://schemas.microsoft.com/office/drawing/2014/main" id="{FB081CCD-E2E0-4291-9CB6-A75D7B2C30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35675" y="2932114"/>
            <a:ext cx="4013200" cy="2560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74022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500"/>
                                  </p:stCondLst>
                                  <p:childTnLst>
                                    <p:set>
                                      <p:cBhvr>
                                        <p:cTn id="6" dur="1" fill="hold">
                                          <p:stCondLst>
                                            <p:cond delay="0"/>
                                          </p:stCondLst>
                                        </p:cTn>
                                        <p:tgtEl>
                                          <p:spTgt spid="234504"/>
                                        </p:tgtEl>
                                        <p:attrNameLst>
                                          <p:attrName>style.visibility</p:attrName>
                                        </p:attrNameLst>
                                      </p:cBhvr>
                                      <p:to>
                                        <p:strVal val="visible"/>
                                      </p:to>
                                    </p:set>
                                    <p:animEffect transition="in" filter="dissolve">
                                      <p:cBhvr>
                                        <p:cTn id="7" dur="500"/>
                                        <p:tgtEl>
                                          <p:spTgt spid="23450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1271"/>
                                        </p:tgtEl>
                                        <p:attrNameLst>
                                          <p:attrName>style.visibility</p:attrName>
                                        </p:attrNameLst>
                                      </p:cBhvr>
                                      <p:to>
                                        <p:strVal val="visible"/>
                                      </p:to>
                                    </p:set>
                                    <p:animEffect transition="in" filter="dissolve">
                                      <p:cBhvr>
                                        <p:cTn id="12" dur="500"/>
                                        <p:tgtEl>
                                          <p:spTgt spid="11271"/>
                                        </p:tgtEl>
                                      </p:cBhvr>
                                    </p:animEffect>
                                  </p:childTnLst>
                                </p:cTn>
                              </p:par>
                            </p:childTnLst>
                          </p:cTn>
                        </p:par>
                        <p:par>
                          <p:cTn id="13" fill="hold" nodeType="afterGroup">
                            <p:stCondLst>
                              <p:cond delay="500"/>
                            </p:stCondLst>
                            <p:childTnLst>
                              <p:par>
                                <p:cTn id="14" presetID="9" presetClass="entr" presetSubtype="0" fill="hold" nodeType="afterEffect">
                                  <p:stCondLst>
                                    <p:cond delay="500"/>
                                  </p:stCondLst>
                                  <p:childTnLst>
                                    <p:set>
                                      <p:cBhvr>
                                        <p:cTn id="15" dur="1" fill="hold">
                                          <p:stCondLst>
                                            <p:cond delay="0"/>
                                          </p:stCondLst>
                                        </p:cTn>
                                        <p:tgtEl>
                                          <p:spTgt spid="11272"/>
                                        </p:tgtEl>
                                        <p:attrNameLst>
                                          <p:attrName>style.visibility</p:attrName>
                                        </p:attrNameLst>
                                      </p:cBhvr>
                                      <p:to>
                                        <p:strVal val="visible"/>
                                      </p:to>
                                    </p:set>
                                    <p:animEffect transition="in" filter="dissolve">
                                      <p:cBhvr>
                                        <p:cTn id="16" dur="500"/>
                                        <p:tgtEl>
                                          <p:spTgt spid="112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450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13F3F01B-EFFE-4C5A-81AD-E17A800DD7BF}"/>
              </a:ext>
            </a:extLst>
          </p:cNvPr>
          <p:cNvSpPr>
            <a:spLocks noGrp="1" noChangeArrowheads="1"/>
          </p:cNvSpPr>
          <p:nvPr>
            <p:ph type="title"/>
          </p:nvPr>
        </p:nvSpPr>
        <p:spPr/>
        <p:txBody>
          <a:bodyPr/>
          <a:lstStyle/>
          <a:p>
            <a:r>
              <a:rPr lang="en-US" altLang="en-US"/>
              <a:t>Microcontroller Ports and Pins</a:t>
            </a:r>
          </a:p>
        </p:txBody>
      </p:sp>
      <p:sp>
        <p:nvSpPr>
          <p:cNvPr id="9" name="Content Placeholder 8">
            <a:extLst>
              <a:ext uri="{FF2B5EF4-FFF2-40B4-BE49-F238E27FC236}">
                <a16:creationId xmlns:a16="http://schemas.microsoft.com/office/drawing/2014/main" id="{9E34E251-7B68-40CD-A900-49C7D7AD378A}"/>
              </a:ext>
            </a:extLst>
          </p:cNvPr>
          <p:cNvSpPr>
            <a:spLocks noGrp="1"/>
          </p:cNvSpPr>
          <p:nvPr>
            <p:ph sz="half" idx="1"/>
          </p:nvPr>
        </p:nvSpPr>
        <p:spPr/>
        <p:txBody>
          <a:bodyPr/>
          <a:lstStyle/>
          <a:p>
            <a:r>
              <a:rPr lang="en-US" dirty="0"/>
              <a:t>The communication channels through which information flows into or out of the microcontroller</a:t>
            </a:r>
          </a:p>
          <a:p>
            <a:pPr lvl="1"/>
            <a:r>
              <a:rPr lang="en-US" dirty="0"/>
              <a:t>Ex. PORTB</a:t>
            </a:r>
          </a:p>
          <a:p>
            <a:pPr lvl="2"/>
            <a:r>
              <a:rPr lang="en-US" dirty="0"/>
              <a:t>Pins </a:t>
            </a:r>
            <a:r>
              <a:rPr lang="en-US" dirty="0" smtClean="0"/>
              <a:t>D0 </a:t>
            </a:r>
            <a:r>
              <a:rPr lang="en-US" dirty="0"/>
              <a:t>– </a:t>
            </a:r>
            <a:r>
              <a:rPr lang="en-US" dirty="0" smtClean="0"/>
              <a:t>D7</a:t>
            </a:r>
            <a:endParaRPr lang="en-US" dirty="0"/>
          </a:p>
          <a:p>
            <a:pPr lvl="3"/>
            <a:r>
              <a:rPr lang="en-US" dirty="0"/>
              <a:t>May not be contiguous</a:t>
            </a:r>
          </a:p>
          <a:p>
            <a:pPr lvl="3"/>
            <a:r>
              <a:rPr lang="en-US" dirty="0"/>
              <a:t>Often bi-directional</a:t>
            </a:r>
          </a:p>
          <a:p>
            <a:endParaRPr lang="en-GB" dirty="0"/>
          </a:p>
        </p:txBody>
      </p:sp>
      <p:sp>
        <p:nvSpPr>
          <p:cNvPr id="16" name="Content Placeholder 15">
            <a:extLst>
              <a:ext uri="{FF2B5EF4-FFF2-40B4-BE49-F238E27FC236}">
                <a16:creationId xmlns:a16="http://schemas.microsoft.com/office/drawing/2014/main" id="{08ADEB9E-57C1-48DA-82B4-368BD8441073}"/>
              </a:ext>
            </a:extLst>
          </p:cNvPr>
          <p:cNvSpPr>
            <a:spLocks noGrp="1"/>
          </p:cNvSpPr>
          <p:nvPr>
            <p:ph sz="half" idx="2"/>
          </p:nvPr>
        </p:nvSpPr>
        <p:spPr/>
        <p:txBody>
          <a:bodyPr/>
          <a:lstStyle/>
          <a:p>
            <a:endParaRPr lang="en-GB"/>
          </a:p>
        </p:txBody>
      </p:sp>
      <p:sp>
        <p:nvSpPr>
          <p:cNvPr id="84995" name="Rectangle 4">
            <a:extLst>
              <a:ext uri="{FF2B5EF4-FFF2-40B4-BE49-F238E27FC236}">
                <a16:creationId xmlns:a16="http://schemas.microsoft.com/office/drawing/2014/main" id="{8432FDE8-EFA0-4504-9C0F-534B481E207F}"/>
              </a:ext>
            </a:extLst>
          </p:cNvPr>
          <p:cNvSpPr>
            <a:spLocks noChangeArrowheads="1"/>
          </p:cNvSpPr>
          <p:nvPr/>
        </p:nvSpPr>
        <p:spPr bwMode="auto">
          <a:xfrm>
            <a:off x="2068513" y="3048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latinLnBrk="1">
              <a:spcBef>
                <a:spcPct val="20000"/>
              </a:spcBef>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1pPr>
            <a:lvl2pPr marL="742950" indent="-285750" latinLnBrk="1">
              <a:spcBef>
                <a:spcPct val="20000"/>
              </a:spcBef>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2pPr>
            <a:lvl3pPr marL="1143000" indent="-228600" latinLnBrk="1">
              <a:spcBef>
                <a:spcPct val="20000"/>
              </a:spcBef>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3pPr>
            <a:lvl4pPr marL="1600200" indent="-228600" latinLnBrk="1">
              <a:spcBef>
                <a:spcPct val="20000"/>
              </a:spcBef>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4pPr>
            <a:lvl5pPr marL="2057400" indent="-228600" latinLnBrk="1">
              <a:spcBef>
                <a:spcPct val="20000"/>
              </a:spcBef>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5pPr>
            <a:lvl6pPr marL="2514600" indent="-228600" eaLnBrk="0" fontAlgn="base" latinLnBrk="1" hangingPunct="0">
              <a:spcBef>
                <a:spcPct val="20000"/>
              </a:spcBef>
              <a:spcAft>
                <a:spcPct val="0"/>
              </a:spcAft>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6pPr>
            <a:lvl7pPr marL="2971800" indent="-228600" eaLnBrk="0" fontAlgn="base" latinLnBrk="1" hangingPunct="0">
              <a:spcBef>
                <a:spcPct val="20000"/>
              </a:spcBef>
              <a:spcAft>
                <a:spcPct val="0"/>
              </a:spcAft>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7pPr>
            <a:lvl8pPr marL="3429000" indent="-228600" eaLnBrk="0" fontAlgn="base" latinLnBrk="1" hangingPunct="0">
              <a:spcBef>
                <a:spcPct val="20000"/>
              </a:spcBef>
              <a:spcAft>
                <a:spcPct val="0"/>
              </a:spcAft>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8pPr>
            <a:lvl9pPr marL="3886200" indent="-228600" eaLnBrk="0" fontAlgn="base" latinLnBrk="1" hangingPunct="0">
              <a:spcBef>
                <a:spcPct val="20000"/>
              </a:spcBef>
              <a:spcAft>
                <a:spcPct val="0"/>
              </a:spcAft>
              <a:buClr>
                <a:srgbClr val="420371"/>
              </a:buClr>
              <a:buFont typeface="Wingdings" panose="05000000000000000000" pitchFamily="2" charset="2"/>
              <a:buChar char="Ø"/>
              <a:defRPr kumimoji="1" sz="2400">
                <a:solidFill>
                  <a:srgbClr val="160A44"/>
                </a:solidFill>
                <a:latin typeface="Verdana" panose="020B0604030504040204" pitchFamily="34" charset="0"/>
                <a:ea typeface="굴림" panose="020B0503020000020004" pitchFamily="34" charset="-127"/>
              </a:defRPr>
            </a:lvl9pPr>
          </a:lstStyle>
          <a:p>
            <a:pPr eaLnBrk="1" latinLnBrk="0" hangingPunct="1">
              <a:spcBef>
                <a:spcPct val="0"/>
              </a:spcBef>
              <a:buClrTx/>
              <a:buFontTx/>
              <a:buNone/>
            </a:pPr>
            <a:endParaRPr lang="en-US" altLang="en-US" sz="4400">
              <a:solidFill>
                <a:schemeClr val="tx1"/>
              </a:solidFill>
              <a:latin typeface="Arial" panose="020B0604020202020204" pitchFamily="34" charset="0"/>
            </a:endParaRPr>
          </a:p>
        </p:txBody>
      </p:sp>
      <p:grpSp>
        <p:nvGrpSpPr>
          <p:cNvPr id="2" name="Group 27">
            <a:extLst>
              <a:ext uri="{FF2B5EF4-FFF2-40B4-BE49-F238E27FC236}">
                <a16:creationId xmlns:a16="http://schemas.microsoft.com/office/drawing/2014/main" id="{39DE4ECB-7766-43AE-B90B-948D35DE2E0E}"/>
              </a:ext>
            </a:extLst>
          </p:cNvPr>
          <p:cNvGrpSpPr>
            <a:grpSpLocks/>
          </p:cNvGrpSpPr>
          <p:nvPr/>
        </p:nvGrpSpPr>
        <p:grpSpPr bwMode="auto">
          <a:xfrm>
            <a:off x="7151689" y="2379663"/>
            <a:ext cx="3959225" cy="2290762"/>
            <a:chOff x="5696903" y="2380298"/>
            <a:chExt cx="3958113" cy="2290761"/>
          </a:xfrm>
        </p:grpSpPr>
        <p:pic>
          <p:nvPicPr>
            <p:cNvPr id="84998" name="Picture 24">
              <a:extLst>
                <a:ext uri="{FF2B5EF4-FFF2-40B4-BE49-F238E27FC236}">
                  <a16:creationId xmlns:a16="http://schemas.microsoft.com/office/drawing/2014/main" id="{E0810261-4DDA-47D3-B65D-621006AB06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6903" y="2390856"/>
              <a:ext cx="3069907" cy="2280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 name="Text Box 23">
              <a:extLst>
                <a:ext uri="{FF2B5EF4-FFF2-40B4-BE49-F238E27FC236}">
                  <a16:creationId xmlns:a16="http://schemas.microsoft.com/office/drawing/2014/main" id="{53C4AF4D-D115-40B4-A37E-BC43249DDA22}"/>
                </a:ext>
              </a:extLst>
            </p:cNvPr>
            <p:cNvSpPr txBox="1">
              <a:spLocks noChangeArrowheads="1"/>
            </p:cNvSpPr>
            <p:nvPr/>
          </p:nvSpPr>
          <p:spPr bwMode="auto">
            <a:xfrm>
              <a:off x="8678977" y="2380298"/>
              <a:ext cx="976039" cy="396875"/>
            </a:xfrm>
            <a:prstGeom prst="rect">
              <a:avLst/>
            </a:prstGeom>
            <a:noFill/>
            <a:ln w="9525">
              <a:noFill/>
              <a:miter lim="800000"/>
              <a:headEnd/>
              <a:tailEnd/>
            </a:ln>
            <a:effectLst/>
          </p:spPr>
          <p:txBody>
            <a:bodyPr>
              <a:spAutoFit/>
            </a:bodyPr>
            <a:lstStyle/>
            <a:p>
              <a:pPr eaLnBrk="1" hangingPunct="1">
                <a:spcBef>
                  <a:spcPct val="50000"/>
                </a:spcBef>
                <a:defRPr/>
              </a:pPr>
              <a:r>
                <a:rPr lang="en-US" sz="1950" dirty="0">
                  <a:ea typeface="굴림" charset="-127"/>
                </a:rPr>
                <a:t>C</a:t>
              </a:r>
            </a:p>
          </p:txBody>
        </p:sp>
      </p:grpSp>
    </p:spTree>
    <p:extLst>
      <p:ext uri="{BB962C8B-B14F-4D97-AF65-F5344CB8AC3E}">
        <p14:creationId xmlns:p14="http://schemas.microsoft.com/office/powerpoint/2010/main" val="12042158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a:extLst>
              <a:ext uri="{FF2B5EF4-FFF2-40B4-BE49-F238E27FC236}">
                <a16:creationId xmlns:a16="http://schemas.microsoft.com/office/drawing/2014/main" id="{8E5896DF-73AC-485D-9DFC-F5B760D71E49}"/>
              </a:ext>
            </a:extLst>
          </p:cNvPr>
          <p:cNvSpPr>
            <a:spLocks noGrp="1"/>
          </p:cNvSpPr>
          <p:nvPr>
            <p:ph type="title"/>
          </p:nvPr>
        </p:nvSpPr>
        <p:spPr/>
        <p:txBody>
          <a:bodyPr/>
          <a:lstStyle/>
          <a:p>
            <a:r>
              <a:rPr lang="en-US" altLang="en-US"/>
              <a:t>Port Pin Data Directionality</a:t>
            </a:r>
          </a:p>
        </p:txBody>
      </p:sp>
      <p:sp>
        <p:nvSpPr>
          <p:cNvPr id="10243" name="Content Placeholder 2">
            <a:extLst>
              <a:ext uri="{FF2B5EF4-FFF2-40B4-BE49-F238E27FC236}">
                <a16:creationId xmlns:a16="http://schemas.microsoft.com/office/drawing/2014/main" id="{307B1A0A-17D2-41DA-B3E7-89BBADE48451}"/>
              </a:ext>
            </a:extLst>
          </p:cNvPr>
          <p:cNvSpPr>
            <a:spLocks noGrp="1"/>
          </p:cNvSpPr>
          <p:nvPr>
            <p:ph idx="1"/>
          </p:nvPr>
        </p:nvSpPr>
        <p:spPr/>
        <p:txBody>
          <a:bodyPr/>
          <a:lstStyle/>
          <a:p>
            <a:r>
              <a:rPr lang="en-US" altLang="en-US"/>
              <a:t>Input</a:t>
            </a:r>
          </a:p>
          <a:p>
            <a:pPr lvl="1"/>
            <a:r>
              <a:rPr lang="en-US" altLang="en-US"/>
              <a:t>When you want to take information from the external world (sensors) into the MCU</a:t>
            </a:r>
          </a:p>
          <a:p>
            <a:r>
              <a:rPr lang="en-US" altLang="en-US"/>
              <a:t>Output</a:t>
            </a:r>
          </a:p>
          <a:p>
            <a:pPr lvl="1"/>
            <a:r>
              <a:rPr lang="en-US" altLang="en-US"/>
              <a:t>When you want to change the state of something outside the MCU (turn a motor on or off, etc.)</a:t>
            </a:r>
          </a:p>
          <a:p>
            <a:r>
              <a:rPr lang="en-US" altLang="en-US"/>
              <a:t>Pins default to input direction on power-up or reset</a:t>
            </a:r>
          </a:p>
          <a:p>
            <a:r>
              <a:rPr lang="en-US" altLang="en-US"/>
              <a:t>Your program can set or change the directionality of a pin at any time</a:t>
            </a:r>
          </a:p>
        </p:txBody>
      </p:sp>
    </p:spTree>
    <p:extLst>
      <p:ext uri="{BB962C8B-B14F-4D97-AF65-F5344CB8AC3E}">
        <p14:creationId xmlns:p14="http://schemas.microsoft.com/office/powerpoint/2010/main" val="891848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dissolve">
                                      <p:cBhvr>
                                        <p:cTn id="7" dur="500"/>
                                        <p:tgtEl>
                                          <p:spTgt spid="102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dissolve">
                                      <p:cBhvr>
                                        <p:cTn id="12" dur="500"/>
                                        <p:tgtEl>
                                          <p:spTgt spid="1024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Effect transition="in" filter="dissolve">
                                      <p:cBhvr>
                                        <p:cTn id="17" dur="500"/>
                                        <p:tgtEl>
                                          <p:spTgt spid="1024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10243">
                                            <p:txEl>
                                              <p:pRg st="3" end="3"/>
                                            </p:txEl>
                                          </p:spTgt>
                                        </p:tgtEl>
                                        <p:attrNameLst>
                                          <p:attrName>style.visibility</p:attrName>
                                        </p:attrNameLst>
                                      </p:cBhvr>
                                      <p:to>
                                        <p:strVal val="visible"/>
                                      </p:to>
                                    </p:set>
                                    <p:animEffect transition="in" filter="dissolve">
                                      <p:cBhvr>
                                        <p:cTn id="22" dur="500"/>
                                        <p:tgtEl>
                                          <p:spTgt spid="1024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10243">
                                            <p:txEl>
                                              <p:pRg st="4" end="4"/>
                                            </p:txEl>
                                          </p:spTgt>
                                        </p:tgtEl>
                                        <p:attrNameLst>
                                          <p:attrName>style.visibility</p:attrName>
                                        </p:attrNameLst>
                                      </p:cBhvr>
                                      <p:to>
                                        <p:strVal val="visible"/>
                                      </p:to>
                                    </p:set>
                                    <p:animEffect transition="in" filter="dissolve">
                                      <p:cBhvr>
                                        <p:cTn id="27" dur="500"/>
                                        <p:tgtEl>
                                          <p:spTgt spid="1024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10243">
                                            <p:txEl>
                                              <p:pRg st="5" end="5"/>
                                            </p:txEl>
                                          </p:spTgt>
                                        </p:tgtEl>
                                        <p:attrNameLst>
                                          <p:attrName>style.visibility</p:attrName>
                                        </p:attrNameLst>
                                      </p:cBhvr>
                                      <p:to>
                                        <p:strVal val="visible"/>
                                      </p:to>
                                    </p:set>
                                    <p:animEffect transition="in" filter="dissolve">
                                      <p:cBhvr>
                                        <p:cTn id="32" dur="500"/>
                                        <p:tgtEl>
                                          <p:spTgt spid="1024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4490D0-3672-446A-AC12-B4830333BD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9CB82C2-DF65-4EC1-8280-F201D50F57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7E1D4427-852B-4B37-8E76-0E9F1810BA2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5A1B47C8-47A0-4A88-8830-6DEA3B5DE3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FFEFD9B-86DF-C244-B94E-CB9B0B6F7197}"/>
              </a:ext>
            </a:extLst>
          </p:cNvPr>
          <p:cNvPicPr>
            <a:picLocks noGrp="1" noChangeAspect="1"/>
          </p:cNvPicPr>
          <p:nvPr>
            <p:ph idx="1"/>
          </p:nvPr>
        </p:nvPicPr>
        <p:blipFill>
          <a:blip r:embed="rId2"/>
          <a:stretch>
            <a:fillRect/>
          </a:stretch>
        </p:blipFill>
        <p:spPr>
          <a:xfrm>
            <a:off x="633999" y="785375"/>
            <a:ext cx="6275667" cy="5287249"/>
          </a:xfrm>
          <a:prstGeom prst="rect">
            <a:avLst/>
          </a:prstGeom>
        </p:spPr>
      </p:pic>
      <p:sp>
        <p:nvSpPr>
          <p:cNvPr id="17" name="Rectangle 16">
            <a:extLst>
              <a:ext uri="{FF2B5EF4-FFF2-40B4-BE49-F238E27FC236}">
                <a16:creationId xmlns:a16="http://schemas.microsoft.com/office/drawing/2014/main" id="{984BBFDD-E720-4805-A9C8-129FBBF6DD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1348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9CFE91-F27B-4879-9A82-57C5E1C4BD8C}"/>
              </a:ext>
            </a:extLst>
          </p:cNvPr>
          <p:cNvSpPr>
            <a:spLocks noGrp="1"/>
          </p:cNvSpPr>
          <p:nvPr>
            <p:ph type="title"/>
          </p:nvPr>
        </p:nvSpPr>
        <p:spPr>
          <a:xfrm>
            <a:off x="8096885" y="640080"/>
            <a:ext cx="3659246" cy="2926080"/>
          </a:xfrm>
        </p:spPr>
        <p:txBody>
          <a:bodyPr vert="horz" lIns="91440" tIns="45720" rIns="91440" bIns="45720" rtlCol="0" anchor="b">
            <a:normAutofit/>
          </a:bodyPr>
          <a:lstStyle/>
          <a:p>
            <a:r>
              <a:rPr lang="en-US" sz="4400">
                <a:solidFill>
                  <a:srgbClr val="FFFFFF"/>
                </a:solidFill>
              </a:rPr>
              <a:t>ESP8266</a:t>
            </a:r>
          </a:p>
        </p:txBody>
      </p:sp>
      <p:sp>
        <p:nvSpPr>
          <p:cNvPr id="19" name="Rectangle 18">
            <a:extLst>
              <a:ext uri="{FF2B5EF4-FFF2-40B4-BE49-F238E27FC236}">
                <a16:creationId xmlns:a16="http://schemas.microsoft.com/office/drawing/2014/main" id="{5AC4BE46-4A77-42FE-9D15-065CDB2F847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06"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54198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BE588-C23C-4128-AD15-E6368087FE0B}"/>
              </a:ext>
            </a:extLst>
          </p:cNvPr>
          <p:cNvSpPr>
            <a:spLocks noGrp="1"/>
          </p:cNvSpPr>
          <p:nvPr>
            <p:ph type="title"/>
          </p:nvPr>
        </p:nvSpPr>
        <p:spPr>
          <a:xfrm>
            <a:off x="1097280" y="286603"/>
            <a:ext cx="10058400" cy="1450757"/>
          </a:xfrm>
        </p:spPr>
        <p:txBody>
          <a:bodyPr>
            <a:normAutofit/>
          </a:bodyPr>
          <a:lstStyle/>
          <a:p>
            <a:r>
              <a:rPr lang="en-GB" dirty="0"/>
              <a:t>Libraries </a:t>
            </a:r>
          </a:p>
        </p:txBody>
      </p:sp>
      <p:graphicFrame>
        <p:nvGraphicFramePr>
          <p:cNvPr id="5" name="Content Placeholder 2">
            <a:extLst>
              <a:ext uri="{FF2B5EF4-FFF2-40B4-BE49-F238E27FC236}">
                <a16:creationId xmlns:a16="http://schemas.microsoft.com/office/drawing/2014/main" id="{A0A0D694-02F7-488A-995F-3BC740D39B32}"/>
              </a:ext>
            </a:extLst>
          </p:cNvPr>
          <p:cNvGraphicFramePr>
            <a:graphicFrameLocks noGrp="1"/>
          </p:cNvGraphicFramePr>
          <p:nvPr>
            <p:ph idx="1"/>
            <p:extLst>
              <p:ext uri="{D42A27DB-BD31-4B8C-83A1-F6EECF244321}">
                <p14:modId xmlns:p14="http://schemas.microsoft.com/office/powerpoint/2010/main" val="23508550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7757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F3EF1-FC8B-4B9D-B870-46DF7F1A421F}"/>
              </a:ext>
            </a:extLst>
          </p:cNvPr>
          <p:cNvSpPr>
            <a:spLocks noGrp="1"/>
          </p:cNvSpPr>
          <p:nvPr>
            <p:ph type="title"/>
          </p:nvPr>
        </p:nvSpPr>
        <p:spPr/>
        <p:txBody>
          <a:bodyPr/>
          <a:lstStyle/>
          <a:p>
            <a:r>
              <a:rPr lang="en-GB" dirty="0"/>
              <a:t>Important functions</a:t>
            </a:r>
          </a:p>
        </p:txBody>
      </p:sp>
      <p:sp>
        <p:nvSpPr>
          <p:cNvPr id="3" name="Content Placeholder 2">
            <a:extLst>
              <a:ext uri="{FF2B5EF4-FFF2-40B4-BE49-F238E27FC236}">
                <a16:creationId xmlns:a16="http://schemas.microsoft.com/office/drawing/2014/main" id="{B5FD995E-A3B2-46D8-8974-E2623B352E44}"/>
              </a:ext>
            </a:extLst>
          </p:cNvPr>
          <p:cNvSpPr>
            <a:spLocks noGrp="1"/>
          </p:cNvSpPr>
          <p:nvPr>
            <p:ph idx="1"/>
          </p:nvPr>
        </p:nvSpPr>
        <p:spPr/>
        <p:txBody>
          <a:bodyPr/>
          <a:lstStyle/>
          <a:p>
            <a:pPr>
              <a:lnSpc>
                <a:spcPct val="80000"/>
              </a:lnSpc>
            </a:pPr>
            <a:r>
              <a:rPr lang="en-US" altLang="en-US" sz="2800" dirty="0" err="1"/>
              <a:t>Serial.println</a:t>
            </a:r>
            <a:r>
              <a:rPr lang="en-US" altLang="en-US" sz="2800" dirty="0"/>
              <a:t>(value);</a:t>
            </a:r>
          </a:p>
          <a:p>
            <a:pPr lvl="1">
              <a:lnSpc>
                <a:spcPct val="80000"/>
              </a:lnSpc>
            </a:pPr>
            <a:r>
              <a:rPr lang="en-US" altLang="en-US" sz="2400" dirty="0"/>
              <a:t>Prints the value to the Serial Monitor on your computer</a:t>
            </a:r>
          </a:p>
          <a:p>
            <a:pPr>
              <a:lnSpc>
                <a:spcPct val="80000"/>
              </a:lnSpc>
            </a:pPr>
            <a:r>
              <a:rPr lang="en-US" altLang="en-US" sz="2800" dirty="0" err="1"/>
              <a:t>pinMode</a:t>
            </a:r>
            <a:r>
              <a:rPr lang="en-US" altLang="en-US" sz="2800" dirty="0"/>
              <a:t>(pin, mode);</a:t>
            </a:r>
          </a:p>
          <a:p>
            <a:pPr lvl="1">
              <a:lnSpc>
                <a:spcPct val="80000"/>
              </a:lnSpc>
            </a:pPr>
            <a:r>
              <a:rPr lang="en-US" altLang="en-US" sz="2400" dirty="0"/>
              <a:t>Configures a digital pin to read (input) or write (output) a digital value</a:t>
            </a:r>
          </a:p>
          <a:p>
            <a:pPr>
              <a:lnSpc>
                <a:spcPct val="80000"/>
              </a:lnSpc>
            </a:pPr>
            <a:r>
              <a:rPr lang="en-US" altLang="en-US" sz="2800" dirty="0" err="1"/>
              <a:t>digitalRead</a:t>
            </a:r>
            <a:r>
              <a:rPr lang="en-US" altLang="en-US" sz="2800" dirty="0"/>
              <a:t>(pin);</a:t>
            </a:r>
          </a:p>
          <a:p>
            <a:pPr lvl="1">
              <a:lnSpc>
                <a:spcPct val="80000"/>
              </a:lnSpc>
            </a:pPr>
            <a:r>
              <a:rPr lang="en-US" altLang="en-US" sz="2400" dirty="0"/>
              <a:t>Reads a digital value (HIGH or LOW) on a pin set for input</a:t>
            </a:r>
          </a:p>
          <a:p>
            <a:pPr>
              <a:lnSpc>
                <a:spcPct val="80000"/>
              </a:lnSpc>
            </a:pPr>
            <a:r>
              <a:rPr lang="en-US" altLang="en-US" sz="2800" dirty="0" err="1"/>
              <a:t>digitalWrite</a:t>
            </a:r>
            <a:r>
              <a:rPr lang="en-US" altLang="en-US" sz="2800" dirty="0"/>
              <a:t>(pin, value);</a:t>
            </a:r>
          </a:p>
          <a:p>
            <a:pPr lvl="1">
              <a:lnSpc>
                <a:spcPct val="80000"/>
              </a:lnSpc>
            </a:pPr>
            <a:r>
              <a:rPr lang="en-US" altLang="en-US" sz="2400" dirty="0"/>
              <a:t>Writes the digital value (HIGH or LOW) to a pin set for output</a:t>
            </a:r>
          </a:p>
          <a:p>
            <a:endParaRPr lang="en-GB" dirty="0"/>
          </a:p>
        </p:txBody>
      </p:sp>
    </p:spTree>
    <p:extLst>
      <p:ext uri="{BB962C8B-B14F-4D97-AF65-F5344CB8AC3E}">
        <p14:creationId xmlns:p14="http://schemas.microsoft.com/office/powerpoint/2010/main" val="2154339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00DDBDC3-15E6-5949-B021-10000CD42BC5}"/>
              </a:ext>
            </a:extLst>
          </p:cNvPr>
          <p:cNvSpPr>
            <a:spLocks noGrp="1" noChangeArrowheads="1"/>
          </p:cNvSpPr>
          <p:nvPr>
            <p:ph type="title"/>
          </p:nvPr>
        </p:nvSpPr>
        <p:spPr/>
        <p:txBody>
          <a:bodyPr/>
          <a:lstStyle/>
          <a:p>
            <a:pPr eaLnBrk="1" hangingPunct="1"/>
            <a:r>
              <a:rPr lang="en-US" altLang="en-US"/>
              <a:t>OLED Display</a:t>
            </a:r>
            <a:endParaRPr lang="el-GR" altLang="en-US"/>
          </a:p>
        </p:txBody>
      </p:sp>
      <p:sp>
        <p:nvSpPr>
          <p:cNvPr id="51203" name="Rectangle 3">
            <a:extLst>
              <a:ext uri="{FF2B5EF4-FFF2-40B4-BE49-F238E27FC236}">
                <a16:creationId xmlns:a16="http://schemas.microsoft.com/office/drawing/2014/main" id="{9A1DA826-FD69-7C43-82E6-D4F8310EA28A}"/>
              </a:ext>
            </a:extLst>
          </p:cNvPr>
          <p:cNvSpPr>
            <a:spLocks noGrp="1" noChangeArrowheads="1"/>
          </p:cNvSpPr>
          <p:nvPr>
            <p:ph type="body" idx="1"/>
          </p:nvPr>
        </p:nvSpPr>
        <p:spPr/>
        <p:txBody>
          <a:bodyPr>
            <a:normAutofit/>
          </a:bodyPr>
          <a:lstStyle/>
          <a:p>
            <a:pPr eaLnBrk="1" hangingPunct="1"/>
            <a:r>
              <a:rPr lang="el-GR" altLang="en-US" dirty="0"/>
              <a:t>Each individual pixel can only be </a:t>
            </a:r>
            <a:r>
              <a:rPr lang="en-GB" altLang="en-US" dirty="0" smtClean="0"/>
              <a:t>(</a:t>
            </a:r>
            <a:r>
              <a:rPr lang="el-GR" altLang="en-US" u="sng" dirty="0" smtClean="0"/>
              <a:t>on</a:t>
            </a:r>
            <a:r>
              <a:rPr lang="el-GR" altLang="en-US" dirty="0" smtClean="0"/>
              <a:t> </a:t>
            </a:r>
            <a:r>
              <a:rPr lang="el-GR" altLang="en-US" dirty="0"/>
              <a:t>(illuminated) </a:t>
            </a:r>
            <a:r>
              <a:rPr lang="el-GR" altLang="en-US" u="sng" dirty="0"/>
              <a:t>or</a:t>
            </a:r>
            <a:r>
              <a:rPr lang="el-GR" altLang="en-US" dirty="0"/>
              <a:t> off</a:t>
            </a:r>
            <a:r>
              <a:rPr lang="en-US" altLang="en-US" dirty="0"/>
              <a:t> </a:t>
            </a:r>
            <a:r>
              <a:rPr lang="el-GR" altLang="en-US" dirty="0"/>
              <a:t>(not illuminated</a:t>
            </a:r>
            <a:r>
              <a:rPr lang="el-GR" altLang="en-US" dirty="0" smtClean="0"/>
              <a:t>)</a:t>
            </a:r>
            <a:r>
              <a:rPr lang="en-GB" altLang="en-US" dirty="0" smtClean="0"/>
              <a:t>)</a:t>
            </a:r>
            <a:endParaRPr lang="en-US" altLang="en-US" dirty="0"/>
          </a:p>
          <a:p>
            <a:pPr eaLnBrk="1" hangingPunct="1"/>
            <a:r>
              <a:rPr lang="el-GR" altLang="en-US" dirty="0"/>
              <a:t>The </a:t>
            </a:r>
            <a:r>
              <a:rPr lang="el-GR" altLang="en-US" dirty="0" err="1"/>
              <a:t>display</a:t>
            </a:r>
            <a:r>
              <a:rPr lang="el-GR" altLang="en-US" dirty="0"/>
              <a:t> </a:t>
            </a:r>
            <a:r>
              <a:rPr lang="el-GR" altLang="en-US" dirty="0" err="1"/>
              <a:t>is</a:t>
            </a:r>
            <a:r>
              <a:rPr lang="el-GR" altLang="en-US" dirty="0"/>
              <a:t> a </a:t>
            </a:r>
            <a:r>
              <a:rPr lang="en-GB" altLang="en-US" dirty="0"/>
              <a:t>Serial</a:t>
            </a:r>
            <a:r>
              <a:rPr lang="el-GR" altLang="en-US" dirty="0"/>
              <a:t> </a:t>
            </a:r>
            <a:r>
              <a:rPr lang="el-GR" altLang="en-US" dirty="0" err="1"/>
              <a:t>device</a:t>
            </a:r>
            <a:r>
              <a:rPr lang="el-GR" altLang="en-US" dirty="0"/>
              <a:t> </a:t>
            </a:r>
            <a:r>
              <a:rPr lang="el-GR" altLang="en-US" dirty="0" err="1"/>
              <a:t>that</a:t>
            </a:r>
            <a:r>
              <a:rPr lang="el-GR" altLang="en-US" dirty="0"/>
              <a:t> </a:t>
            </a:r>
            <a:r>
              <a:rPr lang="el-GR" altLang="en-US" dirty="0" err="1"/>
              <a:t>is</a:t>
            </a:r>
            <a:r>
              <a:rPr lang="el-GR" altLang="en-US" dirty="0"/>
              <a:t> </a:t>
            </a:r>
            <a:r>
              <a:rPr lang="el-GR" altLang="en-US" dirty="0" err="1"/>
              <a:t>accessed</a:t>
            </a:r>
            <a:r>
              <a:rPr lang="el-GR" altLang="en-US" dirty="0"/>
              <a:t> </a:t>
            </a:r>
            <a:r>
              <a:rPr lang="el-GR" altLang="en-US" dirty="0" err="1"/>
              <a:t>via</a:t>
            </a:r>
            <a:r>
              <a:rPr lang="el-GR" altLang="en-US" dirty="0"/>
              <a:t> </a:t>
            </a:r>
            <a:r>
              <a:rPr lang="el-GR" altLang="en-US" dirty="0" err="1"/>
              <a:t>an</a:t>
            </a:r>
            <a:r>
              <a:rPr lang="el-GR" altLang="en-US" dirty="0"/>
              <a:t> SPI </a:t>
            </a:r>
            <a:r>
              <a:rPr lang="el-GR" altLang="en-US" dirty="0" err="1"/>
              <a:t>interface</a:t>
            </a:r>
            <a:r>
              <a:rPr lang="el-GR" altLang="en-US" dirty="0"/>
              <a:t>. </a:t>
            </a:r>
            <a:endParaRPr lang="en-US" altLang="en-US" dirty="0"/>
          </a:p>
          <a:p>
            <a:pPr eaLnBrk="1" hangingPunct="1"/>
            <a:r>
              <a:rPr lang="en-GB" altLang="en-US" dirty="0"/>
              <a:t>It is a </a:t>
            </a:r>
            <a:r>
              <a:rPr lang="el-GR" altLang="en-US" dirty="0" err="1"/>
              <a:t>write-only</a:t>
            </a:r>
            <a:r>
              <a:rPr lang="el-GR" altLang="en-US" dirty="0"/>
              <a:t> </a:t>
            </a:r>
            <a:r>
              <a:rPr lang="el-GR" altLang="en-US" dirty="0" err="1"/>
              <a:t>device</a:t>
            </a:r>
            <a:endParaRPr lang="en-GB" altLang="en-US" dirty="0"/>
          </a:p>
          <a:p>
            <a:pPr eaLnBrk="1" hangingPunct="1"/>
            <a:r>
              <a:rPr lang="en-GB" altLang="en-US" b="1" dirty="0"/>
              <a:t>Using the display </a:t>
            </a:r>
          </a:p>
          <a:p>
            <a:r>
              <a:rPr lang="en-US" altLang="en-US" dirty="0"/>
              <a:t>Initialization</a:t>
            </a:r>
          </a:p>
          <a:p>
            <a:r>
              <a:rPr lang="en-US" altLang="en-US" dirty="0"/>
              <a:t>Mode select</a:t>
            </a:r>
          </a:p>
          <a:p>
            <a:pPr lvl="1"/>
            <a:r>
              <a:rPr lang="en-US" altLang="en-US" dirty="0"/>
              <a:t>Character</a:t>
            </a:r>
          </a:p>
          <a:p>
            <a:pPr lvl="1"/>
            <a:r>
              <a:rPr lang="en-US" altLang="en-US" dirty="0"/>
              <a:t>Graphic</a:t>
            </a:r>
          </a:p>
          <a:p>
            <a:pPr lvl="1"/>
            <a:r>
              <a:rPr lang="en-US" altLang="en-US" dirty="0"/>
              <a:t>Drawing</a:t>
            </a:r>
          </a:p>
          <a:p>
            <a:pPr eaLnBrk="1" hangingPunct="1"/>
            <a:endParaRPr lang="el-GR" altLang="en-US" dirty="0"/>
          </a:p>
        </p:txBody>
      </p:sp>
      <p:pic>
        <p:nvPicPr>
          <p:cNvPr id="4" name="Picture 3" descr="https://2.bp.blogspot.com/-v3nXe64uEC8/VxRaBLCxAZI/AAAAAAAAScQ/4XWsVoTCRmoD7GzmtWel7T_cdKmfeLOcgCLcB/s640/NodeMCU_I2C_OLED.png"/>
          <p:cNvPicPr/>
          <p:nvPr/>
        </p:nvPicPr>
        <p:blipFill rotWithShape="1">
          <a:blip r:embed="rId2">
            <a:extLst>
              <a:ext uri="{28A0092B-C50C-407E-A947-70E740481C1C}">
                <a14:useLocalDpi xmlns:a14="http://schemas.microsoft.com/office/drawing/2010/main" val="0"/>
              </a:ext>
            </a:extLst>
          </a:blip>
          <a:srcRect r="4595" b="15591"/>
          <a:stretch/>
        </p:blipFill>
        <p:spPr bwMode="auto">
          <a:xfrm>
            <a:off x="3187879" y="3674123"/>
            <a:ext cx="4234815" cy="2045335"/>
          </a:xfrm>
          <a:prstGeom prst="rect">
            <a:avLst/>
          </a:prstGeom>
          <a:noFill/>
          <a:ln>
            <a:noFill/>
          </a:ln>
          <a:extLst>
            <a:ext uri="{53640926-AAD7-44D8-BBD7-CCE9431645EC}">
              <a14:shadowObscured xmlns:a14="http://schemas.microsoft.com/office/drawing/2010/main"/>
            </a:ext>
          </a:extLst>
        </p:spPr>
      </p:pic>
      <p:sp>
        <p:nvSpPr>
          <p:cNvPr id="2" name="Rectangle 1"/>
          <p:cNvSpPr/>
          <p:nvPr/>
        </p:nvSpPr>
        <p:spPr>
          <a:xfrm>
            <a:off x="5133009" y="3026417"/>
            <a:ext cx="6096000" cy="830997"/>
          </a:xfrm>
          <a:prstGeom prst="rect">
            <a:avLst/>
          </a:prstGeom>
        </p:spPr>
        <p:txBody>
          <a:bodyPr>
            <a:spAutoFit/>
          </a:bodyPr>
          <a:lstStyle/>
          <a:p>
            <a:pPr marL="742950" lvl="1" indent="-285750">
              <a:buFont typeface="Courier New" panose="02070309020205020404" pitchFamily="49" charset="0"/>
              <a:buChar char="o"/>
            </a:pPr>
            <a:r>
              <a:rPr lang="en-GB" sz="1200" dirty="0">
                <a:latin typeface="Times New Roman" panose="02020603050405020304" pitchFamily="18" charset="0"/>
                <a:ea typeface="Times New Roman" panose="02020603050405020304" pitchFamily="18" charset="0"/>
              </a:rPr>
              <a:t>OLED VCC - NodeMCU 3v3</a:t>
            </a:r>
          </a:p>
          <a:p>
            <a:pPr marL="742950" lvl="1" indent="-285750">
              <a:spcAft>
                <a:spcPts val="0"/>
              </a:spcAft>
              <a:buFont typeface="Courier New" panose="02070309020205020404" pitchFamily="49" charset="0"/>
              <a:buChar char="o"/>
            </a:pPr>
            <a:r>
              <a:rPr lang="en-GB" sz="1200" dirty="0">
                <a:latin typeface="Times New Roman" panose="02020603050405020304" pitchFamily="18" charset="0"/>
                <a:ea typeface="Times New Roman" panose="02020603050405020304" pitchFamily="18" charset="0"/>
              </a:rPr>
              <a:t>OLED GND - NodeMCU GND</a:t>
            </a:r>
          </a:p>
          <a:p>
            <a:pPr marL="742950" lvl="1" indent="-285750">
              <a:spcAft>
                <a:spcPts val="0"/>
              </a:spcAft>
              <a:buFont typeface="Courier New" panose="02070309020205020404" pitchFamily="49" charset="0"/>
              <a:buChar char="o"/>
            </a:pPr>
            <a:r>
              <a:rPr lang="en-GB" sz="1200" dirty="0">
                <a:latin typeface="Times New Roman" panose="02020603050405020304" pitchFamily="18" charset="0"/>
                <a:ea typeface="Times New Roman" panose="02020603050405020304" pitchFamily="18" charset="0"/>
              </a:rPr>
              <a:t>OLED SCL - NodeMCU D1 (any digital pin)</a:t>
            </a:r>
          </a:p>
          <a:p>
            <a:pPr marL="742950" lvl="1" indent="-285750">
              <a:spcAft>
                <a:spcPts val="0"/>
              </a:spcAft>
              <a:buFont typeface="Courier New" panose="02070309020205020404" pitchFamily="49" charset="0"/>
              <a:buChar char="o"/>
            </a:pPr>
            <a:r>
              <a:rPr lang="en-GB" sz="1200" dirty="0">
                <a:latin typeface="Times New Roman" panose="02020603050405020304" pitchFamily="18" charset="0"/>
                <a:ea typeface="Times New Roman" panose="02020603050405020304" pitchFamily="18" charset="0"/>
              </a:rPr>
              <a:t>OLED SDA - NodeMCU D2 (any digital pin)</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02812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Tips for writing text using these libraries</a:t>
            </a:r>
          </a:p>
        </p:txBody>
      </p:sp>
      <p:sp>
        <p:nvSpPr>
          <p:cNvPr id="3" name="Content Placeholder 2"/>
          <p:cNvSpPr>
            <a:spLocks noGrp="1"/>
          </p:cNvSpPr>
          <p:nvPr>
            <p:ph idx="1"/>
          </p:nvPr>
        </p:nvSpPr>
        <p:spPr/>
        <p:txBody>
          <a:bodyPr/>
          <a:lstStyle/>
          <a:p>
            <a:r>
              <a:rPr lang="en-GB" dirty="0"/>
              <a:t>Here’s some functions that will help you handle the OLED display library to write text or draw simple graphics.</a:t>
            </a:r>
            <a:endParaRPr lang="en-GB" dirty="0" smtClean="0"/>
          </a:p>
          <a:p>
            <a:pPr>
              <a:buFont typeface="Arial" panose="020B0604020202020204" pitchFamily="34" charset="0"/>
              <a:buChar char="•"/>
            </a:pPr>
            <a:r>
              <a:rPr lang="en-GB" dirty="0" err="1" smtClean="0"/>
              <a:t>display.clearDisplay</a:t>
            </a:r>
            <a:r>
              <a:rPr lang="en-GB" dirty="0"/>
              <a:t>() – all pixels are off</a:t>
            </a:r>
          </a:p>
          <a:p>
            <a:pPr>
              <a:buFont typeface="Arial" panose="020B0604020202020204" pitchFamily="34" charset="0"/>
              <a:buChar char="•"/>
            </a:pPr>
            <a:r>
              <a:rPr lang="en-GB" dirty="0" err="1"/>
              <a:t>display.drawPixel</a:t>
            </a:r>
            <a:r>
              <a:rPr lang="en-GB" dirty="0"/>
              <a:t>(</a:t>
            </a:r>
            <a:r>
              <a:rPr lang="en-GB" dirty="0" err="1"/>
              <a:t>x,y</a:t>
            </a:r>
            <a:r>
              <a:rPr lang="en-GB" dirty="0"/>
              <a:t>, </a:t>
            </a:r>
            <a:r>
              <a:rPr lang="en-GB" dirty="0" err="1"/>
              <a:t>color</a:t>
            </a:r>
            <a:r>
              <a:rPr lang="en-GB" dirty="0"/>
              <a:t>) – plot a pixel in the </a:t>
            </a:r>
            <a:r>
              <a:rPr lang="en-GB" dirty="0" err="1"/>
              <a:t>x,y</a:t>
            </a:r>
            <a:r>
              <a:rPr lang="en-GB" dirty="0"/>
              <a:t> coordinates</a:t>
            </a:r>
          </a:p>
          <a:p>
            <a:pPr>
              <a:buFont typeface="Arial" panose="020B0604020202020204" pitchFamily="34" charset="0"/>
              <a:buChar char="•"/>
            </a:pPr>
            <a:r>
              <a:rPr lang="en-GB" dirty="0" err="1"/>
              <a:t>display.setTextSize</a:t>
            </a:r>
            <a:r>
              <a:rPr lang="en-GB" dirty="0"/>
              <a:t>(n) – set the font size, supports sizes from 1 to 8</a:t>
            </a:r>
          </a:p>
          <a:p>
            <a:pPr>
              <a:buFont typeface="Arial" panose="020B0604020202020204" pitchFamily="34" charset="0"/>
              <a:buChar char="•"/>
            </a:pPr>
            <a:r>
              <a:rPr lang="en-GB" dirty="0" err="1"/>
              <a:t>display.setCursor</a:t>
            </a:r>
            <a:r>
              <a:rPr lang="en-GB" dirty="0"/>
              <a:t>(</a:t>
            </a:r>
            <a:r>
              <a:rPr lang="en-GB" dirty="0" err="1"/>
              <a:t>x,y</a:t>
            </a:r>
            <a:r>
              <a:rPr lang="en-GB" dirty="0"/>
              <a:t>) – set the coordinates to start writing text</a:t>
            </a:r>
          </a:p>
          <a:p>
            <a:pPr>
              <a:buFont typeface="Arial" panose="020B0604020202020204" pitchFamily="34" charset="0"/>
              <a:buChar char="•"/>
            </a:pPr>
            <a:r>
              <a:rPr lang="en-GB" dirty="0" err="1"/>
              <a:t>display.print</a:t>
            </a:r>
            <a:r>
              <a:rPr lang="en-GB" dirty="0"/>
              <a:t>(“message”) – print the characters at location </a:t>
            </a:r>
            <a:r>
              <a:rPr lang="en-GB" dirty="0" err="1"/>
              <a:t>x,y</a:t>
            </a:r>
            <a:endParaRPr lang="en-GB" dirty="0"/>
          </a:p>
          <a:p>
            <a:pPr>
              <a:buFont typeface="Arial" panose="020B0604020202020204" pitchFamily="34" charset="0"/>
              <a:buChar char="•"/>
            </a:pPr>
            <a:r>
              <a:rPr lang="en-GB" dirty="0" err="1"/>
              <a:t>display.display</a:t>
            </a:r>
            <a:r>
              <a:rPr lang="en-GB" dirty="0"/>
              <a:t>() – call this method for the changes to make effect</a:t>
            </a:r>
          </a:p>
        </p:txBody>
      </p:sp>
    </p:spTree>
    <p:extLst>
      <p:ext uri="{BB962C8B-B14F-4D97-AF65-F5344CB8AC3E}">
        <p14:creationId xmlns:p14="http://schemas.microsoft.com/office/powerpoint/2010/main" val="1966245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44CC594A-A820-450F-B363-C19201FCFE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59FAB3DA-E9ED-4574-ABCC-378BC0FF1B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5C6498E-6527-1140-AFF1-47F91ECB5D8F}"/>
              </a:ext>
            </a:extLst>
          </p:cNvPr>
          <p:cNvSpPr>
            <a:spLocks noGrp="1"/>
          </p:cNvSpPr>
          <p:nvPr>
            <p:ph type="title"/>
          </p:nvPr>
        </p:nvSpPr>
        <p:spPr>
          <a:xfrm>
            <a:off x="492370" y="516835"/>
            <a:ext cx="3084844" cy="2103875"/>
          </a:xfrm>
        </p:spPr>
        <p:txBody>
          <a:bodyPr>
            <a:normAutofit/>
          </a:bodyPr>
          <a:lstStyle/>
          <a:p>
            <a:r>
              <a:rPr lang="en-US" altLang="en-US" sz="3600">
                <a:solidFill>
                  <a:srgbClr val="FFFFFF"/>
                </a:solidFill>
              </a:rPr>
              <a:t>What is a sensor?</a:t>
            </a:r>
            <a:endParaRPr lang="en-US" sz="3600">
              <a:solidFill>
                <a:srgbClr val="FFFFFF"/>
              </a:solidFill>
            </a:endParaRPr>
          </a:p>
        </p:txBody>
      </p:sp>
      <p:sp>
        <p:nvSpPr>
          <p:cNvPr id="3" name="Content Placeholder 2">
            <a:extLst>
              <a:ext uri="{FF2B5EF4-FFF2-40B4-BE49-F238E27FC236}">
                <a16:creationId xmlns:a16="http://schemas.microsoft.com/office/drawing/2014/main" id="{76FC0CAA-B6CD-3444-9AE4-3C5C66587722}"/>
              </a:ext>
            </a:extLst>
          </p:cNvPr>
          <p:cNvSpPr>
            <a:spLocks noGrp="1"/>
          </p:cNvSpPr>
          <p:nvPr>
            <p:ph idx="1"/>
          </p:nvPr>
        </p:nvSpPr>
        <p:spPr>
          <a:xfrm>
            <a:off x="492371" y="2653800"/>
            <a:ext cx="3084844" cy="3335519"/>
          </a:xfrm>
        </p:spPr>
        <p:txBody>
          <a:bodyPr>
            <a:normAutofit/>
          </a:bodyPr>
          <a:lstStyle/>
          <a:p>
            <a:r>
              <a:rPr lang="en-US" altLang="en-US" sz="2400" i="1" dirty="0">
                <a:solidFill>
                  <a:srgbClr val="FFFFFF"/>
                </a:solidFill>
              </a:rPr>
              <a:t>A device that receives a stimulus and responds with an electrical signal.</a:t>
            </a:r>
          </a:p>
          <a:p>
            <a:r>
              <a:rPr lang="en-US" altLang="en-US" sz="2400" i="1" dirty="0">
                <a:solidFill>
                  <a:srgbClr val="FFFFFF"/>
                </a:solidFill>
              </a:rPr>
              <a:t>A special type of transducer (device that converts one type of energy into another</a:t>
            </a:r>
          </a:p>
          <a:p>
            <a:endParaRPr lang="en-US" sz="1500" dirty="0">
              <a:solidFill>
                <a:srgbClr val="FFFFFF"/>
              </a:solidFill>
            </a:endParaRPr>
          </a:p>
        </p:txBody>
      </p:sp>
      <p:sp>
        <p:nvSpPr>
          <p:cNvPr id="17" name="Rectangle 12">
            <a:extLst>
              <a:ext uri="{FF2B5EF4-FFF2-40B4-BE49-F238E27FC236}">
                <a16:creationId xmlns:a16="http://schemas.microsoft.com/office/drawing/2014/main" id="{53B8D6B0-55D6-48DC-86D8-FD95D5F118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2">
            <a:extLst>
              <a:ext uri="{FF2B5EF4-FFF2-40B4-BE49-F238E27FC236}">
                <a16:creationId xmlns:a16="http://schemas.microsoft.com/office/drawing/2014/main" id="{CB6A0593-68E9-8645-8247-CB22405CD5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3663" y="2031802"/>
            <a:ext cx="7645980" cy="338334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371580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6B6E7-66F6-2B4C-9BD3-604357135739}"/>
              </a:ext>
            </a:extLst>
          </p:cNvPr>
          <p:cNvSpPr>
            <a:spLocks noGrp="1"/>
          </p:cNvSpPr>
          <p:nvPr>
            <p:ph type="title"/>
          </p:nvPr>
        </p:nvSpPr>
        <p:spPr/>
        <p:txBody>
          <a:bodyPr/>
          <a:lstStyle/>
          <a:p>
            <a:r>
              <a:rPr lang="en-US" altLang="en-US" dirty="0"/>
              <a:t>Common Sensors</a:t>
            </a:r>
            <a:endParaRPr lang="en-US" dirty="0"/>
          </a:p>
        </p:txBody>
      </p:sp>
      <p:sp>
        <p:nvSpPr>
          <p:cNvPr id="3" name="Content Placeholder 2">
            <a:extLst>
              <a:ext uri="{FF2B5EF4-FFF2-40B4-BE49-F238E27FC236}">
                <a16:creationId xmlns:a16="http://schemas.microsoft.com/office/drawing/2014/main" id="{23F37045-98E8-394F-9EBD-C88A11CD4562}"/>
              </a:ext>
            </a:extLst>
          </p:cNvPr>
          <p:cNvSpPr>
            <a:spLocks noGrp="1"/>
          </p:cNvSpPr>
          <p:nvPr>
            <p:ph idx="1"/>
          </p:nvPr>
        </p:nvSpPr>
        <p:spPr/>
        <p:txBody>
          <a:bodyPr/>
          <a:lstStyle/>
          <a:p>
            <a:r>
              <a:rPr lang="en-US" altLang="en-US" dirty="0"/>
              <a:t>Mechanical</a:t>
            </a:r>
          </a:p>
          <a:p>
            <a:pPr lvl="1"/>
            <a:r>
              <a:rPr lang="en-US" altLang="en-US" dirty="0"/>
              <a:t>Accelerometers</a:t>
            </a:r>
          </a:p>
          <a:p>
            <a:pPr lvl="1"/>
            <a:r>
              <a:rPr lang="en-US" altLang="en-US" dirty="0"/>
              <a:t>Gyroscopes</a:t>
            </a:r>
          </a:p>
          <a:p>
            <a:r>
              <a:rPr lang="en-US" altLang="en-US" dirty="0"/>
              <a:t>Optical</a:t>
            </a:r>
          </a:p>
          <a:p>
            <a:pPr lvl="1"/>
            <a:r>
              <a:rPr lang="en-US" altLang="en-US" dirty="0"/>
              <a:t>Photodetectors</a:t>
            </a:r>
          </a:p>
          <a:p>
            <a:pPr lvl="1"/>
            <a:r>
              <a:rPr lang="en-US" altLang="en-US" dirty="0"/>
              <a:t>Infrared</a:t>
            </a:r>
          </a:p>
          <a:p>
            <a:r>
              <a:rPr lang="en-US" altLang="en-US" dirty="0"/>
              <a:t>Semiconductor</a:t>
            </a:r>
          </a:p>
          <a:p>
            <a:pPr lvl="1"/>
            <a:r>
              <a:rPr lang="en-US" altLang="en-US" dirty="0"/>
              <a:t>Gas</a:t>
            </a:r>
          </a:p>
          <a:p>
            <a:pPr lvl="1"/>
            <a:r>
              <a:rPr lang="en-US" altLang="en-US" dirty="0"/>
              <a:t>Temperature</a:t>
            </a:r>
          </a:p>
          <a:p>
            <a:pPr lvl="1"/>
            <a:r>
              <a:rPr lang="en-US" altLang="en-US" dirty="0"/>
              <a:t>Magnetic</a:t>
            </a:r>
          </a:p>
        </p:txBody>
      </p:sp>
      <p:pic>
        <p:nvPicPr>
          <p:cNvPr id="5" name="Picture 4">
            <a:extLst>
              <a:ext uri="{FF2B5EF4-FFF2-40B4-BE49-F238E27FC236}">
                <a16:creationId xmlns:a16="http://schemas.microsoft.com/office/drawing/2014/main" id="{781CE33A-512B-154E-B51F-42FB2C4B6673}"/>
              </a:ext>
            </a:extLst>
          </p:cNvPr>
          <p:cNvPicPr>
            <a:picLocks noChangeAspect="1"/>
          </p:cNvPicPr>
          <p:nvPr/>
        </p:nvPicPr>
        <p:blipFill>
          <a:blip r:embed="rId2"/>
          <a:stretch>
            <a:fillRect/>
          </a:stretch>
        </p:blipFill>
        <p:spPr>
          <a:xfrm>
            <a:off x="4520540" y="2059094"/>
            <a:ext cx="6096000" cy="3810000"/>
          </a:xfrm>
          <a:prstGeom prst="rect">
            <a:avLst/>
          </a:prstGeom>
        </p:spPr>
      </p:pic>
    </p:spTree>
    <p:extLst>
      <p:ext uri="{BB962C8B-B14F-4D97-AF65-F5344CB8AC3E}">
        <p14:creationId xmlns:p14="http://schemas.microsoft.com/office/powerpoint/2010/main" val="4249442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13077-56DF-EE43-82EA-8171D8F04B49}"/>
              </a:ext>
            </a:extLst>
          </p:cNvPr>
          <p:cNvSpPr>
            <a:spLocks noGrp="1"/>
          </p:cNvSpPr>
          <p:nvPr>
            <p:ph type="title"/>
          </p:nvPr>
        </p:nvSpPr>
        <p:spPr/>
        <p:txBody>
          <a:bodyPr/>
          <a:lstStyle/>
          <a:p>
            <a:r>
              <a:rPr lang="en-US" altLang="en-US" dirty="0"/>
              <a:t>Sensor Characteristics</a:t>
            </a:r>
            <a:endParaRPr lang="en-US" dirty="0"/>
          </a:p>
        </p:txBody>
      </p:sp>
      <p:sp>
        <p:nvSpPr>
          <p:cNvPr id="3" name="Content Placeholder 2">
            <a:extLst>
              <a:ext uri="{FF2B5EF4-FFF2-40B4-BE49-F238E27FC236}">
                <a16:creationId xmlns:a16="http://schemas.microsoft.com/office/drawing/2014/main" id="{4F90E779-F611-6444-89EC-69166D17D91D}"/>
              </a:ext>
            </a:extLst>
          </p:cNvPr>
          <p:cNvSpPr>
            <a:spLocks noGrp="1"/>
          </p:cNvSpPr>
          <p:nvPr>
            <p:ph idx="1"/>
          </p:nvPr>
        </p:nvSpPr>
        <p:spPr/>
        <p:txBody>
          <a:bodyPr/>
          <a:lstStyle/>
          <a:p>
            <a:pPr>
              <a:defRPr/>
            </a:pPr>
            <a:r>
              <a:rPr lang="en-US" dirty="0"/>
              <a:t>Range</a:t>
            </a:r>
          </a:p>
          <a:p>
            <a:pPr lvl="1">
              <a:defRPr/>
            </a:pPr>
            <a:r>
              <a:rPr lang="en-US" dirty="0"/>
              <a:t>Full Scale Range</a:t>
            </a:r>
          </a:p>
          <a:p>
            <a:pPr lvl="1">
              <a:defRPr/>
            </a:pPr>
            <a:r>
              <a:rPr lang="en-US" dirty="0"/>
              <a:t>Operating Voltage Range</a:t>
            </a:r>
          </a:p>
          <a:p>
            <a:pPr>
              <a:defRPr/>
            </a:pPr>
            <a:r>
              <a:rPr lang="en-US" dirty="0"/>
              <a:t>Accuracy</a:t>
            </a:r>
          </a:p>
          <a:p>
            <a:pPr>
              <a:defRPr/>
            </a:pPr>
            <a:r>
              <a:rPr lang="en-US" dirty="0"/>
              <a:t>Transfer Function</a:t>
            </a:r>
          </a:p>
          <a:p>
            <a:pPr lvl="1">
              <a:defRPr/>
            </a:pPr>
            <a:r>
              <a:rPr lang="en-US" dirty="0"/>
              <a:t>S=F(x), where x is the measurand and S the electrical signal (commonly Voltage)</a:t>
            </a:r>
          </a:p>
          <a:p>
            <a:pPr>
              <a:defRPr/>
            </a:pPr>
            <a:r>
              <a:rPr lang="en-US" dirty="0"/>
              <a:t>Sensitivity</a:t>
            </a:r>
          </a:p>
          <a:p>
            <a:pPr lvl="1">
              <a:defRPr/>
            </a:pPr>
            <a:r>
              <a:rPr lang="en-US" dirty="0"/>
              <a:t> The change in input required to generate a unit change in output</a:t>
            </a:r>
          </a:p>
        </p:txBody>
      </p:sp>
    </p:spTree>
    <p:extLst>
      <p:ext uri="{BB962C8B-B14F-4D97-AF65-F5344CB8AC3E}">
        <p14:creationId xmlns:p14="http://schemas.microsoft.com/office/powerpoint/2010/main" val="1260202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A965C-591D-AF49-863E-57256DE28413}"/>
              </a:ext>
            </a:extLst>
          </p:cNvPr>
          <p:cNvSpPr>
            <a:spLocks noGrp="1"/>
          </p:cNvSpPr>
          <p:nvPr>
            <p:ph type="title"/>
          </p:nvPr>
        </p:nvSpPr>
        <p:spPr/>
        <p:txBody>
          <a:bodyPr/>
          <a:lstStyle/>
          <a:p>
            <a:r>
              <a:rPr lang="en-US" dirty="0"/>
              <a:t>Errors types </a:t>
            </a:r>
          </a:p>
        </p:txBody>
      </p:sp>
      <p:sp>
        <p:nvSpPr>
          <p:cNvPr id="3" name="Content Placeholder 2">
            <a:extLst>
              <a:ext uri="{FF2B5EF4-FFF2-40B4-BE49-F238E27FC236}">
                <a16:creationId xmlns:a16="http://schemas.microsoft.com/office/drawing/2014/main" id="{01025482-1D20-2B47-AC3C-17624A5BFE29}"/>
              </a:ext>
            </a:extLst>
          </p:cNvPr>
          <p:cNvSpPr>
            <a:spLocks noGrp="1"/>
          </p:cNvSpPr>
          <p:nvPr>
            <p:ph idx="1"/>
          </p:nvPr>
        </p:nvSpPr>
        <p:spPr/>
        <p:txBody>
          <a:bodyPr/>
          <a:lstStyle/>
          <a:p>
            <a:pPr>
              <a:defRPr/>
            </a:pPr>
            <a:r>
              <a:rPr lang="en-US" dirty="0"/>
              <a:t>Error: the difference between the measured value and true value</a:t>
            </a:r>
          </a:p>
          <a:p>
            <a:pPr>
              <a:defRPr/>
            </a:pPr>
            <a:r>
              <a:rPr lang="en-US" dirty="0"/>
              <a:t>Systematic errors are reproducible inaccuracies that can be corrected with compensation methods</a:t>
            </a:r>
          </a:p>
          <a:p>
            <a:pPr lvl="1">
              <a:defRPr/>
            </a:pPr>
            <a:r>
              <a:rPr lang="en-US" dirty="0"/>
              <a:t>Interference errors</a:t>
            </a:r>
          </a:p>
          <a:p>
            <a:pPr lvl="1">
              <a:defRPr/>
            </a:pPr>
            <a:r>
              <a:rPr lang="en-US" dirty="0"/>
              <a:t>Operator errors etc.</a:t>
            </a:r>
          </a:p>
          <a:p>
            <a:pPr>
              <a:defRPr/>
            </a:pPr>
            <a:r>
              <a:rPr lang="en-US" dirty="0"/>
              <a:t>Random error</a:t>
            </a:r>
          </a:p>
          <a:p>
            <a:pPr lvl="1">
              <a:defRPr/>
            </a:pPr>
            <a:r>
              <a:rPr lang="en-US" dirty="0"/>
              <a:t>Noise</a:t>
            </a:r>
          </a:p>
          <a:p>
            <a:endParaRPr lang="en-US" dirty="0"/>
          </a:p>
        </p:txBody>
      </p:sp>
    </p:spTree>
    <p:extLst>
      <p:ext uri="{BB962C8B-B14F-4D97-AF65-F5344CB8AC3E}">
        <p14:creationId xmlns:p14="http://schemas.microsoft.com/office/powerpoint/2010/main" val="10070296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7309" y="573090"/>
            <a:ext cx="8229600" cy="1143000"/>
          </a:xfrm>
        </p:spPr>
        <p:txBody>
          <a:bodyPr>
            <a:normAutofit/>
          </a:bodyPr>
          <a:lstStyle/>
          <a:p>
            <a:r>
              <a:rPr lang="en-US" dirty="0">
                <a:latin typeface="Baskerville Old Face" panose="02020602080505020303" pitchFamily="18" charset="0"/>
              </a:rPr>
              <a:t>Questions and Discussion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2235" y="2072032"/>
            <a:ext cx="5270269" cy="3952702"/>
          </a:xfrm>
          <a:prstGeom prst="rect">
            <a:avLst/>
          </a:prstGeom>
        </p:spPr>
      </p:pic>
    </p:spTree>
    <p:extLst>
      <p:ext uri="{BB962C8B-B14F-4D97-AF65-F5344CB8AC3E}">
        <p14:creationId xmlns:p14="http://schemas.microsoft.com/office/powerpoint/2010/main" val="338935632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58</TotalTime>
  <Words>597</Words>
  <Application>Microsoft Office PowerPoint</Application>
  <PresentationFormat>Widescreen</PresentationFormat>
  <Paragraphs>94</Paragraphs>
  <Slides>15</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Baskerville Old Face</vt:lpstr>
      <vt:lpstr>Calibri</vt:lpstr>
      <vt:lpstr>Calibri Light</vt:lpstr>
      <vt:lpstr>Courier New</vt:lpstr>
      <vt:lpstr>굴림</vt:lpstr>
      <vt:lpstr>Times New Roman</vt:lpstr>
      <vt:lpstr>Retrospect</vt:lpstr>
      <vt:lpstr>ES and IoT</vt:lpstr>
      <vt:lpstr>Handling electronics - How NOT to Do It!</vt:lpstr>
      <vt:lpstr>Handling electronics - The Proper Way</vt:lpstr>
      <vt:lpstr>Microcontroller Ports and Pins</vt:lpstr>
      <vt:lpstr>Port Pin Data Directionality</vt:lpstr>
      <vt:lpstr>ESP8266</vt:lpstr>
      <vt:lpstr>Libraries </vt:lpstr>
      <vt:lpstr>Important functions</vt:lpstr>
      <vt:lpstr>OLED Display</vt:lpstr>
      <vt:lpstr>Tips for writing text using these libraries</vt:lpstr>
      <vt:lpstr>What is a sensor?</vt:lpstr>
      <vt:lpstr>Common Sensors</vt:lpstr>
      <vt:lpstr>Sensor Characteristics</vt:lpstr>
      <vt:lpstr>Errors types </vt:lpstr>
      <vt:lpstr>Questions and Discussion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Mabrouka Abuhmida</dc:creator>
  <cp:lastModifiedBy>Mabrouka Abuhmida</cp:lastModifiedBy>
  <cp:revision>9</cp:revision>
  <dcterms:created xsi:type="dcterms:W3CDTF">2018-09-12T09:28:40Z</dcterms:created>
  <dcterms:modified xsi:type="dcterms:W3CDTF">2019-10-15T08:08:14Z</dcterms:modified>
</cp:coreProperties>
</file>