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91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660"/>
  </p:normalViewPr>
  <p:slideViewPr>
    <p:cSldViewPr>
      <p:cViewPr varScale="1">
        <p:scale>
          <a:sx n="69" d="100"/>
          <a:sy n="69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B82D5C-8A2D-43B6-9003-139266FE2954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CC555-A664-4C2B-B3A6-C014D75427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421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D8CE-2FD6-4ED4-8865-87D1B4B37F5F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6F0FA-5A92-4B21-8889-B102F2841AE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Sikhism: Belief and Practice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TRRS4008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2411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557161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Adi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064896" cy="478999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dirty="0" smtClean="0"/>
              <a:t>The ‘First/Original Volume’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</a:t>
            </a:r>
            <a:r>
              <a:rPr lang="en-GB" dirty="0" smtClean="0"/>
              <a:t> </a:t>
            </a:r>
            <a:r>
              <a:rPr lang="en-GB" dirty="0"/>
              <a:t>compilation of spiritual poetic material composed by six of the Gurus as well as a large body of similar material attributed to </a:t>
            </a:r>
            <a:r>
              <a:rPr lang="en-GB" dirty="0" smtClean="0"/>
              <a:t>non-Sikhs. </a:t>
            </a:r>
            <a:endParaRPr lang="en-GB" dirty="0"/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Contains very </a:t>
            </a:r>
            <a:r>
              <a:rPr lang="en-GB" dirty="0"/>
              <a:t>little historical material and only a small amount of biographical material.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Composed in the </a:t>
            </a:r>
            <a:r>
              <a:rPr lang="en-GB" b="1" dirty="0" smtClean="0"/>
              <a:t>Gurmukhi</a:t>
            </a:r>
            <a:r>
              <a:rPr lang="en-GB" dirty="0" smtClean="0"/>
              <a:t> script, an innovation attributed to Guru </a:t>
            </a:r>
            <a:r>
              <a:rPr lang="en-GB" dirty="0" err="1" smtClean="0"/>
              <a:t>Angad</a:t>
            </a:r>
            <a:r>
              <a:rPr lang="en-GB" dirty="0" smtClean="0"/>
              <a:t>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Believed </a:t>
            </a:r>
            <a:r>
              <a:rPr lang="en-GB" dirty="0"/>
              <a:t>to have ultimate authority in all matters to do with one’s spiritual </a:t>
            </a:r>
            <a:r>
              <a:rPr lang="en-GB" dirty="0" smtClean="0"/>
              <a:t>life; regarded as the eternal Guru of the Sikhs.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992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557161" cy="924475"/>
          </a:xfrm>
        </p:spPr>
        <p:txBody>
          <a:bodyPr/>
          <a:lstStyle/>
          <a:p>
            <a:r>
              <a:rPr lang="en-GB" dirty="0" smtClean="0"/>
              <a:t>The Development of the </a:t>
            </a:r>
            <a:r>
              <a:rPr lang="en-GB" dirty="0" err="1" smtClean="0"/>
              <a:t>Adi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7920880" cy="4573967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The development of the </a:t>
            </a:r>
            <a:r>
              <a:rPr lang="en-GB" dirty="0" err="1" smtClean="0"/>
              <a:t>Adi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r>
              <a:rPr lang="en-GB" dirty="0" smtClean="0"/>
              <a:t> </a:t>
            </a:r>
            <a:r>
              <a:rPr lang="en-GB" dirty="0"/>
              <a:t>took place over a period of </a:t>
            </a:r>
            <a:r>
              <a:rPr lang="en-GB" dirty="0" smtClean="0"/>
              <a:t>approx. </a:t>
            </a:r>
            <a:r>
              <a:rPr lang="en-GB" dirty="0"/>
              <a:t>200 years. </a:t>
            </a:r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Guru </a:t>
            </a:r>
            <a:r>
              <a:rPr lang="en-GB" dirty="0"/>
              <a:t>Nanak </a:t>
            </a:r>
            <a:r>
              <a:rPr lang="en-GB" dirty="0" smtClean="0"/>
              <a:t>conveyed </a:t>
            </a:r>
            <a:r>
              <a:rPr lang="en-GB" dirty="0"/>
              <a:t>his message by means of </a:t>
            </a:r>
            <a:r>
              <a:rPr lang="en-GB" dirty="0" smtClean="0"/>
              <a:t>poetry</a:t>
            </a:r>
            <a:r>
              <a:rPr lang="en-GB" dirty="0"/>
              <a:t> </a:t>
            </a:r>
            <a:r>
              <a:rPr lang="en-GB" dirty="0" smtClean="0"/>
              <a:t>(947 hymns) and encouraged the use of his own composition during corporate worship.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Guru </a:t>
            </a:r>
            <a:r>
              <a:rPr lang="en-GB" dirty="0" err="1" smtClean="0"/>
              <a:t>Angad</a:t>
            </a:r>
            <a:r>
              <a:rPr lang="en-GB" dirty="0" smtClean="0"/>
              <a:t> </a:t>
            </a:r>
            <a:r>
              <a:rPr lang="en-GB" dirty="0"/>
              <a:t>is often credited with </a:t>
            </a:r>
            <a:r>
              <a:rPr lang="en-GB" dirty="0" smtClean="0"/>
              <a:t>collecting the hymns of Guru Nanak together for the first time, possibly as a means of countering counterfeit compilations.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Guru </a:t>
            </a:r>
            <a:r>
              <a:rPr lang="en-GB" dirty="0" err="1" smtClean="0"/>
              <a:t>Angad</a:t>
            </a:r>
            <a:r>
              <a:rPr lang="en-GB" dirty="0" smtClean="0"/>
              <a:t> added </a:t>
            </a:r>
            <a:r>
              <a:rPr lang="en-GB" dirty="0"/>
              <a:t>only 62 of his own hymns. </a:t>
            </a:r>
          </a:p>
        </p:txBody>
      </p:sp>
    </p:spTree>
    <p:extLst>
      <p:ext uri="{BB962C8B-B14F-4D97-AF65-F5344CB8AC3E}">
        <p14:creationId xmlns:p14="http://schemas.microsoft.com/office/powerpoint/2010/main" val="4033376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557161" cy="924475"/>
          </a:xfrm>
        </p:spPr>
        <p:txBody>
          <a:bodyPr/>
          <a:lstStyle/>
          <a:p>
            <a:r>
              <a:rPr lang="en-GB" dirty="0" smtClean="0"/>
              <a:t>The Development of the </a:t>
            </a:r>
            <a:r>
              <a:rPr lang="en-GB" dirty="0" err="1" smtClean="0"/>
              <a:t>Adi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040560"/>
          </a:xfrm>
        </p:spPr>
        <p:txBody>
          <a:bodyPr>
            <a:normAutofit/>
          </a:bodyPr>
          <a:lstStyle/>
          <a:p>
            <a:pPr algn="just"/>
            <a:endParaRPr lang="en-GB" sz="1600" dirty="0" smtClean="0"/>
          </a:p>
          <a:p>
            <a:pPr algn="just"/>
            <a:r>
              <a:rPr lang="en-GB" sz="1600" dirty="0" smtClean="0"/>
              <a:t>Guru Amar Das: 907 hymns.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Guru Ram Das: 679 hymns.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Guru </a:t>
            </a:r>
            <a:r>
              <a:rPr lang="en-GB" sz="1600" dirty="0" err="1" smtClean="0"/>
              <a:t>Arjan</a:t>
            </a:r>
            <a:r>
              <a:rPr lang="en-GB" sz="1600" dirty="0" smtClean="0"/>
              <a:t>: 2218 hymns. </a:t>
            </a:r>
            <a:endParaRPr lang="en-GB" sz="1600" dirty="0"/>
          </a:p>
          <a:p>
            <a:pPr marL="0" indent="0" algn="just">
              <a:buNone/>
            </a:pPr>
            <a:endParaRPr lang="en-GB" sz="1600" dirty="0" smtClean="0"/>
          </a:p>
          <a:p>
            <a:pPr algn="just"/>
            <a:r>
              <a:rPr lang="en-GB" sz="1600" dirty="0" smtClean="0"/>
              <a:t>Guru </a:t>
            </a:r>
            <a:r>
              <a:rPr lang="en-GB" sz="1600" dirty="0" err="1" smtClean="0"/>
              <a:t>Arjan</a:t>
            </a:r>
            <a:r>
              <a:rPr lang="en-GB" sz="1600" dirty="0" smtClean="0"/>
              <a:t> took the decision to compile </a:t>
            </a:r>
            <a:r>
              <a:rPr lang="en-GB" sz="1600" dirty="0"/>
              <a:t>an authoritative collection of authentic </a:t>
            </a:r>
            <a:r>
              <a:rPr lang="en-GB" sz="1600" b="1" i="1" dirty="0" err="1" smtClean="0"/>
              <a:t>bani</a:t>
            </a:r>
            <a:r>
              <a:rPr lang="en-GB" sz="1600" dirty="0" smtClean="0"/>
              <a:t>, installing </a:t>
            </a:r>
            <a:r>
              <a:rPr lang="en-GB" sz="1600" dirty="0"/>
              <a:t>it in the </a:t>
            </a:r>
            <a:r>
              <a:rPr lang="en-GB" sz="1600" b="1" dirty="0" err="1"/>
              <a:t>Harmandir</a:t>
            </a:r>
            <a:r>
              <a:rPr lang="en-GB" sz="1600" b="1" dirty="0"/>
              <a:t> Sahib </a:t>
            </a:r>
            <a:r>
              <a:rPr lang="en-GB" sz="1600" dirty="0"/>
              <a:t>in Amritsar. </a:t>
            </a:r>
            <a:endParaRPr lang="en-GB" sz="1600" dirty="0" smtClean="0"/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Besides </a:t>
            </a:r>
            <a:r>
              <a:rPr lang="en-GB" sz="1600" dirty="0"/>
              <a:t>making use of available written </a:t>
            </a:r>
            <a:r>
              <a:rPr lang="en-GB" sz="1600" dirty="0" smtClean="0"/>
              <a:t>sources, </a:t>
            </a:r>
            <a:r>
              <a:rPr lang="en-GB" sz="1600" dirty="0"/>
              <a:t>Guru </a:t>
            </a:r>
            <a:r>
              <a:rPr lang="en-GB" sz="1600" dirty="0" err="1"/>
              <a:t>Arjan</a:t>
            </a:r>
            <a:r>
              <a:rPr lang="en-GB" sz="1600" dirty="0"/>
              <a:t> also had the help of </a:t>
            </a:r>
            <a:r>
              <a:rPr lang="en-GB" sz="1600" b="1" dirty="0" smtClean="0"/>
              <a:t>Bhai </a:t>
            </a:r>
            <a:r>
              <a:rPr lang="en-GB" sz="1600" b="1" dirty="0"/>
              <a:t>Buddha</a:t>
            </a:r>
            <a:r>
              <a:rPr lang="en-GB" sz="1600" dirty="0"/>
              <a:t>, a survivor of the </a:t>
            </a:r>
            <a:r>
              <a:rPr lang="en-GB" sz="1600" dirty="0" err="1"/>
              <a:t>Kartarpur</a:t>
            </a:r>
            <a:r>
              <a:rPr lang="en-GB" sz="1600" dirty="0"/>
              <a:t> community, and </a:t>
            </a:r>
            <a:r>
              <a:rPr lang="en-GB" sz="1600" b="1" dirty="0"/>
              <a:t>Bhai </a:t>
            </a:r>
            <a:r>
              <a:rPr lang="en-GB" sz="1600" b="1" dirty="0" err="1"/>
              <a:t>Gurdas</a:t>
            </a:r>
            <a:r>
              <a:rPr lang="en-GB" sz="1600" dirty="0"/>
              <a:t>, the nephew of Guru Amar Das </a:t>
            </a:r>
            <a:r>
              <a:rPr lang="en-GB" sz="1600" dirty="0" smtClean="0"/>
              <a:t>often called </a:t>
            </a:r>
            <a:r>
              <a:rPr lang="en-GB" sz="1600" dirty="0"/>
              <a:t>the first Sikh historian. </a:t>
            </a:r>
          </a:p>
        </p:txBody>
      </p:sp>
    </p:spTree>
    <p:extLst>
      <p:ext uri="{BB962C8B-B14F-4D97-AF65-F5344CB8AC3E}">
        <p14:creationId xmlns:p14="http://schemas.microsoft.com/office/powerpoint/2010/main" val="2895808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136904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Adi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r>
              <a:rPr lang="en-GB" dirty="0" smtClean="0"/>
              <a:t> Becomes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52789"/>
            <a:ext cx="8280920" cy="5040560"/>
          </a:xfrm>
        </p:spPr>
        <p:txBody>
          <a:bodyPr>
            <a:normAutofit/>
          </a:bodyPr>
          <a:lstStyle/>
          <a:p>
            <a:pPr algn="just"/>
            <a:r>
              <a:rPr lang="en-GB" sz="1600" dirty="0"/>
              <a:t>The sixth, seventh, and eight Gurus </a:t>
            </a:r>
            <a:r>
              <a:rPr lang="en-GB" sz="1600" dirty="0" smtClean="0"/>
              <a:t>did not </a:t>
            </a:r>
            <a:r>
              <a:rPr lang="en-GB" sz="1600" dirty="0"/>
              <a:t>compose </a:t>
            </a:r>
            <a:r>
              <a:rPr lang="en-GB" sz="1600" dirty="0" smtClean="0"/>
              <a:t>hymns, although </a:t>
            </a:r>
            <a:r>
              <a:rPr lang="en-GB" sz="1600" dirty="0"/>
              <a:t>the </a:t>
            </a:r>
            <a:r>
              <a:rPr lang="en-GB" sz="1600" dirty="0" smtClean="0"/>
              <a:t>ninth and tenth did. 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In </a:t>
            </a:r>
            <a:r>
              <a:rPr lang="en-GB" sz="1600" dirty="0"/>
              <a:t>1706, Guru </a:t>
            </a:r>
            <a:r>
              <a:rPr lang="en-GB" sz="1600" dirty="0" err="1"/>
              <a:t>Gobind</a:t>
            </a:r>
            <a:r>
              <a:rPr lang="en-GB" sz="1600" dirty="0"/>
              <a:t> Singh </a:t>
            </a:r>
            <a:r>
              <a:rPr lang="en-GB" sz="1600" dirty="0" smtClean="0"/>
              <a:t>added </a:t>
            </a:r>
            <a:r>
              <a:rPr lang="en-GB" sz="1600" dirty="0"/>
              <a:t>the </a:t>
            </a:r>
            <a:r>
              <a:rPr lang="en-GB" sz="1600" i="1" dirty="0" err="1"/>
              <a:t>bani</a:t>
            </a:r>
            <a:r>
              <a:rPr lang="en-GB" sz="1600" dirty="0"/>
              <a:t> of his </a:t>
            </a:r>
            <a:r>
              <a:rPr lang="en-GB" sz="1600" dirty="0" smtClean="0"/>
              <a:t>father, Guru </a:t>
            </a:r>
            <a:r>
              <a:rPr lang="en-GB" sz="1600" dirty="0" err="1" smtClean="0"/>
              <a:t>Tegh</a:t>
            </a:r>
            <a:r>
              <a:rPr lang="en-GB" sz="1600" dirty="0" smtClean="0"/>
              <a:t> Bahadur, </a:t>
            </a:r>
            <a:r>
              <a:rPr lang="en-GB" sz="1600" dirty="0"/>
              <a:t>to the </a:t>
            </a:r>
            <a:r>
              <a:rPr lang="en-GB" sz="1600" dirty="0" err="1"/>
              <a:t>Adi</a:t>
            </a:r>
            <a:r>
              <a:rPr lang="en-GB" sz="1600" dirty="0"/>
              <a:t> </a:t>
            </a:r>
            <a:r>
              <a:rPr lang="en-GB" sz="1600" dirty="0" err="1"/>
              <a:t>Granth</a:t>
            </a:r>
            <a:r>
              <a:rPr lang="en-GB" sz="1600" dirty="0"/>
              <a:t> but </a:t>
            </a:r>
            <a:r>
              <a:rPr lang="en-GB" sz="1600" dirty="0" smtClean="0"/>
              <a:t>chose not to include his own. 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Before his death in </a:t>
            </a:r>
            <a:r>
              <a:rPr lang="en-GB" sz="1600" dirty="0"/>
              <a:t>1708, Guru </a:t>
            </a:r>
            <a:r>
              <a:rPr lang="en-GB" sz="1600" dirty="0" err="1"/>
              <a:t>Gobind</a:t>
            </a:r>
            <a:r>
              <a:rPr lang="en-GB" sz="1600" dirty="0"/>
              <a:t> Singh declared that there would be no further human Gurus. </a:t>
            </a:r>
            <a:r>
              <a:rPr lang="en-GB" sz="1600" dirty="0" smtClean="0"/>
              <a:t>From that moment onwards, the </a:t>
            </a:r>
            <a:r>
              <a:rPr lang="en-GB" sz="1600" i="1" dirty="0" err="1" smtClean="0"/>
              <a:t>gurbani</a:t>
            </a:r>
            <a:r>
              <a:rPr lang="en-GB" sz="1600" dirty="0" smtClean="0"/>
              <a:t> would be the spiritual guide of the Sikhs.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The </a:t>
            </a:r>
            <a:r>
              <a:rPr lang="en-GB" sz="1600" dirty="0" err="1" smtClean="0"/>
              <a:t>Adi</a:t>
            </a:r>
            <a:r>
              <a:rPr lang="en-GB" sz="1600" dirty="0" smtClean="0"/>
              <a:t> </a:t>
            </a:r>
            <a:r>
              <a:rPr lang="en-GB" sz="1600" dirty="0" err="1" smtClean="0"/>
              <a:t>Granth</a:t>
            </a:r>
            <a:r>
              <a:rPr lang="en-GB" sz="1600" dirty="0" smtClean="0"/>
              <a:t> had become the </a:t>
            </a:r>
            <a:r>
              <a:rPr lang="en-GB" sz="1600" b="1" dirty="0" smtClean="0"/>
              <a:t>Guru </a:t>
            </a:r>
            <a:r>
              <a:rPr lang="en-GB" sz="1600" b="1" dirty="0" err="1" smtClean="0"/>
              <a:t>Granth</a:t>
            </a:r>
            <a:r>
              <a:rPr lang="en-GB" sz="1600" b="1" dirty="0" smtClean="0"/>
              <a:t> Sahib</a:t>
            </a:r>
            <a:r>
              <a:rPr lang="en-GB" sz="1600" dirty="0" smtClean="0"/>
              <a:t>. </a:t>
            </a:r>
          </a:p>
          <a:p>
            <a:pPr marL="0" indent="0" algn="just">
              <a:buNone/>
            </a:pPr>
            <a:endParaRPr lang="en-GB" sz="1600" dirty="0" smtClean="0"/>
          </a:p>
          <a:p>
            <a:pPr algn="just"/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98791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125113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Dasam</a:t>
            </a:r>
            <a:r>
              <a:rPr lang="en-GB" dirty="0" smtClean="0"/>
              <a:t> </a:t>
            </a:r>
            <a:r>
              <a:rPr lang="en-GB" dirty="0" err="1" smtClean="0"/>
              <a:t>Granth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08912" cy="4934007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The compositions of Guru </a:t>
            </a:r>
            <a:r>
              <a:rPr lang="en-GB" dirty="0" err="1" smtClean="0"/>
              <a:t>Gobind</a:t>
            </a:r>
            <a:r>
              <a:rPr lang="en-GB" dirty="0" smtClean="0"/>
              <a:t> Singh </a:t>
            </a:r>
            <a:r>
              <a:rPr lang="en-GB" dirty="0"/>
              <a:t>were collected by one of his companions, Bhai Mani Singh, in 1734.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title given to this collection, </a:t>
            </a:r>
            <a:r>
              <a:rPr lang="en-GB" dirty="0" smtClean="0"/>
              <a:t>which also includes writings </a:t>
            </a:r>
            <a:r>
              <a:rPr lang="en-GB" dirty="0"/>
              <a:t>by poets who served at the Guru’s court, is </a:t>
            </a:r>
            <a:r>
              <a:rPr lang="en-GB" dirty="0" smtClean="0"/>
              <a:t>the </a:t>
            </a:r>
            <a:r>
              <a:rPr lang="en-GB" b="1" dirty="0" err="1" smtClean="0"/>
              <a:t>Dasam</a:t>
            </a:r>
            <a:r>
              <a:rPr lang="en-GB" b="1" dirty="0" smtClean="0"/>
              <a:t> </a:t>
            </a:r>
            <a:r>
              <a:rPr lang="en-GB" b="1" dirty="0" err="1"/>
              <a:t>Granth</a:t>
            </a:r>
            <a:r>
              <a:rPr lang="en-GB" b="1" dirty="0"/>
              <a:t> </a:t>
            </a:r>
            <a:r>
              <a:rPr lang="en-GB" dirty="0"/>
              <a:t>(‘collection of the Tenth Guru’).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</a:t>
            </a:r>
            <a:r>
              <a:rPr lang="en-GB" dirty="0" err="1"/>
              <a:t>Dasam</a:t>
            </a:r>
            <a:r>
              <a:rPr lang="en-GB" dirty="0"/>
              <a:t> </a:t>
            </a:r>
            <a:r>
              <a:rPr lang="en-GB" dirty="0" err="1"/>
              <a:t>Granth</a:t>
            </a:r>
            <a:r>
              <a:rPr lang="en-GB" dirty="0"/>
              <a:t> may be read in </a:t>
            </a:r>
            <a:r>
              <a:rPr lang="en-GB" dirty="0" err="1"/>
              <a:t>gurdwaras</a:t>
            </a:r>
            <a:r>
              <a:rPr lang="en-GB" dirty="0"/>
              <a:t> and </a:t>
            </a:r>
            <a:r>
              <a:rPr lang="en-GB" dirty="0" smtClean="0"/>
              <a:t>on </a:t>
            </a:r>
            <a:r>
              <a:rPr lang="en-GB" dirty="0"/>
              <a:t>other occasions, but its authority </a:t>
            </a:r>
            <a:r>
              <a:rPr lang="en-GB" dirty="0" smtClean="0"/>
              <a:t>does not equal </a:t>
            </a:r>
            <a:r>
              <a:rPr lang="en-GB" dirty="0"/>
              <a:t>that of the Guru </a:t>
            </a:r>
            <a:r>
              <a:rPr lang="en-GB" dirty="0" err="1"/>
              <a:t>Granth</a:t>
            </a:r>
            <a:r>
              <a:rPr lang="en-GB" dirty="0"/>
              <a:t> </a:t>
            </a:r>
            <a:r>
              <a:rPr lang="en-GB" dirty="0" smtClean="0"/>
              <a:t>Sahib.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29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773185" cy="924475"/>
          </a:xfrm>
        </p:spPr>
        <p:txBody>
          <a:bodyPr/>
          <a:lstStyle/>
          <a:p>
            <a:r>
              <a:rPr lang="en-GB" dirty="0" smtClean="0"/>
              <a:t>The Importance of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07361"/>
            <a:ext cx="8136904" cy="4717983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The </a:t>
            </a:r>
            <a:r>
              <a:rPr lang="en-GB" dirty="0"/>
              <a:t>term ‘Guru’ informs us that the scripture is </a:t>
            </a:r>
            <a:r>
              <a:rPr lang="en-GB" dirty="0" smtClean="0"/>
              <a:t>the spiritual teacher of the Sikhs.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‘I </a:t>
            </a:r>
            <a:r>
              <a:rPr lang="en-GB" dirty="0"/>
              <a:t>speak, O God, only when you inspire me to speak’ (AG </a:t>
            </a:r>
            <a:r>
              <a:rPr lang="en-GB" dirty="0" smtClean="0"/>
              <a:t>566: First Guru). </a:t>
            </a:r>
            <a:endParaRPr lang="en-GB" dirty="0"/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‘As </a:t>
            </a:r>
            <a:r>
              <a:rPr lang="en-GB" dirty="0"/>
              <a:t>you inspire me, so I praise you, for I, an ignorant man, can say nothing myself’ (AG </a:t>
            </a:r>
            <a:r>
              <a:rPr lang="en-GB" dirty="0" smtClean="0"/>
              <a:t>795: First Guru). </a:t>
            </a:r>
            <a:endParaRPr lang="en-GB" dirty="0"/>
          </a:p>
          <a:p>
            <a:pPr algn="just"/>
            <a:endParaRPr lang="en-GB" dirty="0" smtClean="0"/>
          </a:p>
          <a:p>
            <a:pPr algn="just"/>
            <a:r>
              <a:rPr lang="en-GB" dirty="0"/>
              <a:t>T</a:t>
            </a:r>
            <a:r>
              <a:rPr lang="en-GB" dirty="0" smtClean="0"/>
              <a:t>he GGS is believed to be </a:t>
            </a:r>
            <a:r>
              <a:rPr lang="en-GB" dirty="0"/>
              <a:t>inspired in the same way that Hindus believe the Vedas, and Christians the Bible, to be inspired, i.e. more than simply </a:t>
            </a:r>
            <a:r>
              <a:rPr lang="en-GB" dirty="0" smtClean="0"/>
              <a:t>a human creation.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07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773185" cy="924475"/>
          </a:xfrm>
        </p:spPr>
        <p:txBody>
          <a:bodyPr/>
          <a:lstStyle/>
          <a:p>
            <a:r>
              <a:rPr lang="en-GB" dirty="0" smtClean="0"/>
              <a:t>The Importance of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19" y="1268760"/>
            <a:ext cx="7911783" cy="2191575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The GGS </a:t>
            </a:r>
            <a:r>
              <a:rPr lang="en-GB" dirty="0"/>
              <a:t>occupies a central position in the </a:t>
            </a:r>
            <a:r>
              <a:rPr lang="en-GB" i="1" dirty="0" err="1"/>
              <a:t>diwan</a:t>
            </a:r>
            <a:r>
              <a:rPr lang="en-GB" dirty="0"/>
              <a:t> hall of </a:t>
            </a:r>
            <a:r>
              <a:rPr lang="en-GB" dirty="0" smtClean="0"/>
              <a:t>the </a:t>
            </a:r>
            <a:r>
              <a:rPr lang="en-GB" dirty="0" err="1"/>
              <a:t>gurdwara</a:t>
            </a:r>
            <a:r>
              <a:rPr lang="en-GB" dirty="0"/>
              <a:t>, enthroned on the </a:t>
            </a:r>
            <a:r>
              <a:rPr lang="en-GB" i="1" dirty="0" err="1"/>
              <a:t>manji</a:t>
            </a:r>
            <a:r>
              <a:rPr lang="en-GB" i="1" dirty="0"/>
              <a:t> sahib </a:t>
            </a:r>
            <a:r>
              <a:rPr lang="en-GB" dirty="0"/>
              <a:t>and under a </a:t>
            </a:r>
            <a:r>
              <a:rPr lang="en-GB" i="1" dirty="0" err="1"/>
              <a:t>chanani</a:t>
            </a:r>
            <a:r>
              <a:rPr lang="en-GB" dirty="0"/>
              <a:t>, and is never left unattended. </a:t>
            </a:r>
            <a:endParaRPr lang="en-GB" dirty="0" smtClean="0"/>
          </a:p>
          <a:p>
            <a:pPr marL="0" indent="0" algn="just">
              <a:buNone/>
            </a:pPr>
            <a:endParaRPr lang="en-GB" dirty="0"/>
          </a:p>
          <a:p>
            <a:pPr algn="just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08920"/>
            <a:ext cx="6192688" cy="3850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887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01177" cy="924475"/>
          </a:xfrm>
        </p:spPr>
        <p:txBody>
          <a:bodyPr/>
          <a:lstStyle/>
          <a:p>
            <a:r>
              <a:rPr lang="en-GB" dirty="0" smtClean="0"/>
              <a:t>The Importance of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72239" cy="2592287"/>
          </a:xfrm>
        </p:spPr>
        <p:txBody>
          <a:bodyPr/>
          <a:lstStyle/>
          <a:p>
            <a:pPr algn="just"/>
            <a:r>
              <a:rPr lang="en-GB" dirty="0" smtClean="0"/>
              <a:t>Following the example of Guru </a:t>
            </a:r>
            <a:r>
              <a:rPr lang="en-GB" dirty="0" err="1" smtClean="0"/>
              <a:t>Arjan</a:t>
            </a:r>
            <a:r>
              <a:rPr lang="en-GB" dirty="0" smtClean="0"/>
              <a:t>, worshippers </a:t>
            </a:r>
            <a:r>
              <a:rPr lang="en-GB" dirty="0"/>
              <a:t>will prostrate themselves </a:t>
            </a:r>
            <a:r>
              <a:rPr lang="en-GB" dirty="0" smtClean="0"/>
              <a:t> </a:t>
            </a:r>
            <a:r>
              <a:rPr lang="en-GB" dirty="0"/>
              <a:t>in front of the </a:t>
            </a:r>
            <a:r>
              <a:rPr lang="en-GB" dirty="0" smtClean="0"/>
              <a:t>scriptures and </a:t>
            </a:r>
            <a:r>
              <a:rPr lang="en-GB" dirty="0"/>
              <a:t>make offerings to </a:t>
            </a:r>
            <a:r>
              <a:rPr lang="en-GB" dirty="0" smtClean="0"/>
              <a:t>it. 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http://media.kentonline.co.uk/filerepository/2015/4/18/3760504_60343_0-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15982"/>
            <a:ext cx="6544047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50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01177" cy="924475"/>
          </a:xfrm>
        </p:spPr>
        <p:txBody>
          <a:bodyPr/>
          <a:lstStyle/>
          <a:p>
            <a:r>
              <a:rPr lang="en-GB" dirty="0" smtClean="0"/>
              <a:t>The Importance of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352928" cy="3096344"/>
          </a:xfrm>
        </p:spPr>
        <p:txBody>
          <a:bodyPr>
            <a:normAutofit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At the end of the day, it is customary for the </a:t>
            </a:r>
            <a:r>
              <a:rPr lang="en-GB" dirty="0" smtClean="0"/>
              <a:t>GGS </a:t>
            </a:r>
            <a:r>
              <a:rPr lang="en-GB" dirty="0"/>
              <a:t>to be closed ceremonially and </a:t>
            </a:r>
            <a:r>
              <a:rPr lang="en-GB" dirty="0" smtClean="0"/>
              <a:t>placed </a:t>
            </a:r>
            <a:r>
              <a:rPr lang="en-GB" dirty="0"/>
              <a:t>in a special room. This </a:t>
            </a:r>
            <a:r>
              <a:rPr lang="en-GB" dirty="0" smtClean="0"/>
              <a:t>ceremony, </a:t>
            </a:r>
            <a:r>
              <a:rPr lang="en-GB" dirty="0"/>
              <a:t>known as </a:t>
            </a:r>
            <a:r>
              <a:rPr lang="en-GB" i="1" dirty="0" err="1"/>
              <a:t>sukhasan</a:t>
            </a:r>
            <a:r>
              <a:rPr lang="en-GB" dirty="0"/>
              <a:t> is paralleled by another, </a:t>
            </a:r>
            <a:r>
              <a:rPr lang="en-GB" i="1" dirty="0" err="1"/>
              <a:t>parkash</a:t>
            </a:r>
            <a:r>
              <a:rPr lang="en-GB" i="1" dirty="0"/>
              <a:t> </a:t>
            </a:r>
            <a:r>
              <a:rPr lang="en-GB" i="1" dirty="0" err="1"/>
              <a:t>karna</a:t>
            </a:r>
            <a:r>
              <a:rPr lang="en-GB" dirty="0"/>
              <a:t>, in </a:t>
            </a:r>
            <a:r>
              <a:rPr lang="en-GB" dirty="0" smtClean="0"/>
              <a:t>which the GGS is returned to the </a:t>
            </a:r>
            <a:r>
              <a:rPr lang="en-GB" i="1" dirty="0" err="1"/>
              <a:t>diwan</a:t>
            </a:r>
            <a:r>
              <a:rPr lang="en-GB" dirty="0"/>
              <a:t> </a:t>
            </a:r>
            <a:r>
              <a:rPr lang="en-GB" dirty="0" smtClean="0"/>
              <a:t>hall in the morning </a:t>
            </a:r>
            <a:r>
              <a:rPr lang="en-GB" dirty="0"/>
              <a:t>for installation. </a:t>
            </a:r>
          </a:p>
          <a:p>
            <a:pPr algn="just"/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54158"/>
            <a:ext cx="660594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987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701177" cy="924475"/>
          </a:xfrm>
        </p:spPr>
        <p:txBody>
          <a:bodyPr/>
          <a:lstStyle/>
          <a:p>
            <a:r>
              <a:rPr lang="en-GB" dirty="0" smtClean="0"/>
              <a:t>The Importance of the Guru </a:t>
            </a:r>
            <a:r>
              <a:rPr lang="en-GB" dirty="0" err="1" smtClean="0"/>
              <a:t>Granth</a:t>
            </a:r>
            <a:r>
              <a:rPr lang="en-GB" dirty="0" smtClean="0"/>
              <a:t> Sahib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8496944" cy="4501959"/>
          </a:xfrm>
        </p:spPr>
        <p:txBody>
          <a:bodyPr>
            <a:normAutofit/>
          </a:bodyPr>
          <a:lstStyle/>
          <a:p>
            <a:pPr algn="just"/>
            <a:r>
              <a:rPr lang="en-GB" sz="1600" dirty="0"/>
              <a:t>The </a:t>
            </a:r>
            <a:r>
              <a:rPr lang="en-GB" sz="1600" dirty="0" smtClean="0"/>
              <a:t>GGS </a:t>
            </a:r>
            <a:r>
              <a:rPr lang="en-GB" sz="1600" dirty="0"/>
              <a:t>is the focus of all Sikh </a:t>
            </a:r>
            <a:r>
              <a:rPr lang="en-GB" sz="1600" dirty="0" smtClean="0"/>
              <a:t>ceremonies. </a:t>
            </a:r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If a family possesses its own copy of the GGS, they </a:t>
            </a:r>
            <a:r>
              <a:rPr lang="en-GB" sz="1600" dirty="0"/>
              <a:t>will open it </a:t>
            </a:r>
            <a:r>
              <a:rPr lang="en-GB" sz="1600" dirty="0" smtClean="0"/>
              <a:t>at </a:t>
            </a:r>
            <a:r>
              <a:rPr lang="en-GB" sz="1600" dirty="0"/>
              <a:t>random </a:t>
            </a:r>
            <a:r>
              <a:rPr lang="en-GB" sz="1600" dirty="0" smtClean="0"/>
              <a:t>every </a:t>
            </a:r>
            <a:r>
              <a:rPr lang="en-GB" sz="1600" dirty="0"/>
              <a:t>morning and take a </a:t>
            </a:r>
            <a:r>
              <a:rPr lang="en-GB" sz="1600" i="1" dirty="0" err="1"/>
              <a:t>vak</a:t>
            </a:r>
            <a:r>
              <a:rPr lang="en-GB" sz="1600" dirty="0"/>
              <a:t> – a verse that gives them the Guru’s </a:t>
            </a:r>
            <a:r>
              <a:rPr lang="en-GB" sz="1600" dirty="0" smtClean="0"/>
              <a:t>command (</a:t>
            </a:r>
            <a:r>
              <a:rPr lang="en-GB" sz="1600" i="1" dirty="0" err="1" smtClean="0"/>
              <a:t>hukam</a:t>
            </a:r>
            <a:r>
              <a:rPr lang="en-GB" sz="1600" dirty="0"/>
              <a:t>) for the day. 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i="1" dirty="0" err="1" smtClean="0"/>
              <a:t>Gurpurbs</a:t>
            </a:r>
            <a:r>
              <a:rPr lang="en-GB" sz="1600" dirty="0" smtClean="0"/>
              <a:t> (anniversaries </a:t>
            </a:r>
            <a:r>
              <a:rPr lang="en-GB" sz="1600" dirty="0"/>
              <a:t>of the </a:t>
            </a:r>
            <a:r>
              <a:rPr lang="en-GB" sz="1600" dirty="0" smtClean="0"/>
              <a:t>birth/death </a:t>
            </a:r>
            <a:r>
              <a:rPr lang="en-GB" sz="1600" dirty="0"/>
              <a:t>of a Guru) are marked by an </a:t>
            </a:r>
            <a:r>
              <a:rPr lang="en-GB" sz="1600" i="1" dirty="0" err="1"/>
              <a:t>akhand</a:t>
            </a:r>
            <a:r>
              <a:rPr lang="en-GB" sz="1600" i="1" dirty="0"/>
              <a:t> path</a:t>
            </a:r>
            <a:r>
              <a:rPr lang="en-GB" sz="1600" dirty="0"/>
              <a:t>, a continuous reading of the scriptures lasting roughly 48 hours. </a:t>
            </a:r>
          </a:p>
          <a:p>
            <a:pPr algn="just"/>
            <a:endParaRPr lang="en-GB" sz="1600" dirty="0"/>
          </a:p>
          <a:p>
            <a:pPr algn="just"/>
            <a:r>
              <a:rPr lang="en-GB" sz="1600" dirty="0" smtClean="0"/>
              <a:t>Sikh </a:t>
            </a:r>
            <a:r>
              <a:rPr lang="en-GB" sz="1600" dirty="0"/>
              <a:t>ceremonies may be performed by any competent </a:t>
            </a:r>
            <a:r>
              <a:rPr lang="en-GB" sz="1600" dirty="0" smtClean="0"/>
              <a:t>initiated Sikh. </a:t>
            </a:r>
            <a:r>
              <a:rPr lang="en-GB" sz="1600" dirty="0"/>
              <a:t>The insistence on this ensures that the </a:t>
            </a:r>
            <a:r>
              <a:rPr lang="en-GB" sz="1600" dirty="0" smtClean="0"/>
              <a:t>authority of the GGS remains unrivalled</a:t>
            </a:r>
            <a:r>
              <a:rPr lang="en-GB" sz="1600" dirty="0"/>
              <a:t>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1751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The </a:t>
            </a:r>
            <a:r>
              <a:rPr lang="en-GB" i="1" dirty="0" err="1" smtClean="0"/>
              <a:t>Mul</a:t>
            </a:r>
            <a:r>
              <a:rPr lang="en-GB" i="1" dirty="0" smtClean="0"/>
              <a:t> </a:t>
            </a:r>
            <a:r>
              <a:rPr lang="en-GB" i="1" dirty="0" err="1" smtClean="0"/>
              <a:t>Mantar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12776"/>
            <a:ext cx="7269128" cy="4645975"/>
          </a:xfrm>
        </p:spPr>
        <p:txBody>
          <a:bodyPr/>
          <a:lstStyle/>
          <a:p>
            <a:pPr algn="just"/>
            <a:r>
              <a:rPr lang="en-GB" sz="2400" dirty="0"/>
              <a:t>‘This Being (God) is One; the truth; immanent in all things; </a:t>
            </a:r>
            <a:r>
              <a:rPr lang="en-GB" sz="2400" dirty="0" err="1"/>
              <a:t>Sustainer</a:t>
            </a:r>
            <a:r>
              <a:rPr lang="en-GB" sz="2400" dirty="0"/>
              <a:t> of all things; Creator of all things; immanent in creation; without fear and without hatred; not subject to time, formless; beyond birth and death; self-revealing; known by the Guru’s grace’.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121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123080" cy="924475"/>
          </a:xfrm>
        </p:spPr>
        <p:txBody>
          <a:bodyPr/>
          <a:lstStyle/>
          <a:p>
            <a:r>
              <a:rPr lang="en-GB" dirty="0" smtClean="0"/>
              <a:t>Sikh Doctrine: God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659181"/>
            <a:ext cx="3960440" cy="5184577"/>
          </a:xfrm>
        </p:spPr>
        <p:txBody>
          <a:bodyPr>
            <a:normAutofit/>
          </a:bodyPr>
          <a:lstStyle/>
          <a:p>
            <a:r>
              <a:rPr lang="en-GB" sz="1600" dirty="0" smtClean="0"/>
              <a:t>The opening </a:t>
            </a:r>
            <a:r>
              <a:rPr lang="en-GB" sz="1600" dirty="0"/>
              <a:t>invocation of the </a:t>
            </a:r>
            <a:r>
              <a:rPr lang="en-GB" sz="1600" dirty="0" smtClean="0"/>
              <a:t>GGS, </a:t>
            </a:r>
            <a:r>
              <a:rPr lang="en-GB" sz="1600" b="1" i="1" dirty="0" err="1" smtClean="0"/>
              <a:t>Ik</a:t>
            </a:r>
            <a:r>
              <a:rPr lang="en-GB" sz="1600" b="1" i="1" dirty="0" smtClean="0"/>
              <a:t> </a:t>
            </a:r>
            <a:r>
              <a:rPr lang="en-GB" sz="1600" b="1" i="1" dirty="0" err="1" smtClean="0"/>
              <a:t>Oankar</a:t>
            </a:r>
            <a:r>
              <a:rPr lang="en-GB" sz="1600" dirty="0" smtClean="0"/>
              <a:t>, emphasizes the unity and uniqueness of God. </a:t>
            </a:r>
          </a:p>
          <a:p>
            <a:endParaRPr lang="en-GB" sz="1600" dirty="0"/>
          </a:p>
          <a:p>
            <a:r>
              <a:rPr lang="en-GB" sz="1600" dirty="0" smtClean="0"/>
              <a:t>God </a:t>
            </a:r>
            <a:r>
              <a:rPr lang="en-GB" sz="1600" dirty="0"/>
              <a:t>is ‘one without second/equal’, i.e. having no partner or agent. </a:t>
            </a:r>
          </a:p>
          <a:p>
            <a:endParaRPr lang="en-GB" sz="1600" dirty="0" smtClean="0"/>
          </a:p>
          <a:p>
            <a:r>
              <a:rPr lang="en-GB" sz="1600" dirty="0" smtClean="0"/>
              <a:t>‘My </a:t>
            </a:r>
            <a:r>
              <a:rPr lang="en-GB" sz="1600" dirty="0"/>
              <a:t>God is one, truly, my God is one’ (AG </a:t>
            </a:r>
            <a:r>
              <a:rPr lang="en-GB" sz="1600" dirty="0" smtClean="0"/>
              <a:t>350: First Guru). </a:t>
            </a:r>
          </a:p>
          <a:p>
            <a:endParaRPr lang="en-GB" sz="1600" dirty="0"/>
          </a:p>
          <a:p>
            <a:r>
              <a:rPr lang="en-GB" sz="1600" dirty="0" smtClean="0"/>
              <a:t>‘</a:t>
            </a:r>
            <a:r>
              <a:rPr lang="en-GB" sz="1600" dirty="0"/>
              <a:t>Apart from God there is no other. The Lord is both creator and cause’ (AG </a:t>
            </a:r>
            <a:r>
              <a:rPr lang="en-GB" sz="1600" dirty="0" smtClean="0"/>
              <a:t>626: Fifth Guru).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888432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165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God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9552" y="1340768"/>
            <a:ext cx="7920880" cy="5184577"/>
          </a:xfrm>
        </p:spPr>
        <p:txBody>
          <a:bodyPr>
            <a:normAutofit/>
          </a:bodyPr>
          <a:lstStyle/>
          <a:p>
            <a:pPr algn="just"/>
            <a:r>
              <a:rPr lang="en-GB" b="1" i="1" dirty="0" smtClean="0"/>
              <a:t>Akal </a:t>
            </a:r>
            <a:r>
              <a:rPr lang="en-GB" b="1" i="1" dirty="0" err="1" smtClean="0"/>
              <a:t>Purakh</a:t>
            </a:r>
            <a:r>
              <a:rPr lang="en-GB" b="1" i="1" dirty="0"/>
              <a:t> </a:t>
            </a:r>
            <a:r>
              <a:rPr lang="en-GB" dirty="0" smtClean="0"/>
              <a:t>(‘the </a:t>
            </a:r>
            <a:r>
              <a:rPr lang="en-GB" dirty="0"/>
              <a:t>Being beyond Time’ or </a:t>
            </a:r>
            <a:r>
              <a:rPr lang="en-GB" dirty="0" smtClean="0"/>
              <a:t>‘Eternal One’)</a:t>
            </a:r>
          </a:p>
          <a:p>
            <a:pPr algn="just"/>
            <a:endParaRPr lang="en-GB" dirty="0"/>
          </a:p>
          <a:p>
            <a:pPr algn="just"/>
            <a:r>
              <a:rPr lang="en-GB" i="1" dirty="0" smtClean="0"/>
              <a:t>Akal </a:t>
            </a:r>
            <a:r>
              <a:rPr lang="en-GB" i="1" dirty="0" err="1"/>
              <a:t>Purakh</a:t>
            </a:r>
            <a:r>
              <a:rPr lang="en-GB" i="1" dirty="0"/>
              <a:t> </a:t>
            </a:r>
            <a:r>
              <a:rPr lang="en-GB" dirty="0"/>
              <a:t>is understood as </a:t>
            </a:r>
            <a:r>
              <a:rPr lang="en-GB" b="1" i="1" dirty="0" err="1"/>
              <a:t>Nirankar</a:t>
            </a:r>
            <a:r>
              <a:rPr lang="en-GB" dirty="0"/>
              <a:t> (cf. </a:t>
            </a:r>
            <a:r>
              <a:rPr lang="en-GB" dirty="0" err="1"/>
              <a:t>nirguna</a:t>
            </a:r>
            <a:r>
              <a:rPr lang="en-GB" dirty="0"/>
              <a:t>), ‘the One without </a:t>
            </a:r>
            <a:r>
              <a:rPr lang="en-GB" dirty="0" smtClean="0"/>
              <a:t>Form’. Repeated </a:t>
            </a:r>
            <a:r>
              <a:rPr lang="en-GB" dirty="0"/>
              <a:t>emphasis is put on the ineffable quality of </a:t>
            </a:r>
            <a:r>
              <a:rPr lang="en-GB" i="1" dirty="0"/>
              <a:t>Akal </a:t>
            </a:r>
            <a:r>
              <a:rPr lang="en-GB" i="1" dirty="0" err="1"/>
              <a:t>Purakh</a:t>
            </a:r>
            <a:r>
              <a:rPr lang="en-GB" dirty="0"/>
              <a:t>. </a:t>
            </a:r>
          </a:p>
          <a:p>
            <a:pPr algn="just"/>
            <a:endParaRPr lang="en-GB" dirty="0" smtClean="0"/>
          </a:p>
          <a:p>
            <a:pPr algn="just"/>
            <a:r>
              <a:rPr lang="en-GB" i="1" dirty="0" smtClean="0"/>
              <a:t>Akal </a:t>
            </a:r>
            <a:r>
              <a:rPr lang="en-GB" i="1" dirty="0" err="1"/>
              <a:t>Purakh</a:t>
            </a:r>
            <a:r>
              <a:rPr lang="en-GB" i="1" dirty="0"/>
              <a:t> </a:t>
            </a:r>
            <a:r>
              <a:rPr lang="en-GB" dirty="0"/>
              <a:t>is </a:t>
            </a:r>
            <a:r>
              <a:rPr lang="en-GB" dirty="0" smtClean="0"/>
              <a:t>self-revealing, manifested </a:t>
            </a:r>
            <a:r>
              <a:rPr lang="en-GB" dirty="0"/>
              <a:t>in the created </a:t>
            </a:r>
            <a:r>
              <a:rPr lang="en-GB" dirty="0" smtClean="0"/>
              <a:t>world.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Those </a:t>
            </a:r>
            <a:r>
              <a:rPr lang="en-GB" dirty="0"/>
              <a:t>with spiritual understanding recognize </a:t>
            </a:r>
            <a:r>
              <a:rPr lang="en-GB" i="1" dirty="0"/>
              <a:t>Akal </a:t>
            </a:r>
            <a:r>
              <a:rPr lang="en-GB" i="1" dirty="0" err="1"/>
              <a:t>Purakh</a:t>
            </a:r>
            <a:r>
              <a:rPr lang="en-GB" i="1" dirty="0"/>
              <a:t> </a:t>
            </a:r>
            <a:r>
              <a:rPr lang="en-GB" dirty="0"/>
              <a:t>as immanent in all creation: ‘This whole phenomenal world that you see is the visible image of God. Yes, in it I see the face of God’ </a:t>
            </a:r>
            <a:r>
              <a:rPr lang="en-GB" dirty="0" smtClean="0"/>
              <a:t>(AG 622: Third Guru).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328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Humankind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920880" cy="4824536"/>
          </a:xfrm>
        </p:spPr>
        <p:txBody>
          <a:bodyPr/>
          <a:lstStyle/>
          <a:p>
            <a:pPr algn="just"/>
            <a:r>
              <a:rPr lang="en-GB" dirty="0"/>
              <a:t>Humans are seen to be fundamentally </a:t>
            </a:r>
            <a:r>
              <a:rPr lang="en-GB" dirty="0" smtClean="0"/>
              <a:t>misguided and </a:t>
            </a:r>
            <a:r>
              <a:rPr lang="en-GB" dirty="0"/>
              <a:t>blind to the presence of </a:t>
            </a:r>
            <a:r>
              <a:rPr lang="en-GB" dirty="0" smtClean="0"/>
              <a:t>God </a:t>
            </a:r>
            <a:r>
              <a:rPr lang="en-GB" dirty="0"/>
              <a:t>around </a:t>
            </a:r>
            <a:r>
              <a:rPr lang="en-GB" dirty="0" smtClean="0"/>
              <a:t>them.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This ignorance </a:t>
            </a:r>
            <a:r>
              <a:rPr lang="en-GB" dirty="0" smtClean="0"/>
              <a:t>stems </a:t>
            </a:r>
            <a:r>
              <a:rPr lang="en-GB" dirty="0"/>
              <a:t>from </a:t>
            </a:r>
            <a:r>
              <a:rPr lang="en-GB" b="1" i="1" dirty="0" err="1"/>
              <a:t>haumai</a:t>
            </a:r>
            <a:r>
              <a:rPr lang="en-GB" dirty="0"/>
              <a:t> or </a:t>
            </a:r>
            <a:r>
              <a:rPr lang="en-GB" dirty="0" smtClean="0"/>
              <a:t>self-centredness/self-reliance </a:t>
            </a:r>
            <a:r>
              <a:rPr lang="en-GB" dirty="0"/>
              <a:t>(literally, ‘I-Me</a:t>
            </a:r>
            <a:r>
              <a:rPr lang="en-GB" dirty="0" smtClean="0"/>
              <a:t>’).</a:t>
            </a:r>
            <a:endParaRPr lang="en-GB" dirty="0"/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This </a:t>
            </a:r>
            <a:r>
              <a:rPr lang="en-GB" dirty="0"/>
              <a:t>ego creates an illusionary and erroneous sense of separation (duality) from the essence that binds </a:t>
            </a:r>
            <a:r>
              <a:rPr lang="en-GB" dirty="0" smtClean="0"/>
              <a:t>all, preventing humans from </a:t>
            </a:r>
            <a:r>
              <a:rPr lang="en-GB" dirty="0"/>
              <a:t>realizing the oneness that is all </a:t>
            </a:r>
            <a:r>
              <a:rPr lang="en-GB" dirty="0" smtClean="0"/>
              <a:t>around</a:t>
            </a:r>
            <a:r>
              <a:rPr lang="en-GB" dirty="0" smtClean="0"/>
              <a:t>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‘</a:t>
            </a:r>
            <a:r>
              <a:rPr lang="en-GB" b="1" dirty="0" smtClean="0"/>
              <a:t>five thieves</a:t>
            </a:r>
            <a:r>
              <a:rPr lang="en-GB" dirty="0" smtClean="0"/>
              <a:t>’ (</a:t>
            </a:r>
            <a:r>
              <a:rPr lang="en-GB" i="1" dirty="0" err="1" smtClean="0"/>
              <a:t>panj</a:t>
            </a:r>
            <a:r>
              <a:rPr lang="en-GB" i="1" dirty="0" smtClean="0"/>
              <a:t> </a:t>
            </a:r>
            <a:r>
              <a:rPr lang="en-GB" i="1" dirty="0" err="1" smtClean="0"/>
              <a:t>chor</a:t>
            </a:r>
            <a:r>
              <a:rPr lang="en-GB" dirty="0" smtClean="0"/>
              <a:t>): lust (</a:t>
            </a:r>
            <a:r>
              <a:rPr lang="en-GB" i="1" dirty="0" err="1" smtClean="0"/>
              <a:t>kaam</a:t>
            </a:r>
            <a:r>
              <a:rPr lang="en-GB" dirty="0" smtClean="0"/>
              <a:t>), rage (</a:t>
            </a:r>
            <a:r>
              <a:rPr lang="en-GB" i="1" dirty="0" err="1" smtClean="0"/>
              <a:t>krodh</a:t>
            </a:r>
            <a:r>
              <a:rPr lang="en-GB" dirty="0" smtClean="0"/>
              <a:t>), greed (</a:t>
            </a:r>
            <a:r>
              <a:rPr lang="en-GB" i="1" dirty="0" err="1" smtClean="0"/>
              <a:t>lobh</a:t>
            </a:r>
            <a:r>
              <a:rPr lang="en-GB" dirty="0" smtClean="0"/>
              <a:t>),  attachment (</a:t>
            </a:r>
            <a:r>
              <a:rPr lang="en-GB" i="1" dirty="0" err="1" smtClean="0"/>
              <a:t>moh</a:t>
            </a:r>
            <a:r>
              <a:rPr lang="en-GB" dirty="0" smtClean="0"/>
              <a:t>), pride/ego (</a:t>
            </a:r>
            <a:r>
              <a:rPr lang="en-GB" i="1" dirty="0" err="1" smtClean="0"/>
              <a:t>ahankar</a:t>
            </a:r>
            <a:r>
              <a:rPr lang="en-GB" dirty="0" smtClean="0"/>
              <a:t>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0069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Humankind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136904" cy="4896544"/>
          </a:xfrm>
        </p:spPr>
        <p:txBody>
          <a:bodyPr/>
          <a:lstStyle/>
          <a:p>
            <a:pPr algn="just"/>
            <a:r>
              <a:rPr lang="en-GB" dirty="0"/>
              <a:t>Dependence upon God and obedience to the will of God (</a:t>
            </a:r>
            <a:r>
              <a:rPr lang="en-GB" i="1" dirty="0" err="1"/>
              <a:t>hukam</a:t>
            </a:r>
            <a:r>
              <a:rPr lang="en-GB" dirty="0"/>
              <a:t>) is essential to liberation. </a:t>
            </a:r>
            <a:r>
              <a:rPr lang="en-GB" i="1" dirty="0" err="1"/>
              <a:t>H</a:t>
            </a:r>
            <a:r>
              <a:rPr lang="en-GB" i="1" dirty="0" err="1" smtClean="0"/>
              <a:t>aumai</a:t>
            </a:r>
            <a:r>
              <a:rPr lang="en-GB" dirty="0" smtClean="0"/>
              <a:t> </a:t>
            </a:r>
            <a:r>
              <a:rPr lang="en-GB" dirty="0"/>
              <a:t>therefore denies liberation.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consequence of </a:t>
            </a:r>
            <a:r>
              <a:rPr lang="en-GB" i="1" dirty="0" err="1"/>
              <a:t>haumai</a:t>
            </a:r>
            <a:r>
              <a:rPr lang="en-GB" dirty="0"/>
              <a:t> is the endless cycle of death and rebirth. As long as the person is in the grip of </a:t>
            </a:r>
            <a:r>
              <a:rPr lang="en-GB" i="1" dirty="0" err="1"/>
              <a:t>haumai</a:t>
            </a:r>
            <a:r>
              <a:rPr lang="en-GB" dirty="0"/>
              <a:t> there can be no hope of </a:t>
            </a:r>
            <a:r>
              <a:rPr lang="en-GB" dirty="0" smtClean="0"/>
              <a:t>escape or union with God.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‘In </a:t>
            </a:r>
            <a:r>
              <a:rPr lang="en-GB" dirty="0" err="1"/>
              <a:t>haumai</a:t>
            </a:r>
            <a:r>
              <a:rPr lang="en-GB" dirty="0"/>
              <a:t> we fail to perceive the true nature of liberation. In </a:t>
            </a:r>
            <a:r>
              <a:rPr lang="en-GB" dirty="0" err="1"/>
              <a:t>haumai</a:t>
            </a:r>
            <a:r>
              <a:rPr lang="en-GB" dirty="0"/>
              <a:t> there is worldly attachment [</a:t>
            </a:r>
            <a:r>
              <a:rPr lang="en-GB" i="1" dirty="0" err="1"/>
              <a:t>maya</a:t>
            </a:r>
            <a:r>
              <a:rPr lang="en-GB" dirty="0"/>
              <a:t>] and its shadow, doubt. By acting under the influence of </a:t>
            </a:r>
            <a:r>
              <a:rPr lang="en-GB" i="1" dirty="0" err="1"/>
              <a:t>haumai</a:t>
            </a:r>
            <a:r>
              <a:rPr lang="en-GB" dirty="0"/>
              <a:t> we cause ourselves to be born again and again. If we understand </a:t>
            </a:r>
            <a:r>
              <a:rPr lang="en-GB" i="1" dirty="0" err="1"/>
              <a:t>haumai</a:t>
            </a:r>
            <a:r>
              <a:rPr lang="en-GB" dirty="0"/>
              <a:t> we can find the door of liberation but otherwise we argue and dispute’ (AG </a:t>
            </a:r>
            <a:r>
              <a:rPr lang="en-GB" dirty="0" smtClean="0"/>
              <a:t>466; First Guru).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07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08912" cy="924475"/>
          </a:xfrm>
        </p:spPr>
        <p:txBody>
          <a:bodyPr/>
          <a:lstStyle/>
          <a:p>
            <a:r>
              <a:rPr lang="en-GB" dirty="0" smtClean="0"/>
              <a:t>Sikh Doctrine: The Path to Liberation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5184577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In order to achieve liberation, the process </a:t>
            </a:r>
            <a:r>
              <a:rPr lang="en-GB" dirty="0"/>
              <a:t>which has led to a person becoming ensnared by </a:t>
            </a:r>
            <a:r>
              <a:rPr lang="en-GB" i="1" dirty="0" err="1" smtClean="0"/>
              <a:t>haumai</a:t>
            </a:r>
            <a:r>
              <a:rPr lang="en-GB" dirty="0" smtClean="0"/>
              <a:t> must be reversed.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One </a:t>
            </a:r>
            <a:r>
              <a:rPr lang="en-GB" dirty="0"/>
              <a:t>must become </a:t>
            </a:r>
            <a:r>
              <a:rPr lang="en-GB" b="1" i="1" dirty="0" err="1"/>
              <a:t>gur-mukh</a:t>
            </a:r>
            <a:r>
              <a:rPr lang="en-GB" dirty="0"/>
              <a:t>, God-centred, instead of being </a:t>
            </a:r>
            <a:r>
              <a:rPr lang="en-GB" i="1" dirty="0"/>
              <a:t>man-</a:t>
            </a:r>
            <a:r>
              <a:rPr lang="en-GB" i="1" dirty="0" err="1"/>
              <a:t>mukh</a:t>
            </a:r>
            <a:r>
              <a:rPr lang="en-GB" dirty="0"/>
              <a:t>, self-centred. A</a:t>
            </a:r>
            <a:r>
              <a:rPr lang="en-GB" dirty="0" smtClean="0"/>
              <a:t>ttachment </a:t>
            </a:r>
            <a:r>
              <a:rPr lang="en-GB" dirty="0"/>
              <a:t>to </a:t>
            </a:r>
            <a:r>
              <a:rPr lang="en-GB" i="1" dirty="0" err="1"/>
              <a:t>maya</a:t>
            </a:r>
            <a:r>
              <a:rPr lang="en-GB" dirty="0"/>
              <a:t> (the temporal world) must be replaced by attachment to God. </a:t>
            </a:r>
            <a:endParaRPr lang="en-GB" dirty="0" smtClean="0"/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/>
              <a:t>The solution to </a:t>
            </a:r>
            <a:r>
              <a:rPr lang="en-GB" i="1" dirty="0" err="1"/>
              <a:t>haumai</a:t>
            </a:r>
            <a:r>
              <a:rPr lang="en-GB" dirty="0"/>
              <a:t>, according to Nanak, is the </a:t>
            </a:r>
            <a:r>
              <a:rPr lang="en-GB" b="1" dirty="0"/>
              <a:t>Nam</a:t>
            </a:r>
            <a:r>
              <a:rPr lang="en-GB" dirty="0"/>
              <a:t>, or ‘divine Name’. The person who learns how to appropriate the Nam will be freed from the chains </a:t>
            </a:r>
            <a:r>
              <a:rPr lang="en-GB" dirty="0" smtClean="0"/>
              <a:t>which keep </a:t>
            </a:r>
            <a:r>
              <a:rPr lang="en-GB" dirty="0"/>
              <a:t>the individual </a:t>
            </a:r>
            <a:r>
              <a:rPr lang="en-GB" dirty="0" smtClean="0"/>
              <a:t>in </a:t>
            </a:r>
            <a:r>
              <a:rPr lang="en-GB" i="1" dirty="0" smtClean="0"/>
              <a:t>samsara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786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The Divine Name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6"/>
            <a:ext cx="8352928" cy="475252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i="1" dirty="0" smtClean="0"/>
              <a:t>Nam</a:t>
            </a:r>
            <a:r>
              <a:rPr lang="en-GB" dirty="0" smtClean="0"/>
              <a:t> is understood to be God manifest, God immanent and active in creation.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</a:t>
            </a:r>
            <a:r>
              <a:rPr lang="en-GB" i="1" dirty="0"/>
              <a:t>Nam</a:t>
            </a:r>
            <a:r>
              <a:rPr lang="en-GB" dirty="0"/>
              <a:t> is the ever-present and all-pervading presence of </a:t>
            </a:r>
            <a:r>
              <a:rPr lang="en-GB" i="1" dirty="0"/>
              <a:t>Akal </a:t>
            </a:r>
            <a:r>
              <a:rPr lang="en-GB" i="1" dirty="0" err="1" smtClean="0"/>
              <a:t>Purakh</a:t>
            </a:r>
            <a:r>
              <a:rPr lang="en-GB" dirty="0"/>
              <a:t>:</a:t>
            </a: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‘</a:t>
            </a:r>
            <a:r>
              <a:rPr lang="en-GB" i="1" dirty="0"/>
              <a:t>Nam</a:t>
            </a:r>
            <a:r>
              <a:rPr lang="en-GB" dirty="0"/>
              <a:t> gives form to everything. Through </a:t>
            </a:r>
            <a:r>
              <a:rPr lang="en-GB" i="1" dirty="0"/>
              <a:t>Nam</a:t>
            </a:r>
            <a:r>
              <a:rPr lang="en-GB" dirty="0"/>
              <a:t> comes all wisdom and light’ (AG 986: First Guru</a:t>
            </a:r>
            <a:r>
              <a:rPr lang="en-GB" dirty="0" smtClean="0"/>
              <a:t>).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‘All creatures live by </a:t>
            </a:r>
            <a:r>
              <a:rPr lang="en-GB" i="1" dirty="0"/>
              <a:t>Nam</a:t>
            </a:r>
            <a:r>
              <a:rPr lang="en-GB" dirty="0"/>
              <a:t>, </a:t>
            </a:r>
            <a:r>
              <a:rPr lang="en-GB" i="1" dirty="0"/>
              <a:t>Nam</a:t>
            </a:r>
            <a:r>
              <a:rPr lang="en-GB" dirty="0"/>
              <a:t> supports the universe and its parts’ (AG 284: Fifth Guru). </a:t>
            </a:r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 smtClean="0"/>
              <a:t>Union with the divine can only be achieved by opening </a:t>
            </a:r>
            <a:r>
              <a:rPr lang="en-GB" dirty="0"/>
              <a:t>one’s eyes to the divine Name and by appropriating its wonders within the heart and mind.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8461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</a:t>
            </a:r>
            <a:r>
              <a:rPr lang="en-GB" i="1" dirty="0" smtClean="0"/>
              <a:t>Nam </a:t>
            </a:r>
            <a:r>
              <a:rPr lang="en-GB" i="1" dirty="0" err="1" smtClean="0"/>
              <a:t>Simran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799"/>
            <a:ext cx="8136904" cy="4824537"/>
          </a:xfrm>
        </p:spPr>
        <p:txBody>
          <a:bodyPr>
            <a:normAutofit/>
          </a:bodyPr>
          <a:lstStyle/>
          <a:p>
            <a:pPr algn="just"/>
            <a:r>
              <a:rPr lang="en-GB" sz="1700" dirty="0"/>
              <a:t>In order to secure liberation, the individual must </a:t>
            </a:r>
            <a:r>
              <a:rPr lang="en-GB" sz="1700" dirty="0" smtClean="0"/>
              <a:t>seek to become more attuned to the divine spirit. This is done </a:t>
            </a:r>
            <a:r>
              <a:rPr lang="en-GB" sz="1700" dirty="0"/>
              <a:t>by means of </a:t>
            </a:r>
            <a:r>
              <a:rPr lang="en-GB" sz="1700" b="1" i="1" dirty="0" err="1" smtClean="0"/>
              <a:t>nam</a:t>
            </a:r>
            <a:r>
              <a:rPr lang="en-GB" sz="1700" b="1" i="1" dirty="0" smtClean="0"/>
              <a:t> </a:t>
            </a:r>
            <a:r>
              <a:rPr lang="en-GB" sz="1700" b="1" i="1" dirty="0" err="1"/>
              <a:t>simran</a:t>
            </a:r>
            <a:r>
              <a:rPr lang="en-GB" sz="1700" dirty="0"/>
              <a:t>, ‘remembrance of the Name’. </a:t>
            </a:r>
          </a:p>
          <a:p>
            <a:pPr algn="just"/>
            <a:endParaRPr lang="en-GB" sz="1700" dirty="0" smtClean="0"/>
          </a:p>
          <a:p>
            <a:pPr algn="just"/>
            <a:r>
              <a:rPr lang="en-GB" sz="1700" i="1" dirty="0"/>
              <a:t>N</a:t>
            </a:r>
            <a:r>
              <a:rPr lang="en-GB" sz="1700" i="1" dirty="0" smtClean="0"/>
              <a:t>am </a:t>
            </a:r>
            <a:r>
              <a:rPr lang="en-GB" sz="1700" i="1" dirty="0" err="1"/>
              <a:t>simran</a:t>
            </a:r>
            <a:r>
              <a:rPr lang="en-GB" sz="1700" i="1" dirty="0"/>
              <a:t> </a:t>
            </a:r>
            <a:r>
              <a:rPr lang="en-GB" sz="1700" dirty="0"/>
              <a:t>consists of repeating a word or expression that summarizes the meaning of the divine </a:t>
            </a:r>
            <a:r>
              <a:rPr lang="en-GB" sz="1700" dirty="0" smtClean="0"/>
              <a:t>Name, e.g. </a:t>
            </a:r>
            <a:r>
              <a:rPr lang="en-GB" sz="1700" b="1" i="1" dirty="0" smtClean="0"/>
              <a:t>Sat-Nam</a:t>
            </a:r>
            <a:r>
              <a:rPr lang="en-GB" sz="1700" dirty="0" smtClean="0"/>
              <a:t> </a:t>
            </a:r>
            <a:r>
              <a:rPr lang="en-GB" sz="1700" dirty="0"/>
              <a:t>(‘True Name’) or </a:t>
            </a:r>
            <a:r>
              <a:rPr lang="en-GB" sz="1700" b="1" dirty="0" err="1" smtClean="0"/>
              <a:t>Vahiguru</a:t>
            </a:r>
            <a:r>
              <a:rPr lang="en-GB" sz="1700" dirty="0" smtClean="0"/>
              <a:t> (‘Wonderful </a:t>
            </a:r>
            <a:r>
              <a:rPr lang="en-GB" sz="1700" dirty="0"/>
              <a:t>Lord’). </a:t>
            </a:r>
            <a:endParaRPr lang="en-GB" sz="1700" dirty="0" smtClean="0"/>
          </a:p>
          <a:p>
            <a:pPr algn="just"/>
            <a:endParaRPr lang="en-GB" sz="1700" dirty="0"/>
          </a:p>
          <a:p>
            <a:pPr algn="just"/>
            <a:r>
              <a:rPr lang="en-GB" sz="1700" dirty="0" smtClean="0"/>
              <a:t>Whichever </a:t>
            </a:r>
            <a:r>
              <a:rPr lang="en-GB" sz="1700" dirty="0"/>
              <a:t>technique is preferred, </a:t>
            </a:r>
            <a:r>
              <a:rPr lang="en-GB" sz="1700" dirty="0" smtClean="0"/>
              <a:t>the </a:t>
            </a:r>
            <a:r>
              <a:rPr lang="en-GB" sz="1700" dirty="0"/>
              <a:t>practice of reflecting or meditating on the Name </a:t>
            </a:r>
            <a:r>
              <a:rPr lang="en-GB" sz="1700" dirty="0" smtClean="0"/>
              <a:t>is considered </a:t>
            </a:r>
            <a:r>
              <a:rPr lang="en-GB" sz="1700" dirty="0"/>
              <a:t>to bring the individual into harmony with the </a:t>
            </a:r>
            <a:r>
              <a:rPr lang="en-GB" sz="1700" dirty="0" smtClean="0"/>
              <a:t>divine. </a:t>
            </a:r>
          </a:p>
          <a:p>
            <a:pPr marL="0" indent="0" algn="just">
              <a:buNone/>
            </a:pPr>
            <a:endParaRPr lang="en-GB" sz="17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8948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Nam </a:t>
            </a:r>
            <a:r>
              <a:rPr lang="en-GB" dirty="0" err="1" smtClean="0"/>
              <a:t>Simran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7848872" cy="4645975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‘</a:t>
            </a:r>
            <a:r>
              <a:rPr lang="en-GB" sz="2000" i="1" dirty="0" err="1"/>
              <a:t>Vahiguru</a:t>
            </a:r>
            <a:r>
              <a:rPr lang="en-GB" sz="2000" dirty="0"/>
              <a:t> is the Guru-mantra; by meditating on it, the filth of self-centredness (</a:t>
            </a:r>
            <a:r>
              <a:rPr lang="en-GB" sz="2000" i="1" dirty="0" err="1"/>
              <a:t>haumai</a:t>
            </a:r>
            <a:r>
              <a:rPr lang="en-GB" sz="2000" dirty="0"/>
              <a:t>) is removed’ (Bhai </a:t>
            </a:r>
            <a:r>
              <a:rPr lang="en-GB" sz="2000" dirty="0" err="1"/>
              <a:t>Gurdas</a:t>
            </a:r>
            <a:r>
              <a:rPr lang="en-GB" sz="2000" dirty="0"/>
              <a:t>, </a:t>
            </a:r>
            <a:r>
              <a:rPr lang="en-GB" sz="2000" dirty="0" err="1"/>
              <a:t>Var</a:t>
            </a:r>
            <a:r>
              <a:rPr lang="en-GB" sz="2000" dirty="0"/>
              <a:t> 13:2).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‘Without the Name of God there is no release. Those who, with the Guru’s help, meditate on </a:t>
            </a:r>
            <a:r>
              <a:rPr lang="en-GB" sz="2000" i="1" dirty="0"/>
              <a:t>Nam</a:t>
            </a:r>
            <a:r>
              <a:rPr lang="en-GB" sz="2000" dirty="0"/>
              <a:t> find liberation’ (AG </a:t>
            </a:r>
            <a:r>
              <a:rPr lang="en-GB" sz="2000" dirty="0" smtClean="0"/>
              <a:t>1127; First Guru). 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6277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125113" cy="924475"/>
          </a:xfrm>
        </p:spPr>
        <p:txBody>
          <a:bodyPr/>
          <a:lstStyle/>
          <a:p>
            <a:r>
              <a:rPr lang="en-GB" dirty="0" smtClean="0"/>
              <a:t>Sikh Doctrine: Liberation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00808"/>
            <a:ext cx="8424936" cy="475252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sz="1700" dirty="0"/>
              <a:t>By persisting in </a:t>
            </a:r>
            <a:r>
              <a:rPr lang="en-GB" sz="1700" dirty="0" smtClean="0"/>
              <a:t>the discipline of </a:t>
            </a:r>
            <a:r>
              <a:rPr lang="en-GB" sz="1700" i="1" dirty="0" err="1" smtClean="0"/>
              <a:t>nam</a:t>
            </a:r>
            <a:r>
              <a:rPr lang="en-GB" sz="1700" i="1" dirty="0" smtClean="0"/>
              <a:t> </a:t>
            </a:r>
            <a:r>
              <a:rPr lang="en-GB" sz="1700" i="1" dirty="0" err="1" smtClean="0"/>
              <a:t>simran</a:t>
            </a:r>
            <a:r>
              <a:rPr lang="en-GB" sz="1700" dirty="0" smtClean="0"/>
              <a:t>, the seeker </a:t>
            </a:r>
            <a:r>
              <a:rPr lang="en-GB" sz="1700" dirty="0"/>
              <a:t>is believed to gradually ascend </a:t>
            </a:r>
            <a:r>
              <a:rPr lang="en-GB" sz="1700" dirty="0" smtClean="0"/>
              <a:t>through the </a:t>
            </a:r>
            <a:r>
              <a:rPr lang="en-GB" sz="1700" dirty="0"/>
              <a:t>five levels of spiritual </a:t>
            </a:r>
            <a:r>
              <a:rPr lang="en-GB" sz="1700" dirty="0" smtClean="0"/>
              <a:t>enlightenment </a:t>
            </a:r>
            <a:r>
              <a:rPr lang="en-GB" sz="1700" dirty="0"/>
              <a:t>described by Guru Nanak. </a:t>
            </a:r>
            <a:endParaRPr lang="en-GB" sz="1700" dirty="0" smtClean="0"/>
          </a:p>
          <a:p>
            <a:pPr algn="just"/>
            <a:endParaRPr lang="en-GB" sz="1700" dirty="0"/>
          </a:p>
          <a:p>
            <a:pPr algn="just"/>
            <a:r>
              <a:rPr lang="en-GB" sz="1700" dirty="0" smtClean="0"/>
              <a:t>The </a:t>
            </a:r>
            <a:r>
              <a:rPr lang="en-GB" sz="1700" dirty="0"/>
              <a:t>last of these </a:t>
            </a:r>
            <a:r>
              <a:rPr lang="en-GB" sz="1700" dirty="0" smtClean="0"/>
              <a:t>stages is </a:t>
            </a:r>
            <a:r>
              <a:rPr lang="en-GB" sz="1700" b="1" i="1" dirty="0" err="1"/>
              <a:t>sach</a:t>
            </a:r>
            <a:r>
              <a:rPr lang="en-GB" sz="1700" b="1" i="1" dirty="0"/>
              <a:t> </a:t>
            </a:r>
            <a:r>
              <a:rPr lang="en-GB" sz="1700" b="1" i="1" dirty="0" err="1"/>
              <a:t>khand</a:t>
            </a:r>
            <a:r>
              <a:rPr lang="en-GB" sz="1700" b="1" dirty="0"/>
              <a:t> </a:t>
            </a:r>
            <a:r>
              <a:rPr lang="en-GB" sz="1700" dirty="0" smtClean="0"/>
              <a:t>(‘the </a:t>
            </a:r>
            <a:r>
              <a:rPr lang="en-GB" sz="1700" dirty="0"/>
              <a:t>Realm of </a:t>
            </a:r>
            <a:r>
              <a:rPr lang="en-GB" sz="1700" dirty="0" smtClean="0"/>
              <a:t>Truth’), </a:t>
            </a:r>
            <a:r>
              <a:rPr lang="en-GB" sz="1700" dirty="0"/>
              <a:t>in which the soul, through God’s grace, achieves the state of mystical union with the divine. </a:t>
            </a:r>
            <a:endParaRPr lang="en-GB" sz="1700" dirty="0" smtClean="0"/>
          </a:p>
          <a:p>
            <a:pPr algn="just"/>
            <a:endParaRPr lang="en-GB" sz="1700" dirty="0"/>
          </a:p>
          <a:p>
            <a:pPr algn="just"/>
            <a:r>
              <a:rPr lang="en-GB" sz="1700" dirty="0"/>
              <a:t>T</a:t>
            </a:r>
            <a:r>
              <a:rPr lang="en-GB" sz="1700" dirty="0" smtClean="0"/>
              <a:t>his </a:t>
            </a:r>
            <a:r>
              <a:rPr lang="en-GB" sz="1700" dirty="0"/>
              <a:t>is the condition of supreme and eternal bliss (</a:t>
            </a:r>
            <a:r>
              <a:rPr lang="en-GB" sz="1700" i="1" dirty="0" err="1"/>
              <a:t>sahaj</a:t>
            </a:r>
            <a:r>
              <a:rPr lang="en-GB" sz="1700" dirty="0"/>
              <a:t>) in which the mind and spirit of the individual becomes completely attuned to God. </a:t>
            </a:r>
            <a:endParaRPr lang="en-GB" sz="1700" dirty="0" smtClean="0"/>
          </a:p>
          <a:p>
            <a:pPr algn="just"/>
            <a:endParaRPr lang="en-GB" sz="1700" dirty="0"/>
          </a:p>
          <a:p>
            <a:pPr algn="just"/>
            <a:r>
              <a:rPr lang="en-GB" sz="1700" dirty="0"/>
              <a:t>T</a:t>
            </a:r>
            <a:r>
              <a:rPr lang="en-GB" sz="1700" dirty="0" smtClean="0"/>
              <a:t>he </a:t>
            </a:r>
            <a:r>
              <a:rPr lang="en-GB" sz="1700" dirty="0"/>
              <a:t>individual, having become </a:t>
            </a:r>
            <a:r>
              <a:rPr lang="en-GB" sz="1700" i="1" dirty="0" err="1"/>
              <a:t>gur-mukh</a:t>
            </a:r>
            <a:r>
              <a:rPr lang="en-GB" sz="1700" dirty="0"/>
              <a:t>, is no longer in the grip of </a:t>
            </a:r>
            <a:r>
              <a:rPr lang="en-GB" sz="1700" i="1" dirty="0" err="1"/>
              <a:t>haumai</a:t>
            </a:r>
            <a:r>
              <a:rPr lang="en-GB" sz="1700" dirty="0"/>
              <a:t> and </a:t>
            </a:r>
            <a:r>
              <a:rPr lang="en-GB" sz="1700" i="1" dirty="0"/>
              <a:t>karma</a:t>
            </a:r>
            <a:r>
              <a:rPr lang="en-GB" sz="1700" dirty="0"/>
              <a:t> and so has broken the cycle of death and rebirth. </a:t>
            </a:r>
            <a:endParaRPr lang="en-GB" sz="1700" dirty="0" smtClean="0"/>
          </a:p>
          <a:p>
            <a:pPr algn="just"/>
            <a:endParaRPr lang="en-GB" sz="1700" dirty="0"/>
          </a:p>
          <a:p>
            <a:pPr algn="just"/>
            <a:r>
              <a:rPr lang="en-GB" sz="1700" dirty="0" smtClean="0"/>
              <a:t>In </a:t>
            </a:r>
            <a:r>
              <a:rPr lang="en-GB" sz="1700" dirty="0"/>
              <a:t>this way, liberation can be achieved during the present life (</a:t>
            </a:r>
            <a:r>
              <a:rPr lang="en-GB" sz="1700" b="1" i="1" dirty="0" err="1"/>
              <a:t>jivan</a:t>
            </a:r>
            <a:r>
              <a:rPr lang="en-GB" sz="1700" b="1" i="1" dirty="0"/>
              <a:t> </a:t>
            </a:r>
            <a:r>
              <a:rPr lang="en-GB" sz="1700" b="1" i="1" dirty="0" err="1"/>
              <a:t>mukti</a:t>
            </a:r>
            <a:r>
              <a:rPr lang="en-GB" sz="1700" dirty="0" smtClean="0"/>
              <a:t>). </a:t>
            </a:r>
            <a:endParaRPr lang="en-GB" sz="17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6766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125113" cy="924475"/>
          </a:xfrm>
        </p:spPr>
        <p:txBody>
          <a:bodyPr/>
          <a:lstStyle/>
          <a:p>
            <a:r>
              <a:rPr lang="en-GB" dirty="0" smtClean="0"/>
              <a:t>The Three ‘Pillars’ of Sikhism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7522995" cy="5112568"/>
          </a:xfrm>
        </p:spPr>
        <p:txBody>
          <a:bodyPr>
            <a:normAutofit/>
          </a:bodyPr>
          <a:lstStyle/>
          <a:p>
            <a:r>
              <a:rPr lang="en-GB" sz="2400" b="1" i="1" dirty="0" err="1" smtClean="0"/>
              <a:t>Naam</a:t>
            </a:r>
            <a:r>
              <a:rPr lang="en-GB" sz="2400" b="1" i="1" dirty="0" smtClean="0"/>
              <a:t> </a:t>
            </a:r>
            <a:r>
              <a:rPr lang="en-GB" sz="2400" b="1" i="1" dirty="0" err="1" smtClean="0"/>
              <a:t>Simran</a:t>
            </a:r>
            <a:r>
              <a:rPr lang="en-GB" sz="2400" dirty="0" smtClean="0"/>
              <a:t>/</a:t>
            </a:r>
            <a:r>
              <a:rPr lang="en-GB" sz="2400" b="1" i="1" dirty="0" err="1" smtClean="0"/>
              <a:t>Japna</a:t>
            </a:r>
            <a:r>
              <a:rPr lang="en-GB" sz="2400" dirty="0" smtClean="0"/>
              <a:t>: meditate on God’s name. </a:t>
            </a:r>
          </a:p>
          <a:p>
            <a:endParaRPr lang="en-GB" sz="2400" dirty="0"/>
          </a:p>
          <a:p>
            <a:r>
              <a:rPr lang="en-GB" sz="2400" b="1" i="1" dirty="0" err="1" smtClean="0"/>
              <a:t>Kirat</a:t>
            </a:r>
            <a:r>
              <a:rPr lang="en-GB" sz="2400" b="1" i="1" dirty="0" smtClean="0"/>
              <a:t> </a:t>
            </a:r>
            <a:r>
              <a:rPr lang="en-GB" sz="2400" b="1" i="1" dirty="0" err="1" smtClean="0"/>
              <a:t>Karni</a:t>
            </a:r>
            <a:r>
              <a:rPr lang="en-GB" sz="2400" dirty="0" smtClean="0"/>
              <a:t>: earn an honest living. </a:t>
            </a:r>
          </a:p>
          <a:p>
            <a:endParaRPr lang="en-GB" sz="2400" dirty="0"/>
          </a:p>
          <a:p>
            <a:r>
              <a:rPr lang="en-GB" sz="2400" b="1" i="1" dirty="0" err="1" smtClean="0"/>
              <a:t>Vand</a:t>
            </a:r>
            <a:r>
              <a:rPr lang="en-GB" sz="2400" b="1" i="1" dirty="0" smtClean="0"/>
              <a:t> </a:t>
            </a:r>
            <a:r>
              <a:rPr lang="en-GB" sz="2400" b="1" i="1" dirty="0" err="1" smtClean="0"/>
              <a:t>Chakna</a:t>
            </a:r>
            <a:r>
              <a:rPr lang="en-GB" sz="2400" dirty="0" smtClean="0"/>
              <a:t>: share with others.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0217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125113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492896"/>
            <a:ext cx="8064896" cy="4123445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Literally, ‘the door of the Guru’ (more often translated as ‘the abode of the Guru’) </a:t>
            </a:r>
          </a:p>
          <a:p>
            <a:pPr marL="0" indent="0" algn="just">
              <a:buNone/>
            </a:pPr>
            <a:endParaRPr lang="en-GB" dirty="0" smtClean="0"/>
          </a:p>
          <a:p>
            <a:pPr algn="just"/>
            <a:r>
              <a:rPr lang="en-GB" dirty="0" smtClean="0"/>
              <a:t>The </a:t>
            </a:r>
            <a:r>
              <a:rPr lang="en-GB" dirty="0" err="1" smtClean="0"/>
              <a:t>gurdwara</a:t>
            </a:r>
            <a:r>
              <a:rPr lang="en-GB" dirty="0" smtClean="0"/>
              <a:t> is any </a:t>
            </a:r>
            <a:r>
              <a:rPr lang="en-GB" dirty="0"/>
              <a:t>place which houses the Guru </a:t>
            </a:r>
            <a:r>
              <a:rPr lang="en-GB" dirty="0" err="1"/>
              <a:t>Granth</a:t>
            </a:r>
            <a:r>
              <a:rPr lang="en-GB" dirty="0"/>
              <a:t> </a:t>
            </a:r>
            <a:r>
              <a:rPr lang="en-GB" dirty="0" smtClean="0"/>
              <a:t>Sahib.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</a:t>
            </a:r>
            <a:r>
              <a:rPr lang="en-GB" dirty="0" smtClean="0"/>
              <a:t>distinguishing </a:t>
            </a:r>
            <a:r>
              <a:rPr lang="en-GB" dirty="0"/>
              <a:t>feature of any </a:t>
            </a:r>
            <a:r>
              <a:rPr lang="en-GB" dirty="0" err="1"/>
              <a:t>gurdwara</a:t>
            </a:r>
            <a:r>
              <a:rPr lang="en-GB" dirty="0"/>
              <a:t> from the outside will be the </a:t>
            </a:r>
            <a:r>
              <a:rPr lang="en-GB" i="1" dirty="0" err="1"/>
              <a:t>nishan</a:t>
            </a:r>
            <a:r>
              <a:rPr lang="en-GB" i="1" dirty="0"/>
              <a:t> sahib</a:t>
            </a:r>
            <a:r>
              <a:rPr lang="en-GB" dirty="0"/>
              <a:t>, the pennant established by Guru </a:t>
            </a:r>
            <a:r>
              <a:rPr lang="en-GB" dirty="0" err="1" smtClean="0"/>
              <a:t>Harogobind</a:t>
            </a:r>
            <a:r>
              <a:rPr lang="en-GB" dirty="0" smtClean="0"/>
              <a:t>. </a:t>
            </a:r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 smtClean="0"/>
              <a:t>All </a:t>
            </a:r>
            <a:r>
              <a:rPr lang="en-GB" dirty="0"/>
              <a:t>collective Sikh ritual and worship is centred on the </a:t>
            </a:r>
            <a:r>
              <a:rPr lang="en-GB" dirty="0" err="1"/>
              <a:t>g</a:t>
            </a:r>
            <a:r>
              <a:rPr lang="en-GB" dirty="0" err="1" smtClean="0"/>
              <a:t>urdwara</a:t>
            </a:r>
            <a:r>
              <a:rPr lang="en-GB" dirty="0" smtClean="0"/>
              <a:t>. </a:t>
            </a:r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3047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082" y="188640"/>
            <a:ext cx="7125113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Gurdwara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1655"/>
            <a:ext cx="2664295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4384"/>
            <a:ext cx="511257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29000"/>
            <a:ext cx="5040560" cy="3288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110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924475"/>
          </a:xfrm>
        </p:spPr>
        <p:txBody>
          <a:bodyPr/>
          <a:lstStyle/>
          <a:p>
            <a:r>
              <a:rPr lang="en-GB" dirty="0" smtClean="0"/>
              <a:t>Historic </a:t>
            </a:r>
            <a:r>
              <a:rPr lang="en-GB" dirty="0" err="1" smtClean="0"/>
              <a:t>Gurdwaras</a:t>
            </a:r>
            <a:r>
              <a:rPr lang="en-GB" dirty="0" smtClean="0"/>
              <a:t>: Sis </a:t>
            </a:r>
            <a:r>
              <a:rPr lang="en-GB" dirty="0" err="1" smtClean="0"/>
              <a:t>Ganj</a:t>
            </a:r>
            <a:r>
              <a:rPr lang="en-GB" dirty="0" smtClean="0"/>
              <a:t> (Delhi)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84887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5413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24936" cy="924475"/>
          </a:xfrm>
        </p:spPr>
        <p:txBody>
          <a:bodyPr/>
          <a:lstStyle/>
          <a:p>
            <a:r>
              <a:rPr lang="en-GB" dirty="0" smtClean="0"/>
              <a:t>Historic </a:t>
            </a:r>
            <a:r>
              <a:rPr lang="en-GB" dirty="0" err="1" smtClean="0"/>
              <a:t>Gurdwaras</a:t>
            </a:r>
            <a:r>
              <a:rPr lang="en-GB" dirty="0" smtClean="0"/>
              <a:t>: </a:t>
            </a:r>
            <a:r>
              <a:rPr lang="en-GB" dirty="0" err="1" smtClean="0"/>
              <a:t>Keshgarh</a:t>
            </a:r>
            <a:r>
              <a:rPr lang="en-GB" dirty="0" smtClean="0"/>
              <a:t> (</a:t>
            </a:r>
            <a:r>
              <a:rPr lang="en-GB" dirty="0" err="1" smtClean="0"/>
              <a:t>Anandpur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06574"/>
            <a:ext cx="6480720" cy="4646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65509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125113" cy="924475"/>
          </a:xfrm>
        </p:spPr>
        <p:txBody>
          <a:bodyPr/>
          <a:lstStyle/>
          <a:p>
            <a:r>
              <a:rPr lang="en-GB" dirty="0" smtClean="0"/>
              <a:t>Historic </a:t>
            </a:r>
            <a:r>
              <a:rPr lang="en-GB" dirty="0" err="1" smtClean="0"/>
              <a:t>Gurdwaras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80920" cy="4680521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The practice </a:t>
            </a:r>
            <a:r>
              <a:rPr lang="en-GB" dirty="0"/>
              <a:t>of marking sites by building </a:t>
            </a:r>
            <a:r>
              <a:rPr lang="en-GB" dirty="0" err="1"/>
              <a:t>gurdwaras</a:t>
            </a:r>
            <a:r>
              <a:rPr lang="en-GB" dirty="0"/>
              <a:t> seems to have originated with Guru </a:t>
            </a:r>
            <a:r>
              <a:rPr lang="en-GB" dirty="0" err="1" smtClean="0"/>
              <a:t>Harogobind</a:t>
            </a:r>
            <a:r>
              <a:rPr lang="en-GB" dirty="0" smtClean="0"/>
              <a:t>.</a:t>
            </a:r>
          </a:p>
          <a:p>
            <a:pPr algn="just"/>
            <a:endParaRPr lang="en-GB" dirty="0"/>
          </a:p>
          <a:p>
            <a:pPr algn="just"/>
            <a:r>
              <a:rPr lang="en-GB" b="1" i="1" dirty="0" err="1" smtClean="0"/>
              <a:t>Dharmsala</a:t>
            </a:r>
            <a:r>
              <a:rPr lang="en-GB" dirty="0" smtClean="0"/>
              <a:t> was the original name for these structures. The word denoted </a:t>
            </a:r>
            <a:r>
              <a:rPr lang="en-GB" dirty="0"/>
              <a:t>a room </a:t>
            </a:r>
            <a:r>
              <a:rPr lang="en-GB" dirty="0" smtClean="0"/>
              <a:t>or </a:t>
            </a:r>
            <a:r>
              <a:rPr lang="en-GB" dirty="0"/>
              <a:t>building </a:t>
            </a:r>
            <a:r>
              <a:rPr lang="en-GB" dirty="0" smtClean="0"/>
              <a:t>reserved </a:t>
            </a:r>
            <a:r>
              <a:rPr lang="en-GB" dirty="0"/>
              <a:t>for devotional singing (</a:t>
            </a:r>
            <a:r>
              <a:rPr lang="en-GB" i="1" dirty="0" err="1"/>
              <a:t>kirtan</a:t>
            </a:r>
            <a:r>
              <a:rPr lang="en-GB" dirty="0"/>
              <a:t>) and prayers.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err="1" smtClean="0"/>
              <a:t>Harogobind</a:t>
            </a:r>
            <a:r>
              <a:rPr lang="en-GB" dirty="0" smtClean="0"/>
              <a:t> is considered to have pioneered use of the term ‘</a:t>
            </a:r>
            <a:r>
              <a:rPr lang="en-GB" dirty="0" err="1" smtClean="0"/>
              <a:t>gurdwara</a:t>
            </a:r>
            <a:r>
              <a:rPr lang="en-GB" dirty="0" smtClean="0"/>
              <a:t>’.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historic </a:t>
            </a:r>
            <a:r>
              <a:rPr lang="en-GB" dirty="0" err="1"/>
              <a:t>gurdwaras</a:t>
            </a:r>
            <a:r>
              <a:rPr lang="en-GB" dirty="0"/>
              <a:t> </a:t>
            </a:r>
            <a:r>
              <a:rPr lang="en-GB" dirty="0" smtClean="0"/>
              <a:t>found </a:t>
            </a:r>
            <a:r>
              <a:rPr lang="en-GB" dirty="0"/>
              <a:t>in India and Pakistan </a:t>
            </a:r>
            <a:r>
              <a:rPr lang="en-GB" dirty="0" smtClean="0"/>
              <a:t>are</a:t>
            </a:r>
            <a:r>
              <a:rPr lang="en-GB" dirty="0"/>
              <a:t>, however, largely 19th or 20th century </a:t>
            </a:r>
            <a:r>
              <a:rPr lang="en-GB" dirty="0" smtClean="0"/>
              <a:t>reconstructions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794010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992888" cy="924475"/>
          </a:xfrm>
        </p:spPr>
        <p:txBody>
          <a:bodyPr/>
          <a:lstStyle/>
          <a:p>
            <a:r>
              <a:rPr lang="en-GB" dirty="0" smtClean="0"/>
              <a:t>The Function of the Community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136904" cy="4285935"/>
          </a:xfrm>
        </p:spPr>
        <p:txBody>
          <a:bodyPr/>
          <a:lstStyle/>
          <a:p>
            <a:pPr algn="just"/>
            <a:r>
              <a:rPr lang="en-GB" dirty="0"/>
              <a:t>The function of the community </a:t>
            </a:r>
            <a:r>
              <a:rPr lang="en-GB" dirty="0" err="1"/>
              <a:t>gurdwara</a:t>
            </a:r>
            <a:r>
              <a:rPr lang="en-GB" dirty="0"/>
              <a:t> is not unlike that of the </a:t>
            </a:r>
            <a:r>
              <a:rPr lang="en-GB" i="1" dirty="0" err="1"/>
              <a:t>dharmsala</a:t>
            </a:r>
            <a:r>
              <a:rPr lang="en-GB" dirty="0"/>
              <a:t> from which it evolved.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More </a:t>
            </a:r>
            <a:r>
              <a:rPr lang="en-GB" dirty="0"/>
              <a:t>than simply </a:t>
            </a:r>
            <a:r>
              <a:rPr lang="en-GB" dirty="0" smtClean="0"/>
              <a:t>a place </a:t>
            </a:r>
            <a:r>
              <a:rPr lang="en-GB" dirty="0"/>
              <a:t>reserved for devotional singing and prayer, it was in the </a:t>
            </a:r>
            <a:r>
              <a:rPr lang="en-GB" i="1" dirty="0" err="1"/>
              <a:t>dharmsala</a:t>
            </a:r>
            <a:r>
              <a:rPr lang="en-GB" dirty="0"/>
              <a:t>, and later </a:t>
            </a:r>
            <a:r>
              <a:rPr lang="en-GB" dirty="0" smtClean="0"/>
              <a:t>in the </a:t>
            </a:r>
            <a:r>
              <a:rPr lang="en-GB" dirty="0" err="1"/>
              <a:t>gurdwara</a:t>
            </a:r>
            <a:r>
              <a:rPr lang="en-GB" dirty="0"/>
              <a:t>, that the </a:t>
            </a:r>
            <a:r>
              <a:rPr lang="en-GB" dirty="0" smtClean="0"/>
              <a:t>congregation (</a:t>
            </a:r>
            <a:r>
              <a:rPr lang="en-GB" i="1" dirty="0" err="1" smtClean="0"/>
              <a:t>sangat</a:t>
            </a:r>
            <a:r>
              <a:rPr lang="en-GB" dirty="0" smtClean="0"/>
              <a:t>) </a:t>
            </a:r>
            <a:r>
              <a:rPr lang="en-GB" dirty="0"/>
              <a:t>met in the Guru’s name.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When Sikhs </a:t>
            </a:r>
            <a:r>
              <a:rPr lang="en-GB" dirty="0"/>
              <a:t>enter a </a:t>
            </a:r>
            <a:r>
              <a:rPr lang="en-GB" dirty="0" err="1"/>
              <a:t>gurdwara</a:t>
            </a:r>
            <a:r>
              <a:rPr lang="en-GB" dirty="0"/>
              <a:t>, they </a:t>
            </a:r>
            <a:r>
              <a:rPr lang="en-GB" dirty="0" smtClean="0"/>
              <a:t>are entering the </a:t>
            </a:r>
            <a:r>
              <a:rPr lang="en-GB" dirty="0"/>
              <a:t>presence of </a:t>
            </a:r>
            <a:r>
              <a:rPr lang="en-GB" dirty="0" smtClean="0"/>
              <a:t>the eternal </a:t>
            </a:r>
            <a:r>
              <a:rPr lang="en-GB" dirty="0"/>
              <a:t>Guru. </a:t>
            </a:r>
          </a:p>
        </p:txBody>
      </p:sp>
    </p:spTree>
    <p:extLst>
      <p:ext uri="{BB962C8B-B14F-4D97-AF65-F5344CB8AC3E}">
        <p14:creationId xmlns:p14="http://schemas.microsoft.com/office/powerpoint/2010/main" val="2404193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125113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Gurdwara</a:t>
            </a:r>
            <a:r>
              <a:rPr lang="en-GB" dirty="0" smtClean="0"/>
              <a:t> Building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1"/>
            <a:ext cx="8208912" cy="4680519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The </a:t>
            </a:r>
            <a:r>
              <a:rPr lang="en-GB" dirty="0" err="1"/>
              <a:t>gurdwara</a:t>
            </a:r>
            <a:r>
              <a:rPr lang="en-GB" dirty="0"/>
              <a:t> will </a:t>
            </a:r>
            <a:r>
              <a:rPr lang="en-GB" dirty="0" smtClean="0"/>
              <a:t>consist </a:t>
            </a:r>
            <a:r>
              <a:rPr lang="en-GB" dirty="0"/>
              <a:t>of a number of different </a:t>
            </a:r>
            <a:r>
              <a:rPr lang="en-GB" dirty="0" smtClean="0"/>
              <a:t>rooms.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Often </a:t>
            </a:r>
            <a:r>
              <a:rPr lang="en-GB" dirty="0"/>
              <a:t>there </a:t>
            </a:r>
            <a:r>
              <a:rPr lang="en-GB" dirty="0" smtClean="0"/>
              <a:t>is a </a:t>
            </a:r>
            <a:r>
              <a:rPr lang="en-GB" dirty="0"/>
              <a:t>kitchen where food can be prepared, together with an eating hall or </a:t>
            </a:r>
            <a:r>
              <a:rPr lang="en-GB" i="1" dirty="0" err="1"/>
              <a:t>langar</a:t>
            </a:r>
            <a:r>
              <a:rPr lang="en-GB" dirty="0"/>
              <a:t>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main </a:t>
            </a:r>
            <a:r>
              <a:rPr lang="en-GB" dirty="0"/>
              <a:t>room </a:t>
            </a:r>
            <a:r>
              <a:rPr lang="en-GB" dirty="0" smtClean="0"/>
              <a:t>is </a:t>
            </a:r>
            <a:r>
              <a:rPr lang="en-GB" dirty="0"/>
              <a:t>the one in which the Guru </a:t>
            </a:r>
            <a:r>
              <a:rPr lang="en-GB" dirty="0" err="1"/>
              <a:t>Granth</a:t>
            </a:r>
            <a:r>
              <a:rPr lang="en-GB" dirty="0"/>
              <a:t> Sahib is installed and where the community gathers for </a:t>
            </a:r>
            <a:r>
              <a:rPr lang="en-GB" i="1" dirty="0" err="1" smtClean="0"/>
              <a:t>diwan</a:t>
            </a:r>
            <a:r>
              <a:rPr lang="en-GB" dirty="0" smtClean="0"/>
              <a:t>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 </a:t>
            </a:r>
            <a:r>
              <a:rPr lang="en-GB" dirty="0"/>
              <a:t>focal point of </a:t>
            </a:r>
            <a:r>
              <a:rPr lang="en-GB" dirty="0" smtClean="0"/>
              <a:t>the </a:t>
            </a:r>
            <a:r>
              <a:rPr lang="en-GB" i="1" dirty="0" err="1" smtClean="0"/>
              <a:t>diwan</a:t>
            </a:r>
            <a:r>
              <a:rPr lang="en-GB" dirty="0" smtClean="0"/>
              <a:t> hall </a:t>
            </a:r>
            <a:r>
              <a:rPr lang="en-GB" dirty="0"/>
              <a:t>will be the </a:t>
            </a:r>
            <a:r>
              <a:rPr lang="en-GB" dirty="0" smtClean="0"/>
              <a:t>GGS </a:t>
            </a:r>
            <a:r>
              <a:rPr lang="en-GB" dirty="0"/>
              <a:t>itself, placed upon cushions and underneath a canopy (</a:t>
            </a:r>
            <a:r>
              <a:rPr lang="en-GB" i="1" dirty="0" err="1"/>
              <a:t>chanani</a:t>
            </a:r>
            <a:r>
              <a:rPr lang="en-GB" dirty="0"/>
              <a:t>). In the </a:t>
            </a:r>
            <a:r>
              <a:rPr lang="en-GB" dirty="0" err="1"/>
              <a:t>gurdwara</a:t>
            </a:r>
            <a:r>
              <a:rPr lang="en-GB" dirty="0"/>
              <a:t>, the Guru </a:t>
            </a:r>
            <a:r>
              <a:rPr lang="en-GB" dirty="0" err="1"/>
              <a:t>Granth</a:t>
            </a:r>
            <a:r>
              <a:rPr lang="en-GB" dirty="0"/>
              <a:t> Sahib on its bed (</a:t>
            </a:r>
            <a:r>
              <a:rPr lang="en-GB" i="1" dirty="0" err="1"/>
              <a:t>manji</a:t>
            </a:r>
            <a:r>
              <a:rPr lang="en-GB" dirty="0"/>
              <a:t>) is the enthroned Guru. </a:t>
            </a:r>
          </a:p>
        </p:txBody>
      </p:sp>
    </p:spTree>
    <p:extLst>
      <p:ext uri="{BB962C8B-B14F-4D97-AF65-F5344CB8AC3E}">
        <p14:creationId xmlns:p14="http://schemas.microsoft.com/office/powerpoint/2010/main" val="34426748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25113" cy="924475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Gurdwara</a:t>
            </a:r>
            <a:r>
              <a:rPr lang="en-GB" dirty="0" smtClean="0"/>
              <a:t> Building</a:t>
            </a:r>
            <a:endParaRPr lang="en-GB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37489"/>
            <a:ext cx="489654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455190"/>
            <a:ext cx="4701902" cy="3206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0567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632848" cy="924475"/>
          </a:xfrm>
        </p:spPr>
        <p:txBody>
          <a:bodyPr/>
          <a:lstStyle/>
          <a:p>
            <a:r>
              <a:rPr lang="en-GB" dirty="0" smtClean="0"/>
              <a:t>Entering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08912" cy="489654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GB" sz="1700" dirty="0"/>
              <a:t>Worshippers must cover their heads, remove their shoes, wash their feet, enter </a:t>
            </a:r>
            <a:r>
              <a:rPr lang="en-GB" sz="1700" dirty="0" smtClean="0"/>
              <a:t>barefoot. </a:t>
            </a:r>
          </a:p>
          <a:p>
            <a:pPr marL="0" indent="0" algn="just">
              <a:buNone/>
            </a:pPr>
            <a:endParaRPr lang="en-GB" sz="1700" dirty="0"/>
          </a:p>
          <a:p>
            <a:pPr algn="just"/>
            <a:r>
              <a:rPr lang="en-GB" sz="1700" dirty="0"/>
              <a:t>Once inside, they must kneel down and bow down before the </a:t>
            </a:r>
            <a:r>
              <a:rPr lang="en-GB" sz="1700" dirty="0" err="1"/>
              <a:t>Granth</a:t>
            </a:r>
            <a:r>
              <a:rPr lang="en-GB" sz="1700" dirty="0"/>
              <a:t>, forehead touching the </a:t>
            </a:r>
            <a:r>
              <a:rPr lang="en-GB" sz="1700" dirty="0" smtClean="0"/>
              <a:t>floor.</a:t>
            </a:r>
          </a:p>
          <a:p>
            <a:pPr marL="0" indent="0" algn="just">
              <a:buNone/>
            </a:pPr>
            <a:endParaRPr lang="en-GB" sz="1700" dirty="0"/>
          </a:p>
          <a:p>
            <a:pPr algn="just"/>
            <a:r>
              <a:rPr lang="en-GB" sz="1700" dirty="0"/>
              <a:t>They may make an offering of money or food for the </a:t>
            </a:r>
            <a:r>
              <a:rPr lang="en-GB" sz="1700" dirty="0" smtClean="0"/>
              <a:t>kitchen.</a:t>
            </a:r>
          </a:p>
          <a:p>
            <a:pPr marL="0" indent="0" algn="just">
              <a:buNone/>
            </a:pPr>
            <a:endParaRPr lang="en-GB" sz="1700" dirty="0"/>
          </a:p>
          <a:p>
            <a:pPr algn="just"/>
            <a:r>
              <a:rPr lang="en-GB" sz="1700" dirty="0"/>
              <a:t>They must greet the assembled worshippers palms joined with a salutation hailing the congregation and the </a:t>
            </a:r>
            <a:r>
              <a:rPr lang="en-GB" sz="1700" dirty="0" smtClean="0"/>
              <a:t>guru.</a:t>
            </a:r>
          </a:p>
          <a:p>
            <a:pPr marL="0" indent="0" algn="just">
              <a:buNone/>
            </a:pPr>
            <a:endParaRPr lang="en-GB" sz="1700" dirty="0"/>
          </a:p>
          <a:p>
            <a:pPr algn="just"/>
            <a:r>
              <a:rPr lang="en-GB" sz="1700" dirty="0"/>
              <a:t>They must walk backwards, facing the </a:t>
            </a:r>
            <a:r>
              <a:rPr lang="en-GB" sz="1700" dirty="0" err="1" smtClean="0"/>
              <a:t>Granth</a:t>
            </a:r>
            <a:r>
              <a:rPr lang="en-GB" sz="1700" dirty="0" smtClean="0"/>
              <a:t> </a:t>
            </a:r>
            <a:r>
              <a:rPr lang="en-GB" sz="1700" dirty="0"/>
              <a:t>all the time, and take their positions amidst the congregation, men and women on either side of a central </a:t>
            </a:r>
            <a:r>
              <a:rPr lang="en-GB" sz="1700" dirty="0" smtClean="0"/>
              <a:t>aisle.</a:t>
            </a:r>
          </a:p>
          <a:p>
            <a:pPr marL="0" indent="0" algn="just">
              <a:buNone/>
            </a:pPr>
            <a:endParaRPr lang="en-GB" sz="1700" dirty="0"/>
          </a:p>
          <a:p>
            <a:pPr algn="just"/>
            <a:r>
              <a:rPr lang="en-GB" sz="1700" dirty="0"/>
              <a:t>The congregation must always sit at a level lower than the </a:t>
            </a:r>
            <a:r>
              <a:rPr lang="en-GB" sz="1700" dirty="0" err="1" smtClean="0"/>
              <a:t>Granth</a:t>
            </a:r>
            <a:r>
              <a:rPr lang="en-GB" sz="1700" dirty="0" smtClean="0"/>
              <a:t>. </a:t>
            </a:r>
            <a:endParaRPr lang="en-GB" sz="17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0160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125113" cy="924475"/>
          </a:xfrm>
        </p:spPr>
        <p:txBody>
          <a:bodyPr/>
          <a:lstStyle/>
          <a:p>
            <a:r>
              <a:rPr lang="en-GB" dirty="0" smtClean="0"/>
              <a:t>Worship in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7920880" cy="5040561"/>
          </a:xfrm>
        </p:spPr>
        <p:txBody>
          <a:bodyPr/>
          <a:lstStyle/>
          <a:p>
            <a:pPr algn="just"/>
            <a:r>
              <a:rPr lang="en-GB" dirty="0"/>
              <a:t>Worship may take place at any time in the </a:t>
            </a:r>
            <a:r>
              <a:rPr lang="en-GB" dirty="0" err="1"/>
              <a:t>gurdwara</a:t>
            </a:r>
            <a:r>
              <a:rPr lang="en-GB" dirty="0"/>
              <a:t> and no quorum is required.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It </a:t>
            </a:r>
            <a:r>
              <a:rPr lang="en-GB" dirty="0"/>
              <a:t>is customary for Sikhs to assemble for congregational worship early in the morning or in the evening.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During </a:t>
            </a:r>
            <a:r>
              <a:rPr lang="en-GB" dirty="0"/>
              <a:t>the day it is expected that Sikhs practice their faith at work.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There </a:t>
            </a:r>
            <a:r>
              <a:rPr lang="en-GB" dirty="0"/>
              <a:t>is no fixed day for </a:t>
            </a:r>
            <a:r>
              <a:rPr lang="en-GB" dirty="0" smtClean="0"/>
              <a:t>worship</a:t>
            </a:r>
            <a:r>
              <a:rPr lang="en-GB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235214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125113" cy="924475"/>
          </a:xfrm>
        </p:spPr>
        <p:txBody>
          <a:bodyPr/>
          <a:lstStyle/>
          <a:p>
            <a:r>
              <a:rPr lang="en-GB" dirty="0" smtClean="0"/>
              <a:t>Worship in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7920880" cy="4752529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The singing </a:t>
            </a:r>
            <a:r>
              <a:rPr lang="en-GB" dirty="0" smtClean="0"/>
              <a:t>of the </a:t>
            </a:r>
            <a:r>
              <a:rPr lang="en-GB" i="1" dirty="0" err="1" smtClean="0"/>
              <a:t>gurbani</a:t>
            </a:r>
            <a:r>
              <a:rPr lang="en-GB" dirty="0" smtClean="0"/>
              <a:t> </a:t>
            </a:r>
            <a:r>
              <a:rPr lang="en-GB" dirty="0"/>
              <a:t>to the accompaniment of the </a:t>
            </a:r>
            <a:r>
              <a:rPr lang="en-GB" dirty="0" err="1" smtClean="0"/>
              <a:t>tabla</a:t>
            </a:r>
            <a:r>
              <a:rPr lang="en-GB" dirty="0" smtClean="0"/>
              <a:t> </a:t>
            </a:r>
            <a:r>
              <a:rPr lang="en-GB" dirty="0"/>
              <a:t>and harmonium, as well as other instruments, is an important part of worship. </a:t>
            </a:r>
            <a:r>
              <a:rPr lang="en-GB" dirty="0" smtClean="0"/>
              <a:t>This constitutes the biggest part of the worship service.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Stories </a:t>
            </a:r>
            <a:r>
              <a:rPr lang="en-GB" dirty="0"/>
              <a:t>from the lives of the gurus may </a:t>
            </a:r>
            <a:r>
              <a:rPr lang="en-GB" dirty="0" smtClean="0"/>
              <a:t>also be narrated. </a:t>
            </a:r>
            <a:endParaRPr lang="en-GB" dirty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Sikhism </a:t>
            </a:r>
            <a:r>
              <a:rPr lang="en-GB" dirty="0"/>
              <a:t>has no ordained priesthood (there is no human to rival the authority of the </a:t>
            </a:r>
            <a:r>
              <a:rPr lang="en-GB" dirty="0" smtClean="0"/>
              <a:t>GGS) </a:t>
            </a:r>
            <a:r>
              <a:rPr lang="en-GB" dirty="0"/>
              <a:t>and so worship may be led by any initiated Sikh, male or female. </a:t>
            </a:r>
          </a:p>
        </p:txBody>
      </p:sp>
    </p:spTree>
    <p:extLst>
      <p:ext uri="{BB962C8B-B14F-4D97-AF65-F5344CB8AC3E}">
        <p14:creationId xmlns:p14="http://schemas.microsoft.com/office/powerpoint/2010/main" val="12775110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125113" cy="924475"/>
          </a:xfrm>
        </p:spPr>
        <p:txBody>
          <a:bodyPr/>
          <a:lstStyle/>
          <a:p>
            <a:r>
              <a:rPr lang="en-GB" dirty="0" smtClean="0"/>
              <a:t>Worship in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80920" cy="4896544"/>
          </a:xfrm>
        </p:spPr>
        <p:txBody>
          <a:bodyPr>
            <a:normAutofit/>
          </a:bodyPr>
          <a:lstStyle/>
          <a:p>
            <a:pPr algn="just"/>
            <a:r>
              <a:rPr lang="en-GB" sz="1700" dirty="0"/>
              <a:t>Towards the conclusion of </a:t>
            </a:r>
            <a:r>
              <a:rPr lang="en-GB" sz="1700" dirty="0" smtClean="0"/>
              <a:t>worship, a </a:t>
            </a:r>
            <a:r>
              <a:rPr lang="en-GB" sz="1700" dirty="0"/>
              <a:t>fixed </a:t>
            </a:r>
            <a:r>
              <a:rPr lang="en-GB" sz="1700" dirty="0" smtClean="0"/>
              <a:t>structure emerges</a:t>
            </a:r>
            <a:r>
              <a:rPr lang="en-GB" sz="1700" dirty="0"/>
              <a:t>:</a:t>
            </a:r>
            <a:endParaRPr lang="en-GB" sz="1700" dirty="0" smtClean="0"/>
          </a:p>
          <a:p>
            <a:pPr algn="just"/>
            <a:endParaRPr lang="en-GB" sz="1700" dirty="0"/>
          </a:p>
          <a:p>
            <a:pPr marL="0" indent="0" algn="just">
              <a:buNone/>
            </a:pPr>
            <a:r>
              <a:rPr lang="en-GB" sz="1700" dirty="0" smtClean="0"/>
              <a:t>The </a:t>
            </a:r>
            <a:r>
              <a:rPr lang="en-GB" sz="1700" i="1" dirty="0" err="1"/>
              <a:t>Anand</a:t>
            </a:r>
            <a:r>
              <a:rPr lang="en-GB" sz="1700" i="1" dirty="0"/>
              <a:t> Sahib </a:t>
            </a:r>
            <a:r>
              <a:rPr lang="en-GB" sz="1700" dirty="0"/>
              <a:t>(the hymn of bliss of Guru Amar </a:t>
            </a:r>
            <a:r>
              <a:rPr lang="en-GB" sz="1700" dirty="0" smtClean="0"/>
              <a:t>Das). </a:t>
            </a:r>
          </a:p>
          <a:p>
            <a:pPr algn="just">
              <a:buFont typeface="+mj-lt"/>
              <a:buAutoNum type="arabicPeriod"/>
            </a:pPr>
            <a:endParaRPr lang="en-GB" sz="1700" dirty="0"/>
          </a:p>
          <a:p>
            <a:pPr marL="0" indent="0" algn="just">
              <a:buNone/>
            </a:pPr>
            <a:r>
              <a:rPr lang="en-GB" sz="1700" dirty="0" smtClean="0"/>
              <a:t>The </a:t>
            </a:r>
            <a:r>
              <a:rPr lang="en-GB" sz="1700" dirty="0"/>
              <a:t>epilogue to the </a:t>
            </a:r>
            <a:r>
              <a:rPr lang="en-GB" sz="1700" i="1" dirty="0" err="1"/>
              <a:t>Japji</a:t>
            </a:r>
            <a:r>
              <a:rPr lang="en-GB" sz="1700" i="1" dirty="0"/>
              <a:t> Sahib </a:t>
            </a:r>
            <a:r>
              <a:rPr lang="en-GB" sz="1700" dirty="0"/>
              <a:t>prayer of Guru </a:t>
            </a:r>
            <a:r>
              <a:rPr lang="en-GB" sz="1700" dirty="0" smtClean="0"/>
              <a:t>Nanak. </a:t>
            </a:r>
          </a:p>
          <a:p>
            <a:pPr algn="just">
              <a:buFont typeface="+mj-lt"/>
              <a:buAutoNum type="arabicPeriod"/>
            </a:pPr>
            <a:endParaRPr lang="en-GB" sz="1700" dirty="0"/>
          </a:p>
          <a:p>
            <a:pPr marL="0" indent="0" algn="just">
              <a:buNone/>
            </a:pPr>
            <a:r>
              <a:rPr lang="en-GB" sz="1700" dirty="0"/>
              <a:t>T</a:t>
            </a:r>
            <a:r>
              <a:rPr lang="en-GB" sz="1700" dirty="0" smtClean="0"/>
              <a:t>he </a:t>
            </a:r>
            <a:r>
              <a:rPr lang="en-GB" sz="1700" i="1" dirty="0" err="1"/>
              <a:t>Sukhmani</a:t>
            </a:r>
            <a:r>
              <a:rPr lang="en-GB" sz="1700" i="1" dirty="0"/>
              <a:t> Sahib </a:t>
            </a:r>
            <a:r>
              <a:rPr lang="en-GB" sz="1700" dirty="0"/>
              <a:t>(hymn of </a:t>
            </a:r>
            <a:r>
              <a:rPr lang="en-GB" sz="1700" dirty="0" smtClean="0"/>
              <a:t>peace of Guru </a:t>
            </a:r>
            <a:r>
              <a:rPr lang="en-GB" sz="1700" dirty="0" err="1" smtClean="0"/>
              <a:t>Arjan</a:t>
            </a:r>
            <a:r>
              <a:rPr lang="en-GB" sz="1700" dirty="0" smtClean="0"/>
              <a:t>). </a:t>
            </a:r>
            <a:endParaRPr lang="en-GB" sz="1700" dirty="0"/>
          </a:p>
          <a:p>
            <a:pPr algn="just">
              <a:buFont typeface="+mj-lt"/>
              <a:buAutoNum type="arabicPeriod"/>
            </a:pPr>
            <a:endParaRPr lang="en-GB" sz="1700" dirty="0" smtClean="0"/>
          </a:p>
          <a:p>
            <a:pPr marL="0" indent="0" algn="just">
              <a:buNone/>
            </a:pPr>
            <a:r>
              <a:rPr lang="en-GB" sz="1700" dirty="0"/>
              <a:t>T</a:t>
            </a:r>
            <a:r>
              <a:rPr lang="en-GB" sz="1700" dirty="0" smtClean="0"/>
              <a:t>he </a:t>
            </a:r>
            <a:r>
              <a:rPr lang="en-GB" sz="1700" dirty="0"/>
              <a:t>congregation stands silently whilst a </a:t>
            </a:r>
            <a:r>
              <a:rPr lang="en-GB" sz="1700" dirty="0" err="1"/>
              <a:t>Khalsa</a:t>
            </a:r>
            <a:r>
              <a:rPr lang="en-GB" sz="1700" dirty="0"/>
              <a:t> Sikh </a:t>
            </a:r>
            <a:r>
              <a:rPr lang="en-GB" sz="1700" dirty="0" smtClean="0"/>
              <a:t>offers </a:t>
            </a:r>
            <a:r>
              <a:rPr lang="en-GB" sz="1700" dirty="0"/>
              <a:t>the petitionary </a:t>
            </a:r>
            <a:r>
              <a:rPr lang="en-GB" sz="1700" dirty="0" smtClean="0"/>
              <a:t>prayer, </a:t>
            </a:r>
            <a:r>
              <a:rPr lang="en-GB" sz="1700" i="1" dirty="0" err="1" smtClean="0"/>
              <a:t>Ardas</a:t>
            </a:r>
            <a:r>
              <a:rPr lang="en-GB" sz="1700" dirty="0" smtClean="0"/>
              <a:t>.</a:t>
            </a:r>
          </a:p>
          <a:p>
            <a:pPr algn="just">
              <a:buFont typeface="+mj-lt"/>
              <a:buAutoNum type="arabicPeriod"/>
            </a:pPr>
            <a:endParaRPr lang="en-GB" sz="1700" dirty="0"/>
          </a:p>
          <a:p>
            <a:pPr marL="0" indent="0" algn="just">
              <a:buNone/>
            </a:pPr>
            <a:r>
              <a:rPr lang="en-GB" sz="1700" dirty="0" smtClean="0"/>
              <a:t>A </a:t>
            </a:r>
            <a:r>
              <a:rPr lang="en-GB" sz="1700" dirty="0"/>
              <a:t>random opening of the Guru </a:t>
            </a:r>
            <a:r>
              <a:rPr lang="en-GB" sz="1700" dirty="0" err="1"/>
              <a:t>Granth</a:t>
            </a:r>
            <a:r>
              <a:rPr lang="en-GB" sz="1700" dirty="0"/>
              <a:t> </a:t>
            </a:r>
            <a:r>
              <a:rPr lang="en-GB" sz="1700" dirty="0" smtClean="0"/>
              <a:t>Sahib. 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4341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172" y="260648"/>
            <a:ext cx="7125113" cy="924475"/>
          </a:xfrm>
        </p:spPr>
        <p:txBody>
          <a:bodyPr/>
          <a:lstStyle/>
          <a:p>
            <a:r>
              <a:rPr lang="en-GB" dirty="0" smtClean="0"/>
              <a:t>Worship in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634" y="980728"/>
            <a:ext cx="8136904" cy="2341719"/>
          </a:xfrm>
        </p:spPr>
        <p:txBody>
          <a:bodyPr/>
          <a:lstStyle/>
          <a:p>
            <a:r>
              <a:rPr lang="en-GB" i="1" dirty="0" err="1"/>
              <a:t>Diwan</a:t>
            </a:r>
            <a:r>
              <a:rPr lang="en-GB" dirty="0"/>
              <a:t> ends with a distribution of </a:t>
            </a:r>
            <a:r>
              <a:rPr lang="en-GB" i="1" dirty="0" err="1"/>
              <a:t>karah</a:t>
            </a:r>
            <a:r>
              <a:rPr lang="en-GB" i="1" dirty="0"/>
              <a:t> </a:t>
            </a:r>
            <a:r>
              <a:rPr lang="en-GB" i="1" dirty="0" smtClean="0"/>
              <a:t>parshad</a:t>
            </a:r>
            <a:r>
              <a:rPr lang="en-GB" dirty="0" smtClean="0"/>
              <a:t>, a symbol of </a:t>
            </a:r>
            <a:r>
              <a:rPr lang="en-GB" dirty="0"/>
              <a:t>belonging to a universal family.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77616"/>
            <a:ext cx="3168352" cy="4213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36913"/>
            <a:ext cx="424847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72034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125113" cy="924475"/>
          </a:xfrm>
        </p:spPr>
        <p:txBody>
          <a:bodyPr/>
          <a:lstStyle/>
          <a:p>
            <a:r>
              <a:rPr lang="en-GB" dirty="0" smtClean="0"/>
              <a:t>Worship in the </a:t>
            </a:r>
            <a:r>
              <a:rPr lang="en-GB" dirty="0" err="1" smtClean="0"/>
              <a:t>Gurdwara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3"/>
            <a:ext cx="7125112" cy="1872208"/>
          </a:xfrm>
        </p:spPr>
        <p:txBody>
          <a:bodyPr/>
          <a:lstStyle/>
          <a:p>
            <a:r>
              <a:rPr lang="en-GB" dirty="0" smtClean="0"/>
              <a:t>The congregation may then disperse for </a:t>
            </a:r>
            <a:r>
              <a:rPr lang="en-GB" i="1" dirty="0" err="1" smtClean="0"/>
              <a:t>langar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8880"/>
            <a:ext cx="5832648" cy="4153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703814"/>
      </p:ext>
    </p:extLst>
  </p:cSld>
  <p:clrMapOvr>
    <a:masterClrMapping/>
  </p:clrMapOvr>
</p:sld>
</file>

<file path=ppt/theme/theme1.xml><?xml version="1.0" encoding="utf-8"?>
<a:theme xmlns:a="http://schemas.openxmlformats.org/drawingml/2006/main" name="Topic 7 - Sikhism Origins and Development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Topic 7 - Sikhism Origins and Development</Template>
  <TotalTime>348</TotalTime>
  <Words>2508</Words>
  <Application>Microsoft Office PowerPoint</Application>
  <PresentationFormat>On-screen Show (4:3)</PresentationFormat>
  <Paragraphs>221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Topic 7 - Sikhism Origins and Development</vt:lpstr>
      <vt:lpstr>Sikhism: Belief and Practice</vt:lpstr>
      <vt:lpstr>The Adi Granth</vt:lpstr>
      <vt:lpstr>The Development of the Adi Granth</vt:lpstr>
      <vt:lpstr>The Development of the Adi Granth</vt:lpstr>
      <vt:lpstr>The Adi Granth Becomes the Guru Granth Sahib</vt:lpstr>
      <vt:lpstr>The Dasam Granth</vt:lpstr>
      <vt:lpstr>The Importance of the Guru Granth Sahib</vt:lpstr>
      <vt:lpstr>The Importance of the Guru Granth Sahib</vt:lpstr>
      <vt:lpstr>The Importance of the Guru Granth Sahib</vt:lpstr>
      <vt:lpstr>The Importance of the Guru Granth Sahib</vt:lpstr>
      <vt:lpstr>The Importance of the Guru Granth Sahib</vt:lpstr>
      <vt:lpstr>Sikh Doctrine: The Mul Mantar</vt:lpstr>
      <vt:lpstr>Sikh Doctrine: God</vt:lpstr>
      <vt:lpstr>Sikh Doctrine: God</vt:lpstr>
      <vt:lpstr>Sikh Doctrine: Humankind</vt:lpstr>
      <vt:lpstr>Sikh Doctrine: Humankind</vt:lpstr>
      <vt:lpstr>Sikh Doctrine: The Path to Liberation</vt:lpstr>
      <vt:lpstr>Sikh Doctrine: The Divine Name</vt:lpstr>
      <vt:lpstr>Sikh Doctrine: Nam Simran</vt:lpstr>
      <vt:lpstr>Sikh Doctrine: Nam Simran</vt:lpstr>
      <vt:lpstr>Sikh Doctrine: Liberation</vt:lpstr>
      <vt:lpstr>The Three ‘Pillars’ of Sikhism</vt:lpstr>
      <vt:lpstr>The Gurdwara</vt:lpstr>
      <vt:lpstr>The Gurdwara</vt:lpstr>
      <vt:lpstr>Historic Gurdwaras: Sis Ganj (Delhi)</vt:lpstr>
      <vt:lpstr>Historic Gurdwaras: Keshgarh (Anandpur)</vt:lpstr>
      <vt:lpstr>Historic Gurdwaras</vt:lpstr>
      <vt:lpstr>The Function of the Community Gurdwara</vt:lpstr>
      <vt:lpstr>The Gurdwara Building</vt:lpstr>
      <vt:lpstr>The Gurdwara Building</vt:lpstr>
      <vt:lpstr>Entering the Gurdwara</vt:lpstr>
      <vt:lpstr>Worship in the Gurdwara</vt:lpstr>
      <vt:lpstr>Worship in the Gurdwara</vt:lpstr>
      <vt:lpstr>Worship in the Gurdwara</vt:lpstr>
      <vt:lpstr>Worship in the Gurdwara</vt:lpstr>
      <vt:lpstr>Worship in the Gurdwara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Sikhism: Belief and Practice</dc:title>
  <dc:creator>Rhodri Thomas</dc:creator>
  <cp:lastModifiedBy>Rhodri Thomas</cp:lastModifiedBy>
  <cp:revision>33</cp:revision>
  <dcterms:created xsi:type="dcterms:W3CDTF">2016-04-25T14:04:04Z</dcterms:created>
  <dcterms:modified xsi:type="dcterms:W3CDTF">2018-03-26T16:56:41Z</dcterms:modified>
</cp:coreProperties>
</file>