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66" r:id="rId3"/>
    <p:sldId id="257" r:id="rId4"/>
    <p:sldId id="258" r:id="rId5"/>
    <p:sldId id="259" r:id="rId6"/>
    <p:sldId id="260" r:id="rId7"/>
    <p:sldId id="261" r:id="rId8"/>
    <p:sldId id="262" r:id="rId9"/>
    <p:sldId id="263" r:id="rId10"/>
    <p:sldId id="264" r:id="rId11"/>
    <p:sldId id="265" r:id="rId12"/>
  </p:sldIdLst>
  <p:sldSz cx="9144000" cy="5143500" type="screen16x9"/>
  <p:notesSz cx="6858000" cy="9144000"/>
  <p:embeddedFontLst>
    <p:embeddedFont>
      <p:font typeface="Nunito" pitchFamily="2" charset="0"/>
      <p:regular r:id="rId14"/>
      <p:bold r:id="rId15"/>
      <p:italic r:id="rId16"/>
      <p:boldItalic r:id="rId17"/>
    </p:embeddedFont>
    <p:embeddedFont>
      <p:font typeface="Roboto" panose="02000000000000000000" pitchFamily="2"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Untitled Section" id="{A3ED7B5D-AC54-479F-90B4-7CF8D6B78265}">
          <p14:sldIdLst>
            <p14:sldId id="256"/>
            <p14:sldId id="266"/>
            <p14:sldId id="257"/>
            <p14:sldId id="258"/>
            <p14:sldId id="259"/>
            <p14:sldId id="260"/>
            <p14:sldId id="261"/>
            <p14:sldId id="262"/>
            <p14:sldId id="263"/>
            <p14:sldId id="264"/>
            <p14:sldId id="265"/>
          </p14:sldIdLst>
        </p14:section>
      </p14:sectionLst>
    </p:ex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6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ab94db8400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ab94db8400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ab94db8400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3ab94db8400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ab94db8400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ab94db8400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ab94db8400_0_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3ab94db8400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3ab94db8400_0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3ab94db8400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3ab94db8400_0_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3ab94db8400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g3ab94db8400_0_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g3ab94db8400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ab94db8400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ab94db8400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3ab94db8400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3ab94db8400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dragos.com/blog/dragos-industrial-ransomware-analysis-q1-2025" TargetMode="External"/><Relationship Id="rId7" Type="http://schemas.openxmlformats.org/officeDocument/2006/relationships/hyperlink" Target="https://redcanary.com/blog/threat-detection/windows-registry-attacks-threat-detection/"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hyperlink" Target="https://www.acronis.com/en/blog/posts/snakeekans-ransomware-attacks-industrial-control-systems-acronis-stops-it/" TargetMode="External"/><Relationship Id="rId5" Type="http://schemas.openxmlformats.org/officeDocument/2006/relationships/hyperlink" Target="https://www.micromindercs.com/blog/ics-scada-security" TargetMode="External"/><Relationship Id="rId4" Type="http://schemas.openxmlformats.org/officeDocument/2006/relationships/hyperlink" Target="https://www.trustwave.com/en-us/resources/blogs/trustwave-blog/trustwave-spiderlabs-ransomware-attacks-against-the-energy-and-utilities-sect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311700" y="2188029"/>
            <a:ext cx="8520600" cy="86274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Clr>
                <a:srgbClr val="000000"/>
              </a:buClr>
              <a:buSzPts val="990"/>
              <a:buFont typeface="Arial"/>
              <a:buNone/>
            </a:pPr>
            <a:r>
              <a:rPr lang="en" sz="2400" dirty="0">
                <a:solidFill>
                  <a:schemeClr val="accent1"/>
                </a:solidFill>
                <a:latin typeface="Times New Roman"/>
                <a:ea typeface="Times New Roman"/>
                <a:cs typeface="Times New Roman"/>
                <a:sym typeface="Times New Roman"/>
              </a:rPr>
              <a:t>A Digital Forensic Readiness Framework for Ransomware Attacks on Windows-Based Operational Technology in Critical Energy Infrastructure</a:t>
            </a:r>
            <a:br>
              <a:rPr lang="en" sz="2400" dirty="0">
                <a:solidFill>
                  <a:schemeClr val="accent1"/>
                </a:solidFill>
                <a:latin typeface="Times New Roman"/>
                <a:ea typeface="Times New Roman"/>
                <a:cs typeface="Times New Roman"/>
                <a:sym typeface="Times New Roman"/>
              </a:rPr>
            </a:br>
            <a:br>
              <a:rPr lang="en" sz="2400" dirty="0">
                <a:solidFill>
                  <a:schemeClr val="accent1"/>
                </a:solidFill>
                <a:latin typeface="Times New Roman"/>
                <a:ea typeface="Times New Roman"/>
                <a:cs typeface="Times New Roman"/>
                <a:sym typeface="Times New Roman"/>
              </a:rPr>
            </a:br>
            <a:r>
              <a:rPr lang="en" sz="2400" dirty="0">
                <a:solidFill>
                  <a:schemeClr val="bg2">
                    <a:lumMod val="50000"/>
                  </a:schemeClr>
                </a:solidFill>
                <a:latin typeface="Times New Roman"/>
                <a:ea typeface="Times New Roman"/>
                <a:cs typeface="Times New Roman"/>
                <a:sym typeface="Times New Roman"/>
              </a:rPr>
              <a:t>Module: Research Methods and Professional Development</a:t>
            </a:r>
            <a:br>
              <a:rPr lang="en" sz="2400" dirty="0">
                <a:solidFill>
                  <a:schemeClr val="bg2">
                    <a:lumMod val="50000"/>
                  </a:schemeClr>
                </a:solidFill>
                <a:latin typeface="Times New Roman"/>
                <a:ea typeface="Times New Roman"/>
                <a:cs typeface="Times New Roman"/>
                <a:sym typeface="Times New Roman"/>
              </a:rPr>
            </a:br>
            <a:r>
              <a:rPr lang="en" sz="2400" dirty="0">
                <a:solidFill>
                  <a:schemeClr val="bg2">
                    <a:lumMod val="50000"/>
                  </a:schemeClr>
                </a:solidFill>
                <a:latin typeface="Times New Roman"/>
                <a:ea typeface="Times New Roman"/>
                <a:cs typeface="Times New Roman"/>
                <a:sym typeface="Times New Roman"/>
              </a:rPr>
              <a:t>- Msc Cyber Security and Digital Forensics</a:t>
            </a:r>
            <a:endParaRPr sz="2400" dirty="0">
              <a:solidFill>
                <a:schemeClr val="bg2">
                  <a:lumMod val="50000"/>
                </a:schemeClr>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DE3D3-61BC-6EED-4DE7-ED3AB6F12CE4}"/>
              </a:ext>
            </a:extLst>
          </p:cNvPr>
          <p:cNvSpPr>
            <a:spLocks noGrp="1"/>
          </p:cNvSpPr>
          <p:nvPr>
            <p:ph type="title"/>
          </p:nvPr>
        </p:nvSpPr>
        <p:spPr/>
        <p:txBody>
          <a:bodyPr>
            <a:normAutofit fontScale="90000"/>
          </a:bodyPr>
          <a:lstStyle/>
          <a:p>
            <a:pPr algn="l"/>
            <a:r>
              <a:rPr lang="en-US" dirty="0">
                <a:solidFill>
                  <a:schemeClr val="bg2">
                    <a:lumMod val="75000"/>
                  </a:schemeClr>
                </a:solidFill>
              </a:rPr>
              <a:t>Presentation Overview</a:t>
            </a:r>
            <a:br>
              <a:rPr lang="en-US" sz="1800" dirty="0"/>
            </a:br>
            <a:br>
              <a:rPr lang="en-US" sz="1800" dirty="0"/>
            </a:br>
            <a:r>
              <a:rPr lang="en-US" sz="1800" dirty="0">
                <a:solidFill>
                  <a:srgbClr val="C00000"/>
                </a:solidFill>
              </a:rPr>
              <a:t>-</a:t>
            </a:r>
            <a:r>
              <a:rPr lang="en-US" sz="1800" dirty="0"/>
              <a:t> </a:t>
            </a:r>
            <a:r>
              <a:rPr lang="en" sz="1800" b="1" i="1" dirty="0">
                <a:solidFill>
                  <a:srgbClr val="C00000"/>
                </a:solidFill>
                <a:latin typeface="Times New Roman"/>
                <a:ea typeface="Times New Roman"/>
                <a:cs typeface="Times New Roman"/>
                <a:sym typeface="Times New Roman"/>
              </a:rPr>
              <a:t>Research Context &amp; Background</a:t>
            </a:r>
            <a:br>
              <a:rPr lang="en" sz="1800" b="1" i="1" dirty="0">
                <a:solidFill>
                  <a:srgbClr val="C00000"/>
                </a:solidFill>
                <a:latin typeface="Times New Roman"/>
                <a:ea typeface="Times New Roman"/>
                <a:cs typeface="Times New Roman"/>
                <a:sym typeface="Times New Roman"/>
              </a:rPr>
            </a:br>
            <a:r>
              <a:rPr lang="en" sz="1800" b="1" i="1" dirty="0">
                <a:solidFill>
                  <a:srgbClr val="C00000"/>
                </a:solidFill>
                <a:latin typeface="Times New Roman"/>
                <a:ea typeface="Times New Roman"/>
                <a:cs typeface="Times New Roman"/>
                <a:sym typeface="Times New Roman"/>
              </a:rPr>
              <a:t>- Research Problem</a:t>
            </a:r>
            <a:br>
              <a:rPr lang="en" sz="1800" b="1" i="1" dirty="0">
                <a:solidFill>
                  <a:srgbClr val="C00000"/>
                </a:solidFill>
                <a:latin typeface="Times New Roman"/>
                <a:ea typeface="Times New Roman"/>
                <a:cs typeface="Times New Roman"/>
                <a:sym typeface="Times New Roman"/>
              </a:rPr>
            </a:br>
            <a:r>
              <a:rPr lang="en" sz="1800" b="1" i="1" dirty="0">
                <a:solidFill>
                  <a:srgbClr val="C00000"/>
                </a:solidFill>
                <a:latin typeface="Times New Roman"/>
                <a:ea typeface="Times New Roman"/>
                <a:cs typeface="Times New Roman"/>
                <a:sym typeface="Times New Roman"/>
              </a:rPr>
              <a:t>- Research Aim and Objectives</a:t>
            </a:r>
            <a:br>
              <a:rPr lang="en" sz="1800" b="1" i="1" dirty="0">
                <a:solidFill>
                  <a:srgbClr val="C00000"/>
                </a:solidFill>
                <a:latin typeface="Times New Roman"/>
                <a:ea typeface="Times New Roman"/>
                <a:cs typeface="Times New Roman"/>
                <a:sym typeface="Times New Roman"/>
              </a:rPr>
            </a:br>
            <a:r>
              <a:rPr lang="en" sz="1800" b="1" i="1" dirty="0">
                <a:solidFill>
                  <a:srgbClr val="C00000"/>
                </a:solidFill>
                <a:latin typeface="Times New Roman"/>
                <a:ea typeface="Times New Roman"/>
                <a:cs typeface="Times New Roman"/>
                <a:sym typeface="Times New Roman"/>
              </a:rPr>
              <a:t>- Literature Synthesis &amp; Identified Gap</a:t>
            </a:r>
            <a:br>
              <a:rPr lang="en" sz="1800" b="1" i="1" dirty="0">
                <a:solidFill>
                  <a:srgbClr val="C00000"/>
                </a:solidFill>
                <a:latin typeface="Times New Roman"/>
                <a:ea typeface="Times New Roman"/>
                <a:cs typeface="Times New Roman"/>
                <a:sym typeface="Times New Roman"/>
              </a:rPr>
            </a:br>
            <a:r>
              <a:rPr lang="en" sz="1800" b="1" i="1" dirty="0">
                <a:solidFill>
                  <a:srgbClr val="C00000"/>
                </a:solidFill>
                <a:latin typeface="Times New Roman"/>
                <a:ea typeface="Times New Roman"/>
                <a:cs typeface="Times New Roman"/>
                <a:sym typeface="Times New Roman"/>
              </a:rPr>
              <a:t>- Research Methodology &amp; Evaluation</a:t>
            </a:r>
            <a:br>
              <a:rPr lang="en" sz="1800" b="1" i="1" dirty="0">
                <a:solidFill>
                  <a:srgbClr val="C00000"/>
                </a:solidFill>
                <a:latin typeface="Times New Roman"/>
                <a:ea typeface="Times New Roman"/>
                <a:cs typeface="Times New Roman"/>
                <a:sym typeface="Times New Roman"/>
              </a:rPr>
            </a:br>
            <a:r>
              <a:rPr lang="en" sz="1800" b="1" i="1" dirty="0">
                <a:solidFill>
                  <a:srgbClr val="C00000"/>
                </a:solidFill>
                <a:latin typeface="Times New Roman"/>
                <a:ea typeface="Times New Roman"/>
                <a:cs typeface="Times New Roman"/>
                <a:sym typeface="Times New Roman"/>
              </a:rPr>
              <a:t>- Project Planning</a:t>
            </a:r>
            <a:r>
              <a:rPr lang="en" sz="1800" i="1" dirty="0">
                <a:solidFill>
                  <a:srgbClr val="C00000"/>
                </a:solidFill>
                <a:latin typeface="Times New Roman"/>
                <a:ea typeface="Times New Roman"/>
                <a:cs typeface="Times New Roman"/>
                <a:sym typeface="Times New Roman"/>
              </a:rPr>
              <a:t> </a:t>
            </a:r>
            <a:br>
              <a:rPr lang="en" sz="1800" i="1" dirty="0">
                <a:solidFill>
                  <a:srgbClr val="C00000"/>
                </a:solidFill>
                <a:latin typeface="Times New Roman"/>
                <a:ea typeface="Times New Roman"/>
                <a:cs typeface="Times New Roman"/>
                <a:sym typeface="Times New Roman"/>
              </a:rPr>
            </a:br>
            <a:r>
              <a:rPr lang="en" sz="1800" i="1" dirty="0">
                <a:solidFill>
                  <a:srgbClr val="C00000"/>
                </a:solidFill>
                <a:latin typeface="Times New Roman"/>
                <a:ea typeface="Times New Roman"/>
                <a:cs typeface="Times New Roman"/>
                <a:sym typeface="Times New Roman"/>
              </a:rPr>
              <a:t>- </a:t>
            </a:r>
            <a:r>
              <a:rPr lang="en" sz="1800" b="1" i="1" dirty="0">
                <a:solidFill>
                  <a:srgbClr val="C00000"/>
                </a:solidFill>
                <a:latin typeface="Times New Roman"/>
                <a:ea typeface="Times New Roman"/>
                <a:cs typeface="Times New Roman"/>
                <a:sym typeface="Times New Roman"/>
              </a:rPr>
              <a:t>Project Resource Management</a:t>
            </a:r>
            <a:br>
              <a:rPr lang="en" sz="1800" b="1" i="1" dirty="0">
                <a:solidFill>
                  <a:srgbClr val="C00000"/>
                </a:solidFill>
                <a:latin typeface="Times New Roman"/>
                <a:ea typeface="Times New Roman"/>
                <a:cs typeface="Times New Roman"/>
                <a:sym typeface="Times New Roman"/>
              </a:rPr>
            </a:br>
            <a:r>
              <a:rPr lang="en" sz="1800" b="1" i="1" dirty="0">
                <a:solidFill>
                  <a:srgbClr val="C00000"/>
                </a:solidFill>
                <a:latin typeface="Times New Roman"/>
                <a:ea typeface="Times New Roman"/>
                <a:cs typeface="Times New Roman"/>
                <a:sym typeface="Times New Roman"/>
              </a:rPr>
              <a:t>- Project Impact &amp; Acknowledged Limitations</a:t>
            </a:r>
            <a:br>
              <a:rPr lang="en" sz="1800" b="1" i="1" dirty="0">
                <a:solidFill>
                  <a:srgbClr val="C00000"/>
                </a:solidFill>
                <a:latin typeface="Times New Roman"/>
                <a:ea typeface="Times New Roman"/>
                <a:cs typeface="Times New Roman"/>
                <a:sym typeface="Times New Roman"/>
              </a:rPr>
            </a:br>
            <a:r>
              <a:rPr lang="en" sz="1800" b="1" i="1" dirty="0">
                <a:solidFill>
                  <a:srgbClr val="C00000"/>
                </a:solidFill>
                <a:latin typeface="Times New Roman"/>
                <a:ea typeface="Times New Roman"/>
                <a:cs typeface="Times New Roman"/>
                <a:sym typeface="Times New Roman"/>
              </a:rPr>
              <a:t>- References</a:t>
            </a:r>
            <a:br>
              <a:rPr lang="en" sz="1800" b="1" i="1" dirty="0">
                <a:solidFill>
                  <a:srgbClr val="C00000"/>
                </a:solidFill>
                <a:latin typeface="Times New Roman"/>
                <a:ea typeface="Times New Roman"/>
                <a:cs typeface="Times New Roman"/>
                <a:sym typeface="Times New Roman"/>
              </a:rPr>
            </a:br>
            <a:br>
              <a:rPr lang="en" sz="1200" b="1" dirty="0">
                <a:latin typeface="Times New Roman"/>
                <a:ea typeface="Times New Roman"/>
                <a:cs typeface="Times New Roman"/>
                <a:sym typeface="Times New Roman"/>
              </a:rPr>
            </a:br>
            <a:endParaRPr lang="en-IN" sz="1200" dirty="0"/>
          </a:p>
        </p:txBody>
      </p:sp>
    </p:spTree>
    <p:extLst>
      <p:ext uri="{BB962C8B-B14F-4D97-AF65-F5344CB8AC3E}">
        <p14:creationId xmlns:p14="http://schemas.microsoft.com/office/powerpoint/2010/main" val="1417495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14"/>
          <p:cNvSpPr txBox="1">
            <a:spLocks noGrp="1"/>
          </p:cNvSpPr>
          <p:nvPr>
            <p:ph type="title"/>
          </p:nvPr>
        </p:nvSpPr>
        <p:spPr>
          <a:xfrm>
            <a:off x="548675" y="571499"/>
            <a:ext cx="7505700" cy="1193425"/>
          </a:xfrm>
          <a:prstGeom prst="rect">
            <a:avLst/>
          </a:prstGeom>
        </p:spPr>
        <p:txBody>
          <a:bodyPr spcFirstLastPara="1" wrap="square" lIns="91425" tIns="91425" rIns="91425" bIns="91425" anchor="t" anchorCtr="0">
            <a:noAutofit/>
          </a:bodyPr>
          <a:lstStyle/>
          <a:p>
            <a:pPr marL="0" lvl="0" indent="0" algn="just" rtl="0">
              <a:lnSpc>
                <a:spcPct val="115000"/>
              </a:lnSpc>
              <a:spcBef>
                <a:spcPts val="1400"/>
              </a:spcBef>
              <a:spcAft>
                <a:spcPts val="400"/>
              </a:spcAft>
              <a:buClr>
                <a:schemeClr val="dk1"/>
              </a:buClr>
              <a:buSzPts val="1100"/>
              <a:buFont typeface="Arial"/>
              <a:buNone/>
            </a:pPr>
            <a:r>
              <a:rPr lang="en" sz="2400" b="1" dirty="0">
                <a:latin typeface="Times New Roman"/>
                <a:ea typeface="Times New Roman"/>
                <a:cs typeface="Times New Roman"/>
                <a:sym typeface="Times New Roman"/>
              </a:rPr>
              <a:t>Research Context &amp; Background</a:t>
            </a:r>
            <a:endParaRPr sz="2400" dirty="0"/>
          </a:p>
        </p:txBody>
      </p:sp>
      <p:sp>
        <p:nvSpPr>
          <p:cNvPr id="134" name="Google Shape;134;p14"/>
          <p:cNvSpPr txBox="1">
            <a:spLocks noGrp="1"/>
          </p:cNvSpPr>
          <p:nvPr>
            <p:ph type="body" idx="1"/>
          </p:nvPr>
        </p:nvSpPr>
        <p:spPr>
          <a:xfrm>
            <a:off x="311700" y="1357700"/>
            <a:ext cx="5222400" cy="3416400"/>
          </a:xfrm>
          <a:prstGeom prst="rect">
            <a:avLst/>
          </a:prstGeom>
        </p:spPr>
        <p:txBody>
          <a:bodyPr spcFirstLastPara="1" wrap="square" lIns="91425" tIns="91425" rIns="91425" bIns="91425" anchor="t" anchorCtr="0">
            <a:normAutofit fontScale="85000" lnSpcReduction="20000"/>
          </a:bodyPr>
          <a:lstStyle/>
          <a:p>
            <a:pPr marL="457200" lvl="0" indent="-293370" algn="just" rtl="0">
              <a:spcBef>
                <a:spcPts val="0"/>
              </a:spcBef>
              <a:spcAft>
                <a:spcPts val="0"/>
              </a:spcAft>
              <a:buSzPct val="100000"/>
              <a:buFont typeface="Times New Roman"/>
              <a:buChar char="●"/>
            </a:pPr>
            <a:r>
              <a:rPr lang="en" sz="1200" dirty="0">
                <a:solidFill>
                  <a:srgbClr val="111111"/>
                </a:solidFill>
                <a:latin typeface="Times New Roman"/>
                <a:ea typeface="Times New Roman"/>
                <a:cs typeface="Times New Roman"/>
                <a:sym typeface="Times New Roman"/>
              </a:rPr>
              <a:t>Ransomware has evolved into targeted "big game hunting" against Critical Energy Infrastructure (CEI) with attacks surging resulting in real world disruption targeting operational availability [1], [2].</a:t>
            </a:r>
            <a:r>
              <a:rPr lang="en"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457200" lvl="0" indent="-293370" algn="just" rtl="0">
              <a:spcBef>
                <a:spcPts val="1000"/>
              </a:spcBef>
              <a:spcAft>
                <a:spcPts val="0"/>
              </a:spcAft>
              <a:buClr>
                <a:srgbClr val="111111"/>
              </a:buClr>
              <a:buSzPct val="100000"/>
              <a:buFont typeface="Times New Roman"/>
              <a:buChar char="●"/>
            </a:pPr>
            <a:r>
              <a:rPr lang="en" sz="1200" dirty="0">
                <a:solidFill>
                  <a:srgbClr val="111111"/>
                </a:solidFill>
                <a:latin typeface="Times New Roman"/>
                <a:ea typeface="Times New Roman"/>
                <a:cs typeface="Times New Roman"/>
                <a:sym typeface="Times New Roman"/>
              </a:rPr>
              <a:t>The merging of the IT and OT networks has eliminated the historical air-gaps, bringing vulnerable, legacy Windows-based systems (HMIs, engineering workstations) directly into industrial control layers, greatly increasing the attack surface [3], [4].</a:t>
            </a:r>
            <a:endParaRPr sz="1200" dirty="0">
              <a:solidFill>
                <a:schemeClr val="dk1"/>
              </a:solidFill>
              <a:latin typeface="Times New Roman"/>
              <a:ea typeface="Times New Roman"/>
              <a:cs typeface="Times New Roman"/>
              <a:sym typeface="Times New Roman"/>
            </a:endParaRPr>
          </a:p>
          <a:p>
            <a:pPr marL="457200" lvl="0" indent="-293370" algn="just" rtl="0">
              <a:spcBef>
                <a:spcPts val="1000"/>
              </a:spcBef>
              <a:spcAft>
                <a:spcPts val="0"/>
              </a:spcAft>
              <a:buSzPct val="100000"/>
              <a:buFont typeface="Times New Roman"/>
              <a:buChar char="●"/>
            </a:pPr>
            <a:r>
              <a:rPr lang="en" sz="1200" dirty="0">
                <a:solidFill>
                  <a:srgbClr val="111111"/>
                </a:solidFill>
                <a:latin typeface="Times New Roman"/>
                <a:ea typeface="Times New Roman"/>
                <a:cs typeface="Times New Roman"/>
                <a:sym typeface="Times New Roman"/>
              </a:rPr>
              <a:t>Modern ransomware like Snake/EKANS, have shown their capabilities to disrupt industrial processes which includes termination of SCADA services, manipulation of the configuration files , while there has been an increase of attacks using Windows Registry and fileless techniques for persistence [5], [6].</a:t>
            </a:r>
            <a:r>
              <a:rPr lang="en"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457200" lvl="0" indent="-293370" algn="just" rtl="0">
              <a:spcBef>
                <a:spcPts val="1000"/>
              </a:spcBef>
              <a:spcAft>
                <a:spcPts val="0"/>
              </a:spcAft>
              <a:buClr>
                <a:srgbClr val="111111"/>
              </a:buClr>
              <a:buSzPct val="100000"/>
              <a:buFont typeface="Times New Roman"/>
              <a:buChar char="●"/>
            </a:pPr>
            <a:r>
              <a:rPr lang="en" sz="1200" dirty="0">
                <a:solidFill>
                  <a:srgbClr val="111111"/>
                </a:solidFill>
                <a:latin typeface="Times New Roman"/>
                <a:ea typeface="Times New Roman"/>
                <a:cs typeface="Times New Roman"/>
                <a:sym typeface="Times New Roman"/>
              </a:rPr>
              <a:t>Reactive digital forensics methodologies need system downtime, which are fundamentally incompatible with the Operational technology environment of 24/7 availability and safety, thus CEI are unprepared for effective post-incident investigation [7], [10].</a:t>
            </a:r>
            <a:endParaRPr sz="1200" dirty="0">
              <a:solidFill>
                <a:schemeClr val="dk1"/>
              </a:solidFill>
              <a:latin typeface="Times New Roman"/>
              <a:ea typeface="Times New Roman"/>
              <a:cs typeface="Times New Roman"/>
              <a:sym typeface="Times New Roman"/>
            </a:endParaRPr>
          </a:p>
          <a:p>
            <a:pPr marL="457200" lvl="0" indent="-293370" algn="just" rtl="0">
              <a:spcBef>
                <a:spcPts val="1000"/>
              </a:spcBef>
              <a:spcAft>
                <a:spcPts val="1000"/>
              </a:spcAft>
              <a:buClr>
                <a:srgbClr val="111111"/>
              </a:buClr>
              <a:buSzPct val="100000"/>
              <a:buFont typeface="Times New Roman"/>
              <a:buChar char="●"/>
            </a:pPr>
            <a:r>
              <a:rPr lang="en" sz="1200" dirty="0">
                <a:solidFill>
                  <a:srgbClr val="111111"/>
                </a:solidFill>
                <a:latin typeface="Times New Roman"/>
                <a:ea typeface="Times New Roman"/>
                <a:cs typeface="Times New Roman"/>
                <a:sym typeface="Times New Roman"/>
              </a:rPr>
              <a:t>A large theoretical and practical gap exists, with no standardized, OT specific Digital Forensic Readiness (DFR) framework that will align with international standards to enable proactive evidence collection under these unique constraints [8], [9]</a:t>
            </a:r>
            <a:endParaRPr sz="1200" dirty="0">
              <a:solidFill>
                <a:schemeClr val="dk1"/>
              </a:solidFill>
            </a:endParaRPr>
          </a:p>
        </p:txBody>
      </p:sp>
      <p:pic>
        <p:nvPicPr>
          <p:cNvPr id="135" name="Google Shape;135;p14"/>
          <p:cNvPicPr preferRelativeResize="0"/>
          <p:nvPr/>
        </p:nvPicPr>
        <p:blipFill>
          <a:blip r:embed="rId3">
            <a:alphaModFix/>
          </a:blip>
          <a:stretch>
            <a:fillRect/>
          </a:stretch>
        </p:blipFill>
        <p:spPr>
          <a:xfrm>
            <a:off x="6067850" y="1238352"/>
            <a:ext cx="2049183" cy="30737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5"/>
          <p:cNvSpPr txBox="1">
            <a:spLocks noGrp="1"/>
          </p:cNvSpPr>
          <p:nvPr>
            <p:ph type="title"/>
          </p:nvPr>
        </p:nvSpPr>
        <p:spPr>
          <a:xfrm>
            <a:off x="689800" y="359229"/>
            <a:ext cx="7505700" cy="823645"/>
          </a:xfrm>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1400"/>
              </a:spcBef>
              <a:spcAft>
                <a:spcPts val="400"/>
              </a:spcAft>
              <a:buClr>
                <a:schemeClr val="dk1"/>
              </a:buClr>
              <a:buSzPts val="1100"/>
              <a:buFont typeface="Arial"/>
              <a:buNone/>
            </a:pPr>
            <a:r>
              <a:rPr lang="en" sz="2400" b="1" dirty="0">
                <a:latin typeface="Times New Roman"/>
                <a:ea typeface="Times New Roman"/>
                <a:cs typeface="Times New Roman"/>
                <a:sym typeface="Times New Roman"/>
              </a:rPr>
              <a:t>Research Problem</a:t>
            </a:r>
            <a:endParaRPr sz="2400" dirty="0">
              <a:latin typeface="Times New Roman"/>
              <a:ea typeface="Times New Roman"/>
              <a:cs typeface="Times New Roman"/>
              <a:sym typeface="Times New Roman"/>
            </a:endParaRPr>
          </a:p>
        </p:txBody>
      </p:sp>
      <p:sp>
        <p:nvSpPr>
          <p:cNvPr id="141" name="Google Shape;141;p15"/>
          <p:cNvSpPr txBox="1">
            <a:spLocks noGrp="1"/>
          </p:cNvSpPr>
          <p:nvPr>
            <p:ph type="body" idx="1"/>
          </p:nvPr>
        </p:nvSpPr>
        <p:spPr>
          <a:xfrm>
            <a:off x="595725" y="898071"/>
            <a:ext cx="5217600" cy="3727004"/>
          </a:xfrm>
          <a:prstGeom prst="rect">
            <a:avLst/>
          </a:prstGeom>
        </p:spPr>
        <p:txBody>
          <a:bodyPr spcFirstLastPara="1" wrap="square" lIns="91425" tIns="91425" rIns="91425" bIns="91425" anchor="t" anchorCtr="0">
            <a:noAutofit/>
          </a:bodyPr>
          <a:lstStyle/>
          <a:p>
            <a:pPr marL="457200" lvl="0" indent="-292100" algn="just" rtl="0">
              <a:spcBef>
                <a:spcPts val="1200"/>
              </a:spcBef>
              <a:spcAft>
                <a:spcPts val="0"/>
              </a:spcAft>
              <a:buSzPts val="1000"/>
              <a:buFont typeface="Times New Roman"/>
              <a:buChar char="●"/>
            </a:pPr>
            <a:r>
              <a:rPr lang="en" sz="1000" dirty="0">
                <a:solidFill>
                  <a:srgbClr val="111111"/>
                </a:solidFill>
                <a:latin typeface="Times New Roman"/>
                <a:ea typeface="Times New Roman"/>
                <a:cs typeface="Times New Roman"/>
                <a:sym typeface="Times New Roman"/>
              </a:rPr>
              <a:t>There is a huge disconnect between the growing threat of ransomware to Windows based Operational Technology (OT) in Critical Energy Infrastructure (CEI) and the lack of domain specific, proactive forensic readiness model [1], [2].</a:t>
            </a:r>
            <a:r>
              <a:rPr lang="en" sz="1000" dirty="0">
                <a:solidFill>
                  <a:schemeClr val="dk1"/>
                </a:solidFill>
                <a:latin typeface="Times New Roman"/>
                <a:ea typeface="Times New Roman"/>
                <a:cs typeface="Times New Roman"/>
                <a:sym typeface="Times New Roman"/>
              </a:rPr>
              <a:t> </a:t>
            </a:r>
            <a:r>
              <a:rPr lang="en" sz="1000" dirty="0">
                <a:solidFill>
                  <a:srgbClr val="111111"/>
                </a:solidFill>
                <a:latin typeface="Times New Roman"/>
                <a:ea typeface="Times New Roman"/>
                <a:cs typeface="Times New Roman"/>
                <a:sym typeface="Times New Roman"/>
              </a:rPr>
              <a:t>Current Digital Forensic Readiness (DFR) models are geared to IT environments and are therefore not fundamentally fit for OT environments.</a:t>
            </a:r>
            <a:r>
              <a:rPr lang="en" sz="1000" dirty="0">
                <a:solidFill>
                  <a:schemeClr val="dk1"/>
                </a:solidFill>
                <a:latin typeface="Times New Roman"/>
                <a:ea typeface="Times New Roman"/>
                <a:cs typeface="Times New Roman"/>
                <a:sym typeface="Times New Roman"/>
              </a:rPr>
              <a:t> </a:t>
            </a:r>
            <a:endParaRPr sz="1000" dirty="0">
              <a:solidFill>
                <a:schemeClr val="dk1"/>
              </a:solidFill>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dirty="0">
                <a:solidFill>
                  <a:srgbClr val="111111"/>
                </a:solidFill>
                <a:latin typeface="Times New Roman"/>
                <a:ea typeface="Times New Roman"/>
                <a:cs typeface="Times New Roman"/>
                <a:sym typeface="Times New Roman"/>
              </a:rPr>
              <a:t>The basic principles of reactive forensics - System downtime for imaging - are in direct conflict with the OT imperatives of Availability, (continuous), performance (real-time) and safety (operational) [7], [10].</a:t>
            </a:r>
            <a:r>
              <a:rPr lang="en" sz="1000" dirty="0">
                <a:solidFill>
                  <a:schemeClr val="dk1"/>
                </a:solidFill>
                <a:latin typeface="Times New Roman"/>
                <a:ea typeface="Times New Roman"/>
                <a:cs typeface="Times New Roman"/>
                <a:sym typeface="Times New Roman"/>
              </a:rPr>
              <a:t> </a:t>
            </a:r>
            <a:endParaRPr sz="1000" dirty="0">
              <a:solidFill>
                <a:schemeClr val="dk1"/>
              </a:solidFill>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dirty="0">
                <a:solidFill>
                  <a:srgbClr val="111111"/>
                </a:solidFill>
                <a:latin typeface="Times New Roman"/>
                <a:ea typeface="Times New Roman"/>
                <a:cs typeface="Times New Roman"/>
                <a:sym typeface="Times New Roman"/>
              </a:rPr>
              <a:t>While there are international standards, such as ISO / IEC 27043, they are criticized as "idealized" and do not offer enough and mandatory guidance for OT specific readiness processes and leave a gap between high-level principle and implementation [9].</a:t>
            </a:r>
            <a:r>
              <a:rPr lang="en" sz="1000" dirty="0">
                <a:solidFill>
                  <a:schemeClr val="dk1"/>
                </a:solidFill>
                <a:latin typeface="Times New Roman"/>
                <a:ea typeface="Times New Roman"/>
                <a:cs typeface="Times New Roman"/>
                <a:sym typeface="Times New Roman"/>
              </a:rPr>
              <a:t> </a:t>
            </a:r>
            <a:endParaRPr sz="1000" dirty="0">
              <a:solidFill>
                <a:schemeClr val="dk1"/>
              </a:solidFill>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dirty="0">
                <a:solidFill>
                  <a:srgbClr val="111111"/>
                </a:solidFill>
                <a:latin typeface="Times New Roman"/>
                <a:ea typeface="Times New Roman"/>
                <a:cs typeface="Times New Roman"/>
                <a:sym typeface="Times New Roman"/>
              </a:rPr>
              <a:t>This is a theoretical and practical deficit, which forces CEI operators to use ad-hoc, reactive measures, in the cases of incidents.</a:t>
            </a:r>
            <a:r>
              <a:rPr lang="en" sz="1000" dirty="0">
                <a:solidFill>
                  <a:schemeClr val="dk1"/>
                </a:solidFill>
                <a:latin typeface="Times New Roman"/>
                <a:ea typeface="Times New Roman"/>
                <a:cs typeface="Times New Roman"/>
                <a:sym typeface="Times New Roman"/>
              </a:rPr>
              <a:t> </a:t>
            </a:r>
            <a:r>
              <a:rPr lang="en" sz="1000" dirty="0">
                <a:solidFill>
                  <a:srgbClr val="111111"/>
                </a:solidFill>
                <a:latin typeface="Times New Roman"/>
                <a:ea typeface="Times New Roman"/>
                <a:cs typeface="Times New Roman"/>
                <a:sym typeface="Times New Roman"/>
              </a:rPr>
              <a:t>This results in undetected threats, lost of volatile evidence, increase of investigation time and prolonged operational downtime with a serious negative effect on resilience and recovery [3], [8].</a:t>
            </a:r>
            <a:r>
              <a:rPr lang="en" sz="1000" dirty="0">
                <a:solidFill>
                  <a:schemeClr val="dk1"/>
                </a:solidFill>
                <a:latin typeface="Times New Roman"/>
                <a:ea typeface="Times New Roman"/>
                <a:cs typeface="Times New Roman"/>
                <a:sym typeface="Times New Roman"/>
              </a:rPr>
              <a:t> </a:t>
            </a:r>
            <a:endParaRPr sz="1000" dirty="0">
              <a:solidFill>
                <a:schemeClr val="dk1"/>
              </a:solidFill>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dirty="0">
                <a:solidFill>
                  <a:srgbClr val="111111"/>
                </a:solidFill>
                <a:latin typeface="Times New Roman"/>
                <a:ea typeface="Times New Roman"/>
                <a:cs typeface="Times New Roman"/>
                <a:sym typeface="Times New Roman"/>
              </a:rPr>
              <a:t>Therefore, a dire need of a theoretically-grounded and standards-compliant Digital Forensic Readiness Framework specifically for the Windows-based OT ecosystem.</a:t>
            </a:r>
            <a:r>
              <a:rPr lang="en" sz="1000" dirty="0">
                <a:solidFill>
                  <a:schemeClr val="dk1"/>
                </a:solidFill>
                <a:latin typeface="Times New Roman"/>
                <a:ea typeface="Times New Roman"/>
                <a:cs typeface="Times New Roman"/>
                <a:sym typeface="Times New Roman"/>
              </a:rPr>
              <a:t> </a:t>
            </a:r>
            <a:r>
              <a:rPr lang="en" sz="1000" dirty="0">
                <a:solidFill>
                  <a:srgbClr val="111111"/>
                </a:solidFill>
                <a:latin typeface="Times New Roman"/>
                <a:ea typeface="Times New Roman"/>
                <a:cs typeface="Times New Roman"/>
                <a:sym typeface="Times New Roman"/>
              </a:rPr>
              <a:t>Such a framework needs to architect proactive evidence collection mechanisms that are inherently designed with the unique performance, availability and safety constraints of the critical energy environments.</a:t>
            </a:r>
            <a:endParaRPr sz="1000" dirty="0">
              <a:solidFill>
                <a:schemeClr val="dk1"/>
              </a:solidFill>
            </a:endParaRPr>
          </a:p>
        </p:txBody>
      </p:sp>
      <p:pic>
        <p:nvPicPr>
          <p:cNvPr id="142" name="Google Shape;142;p15"/>
          <p:cNvPicPr preferRelativeResize="0"/>
          <p:nvPr/>
        </p:nvPicPr>
        <p:blipFill>
          <a:blip r:embed="rId3">
            <a:alphaModFix/>
          </a:blip>
          <a:stretch>
            <a:fillRect/>
          </a:stretch>
        </p:blipFill>
        <p:spPr>
          <a:xfrm>
            <a:off x="6002925" y="1182875"/>
            <a:ext cx="2571921" cy="32149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6"/>
          <p:cNvSpPr txBox="1">
            <a:spLocks noGrp="1"/>
          </p:cNvSpPr>
          <p:nvPr>
            <p:ph type="title"/>
          </p:nvPr>
        </p:nvSpPr>
        <p:spPr>
          <a:xfrm>
            <a:off x="772100" y="563375"/>
            <a:ext cx="7505700" cy="9546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1000"/>
              </a:spcAft>
              <a:buClr>
                <a:schemeClr val="dk1"/>
              </a:buClr>
              <a:buSzPts val="1100"/>
              <a:buFont typeface="Arial"/>
              <a:buNone/>
            </a:pPr>
            <a:r>
              <a:rPr lang="en" sz="2400" b="1" dirty="0">
                <a:latin typeface="Times New Roman"/>
                <a:ea typeface="Times New Roman"/>
                <a:cs typeface="Times New Roman"/>
                <a:sym typeface="Times New Roman"/>
              </a:rPr>
              <a:t>Research Aim and Objectives</a:t>
            </a:r>
            <a:endParaRPr sz="2400" dirty="0"/>
          </a:p>
        </p:txBody>
      </p:sp>
      <p:sp>
        <p:nvSpPr>
          <p:cNvPr id="148" name="Google Shape;148;p16"/>
          <p:cNvSpPr txBox="1">
            <a:spLocks noGrp="1"/>
          </p:cNvSpPr>
          <p:nvPr>
            <p:ph type="body" idx="1"/>
          </p:nvPr>
        </p:nvSpPr>
        <p:spPr>
          <a:xfrm>
            <a:off x="772100" y="979714"/>
            <a:ext cx="5171400" cy="4323661"/>
          </a:xfrm>
          <a:prstGeom prst="rect">
            <a:avLst/>
          </a:prstGeom>
        </p:spPr>
        <p:txBody>
          <a:bodyPr spcFirstLastPara="1" wrap="square" lIns="91425" tIns="91425" rIns="91425" bIns="91425" anchor="t" anchorCtr="0">
            <a:noAutofit/>
          </a:bodyPr>
          <a:lstStyle/>
          <a:p>
            <a:pPr marL="0" lvl="0" indent="0" algn="just" rtl="0">
              <a:spcBef>
                <a:spcPts val="1200"/>
              </a:spcBef>
              <a:spcAft>
                <a:spcPts val="0"/>
              </a:spcAft>
              <a:buClr>
                <a:schemeClr val="dk1"/>
              </a:buClr>
              <a:buSzPts val="1100"/>
              <a:buFont typeface="Arial"/>
              <a:buNone/>
            </a:pPr>
            <a:r>
              <a:rPr lang="en" sz="1000" dirty="0">
                <a:solidFill>
                  <a:srgbClr val="111111"/>
                </a:solidFill>
                <a:latin typeface="Times New Roman"/>
                <a:ea typeface="Times New Roman"/>
                <a:cs typeface="Times New Roman"/>
                <a:sym typeface="Times New Roman"/>
              </a:rPr>
              <a:t>The overall goal of this research is to architect and conceptually validate an end-to-end Digital Forensic Readiness Framework specifically intended for ransomware events targeting Windows based OT systems in Critical Energy Infrastructure.</a:t>
            </a:r>
            <a:r>
              <a:rPr lang="en" sz="1000" dirty="0">
                <a:solidFill>
                  <a:schemeClr val="dk1"/>
                </a:solidFill>
                <a:latin typeface="Times New Roman"/>
                <a:ea typeface="Times New Roman"/>
                <a:cs typeface="Times New Roman"/>
                <a:sym typeface="Times New Roman"/>
              </a:rPr>
              <a:t> </a:t>
            </a:r>
            <a:r>
              <a:rPr lang="en" sz="1000" dirty="0">
                <a:solidFill>
                  <a:srgbClr val="111111"/>
                </a:solidFill>
                <a:latin typeface="Times New Roman"/>
                <a:ea typeface="Times New Roman"/>
                <a:cs typeface="Times New Roman"/>
                <a:sym typeface="Times New Roman"/>
              </a:rPr>
              <a:t>This aim will be achieved by the following specific objectives:</a:t>
            </a:r>
            <a:r>
              <a:rPr lang="en" sz="1000" dirty="0">
                <a:solidFill>
                  <a:schemeClr val="dk1"/>
                </a:solidFill>
                <a:latin typeface="Times New Roman"/>
                <a:ea typeface="Times New Roman"/>
                <a:cs typeface="Times New Roman"/>
                <a:sym typeface="Times New Roman"/>
              </a:rPr>
              <a:t> </a:t>
            </a:r>
            <a:endParaRPr sz="1000" dirty="0">
              <a:solidFill>
                <a:schemeClr val="dk1"/>
              </a:solidFill>
              <a:latin typeface="Times New Roman"/>
              <a:ea typeface="Times New Roman"/>
              <a:cs typeface="Times New Roman"/>
              <a:sym typeface="Times New Roman"/>
            </a:endParaRPr>
          </a:p>
          <a:p>
            <a:pPr marL="457200" lvl="0" indent="-292100" algn="just" rtl="0">
              <a:spcBef>
                <a:spcPts val="1200"/>
              </a:spcBef>
              <a:spcAft>
                <a:spcPts val="0"/>
              </a:spcAft>
              <a:buSzPts val="1000"/>
              <a:buFont typeface="Times New Roman"/>
              <a:buChar char="●"/>
            </a:pPr>
            <a:r>
              <a:rPr lang="en" sz="1000" dirty="0">
                <a:solidFill>
                  <a:srgbClr val="111111"/>
                </a:solidFill>
                <a:latin typeface="Times New Roman"/>
                <a:ea typeface="Times New Roman"/>
                <a:cs typeface="Times New Roman"/>
                <a:sym typeface="Times New Roman"/>
              </a:rPr>
              <a:t>To synthesize via a systematic examination of current literature to develop a theoretical model of key Windows Registry and volatile memory artifacts that indicate presence of having been ransomware compromised in an OT environment.</a:t>
            </a:r>
            <a:r>
              <a:rPr lang="en" sz="1000" dirty="0">
                <a:solidFill>
                  <a:schemeClr val="dk1"/>
                </a:solidFill>
                <a:latin typeface="Times New Roman"/>
                <a:ea typeface="Times New Roman"/>
                <a:cs typeface="Times New Roman"/>
                <a:sym typeface="Times New Roman"/>
              </a:rPr>
              <a:t> </a:t>
            </a:r>
            <a:endParaRPr sz="1000" dirty="0">
              <a:solidFill>
                <a:schemeClr val="dk1"/>
              </a:solidFill>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dirty="0">
                <a:solidFill>
                  <a:srgbClr val="111111"/>
                </a:solidFill>
                <a:latin typeface="Times New Roman"/>
                <a:ea typeface="Times New Roman"/>
                <a:cs typeface="Times New Roman"/>
                <a:sym typeface="Times New Roman"/>
              </a:rPr>
              <a:t>To develop a detailed theoretical architecture for a forensics architecture which specifies the components and logical processes for automated, trigger-based evidence collection, to which explicit design constraints for OT performance and availability can be added.</a:t>
            </a:r>
            <a:r>
              <a:rPr lang="en" sz="1000" dirty="0">
                <a:solidFill>
                  <a:schemeClr val="dk1"/>
                </a:solidFill>
                <a:latin typeface="Times New Roman"/>
                <a:ea typeface="Times New Roman"/>
                <a:cs typeface="Times New Roman"/>
                <a:sym typeface="Times New Roman"/>
              </a:rPr>
              <a:t> </a:t>
            </a:r>
            <a:endParaRPr sz="1000" dirty="0">
              <a:solidFill>
                <a:schemeClr val="dk1"/>
              </a:solidFill>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dirty="0">
                <a:solidFill>
                  <a:srgbClr val="111111"/>
                </a:solidFill>
                <a:latin typeface="Times New Roman"/>
                <a:ea typeface="Times New Roman"/>
                <a:cs typeface="Times New Roman"/>
                <a:sym typeface="Times New Roman"/>
              </a:rPr>
              <a:t>In order to conceptually model the integrated mechanisms within the framework's design for ensuring integrity of evidence, secure storage and a legally admissible chain-of-custody.</a:t>
            </a:r>
            <a:r>
              <a:rPr lang="en" sz="1000" dirty="0">
                <a:solidFill>
                  <a:schemeClr val="dk1"/>
                </a:solidFill>
                <a:latin typeface="Times New Roman"/>
                <a:ea typeface="Times New Roman"/>
                <a:cs typeface="Times New Roman"/>
                <a:sym typeface="Times New Roman"/>
              </a:rPr>
              <a:t> </a:t>
            </a:r>
            <a:endParaRPr sz="1000" dirty="0">
              <a:solidFill>
                <a:schemeClr val="dk1"/>
              </a:solidFill>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dirty="0">
                <a:solidFill>
                  <a:srgbClr val="111111"/>
                </a:solidFill>
                <a:latin typeface="Times New Roman"/>
                <a:ea typeface="Times New Roman"/>
                <a:cs typeface="Times New Roman"/>
                <a:sym typeface="Times New Roman"/>
              </a:rPr>
              <a:t>To make conceptual evaluation and validation of the proposed framework structure and processes to the principles and requirements of the international standard ISO / IEC 27043 on investigating incidents.</a:t>
            </a:r>
            <a:r>
              <a:rPr lang="en" sz="1000" dirty="0">
                <a:solidFill>
                  <a:schemeClr val="dk1"/>
                </a:solidFill>
                <a:latin typeface="Times New Roman"/>
                <a:ea typeface="Times New Roman"/>
                <a:cs typeface="Times New Roman"/>
                <a:sym typeface="Times New Roman"/>
              </a:rPr>
              <a:t> </a:t>
            </a:r>
            <a:endParaRPr sz="1000" dirty="0">
              <a:solidFill>
                <a:schemeClr val="dk1"/>
              </a:solidFill>
              <a:latin typeface="Times New Roman"/>
              <a:ea typeface="Times New Roman"/>
              <a:cs typeface="Times New Roman"/>
              <a:sym typeface="Times New Roman"/>
            </a:endParaRPr>
          </a:p>
          <a:p>
            <a:pPr marL="457200" lvl="0" indent="-292100" algn="just" rtl="0">
              <a:spcBef>
                <a:spcPts val="0"/>
              </a:spcBef>
              <a:spcAft>
                <a:spcPts val="0"/>
              </a:spcAft>
              <a:buClr>
                <a:srgbClr val="111111"/>
              </a:buClr>
              <a:buSzPts val="1000"/>
              <a:buFont typeface="Times New Roman"/>
              <a:buChar char="●"/>
            </a:pPr>
            <a:r>
              <a:rPr lang="en" sz="1000" dirty="0">
                <a:solidFill>
                  <a:srgbClr val="111111"/>
                </a:solidFill>
                <a:latin typeface="Times New Roman"/>
                <a:ea typeface="Times New Roman"/>
                <a:cs typeface="Times New Roman"/>
                <a:sym typeface="Times New Roman"/>
              </a:rPr>
              <a:t>To conclude, in the context of the capabilities of the framework, potential methodologies for the proactive extraction of the ransomware decryption keys from volatile memory, and paving the way for future research.</a:t>
            </a:r>
            <a:endParaRPr sz="1000" dirty="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sz="1000" b="1" dirty="0">
              <a:solidFill>
                <a:schemeClr val="dk1"/>
              </a:solidFill>
            </a:endParaRPr>
          </a:p>
        </p:txBody>
      </p:sp>
      <p:pic>
        <p:nvPicPr>
          <p:cNvPr id="149" name="Google Shape;149;p16"/>
          <p:cNvPicPr preferRelativeResize="0"/>
          <p:nvPr/>
        </p:nvPicPr>
        <p:blipFill>
          <a:blip r:embed="rId3">
            <a:alphaModFix/>
          </a:blip>
          <a:stretch>
            <a:fillRect/>
          </a:stretch>
        </p:blipFill>
        <p:spPr>
          <a:xfrm>
            <a:off x="6272630" y="1195478"/>
            <a:ext cx="2213818" cy="332072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17"/>
          <p:cNvSpPr txBox="1">
            <a:spLocks noGrp="1"/>
          </p:cNvSpPr>
          <p:nvPr>
            <p:ph type="title"/>
          </p:nvPr>
        </p:nvSpPr>
        <p:spPr>
          <a:xfrm>
            <a:off x="678050" y="598650"/>
            <a:ext cx="7505700" cy="954600"/>
          </a:xfrm>
          <a:prstGeom prst="rect">
            <a:avLst/>
          </a:prstGeom>
        </p:spPr>
        <p:txBody>
          <a:bodyPr spcFirstLastPara="1" wrap="square" lIns="91425" tIns="91425" rIns="91425" bIns="91425" anchor="t" anchorCtr="0">
            <a:noAutofit/>
          </a:bodyPr>
          <a:lstStyle/>
          <a:p>
            <a:pPr marL="0" lvl="0" indent="0" algn="just" rtl="0">
              <a:lnSpc>
                <a:spcPct val="115000"/>
              </a:lnSpc>
              <a:spcBef>
                <a:spcPts val="1400"/>
              </a:spcBef>
              <a:spcAft>
                <a:spcPts val="0"/>
              </a:spcAft>
              <a:buClr>
                <a:schemeClr val="dk1"/>
              </a:buClr>
              <a:buSzPts val="1100"/>
              <a:buFont typeface="Arial"/>
              <a:buNone/>
            </a:pPr>
            <a:r>
              <a:rPr lang="en" sz="2400" b="1" dirty="0">
                <a:latin typeface="Times New Roman"/>
                <a:ea typeface="Times New Roman"/>
                <a:cs typeface="Times New Roman"/>
                <a:sym typeface="Times New Roman"/>
              </a:rPr>
              <a:t>Literature Synthesis &amp; Identified Gap</a:t>
            </a:r>
            <a:endParaRPr sz="2400" b="1" dirty="0">
              <a:latin typeface="Times New Roman"/>
              <a:ea typeface="Times New Roman"/>
              <a:cs typeface="Times New Roman"/>
              <a:sym typeface="Times New Roman"/>
            </a:endParaRPr>
          </a:p>
          <a:p>
            <a:pPr marL="0" lvl="0" indent="0" algn="l" rtl="0">
              <a:spcBef>
                <a:spcPts val="400"/>
              </a:spcBef>
              <a:spcAft>
                <a:spcPts val="0"/>
              </a:spcAft>
              <a:buNone/>
            </a:pPr>
            <a:endParaRPr sz="2400" dirty="0"/>
          </a:p>
        </p:txBody>
      </p:sp>
      <p:sp>
        <p:nvSpPr>
          <p:cNvPr id="155" name="Google Shape;155;p17"/>
          <p:cNvSpPr txBox="1">
            <a:spLocks noGrp="1"/>
          </p:cNvSpPr>
          <p:nvPr>
            <p:ph type="body" idx="1"/>
          </p:nvPr>
        </p:nvSpPr>
        <p:spPr>
          <a:xfrm>
            <a:off x="819150" y="1288950"/>
            <a:ext cx="4938300" cy="2448000"/>
          </a:xfrm>
          <a:prstGeom prst="rect">
            <a:avLst/>
          </a:prstGeom>
        </p:spPr>
        <p:txBody>
          <a:bodyPr spcFirstLastPara="1" wrap="square" lIns="91425" tIns="91425" rIns="91425" bIns="91425" anchor="t" anchorCtr="0">
            <a:noAutofit/>
          </a:bodyPr>
          <a:lstStyle/>
          <a:p>
            <a:pPr marL="457200" lvl="0" indent="-285750" algn="just" rtl="0">
              <a:spcBef>
                <a:spcPts val="120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The literature is replete with the fact that ransomware is an existential threat to Critical Energy Infrastructure (CEI), with ransomware attacks aimed at the availability of essential services deliberately [1], [2].</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This threat exploits not only the vulnerability of the entire system, brought about by the IT/OT convergence, but also the imperative to build upon the legacy Windows-based systems that form a fragile backbone within the industrial control environment [3], [4].</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Critically, the review establishes that already established methodologies in digital forensics proved to be useless in OT scenarios.</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From their reactivity and the necessary downtime of systems, to being fundamentally incompatible with the imperative of operations to technical fragility which often prevents their safe deployment [7], [10].</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The analysis goes on to point out, in the face of fileless malware, the increasing importance of volatile memory forensics and the lack of unifying, OT-aware methods of acquiring evidence in real-time [6], [8].</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Synthesizing these findings reveals an apparent scholarly consensus of the presence of a profound lack of a theoretically sound, proactive Digital Forensic Readiness (DFR) framework.</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Existing models are either IT centric or abstract standards without OT actionable guidance, therefore, creating a critical gap in academic theory and professional practice for securing CEI [5], [9].</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This consolidated gap is the direct mandate of the proposed research.</a:t>
            </a:r>
            <a:endParaRPr sz="900">
              <a:solidFill>
                <a:schemeClr val="dk1"/>
              </a:solidFill>
            </a:endParaRPr>
          </a:p>
        </p:txBody>
      </p:sp>
      <p:pic>
        <p:nvPicPr>
          <p:cNvPr id="156" name="Google Shape;156;p17"/>
          <p:cNvPicPr preferRelativeResize="0"/>
          <p:nvPr/>
        </p:nvPicPr>
        <p:blipFill>
          <a:blip r:embed="rId3">
            <a:alphaModFix/>
          </a:blip>
          <a:stretch>
            <a:fillRect/>
          </a:stretch>
        </p:blipFill>
        <p:spPr>
          <a:xfrm>
            <a:off x="6161000" y="1288950"/>
            <a:ext cx="2190301" cy="328545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8"/>
          <p:cNvSpPr txBox="1">
            <a:spLocks noGrp="1"/>
          </p:cNvSpPr>
          <p:nvPr>
            <p:ph type="title"/>
          </p:nvPr>
        </p:nvSpPr>
        <p:spPr>
          <a:xfrm>
            <a:off x="736825" y="633950"/>
            <a:ext cx="7505700" cy="954600"/>
          </a:xfrm>
          <a:prstGeom prst="rect">
            <a:avLst/>
          </a:prstGeom>
        </p:spPr>
        <p:txBody>
          <a:bodyPr spcFirstLastPara="1" wrap="square" lIns="91425" tIns="91425" rIns="91425" bIns="91425" anchor="t" anchorCtr="0">
            <a:noAutofit/>
          </a:bodyPr>
          <a:lstStyle/>
          <a:p>
            <a:pPr marL="0" lvl="0" indent="0" algn="just" rtl="0">
              <a:lnSpc>
                <a:spcPct val="115000"/>
              </a:lnSpc>
              <a:spcBef>
                <a:spcPts val="1400"/>
              </a:spcBef>
              <a:spcAft>
                <a:spcPts val="0"/>
              </a:spcAft>
              <a:buClr>
                <a:schemeClr val="dk1"/>
              </a:buClr>
              <a:buSzPts val="1100"/>
              <a:buFont typeface="Arial"/>
              <a:buNone/>
            </a:pPr>
            <a:r>
              <a:rPr lang="en" sz="2400" b="1" dirty="0">
                <a:latin typeface="Times New Roman"/>
                <a:ea typeface="Times New Roman"/>
                <a:cs typeface="Times New Roman"/>
                <a:sym typeface="Times New Roman"/>
              </a:rPr>
              <a:t>Research Methodology &amp; Evaluation</a:t>
            </a:r>
            <a:endParaRPr sz="2400" b="1" dirty="0">
              <a:latin typeface="Times New Roman"/>
              <a:ea typeface="Times New Roman"/>
              <a:cs typeface="Times New Roman"/>
              <a:sym typeface="Times New Roman"/>
            </a:endParaRPr>
          </a:p>
          <a:p>
            <a:pPr marL="0" lvl="0" indent="0" algn="l" rtl="0">
              <a:spcBef>
                <a:spcPts val="400"/>
              </a:spcBef>
              <a:spcAft>
                <a:spcPts val="0"/>
              </a:spcAft>
              <a:buNone/>
            </a:pPr>
            <a:endParaRPr sz="2400" dirty="0"/>
          </a:p>
        </p:txBody>
      </p:sp>
      <p:sp>
        <p:nvSpPr>
          <p:cNvPr id="162" name="Google Shape;162;p18"/>
          <p:cNvSpPr txBox="1">
            <a:spLocks noGrp="1"/>
          </p:cNvSpPr>
          <p:nvPr>
            <p:ph type="body" idx="1"/>
          </p:nvPr>
        </p:nvSpPr>
        <p:spPr>
          <a:xfrm>
            <a:off x="819150" y="1265425"/>
            <a:ext cx="4966200" cy="3473400"/>
          </a:xfrm>
          <a:prstGeom prst="rect">
            <a:avLst/>
          </a:prstGeom>
        </p:spPr>
        <p:txBody>
          <a:bodyPr spcFirstLastPara="1" wrap="square" lIns="91425" tIns="91425" rIns="91425" bIns="91425" anchor="t" anchorCtr="0">
            <a:noAutofit/>
          </a:bodyPr>
          <a:lstStyle/>
          <a:p>
            <a:pPr marL="457200" lvl="0" indent="-285750" algn="just" rtl="0">
              <a:spcBef>
                <a:spcPts val="120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This study employs a Design Science Research (DSR) paradigm to develop the DFR framework as its key artefact.</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Given how critical live OT environments are, a non-empirical, purely theoretical inquiry is not only ethically needed, but also methodologically sound as it is concerned with rigorous conceptual design rather than actual implementation.</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The most important one is a Systematic Literature Review (SLR).</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This includes data collection and analyzing secondary sources of data from academic databases (e.g. IEEE Xplore) and industry reports to synthesize the artifact model and the basic knowledge.</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There is no use of primary data from living systems, therefore, there is no risk.</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The most important method of evaluation is the Conformance Analysis.</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The elements and processes of the designed framework will be closely aligned to requirements of the ISO/CEI 27043 international standard.</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This process leads to a validation report which is objective evidence of the theoretical soundness and professional alignment of the framework [9].</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Thematic analysis would be applied to structure the results from the SLR.</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The architect's design will be formalized using Data Flow Diagrams (DFDs).</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Reference management and diagramming software (e.g. Zotero, Lucidchart) will be used to facilitate the process and will require nothing more than standard computing hardware</a:t>
            </a:r>
            <a:endParaRPr sz="900">
              <a:solidFill>
                <a:schemeClr val="dk1"/>
              </a:solidFill>
            </a:endParaRPr>
          </a:p>
        </p:txBody>
      </p:sp>
      <p:pic>
        <p:nvPicPr>
          <p:cNvPr id="163" name="Google Shape;163;p18"/>
          <p:cNvPicPr preferRelativeResize="0"/>
          <p:nvPr/>
        </p:nvPicPr>
        <p:blipFill>
          <a:blip r:embed="rId3">
            <a:alphaModFix/>
          </a:blip>
          <a:stretch>
            <a:fillRect/>
          </a:stretch>
        </p:blipFill>
        <p:spPr>
          <a:xfrm>
            <a:off x="6226082" y="1144511"/>
            <a:ext cx="2166766" cy="32501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9"/>
          <p:cNvSpPr txBox="1">
            <a:spLocks noGrp="1"/>
          </p:cNvSpPr>
          <p:nvPr>
            <p:ph type="title"/>
          </p:nvPr>
        </p:nvSpPr>
        <p:spPr>
          <a:xfrm>
            <a:off x="819150" y="551600"/>
            <a:ext cx="7505700" cy="954600"/>
          </a:xfrm>
          <a:prstGeom prst="rect">
            <a:avLst/>
          </a:prstGeom>
        </p:spPr>
        <p:txBody>
          <a:bodyPr spcFirstLastPara="1" wrap="square" lIns="91425" tIns="91425" rIns="91425" bIns="91425" anchor="t" anchorCtr="0">
            <a:normAutofit/>
          </a:bodyPr>
          <a:lstStyle/>
          <a:p>
            <a:pPr marL="0" lvl="0" indent="0" algn="just" rtl="0">
              <a:lnSpc>
                <a:spcPct val="115000"/>
              </a:lnSpc>
              <a:spcBef>
                <a:spcPts val="1200"/>
              </a:spcBef>
              <a:spcAft>
                <a:spcPts val="1000"/>
              </a:spcAft>
              <a:buClr>
                <a:schemeClr val="dk1"/>
              </a:buClr>
              <a:buSzPts val="1100"/>
              <a:buFont typeface="Arial"/>
              <a:buNone/>
            </a:pPr>
            <a:r>
              <a:rPr lang="en" sz="2400" b="1" dirty="0">
                <a:latin typeface="Times New Roman"/>
                <a:ea typeface="Times New Roman"/>
                <a:cs typeface="Times New Roman"/>
                <a:sym typeface="Times New Roman"/>
              </a:rPr>
              <a:t>Project Planning</a:t>
            </a:r>
            <a:r>
              <a:rPr lang="en" sz="2400" dirty="0">
                <a:latin typeface="Times New Roman"/>
                <a:ea typeface="Times New Roman"/>
                <a:cs typeface="Times New Roman"/>
                <a:sym typeface="Times New Roman"/>
              </a:rPr>
              <a:t> </a:t>
            </a:r>
            <a:endParaRPr sz="2400" dirty="0"/>
          </a:p>
        </p:txBody>
      </p:sp>
      <p:sp>
        <p:nvSpPr>
          <p:cNvPr id="169" name="Google Shape;169;p19"/>
          <p:cNvSpPr/>
          <p:nvPr/>
        </p:nvSpPr>
        <p:spPr>
          <a:xfrm rot="-711236">
            <a:off x="6465750" y="2627201"/>
            <a:ext cx="1350909" cy="57662"/>
          </a:xfrm>
          <a:prstGeom prst="roundRect">
            <a:avLst>
              <a:gd name="adj" fmla="val 5000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9"/>
          <p:cNvSpPr/>
          <p:nvPr/>
        </p:nvSpPr>
        <p:spPr>
          <a:xfrm rot="711236" flipH="1">
            <a:off x="5181012" y="2627201"/>
            <a:ext cx="1350909" cy="57662"/>
          </a:xfrm>
          <a:prstGeom prst="roundRect">
            <a:avLst>
              <a:gd name="adj" fmla="val 5000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1" name="Google Shape;171;p19"/>
          <p:cNvGrpSpPr/>
          <p:nvPr/>
        </p:nvGrpSpPr>
        <p:grpSpPr>
          <a:xfrm>
            <a:off x="5586175" y="2683244"/>
            <a:ext cx="1712700" cy="1230715"/>
            <a:chOff x="5796625" y="2541798"/>
            <a:chExt cx="1712700" cy="1230715"/>
          </a:xfrm>
        </p:grpSpPr>
        <p:sp>
          <p:nvSpPr>
            <p:cNvPr id="172" name="Google Shape;172;p19"/>
            <p:cNvSpPr/>
            <p:nvPr/>
          </p:nvSpPr>
          <p:spPr>
            <a:xfrm rot="-1789476">
              <a:off x="6572742" y="2571072"/>
              <a:ext cx="160451" cy="160451"/>
            </a:xfrm>
            <a:prstGeom prst="ellipse">
              <a:avLst/>
            </a:prstGeom>
            <a:solidFill>
              <a:srgbClr val="FFFFFF"/>
            </a:solidFill>
            <a:ln w="38100" cap="flat" cmpd="sng">
              <a:solidFill>
                <a:srgbClr val="85858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9"/>
            <p:cNvSpPr txBox="1"/>
            <p:nvPr/>
          </p:nvSpPr>
          <p:spPr>
            <a:xfrm>
              <a:off x="6296613" y="2735584"/>
              <a:ext cx="696900" cy="276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 sz="800" b="1">
                  <a:solidFill>
                    <a:srgbClr val="5E5E5E"/>
                  </a:solidFill>
                  <a:latin typeface="Roboto"/>
                  <a:ea typeface="Roboto"/>
                  <a:cs typeface="Roboto"/>
                  <a:sym typeface="Roboto"/>
                </a:rPr>
                <a:t>Month 4</a:t>
              </a:r>
              <a:endParaRPr sz="800" b="1">
                <a:solidFill>
                  <a:srgbClr val="5E5E5E"/>
                </a:solidFill>
                <a:latin typeface="Roboto"/>
                <a:ea typeface="Roboto"/>
                <a:cs typeface="Roboto"/>
                <a:sym typeface="Roboto"/>
              </a:endParaRPr>
            </a:p>
          </p:txBody>
        </p:sp>
        <p:sp>
          <p:nvSpPr>
            <p:cNvPr id="174" name="Google Shape;174;p19"/>
            <p:cNvSpPr/>
            <p:nvPr/>
          </p:nvSpPr>
          <p:spPr>
            <a:xfrm>
              <a:off x="5796625" y="3069013"/>
              <a:ext cx="1712700" cy="703500"/>
            </a:xfrm>
            <a:prstGeom prst="roundRect">
              <a:avLst>
                <a:gd name="adj" fmla="val 4485"/>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75" name="Google Shape;175;p19"/>
            <p:cNvSpPr txBox="1"/>
            <p:nvPr/>
          </p:nvSpPr>
          <p:spPr>
            <a:xfrm>
              <a:off x="5840875" y="3106213"/>
              <a:ext cx="1624200" cy="6246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 sz="800">
                  <a:solidFill>
                    <a:srgbClr val="5E5E5E"/>
                  </a:solidFill>
                  <a:latin typeface="Roboto"/>
                  <a:ea typeface="Roboto"/>
                  <a:cs typeface="Roboto"/>
                  <a:sym typeface="Roboto"/>
                </a:rPr>
                <a:t>Compile the research work and complete the dissertation draft.</a:t>
              </a:r>
              <a:endParaRPr sz="800">
                <a:solidFill>
                  <a:srgbClr val="5E5E5E"/>
                </a:solidFill>
              </a:endParaRPr>
            </a:p>
          </p:txBody>
        </p:sp>
        <p:sp>
          <p:nvSpPr>
            <p:cNvPr id="176" name="Google Shape;176;p19"/>
            <p:cNvSpPr/>
            <p:nvPr/>
          </p:nvSpPr>
          <p:spPr>
            <a:xfrm>
              <a:off x="6607975" y="3004364"/>
              <a:ext cx="90000" cy="67500"/>
            </a:xfrm>
            <a:prstGeom prst="triangle">
              <a:avLst>
                <a:gd name="adj" fmla="val 5000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7" name="Google Shape;177;p19"/>
          <p:cNvSpPr/>
          <p:nvPr/>
        </p:nvSpPr>
        <p:spPr>
          <a:xfrm rot="-711236">
            <a:off x="3899938" y="2627201"/>
            <a:ext cx="1350909" cy="57662"/>
          </a:xfrm>
          <a:prstGeom prst="roundRect">
            <a:avLst>
              <a:gd name="adj" fmla="val 5000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8" name="Google Shape;178;p19"/>
          <p:cNvGrpSpPr/>
          <p:nvPr/>
        </p:nvGrpSpPr>
        <p:grpSpPr>
          <a:xfrm>
            <a:off x="4333100" y="1382072"/>
            <a:ext cx="1712700" cy="1246754"/>
            <a:chOff x="4409300" y="1219942"/>
            <a:chExt cx="1712700" cy="1246754"/>
          </a:xfrm>
        </p:grpSpPr>
        <p:sp>
          <p:nvSpPr>
            <p:cNvPr id="179" name="Google Shape;179;p19"/>
            <p:cNvSpPr/>
            <p:nvPr/>
          </p:nvSpPr>
          <p:spPr>
            <a:xfrm rot="-1789476">
              <a:off x="5185416" y="2276970"/>
              <a:ext cx="160451" cy="160451"/>
            </a:xfrm>
            <a:prstGeom prst="ellipse">
              <a:avLst/>
            </a:prstGeom>
            <a:solidFill>
              <a:srgbClr val="FFFFFF"/>
            </a:solidFill>
            <a:ln w="38100" cap="flat" cmpd="sng">
              <a:solidFill>
                <a:srgbClr val="85858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9"/>
            <p:cNvSpPr txBox="1"/>
            <p:nvPr/>
          </p:nvSpPr>
          <p:spPr>
            <a:xfrm>
              <a:off x="4921731" y="1985297"/>
              <a:ext cx="696900" cy="276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600"/>
                </a:spcAft>
                <a:buNone/>
              </a:pPr>
              <a:r>
                <a:rPr lang="en" sz="800" b="1">
                  <a:solidFill>
                    <a:srgbClr val="5E5E5E"/>
                  </a:solidFill>
                  <a:latin typeface="Roboto"/>
                  <a:ea typeface="Roboto"/>
                  <a:cs typeface="Roboto"/>
                  <a:sym typeface="Roboto"/>
                </a:rPr>
                <a:t>Month 3</a:t>
              </a:r>
              <a:endParaRPr sz="800" b="1">
                <a:solidFill>
                  <a:srgbClr val="5E5E5E"/>
                </a:solidFill>
                <a:latin typeface="Roboto"/>
                <a:ea typeface="Roboto"/>
                <a:cs typeface="Roboto"/>
                <a:sym typeface="Roboto"/>
              </a:endParaRPr>
            </a:p>
          </p:txBody>
        </p:sp>
        <p:sp>
          <p:nvSpPr>
            <p:cNvPr id="181" name="Google Shape;181;p19"/>
            <p:cNvSpPr/>
            <p:nvPr/>
          </p:nvSpPr>
          <p:spPr>
            <a:xfrm>
              <a:off x="4409300" y="1219942"/>
              <a:ext cx="1712700" cy="703500"/>
            </a:xfrm>
            <a:prstGeom prst="roundRect">
              <a:avLst>
                <a:gd name="adj" fmla="val 4485"/>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82" name="Google Shape;182;p19"/>
            <p:cNvSpPr/>
            <p:nvPr/>
          </p:nvSpPr>
          <p:spPr>
            <a:xfrm rot="10800000">
              <a:off x="5220625" y="1919036"/>
              <a:ext cx="90000" cy="67500"/>
            </a:xfrm>
            <a:prstGeom prst="triangle">
              <a:avLst>
                <a:gd name="adj" fmla="val 5000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9"/>
            <p:cNvSpPr txBox="1"/>
            <p:nvPr/>
          </p:nvSpPr>
          <p:spPr>
            <a:xfrm>
              <a:off x="4453550" y="1257142"/>
              <a:ext cx="1624200" cy="6246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 sz="800">
                  <a:solidFill>
                    <a:srgbClr val="5E5E5E"/>
                  </a:solidFill>
                  <a:latin typeface="Roboto"/>
                  <a:ea typeface="Roboto"/>
                  <a:cs typeface="Roboto"/>
                  <a:sym typeface="Roboto"/>
                </a:rPr>
                <a:t>Test and validate the developed framework </a:t>
              </a:r>
              <a:endParaRPr sz="800">
                <a:solidFill>
                  <a:srgbClr val="5E5E5E"/>
                </a:solidFill>
              </a:endParaRPr>
            </a:p>
          </p:txBody>
        </p:sp>
      </p:grpSp>
      <p:sp>
        <p:nvSpPr>
          <p:cNvPr id="184" name="Google Shape;184;p19"/>
          <p:cNvSpPr/>
          <p:nvPr/>
        </p:nvSpPr>
        <p:spPr>
          <a:xfrm rot="711236" flipH="1">
            <a:off x="2608258" y="2627201"/>
            <a:ext cx="1350909" cy="57662"/>
          </a:xfrm>
          <a:prstGeom prst="roundRect">
            <a:avLst>
              <a:gd name="adj" fmla="val 50000"/>
            </a:avLst>
          </a:prstGeom>
          <a:solidFill>
            <a:srgbClr val="701C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5" name="Google Shape;185;p19"/>
          <p:cNvGrpSpPr/>
          <p:nvPr/>
        </p:nvGrpSpPr>
        <p:grpSpPr>
          <a:xfrm>
            <a:off x="3076688" y="2683244"/>
            <a:ext cx="1712700" cy="1230715"/>
            <a:chOff x="3021975" y="2541798"/>
            <a:chExt cx="1712700" cy="1230715"/>
          </a:xfrm>
        </p:grpSpPr>
        <p:sp>
          <p:nvSpPr>
            <p:cNvPr id="186" name="Google Shape;186;p19"/>
            <p:cNvSpPr txBox="1"/>
            <p:nvPr/>
          </p:nvSpPr>
          <p:spPr>
            <a:xfrm>
              <a:off x="3529877" y="2735584"/>
              <a:ext cx="696900" cy="276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 sz="800" b="1">
                  <a:solidFill>
                    <a:srgbClr val="701C7F"/>
                  </a:solidFill>
                  <a:latin typeface="Roboto"/>
                  <a:ea typeface="Roboto"/>
                  <a:cs typeface="Roboto"/>
                  <a:sym typeface="Roboto"/>
                </a:rPr>
                <a:t>Month 2</a:t>
              </a:r>
              <a:endParaRPr sz="800" b="1">
                <a:solidFill>
                  <a:srgbClr val="701C7F"/>
                </a:solidFill>
                <a:latin typeface="Roboto"/>
                <a:ea typeface="Roboto"/>
                <a:cs typeface="Roboto"/>
                <a:sym typeface="Roboto"/>
              </a:endParaRPr>
            </a:p>
          </p:txBody>
        </p:sp>
        <p:sp>
          <p:nvSpPr>
            <p:cNvPr id="187" name="Google Shape;187;p19"/>
            <p:cNvSpPr/>
            <p:nvPr/>
          </p:nvSpPr>
          <p:spPr>
            <a:xfrm rot="-1789476">
              <a:off x="3798091" y="2571072"/>
              <a:ext cx="160451" cy="160451"/>
            </a:xfrm>
            <a:prstGeom prst="ellipse">
              <a:avLst/>
            </a:prstGeom>
            <a:solidFill>
              <a:srgbClr val="FFFFFF"/>
            </a:solidFill>
            <a:ln w="38100" cap="flat" cmpd="sng">
              <a:solidFill>
                <a:srgbClr val="701C7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9"/>
            <p:cNvSpPr/>
            <p:nvPr/>
          </p:nvSpPr>
          <p:spPr>
            <a:xfrm>
              <a:off x="3021975" y="3069013"/>
              <a:ext cx="1712700" cy="703500"/>
            </a:xfrm>
            <a:prstGeom prst="roundRect">
              <a:avLst>
                <a:gd name="adj" fmla="val 4485"/>
              </a:avLst>
            </a:prstGeom>
            <a:solidFill>
              <a:srgbClr val="701C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89" name="Google Shape;189;p19"/>
            <p:cNvSpPr txBox="1"/>
            <p:nvPr/>
          </p:nvSpPr>
          <p:spPr>
            <a:xfrm>
              <a:off x="3066225" y="3106213"/>
              <a:ext cx="1624200" cy="6246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 sz="800">
                  <a:solidFill>
                    <a:srgbClr val="FFFFFF"/>
                  </a:solidFill>
                  <a:latin typeface="Roboto"/>
                  <a:ea typeface="Roboto"/>
                  <a:cs typeface="Roboto"/>
                  <a:sym typeface="Roboto"/>
                </a:rPr>
                <a:t>Complete the framework design and development </a:t>
              </a:r>
              <a:endParaRPr sz="800">
                <a:solidFill>
                  <a:srgbClr val="FFFFFF"/>
                </a:solidFill>
              </a:endParaRPr>
            </a:p>
          </p:txBody>
        </p:sp>
        <p:sp>
          <p:nvSpPr>
            <p:cNvPr id="190" name="Google Shape;190;p19"/>
            <p:cNvSpPr/>
            <p:nvPr/>
          </p:nvSpPr>
          <p:spPr>
            <a:xfrm>
              <a:off x="3833325" y="3004364"/>
              <a:ext cx="90000" cy="67500"/>
            </a:xfrm>
            <a:prstGeom prst="triangle">
              <a:avLst>
                <a:gd name="adj" fmla="val 50000"/>
              </a:avLst>
            </a:prstGeom>
            <a:solidFill>
              <a:srgbClr val="701C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1" name="Google Shape;191;p19"/>
          <p:cNvSpPr/>
          <p:nvPr/>
        </p:nvSpPr>
        <p:spPr>
          <a:xfrm rot="-711236">
            <a:off x="1334133" y="2627201"/>
            <a:ext cx="1350909" cy="57662"/>
          </a:xfrm>
          <a:prstGeom prst="roundRect">
            <a:avLst>
              <a:gd name="adj" fmla="val 50000"/>
            </a:avLst>
          </a:prstGeom>
          <a:solidFill>
            <a:srgbClr val="701C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2" name="Google Shape;192;p19"/>
          <p:cNvGrpSpPr/>
          <p:nvPr/>
        </p:nvGrpSpPr>
        <p:grpSpPr>
          <a:xfrm>
            <a:off x="1789875" y="1252720"/>
            <a:ext cx="1712700" cy="1246754"/>
            <a:chOff x="1637475" y="1219942"/>
            <a:chExt cx="1712700" cy="1246754"/>
          </a:xfrm>
        </p:grpSpPr>
        <p:sp>
          <p:nvSpPr>
            <p:cNvPr id="193" name="Google Shape;193;p19"/>
            <p:cNvSpPr/>
            <p:nvPr/>
          </p:nvSpPr>
          <p:spPr>
            <a:xfrm>
              <a:off x="1637475" y="1219942"/>
              <a:ext cx="1712700" cy="703500"/>
            </a:xfrm>
            <a:prstGeom prst="roundRect">
              <a:avLst>
                <a:gd name="adj" fmla="val 4485"/>
              </a:avLst>
            </a:prstGeom>
            <a:solidFill>
              <a:srgbClr val="701C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94" name="Google Shape;194;p19"/>
            <p:cNvSpPr txBox="1"/>
            <p:nvPr/>
          </p:nvSpPr>
          <p:spPr>
            <a:xfrm>
              <a:off x="1729074" y="1985298"/>
              <a:ext cx="1470000" cy="219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 sz="800" b="1">
                  <a:solidFill>
                    <a:srgbClr val="701C7F"/>
                  </a:solidFill>
                  <a:latin typeface="Roboto"/>
                  <a:ea typeface="Roboto"/>
                  <a:cs typeface="Roboto"/>
                  <a:sym typeface="Roboto"/>
                </a:rPr>
                <a:t>Month 1 (Week 1-4) </a:t>
              </a:r>
              <a:endParaRPr sz="800" b="1">
                <a:solidFill>
                  <a:srgbClr val="701C7F"/>
                </a:solidFill>
                <a:latin typeface="Roboto"/>
                <a:ea typeface="Roboto"/>
                <a:cs typeface="Roboto"/>
                <a:sym typeface="Roboto"/>
              </a:endParaRPr>
            </a:p>
          </p:txBody>
        </p:sp>
        <p:sp>
          <p:nvSpPr>
            <p:cNvPr id="195" name="Google Shape;195;p19"/>
            <p:cNvSpPr/>
            <p:nvPr/>
          </p:nvSpPr>
          <p:spPr>
            <a:xfrm rot="10800000">
              <a:off x="2448800" y="1919036"/>
              <a:ext cx="90000" cy="67500"/>
            </a:xfrm>
            <a:prstGeom prst="triangle">
              <a:avLst>
                <a:gd name="adj" fmla="val 50000"/>
              </a:avLst>
            </a:prstGeom>
            <a:solidFill>
              <a:srgbClr val="701C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9"/>
            <p:cNvSpPr txBox="1"/>
            <p:nvPr/>
          </p:nvSpPr>
          <p:spPr>
            <a:xfrm>
              <a:off x="1681725" y="1257142"/>
              <a:ext cx="1624200" cy="6246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 sz="800">
                  <a:solidFill>
                    <a:srgbClr val="FFFFFF"/>
                  </a:solidFill>
                  <a:latin typeface="Roboto"/>
                  <a:ea typeface="Roboto"/>
                  <a:cs typeface="Roboto"/>
                  <a:sym typeface="Roboto"/>
                </a:rPr>
                <a:t>Complete the initial literature review &amp; identify key themes and gaps</a:t>
              </a:r>
              <a:endParaRPr sz="800">
                <a:solidFill>
                  <a:srgbClr val="FFFFFF"/>
                </a:solidFill>
              </a:endParaRPr>
            </a:p>
          </p:txBody>
        </p:sp>
        <p:sp>
          <p:nvSpPr>
            <p:cNvPr id="197" name="Google Shape;197;p19"/>
            <p:cNvSpPr/>
            <p:nvPr/>
          </p:nvSpPr>
          <p:spPr>
            <a:xfrm rot="-1789476">
              <a:off x="2410765" y="2276970"/>
              <a:ext cx="160451" cy="160451"/>
            </a:xfrm>
            <a:prstGeom prst="ellipse">
              <a:avLst/>
            </a:prstGeom>
            <a:solidFill>
              <a:srgbClr val="FFFFFF"/>
            </a:solidFill>
            <a:ln w="38100" cap="flat" cmpd="sng">
              <a:solidFill>
                <a:srgbClr val="701C7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20"/>
          <p:cNvSpPr txBox="1">
            <a:spLocks noGrp="1"/>
          </p:cNvSpPr>
          <p:nvPr>
            <p:ph type="title"/>
          </p:nvPr>
        </p:nvSpPr>
        <p:spPr>
          <a:xfrm>
            <a:off x="701575" y="539875"/>
            <a:ext cx="7505700" cy="954600"/>
          </a:xfrm>
          <a:prstGeom prst="rect">
            <a:avLst/>
          </a:prstGeom>
        </p:spPr>
        <p:txBody>
          <a:bodyPr spcFirstLastPara="1" wrap="square" lIns="91425" tIns="91425" rIns="91425" bIns="91425" anchor="t" anchorCtr="0">
            <a:normAutofit/>
          </a:bodyPr>
          <a:lstStyle/>
          <a:p>
            <a:pPr marL="0" lvl="0" indent="0" algn="just" rtl="0">
              <a:lnSpc>
                <a:spcPct val="115000"/>
              </a:lnSpc>
              <a:spcBef>
                <a:spcPts val="1400"/>
              </a:spcBef>
              <a:spcAft>
                <a:spcPts val="400"/>
              </a:spcAft>
              <a:buClr>
                <a:schemeClr val="dk1"/>
              </a:buClr>
              <a:buSzPts val="1100"/>
              <a:buFont typeface="Arial"/>
              <a:buNone/>
            </a:pPr>
            <a:r>
              <a:rPr lang="en" sz="2400" b="1" dirty="0">
                <a:latin typeface="Times New Roman"/>
                <a:ea typeface="Times New Roman"/>
                <a:cs typeface="Times New Roman"/>
                <a:sym typeface="Times New Roman"/>
              </a:rPr>
              <a:t>Project Resource Management</a:t>
            </a:r>
            <a:endParaRPr sz="2400" dirty="0"/>
          </a:p>
        </p:txBody>
      </p:sp>
      <p:sp>
        <p:nvSpPr>
          <p:cNvPr id="203" name="Google Shape;203;p20"/>
          <p:cNvSpPr txBox="1">
            <a:spLocks noGrp="1"/>
          </p:cNvSpPr>
          <p:nvPr>
            <p:ph type="body" idx="1"/>
          </p:nvPr>
        </p:nvSpPr>
        <p:spPr>
          <a:xfrm>
            <a:off x="819150" y="1347750"/>
            <a:ext cx="4398900" cy="2448000"/>
          </a:xfrm>
          <a:prstGeom prst="rect">
            <a:avLst/>
          </a:prstGeom>
        </p:spPr>
        <p:txBody>
          <a:bodyPr spcFirstLastPara="1" wrap="square" lIns="91425" tIns="91425" rIns="91425" bIns="91425" anchor="t" anchorCtr="0">
            <a:noAutofit/>
          </a:bodyPr>
          <a:lstStyle/>
          <a:p>
            <a:pPr marL="457200" lvl="0" indent="-285750" algn="just" rtl="0">
              <a:spcBef>
                <a:spcPts val="120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Intellectual &amp; Data Resources: The primary resource is existing literature in scholarly and industry research.</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Access to academic databases (IEEE Xplore, ACM Digital Library, Scopus) as well as trusted industry reports is key to performing the Systematic Literature Review (SLR).</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Clr>
                <a:srgbClr val="111111"/>
              </a:buClr>
              <a:buSzPts val="900"/>
              <a:buFont typeface="Times New Roman"/>
              <a:buChar char="●"/>
            </a:pPr>
            <a:r>
              <a:rPr lang="en" sz="900">
                <a:solidFill>
                  <a:srgbClr val="111111"/>
                </a:solidFill>
                <a:latin typeface="Times New Roman"/>
                <a:ea typeface="Times New Roman"/>
                <a:cs typeface="Times New Roman"/>
                <a:sym typeface="Times New Roman"/>
              </a:rPr>
              <a:t>This need for secondary, publicly available sources eliminates the potential for the risks that would come with primary source data collection in tendentious OT environments.</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Reference management tools (Zotero/Mendeley) are needed for literature organization and generation of the references in the form of the document of the style of references according to the direction of the Institute of Electrical and Electronics Engineers.</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Document preparation software (Microsoft Word/LaTeX) for writing and diagramming software (Lucidchart) are essential to construct the framework's architectural models (e.g. Data Flow Diagrams).</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Hardware &amp; Logistical Resources: The project only needs common computing hardware - a personal computer with internet access.</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No high-performance servers, cloud computing resources, or specialized forensic hardware are not required.</a:t>
            </a:r>
            <a:endParaRPr sz="900">
              <a:solidFill>
                <a:schemeClr val="dk1"/>
              </a:solidFill>
              <a:latin typeface="Times New Roman"/>
              <a:ea typeface="Times New Roman"/>
              <a:cs typeface="Times New Roman"/>
              <a:sym typeface="Times New Roman"/>
            </a:endParaRPr>
          </a:p>
          <a:p>
            <a:pPr marL="457200" lvl="0" indent="-285750" algn="l" rtl="0">
              <a:spcBef>
                <a:spcPts val="0"/>
              </a:spcBef>
              <a:spcAft>
                <a:spcPts val="0"/>
              </a:spcAft>
              <a:buClr>
                <a:schemeClr val="dk1"/>
              </a:buClr>
              <a:buSzPts val="900"/>
              <a:buChar char="●"/>
            </a:pPr>
            <a:endParaRPr sz="900">
              <a:solidFill>
                <a:schemeClr val="dk1"/>
              </a:solidFill>
            </a:endParaRPr>
          </a:p>
        </p:txBody>
      </p:sp>
      <p:pic>
        <p:nvPicPr>
          <p:cNvPr id="204" name="Google Shape;204;p20"/>
          <p:cNvPicPr preferRelativeResize="0"/>
          <p:nvPr/>
        </p:nvPicPr>
        <p:blipFill>
          <a:blip r:embed="rId3">
            <a:alphaModFix/>
          </a:blip>
          <a:stretch>
            <a:fillRect/>
          </a:stretch>
        </p:blipFill>
        <p:spPr>
          <a:xfrm>
            <a:off x="5977800" y="1200425"/>
            <a:ext cx="2229482" cy="334422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21"/>
          <p:cNvSpPr txBox="1">
            <a:spLocks noGrp="1"/>
          </p:cNvSpPr>
          <p:nvPr>
            <p:ph type="title"/>
          </p:nvPr>
        </p:nvSpPr>
        <p:spPr>
          <a:xfrm>
            <a:off x="819150" y="367393"/>
            <a:ext cx="7505700" cy="1117682"/>
          </a:xfrm>
          <a:prstGeom prst="rect">
            <a:avLst/>
          </a:prstGeom>
        </p:spPr>
        <p:txBody>
          <a:bodyPr spcFirstLastPara="1" wrap="square" lIns="91425" tIns="91425" rIns="91425" bIns="91425" anchor="t" anchorCtr="0">
            <a:normAutofit/>
          </a:bodyPr>
          <a:lstStyle/>
          <a:p>
            <a:pPr marL="0" lvl="0" indent="0" algn="just" rtl="0">
              <a:lnSpc>
                <a:spcPct val="115000"/>
              </a:lnSpc>
              <a:spcBef>
                <a:spcPts val="1400"/>
              </a:spcBef>
              <a:spcAft>
                <a:spcPts val="400"/>
              </a:spcAft>
              <a:buClr>
                <a:schemeClr val="dk1"/>
              </a:buClr>
              <a:buSzPts val="1100"/>
              <a:buFont typeface="Arial"/>
              <a:buNone/>
            </a:pPr>
            <a:r>
              <a:rPr lang="en" sz="2400" b="1" dirty="0">
                <a:latin typeface="Times New Roman"/>
                <a:ea typeface="Times New Roman"/>
                <a:cs typeface="Times New Roman"/>
                <a:sym typeface="Times New Roman"/>
              </a:rPr>
              <a:t>Project Impact &amp; Acknowledged Limitations</a:t>
            </a:r>
            <a:endParaRPr sz="2400" dirty="0"/>
          </a:p>
        </p:txBody>
      </p:sp>
      <p:sp>
        <p:nvSpPr>
          <p:cNvPr id="210" name="Google Shape;210;p21"/>
          <p:cNvSpPr txBox="1">
            <a:spLocks noGrp="1"/>
          </p:cNvSpPr>
          <p:nvPr>
            <p:ph type="body" idx="1"/>
          </p:nvPr>
        </p:nvSpPr>
        <p:spPr>
          <a:xfrm>
            <a:off x="819150" y="1134836"/>
            <a:ext cx="4919700" cy="3545189"/>
          </a:xfrm>
          <a:prstGeom prst="rect">
            <a:avLst/>
          </a:prstGeom>
        </p:spPr>
        <p:txBody>
          <a:bodyPr spcFirstLastPara="1" wrap="square" lIns="91425" tIns="91425" rIns="91425" bIns="91425" anchor="t" anchorCtr="0">
            <a:noAutofit/>
          </a:bodyPr>
          <a:lstStyle/>
          <a:p>
            <a:pPr marL="457200" lvl="0" indent="-285750" algn="just" rtl="0">
              <a:spcBef>
                <a:spcPts val="1200"/>
              </a:spcBef>
              <a:spcAft>
                <a:spcPts val="0"/>
              </a:spcAft>
              <a:buSzPts val="900"/>
              <a:buFont typeface="Times New Roman"/>
              <a:buChar char="●"/>
            </a:pPr>
            <a:r>
              <a:rPr lang="en" sz="900" dirty="0">
                <a:solidFill>
                  <a:srgbClr val="111111"/>
                </a:solidFill>
                <a:latin typeface="Times New Roman"/>
                <a:ea typeface="Times New Roman"/>
                <a:cs typeface="Times New Roman"/>
                <a:sym typeface="Times New Roman"/>
              </a:rPr>
              <a:t>Potential Impact: There are three major contributions to this research.</a:t>
            </a:r>
            <a:r>
              <a:rPr lang="en" sz="900" dirty="0">
                <a:solidFill>
                  <a:schemeClr val="dk1"/>
                </a:solidFill>
                <a:latin typeface="Times New Roman"/>
                <a:ea typeface="Times New Roman"/>
                <a:cs typeface="Times New Roman"/>
                <a:sym typeface="Times New Roman"/>
              </a:rPr>
              <a:t> </a:t>
            </a:r>
            <a:r>
              <a:rPr lang="en" sz="900" dirty="0">
                <a:solidFill>
                  <a:srgbClr val="111111"/>
                </a:solidFill>
                <a:latin typeface="Times New Roman"/>
                <a:ea typeface="Times New Roman"/>
                <a:cs typeface="Times New Roman"/>
                <a:sym typeface="Times New Roman"/>
              </a:rPr>
              <a:t>Theoretically, this offers a new concept model at the nexus of OT security and digital forensics, one which directly addresses a documented gap and suggests a planned transition from reactive to proactive readiness.</a:t>
            </a:r>
            <a:r>
              <a:rPr lang="en" sz="900" dirty="0">
                <a:solidFill>
                  <a:schemeClr val="dk1"/>
                </a:solidFill>
                <a:latin typeface="Times New Roman"/>
                <a:ea typeface="Times New Roman"/>
                <a:cs typeface="Times New Roman"/>
                <a:sym typeface="Times New Roman"/>
              </a:rPr>
              <a:t> </a:t>
            </a:r>
            <a:endParaRPr sz="900" dirty="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dirty="0">
                <a:solidFill>
                  <a:srgbClr val="111111"/>
                </a:solidFill>
                <a:latin typeface="Times New Roman"/>
                <a:ea typeface="Times New Roman"/>
                <a:cs typeface="Times New Roman"/>
                <a:sym typeface="Times New Roman"/>
              </a:rPr>
              <a:t>In practice it provides a proven blueprint for the industry; enabling CEI operators to increase their readiness to investigate and potentially reduce recovery times following an attack.</a:t>
            </a:r>
            <a:r>
              <a:rPr lang="en" sz="900" dirty="0">
                <a:solidFill>
                  <a:schemeClr val="dk1"/>
                </a:solidFill>
                <a:latin typeface="Times New Roman"/>
                <a:ea typeface="Times New Roman"/>
                <a:cs typeface="Times New Roman"/>
                <a:sym typeface="Times New Roman"/>
              </a:rPr>
              <a:t> </a:t>
            </a:r>
            <a:endParaRPr sz="900" dirty="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Clr>
                <a:srgbClr val="111111"/>
              </a:buClr>
              <a:buSzPts val="900"/>
              <a:buFont typeface="Times New Roman"/>
              <a:buChar char="●"/>
            </a:pPr>
            <a:r>
              <a:rPr lang="en" sz="900" dirty="0">
                <a:solidFill>
                  <a:srgbClr val="111111"/>
                </a:solidFill>
                <a:latin typeface="Times New Roman"/>
                <a:ea typeface="Times New Roman"/>
                <a:cs typeface="Times New Roman"/>
                <a:sym typeface="Times New Roman"/>
              </a:rPr>
              <a:t>Societally it helps to develop resilience on important energy services to disruptive cyber threats.</a:t>
            </a:r>
            <a:endParaRPr sz="900" dirty="0">
              <a:solidFill>
                <a:srgbClr val="111111"/>
              </a:solidFill>
              <a:latin typeface="Times New Roman"/>
              <a:ea typeface="Times New Roman"/>
              <a:cs typeface="Times New Roman"/>
              <a:sym typeface="Times New Roman"/>
            </a:endParaRPr>
          </a:p>
          <a:p>
            <a:pPr marL="0" lvl="0" indent="0" algn="just" rtl="0">
              <a:spcBef>
                <a:spcPts val="1200"/>
              </a:spcBef>
              <a:spcAft>
                <a:spcPts val="0"/>
              </a:spcAft>
              <a:buNone/>
            </a:pPr>
            <a:r>
              <a:rPr lang="en" sz="900" dirty="0">
                <a:solidFill>
                  <a:srgbClr val="111111"/>
                </a:solidFill>
                <a:latin typeface="Times New Roman"/>
                <a:ea typeface="Times New Roman"/>
                <a:cs typeface="Times New Roman"/>
                <a:sym typeface="Times New Roman"/>
              </a:rPr>
              <a:t>Acknowledged Limitations </a:t>
            </a:r>
            <a:endParaRPr sz="900" dirty="0">
              <a:solidFill>
                <a:srgbClr val="111111"/>
              </a:solidFill>
              <a:latin typeface="Times New Roman"/>
              <a:ea typeface="Times New Roman"/>
              <a:cs typeface="Times New Roman"/>
              <a:sym typeface="Times New Roman"/>
            </a:endParaRPr>
          </a:p>
          <a:p>
            <a:pPr marL="457200" lvl="0" indent="-285750" algn="just" rtl="0">
              <a:spcBef>
                <a:spcPts val="1200"/>
              </a:spcBef>
              <a:spcAft>
                <a:spcPts val="0"/>
              </a:spcAft>
              <a:buSzPts val="900"/>
              <a:buFont typeface="Times New Roman"/>
              <a:buChar char="●"/>
            </a:pPr>
            <a:r>
              <a:rPr lang="en" sz="900" dirty="0">
                <a:solidFill>
                  <a:srgbClr val="111111"/>
                </a:solidFill>
                <a:latin typeface="Times New Roman"/>
                <a:ea typeface="Times New Roman"/>
                <a:cs typeface="Times New Roman"/>
                <a:sym typeface="Times New Roman"/>
              </a:rPr>
              <a:t>The main limitation is a result of the purely theoretical aspect of the study.</a:t>
            </a:r>
            <a:r>
              <a:rPr lang="en" sz="900" dirty="0">
                <a:solidFill>
                  <a:schemeClr val="dk1"/>
                </a:solidFill>
                <a:latin typeface="Times New Roman"/>
                <a:ea typeface="Times New Roman"/>
                <a:cs typeface="Times New Roman"/>
                <a:sym typeface="Times New Roman"/>
              </a:rPr>
              <a:t> </a:t>
            </a:r>
            <a:r>
              <a:rPr lang="en" sz="900" dirty="0">
                <a:solidFill>
                  <a:srgbClr val="111111"/>
                </a:solidFill>
                <a:latin typeface="Times New Roman"/>
                <a:ea typeface="Times New Roman"/>
                <a:cs typeface="Times New Roman"/>
                <a:sym typeface="Times New Roman"/>
              </a:rPr>
              <a:t>The performance of the real world, efficacy of forensic triggering and integration challenges of the forensic triggers in a heterogeneous environment of OT cannot be empirically validated within this scope.</a:t>
            </a:r>
            <a:r>
              <a:rPr lang="en" sz="900" dirty="0">
                <a:solidFill>
                  <a:schemeClr val="dk1"/>
                </a:solidFill>
                <a:latin typeface="Times New Roman"/>
                <a:ea typeface="Times New Roman"/>
                <a:cs typeface="Times New Roman"/>
                <a:sym typeface="Times New Roman"/>
              </a:rPr>
              <a:t> </a:t>
            </a:r>
            <a:endParaRPr sz="900" dirty="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dirty="0">
                <a:solidFill>
                  <a:srgbClr val="111111"/>
                </a:solidFill>
                <a:latin typeface="Times New Roman"/>
                <a:ea typeface="Times New Roman"/>
                <a:cs typeface="Times New Roman"/>
                <a:sym typeface="Times New Roman"/>
              </a:rPr>
              <a:t>While conformance to ISO/IEC 27043 is a good proxy of design validity, it is no substitute for testing in the simulated or real world.</a:t>
            </a:r>
            <a:r>
              <a:rPr lang="en" sz="900" dirty="0">
                <a:solidFill>
                  <a:schemeClr val="dk1"/>
                </a:solidFill>
                <a:latin typeface="Times New Roman"/>
                <a:ea typeface="Times New Roman"/>
                <a:cs typeface="Times New Roman"/>
                <a:sym typeface="Times New Roman"/>
              </a:rPr>
              <a:t> </a:t>
            </a:r>
            <a:endParaRPr sz="900" dirty="0">
              <a:solidFill>
                <a:schemeClr val="dk1"/>
              </a:solidFill>
              <a:latin typeface="Times New Roman"/>
              <a:ea typeface="Times New Roman"/>
              <a:cs typeface="Times New Roman"/>
              <a:sym typeface="Times New Roman"/>
            </a:endParaRPr>
          </a:p>
          <a:p>
            <a:pPr marL="457200" lvl="0" indent="-285750" algn="just" rtl="0">
              <a:spcBef>
                <a:spcPts val="0"/>
              </a:spcBef>
              <a:spcAft>
                <a:spcPts val="0"/>
              </a:spcAft>
              <a:buSzPts val="900"/>
              <a:buFont typeface="Times New Roman"/>
              <a:buChar char="●"/>
            </a:pPr>
            <a:r>
              <a:rPr lang="en" sz="900" dirty="0">
                <a:solidFill>
                  <a:srgbClr val="111111"/>
                </a:solidFill>
                <a:latin typeface="Times New Roman"/>
                <a:ea typeface="Times New Roman"/>
                <a:cs typeface="Times New Roman"/>
                <a:sym typeface="Times New Roman"/>
              </a:rPr>
              <a:t>Positioning of the Work: This research makes a clear positioning of its output as being the essential blueprint for the work.</a:t>
            </a:r>
            <a:r>
              <a:rPr lang="en" sz="900" dirty="0">
                <a:solidFill>
                  <a:schemeClr val="dk1"/>
                </a:solidFill>
                <a:latin typeface="Times New Roman"/>
                <a:ea typeface="Times New Roman"/>
                <a:cs typeface="Times New Roman"/>
                <a:sym typeface="Times New Roman"/>
              </a:rPr>
              <a:t>  </a:t>
            </a:r>
            <a:r>
              <a:rPr lang="en" sz="900" dirty="0">
                <a:solidFill>
                  <a:srgbClr val="111111"/>
                </a:solidFill>
                <a:latin typeface="Times New Roman"/>
                <a:ea typeface="Times New Roman"/>
                <a:cs typeface="Times New Roman"/>
                <a:sym typeface="Times New Roman"/>
              </a:rPr>
              <a:t>It lays the required theoretical and architectural foundation on which all future, applied research work including simulation-based testing, prototype development, controlled case studies, etc. must logically be built</a:t>
            </a:r>
            <a:endParaRPr sz="900" dirty="0">
              <a:solidFill>
                <a:srgbClr val="111111"/>
              </a:solidFill>
              <a:latin typeface="Times New Roman"/>
              <a:ea typeface="Times New Roman"/>
              <a:cs typeface="Times New Roman"/>
              <a:sym typeface="Times New Roman"/>
            </a:endParaRPr>
          </a:p>
        </p:txBody>
      </p:sp>
      <p:pic>
        <p:nvPicPr>
          <p:cNvPr id="211" name="Google Shape;211;p21"/>
          <p:cNvPicPr preferRelativeResize="0"/>
          <p:nvPr/>
        </p:nvPicPr>
        <p:blipFill>
          <a:blip r:embed="rId3">
            <a:alphaModFix/>
          </a:blip>
          <a:stretch>
            <a:fillRect/>
          </a:stretch>
        </p:blipFill>
        <p:spPr>
          <a:xfrm>
            <a:off x="6030750" y="1252863"/>
            <a:ext cx="2235751" cy="335362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22"/>
          <p:cNvSpPr txBox="1">
            <a:spLocks noGrp="1"/>
          </p:cNvSpPr>
          <p:nvPr>
            <p:ph type="title"/>
          </p:nvPr>
        </p:nvSpPr>
        <p:spPr>
          <a:xfrm>
            <a:off x="819150" y="481075"/>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 sz="2420" b="1" dirty="0">
                <a:latin typeface="Times New Roman"/>
                <a:ea typeface="Times New Roman"/>
                <a:cs typeface="Times New Roman"/>
                <a:sym typeface="Times New Roman"/>
              </a:rPr>
              <a:t>References </a:t>
            </a:r>
            <a:endParaRPr sz="2420" b="1" dirty="0">
              <a:latin typeface="Times New Roman"/>
              <a:ea typeface="Times New Roman"/>
              <a:cs typeface="Times New Roman"/>
              <a:sym typeface="Times New Roman"/>
            </a:endParaRPr>
          </a:p>
        </p:txBody>
      </p:sp>
      <p:sp>
        <p:nvSpPr>
          <p:cNvPr id="217" name="Google Shape;217;p22"/>
          <p:cNvSpPr txBox="1">
            <a:spLocks noGrp="1"/>
          </p:cNvSpPr>
          <p:nvPr>
            <p:ph type="body" idx="1"/>
          </p:nvPr>
        </p:nvSpPr>
        <p:spPr>
          <a:xfrm>
            <a:off x="819150" y="889907"/>
            <a:ext cx="7741500" cy="3649318"/>
          </a:xfrm>
          <a:prstGeom prst="rect">
            <a:avLst/>
          </a:prstGeom>
        </p:spPr>
        <p:txBody>
          <a:bodyPr spcFirstLastPara="1" wrap="square" lIns="91425" tIns="91425" rIns="91425" bIns="91425" anchor="t" anchorCtr="0">
            <a:noAutofit/>
          </a:bodyPr>
          <a:lstStyle/>
          <a:p>
            <a:pPr marL="0" lvl="0" indent="0" algn="just" rtl="0">
              <a:spcBef>
                <a:spcPts val="1200"/>
              </a:spcBef>
              <a:spcAft>
                <a:spcPts val="0"/>
              </a:spcAft>
              <a:buNone/>
            </a:pPr>
            <a:r>
              <a:rPr lang="en" sz="800" dirty="0">
                <a:solidFill>
                  <a:srgbClr val="111111"/>
                </a:solidFill>
                <a:latin typeface="Times New Roman"/>
                <a:ea typeface="Times New Roman"/>
                <a:cs typeface="Times New Roman"/>
                <a:sym typeface="Times New Roman"/>
              </a:rPr>
              <a:t>[1] Dragos Inc., "Dragos Industrial Ransomware Analysis: Q1 2025," Hanover, MD, USA, Rep., 2025. [Online]. Available:</a:t>
            </a:r>
            <a:r>
              <a:rPr lang="en" sz="800" dirty="0">
                <a:solidFill>
                  <a:srgbClr val="11111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 sz="800" u="sng" dirty="0">
                <a:solidFill>
                  <a:srgbClr val="11111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https://www.dragos.com/blog/dragos-industrial-ransomware-analysis-q1-2025</a:t>
            </a:r>
            <a:endParaRPr sz="800" u="sng" dirty="0">
              <a:solidFill>
                <a:srgbClr val="111111"/>
              </a:solidFill>
              <a:latin typeface="Times New Roman"/>
              <a:ea typeface="Times New Roman"/>
              <a:cs typeface="Times New Roman"/>
              <a:sym typeface="Times New Roman"/>
            </a:endParaRPr>
          </a:p>
          <a:p>
            <a:pPr marL="0" lvl="0" indent="0" algn="just" rtl="0">
              <a:spcBef>
                <a:spcPts val="1200"/>
              </a:spcBef>
              <a:spcAft>
                <a:spcPts val="0"/>
              </a:spcAft>
              <a:buNone/>
            </a:pPr>
            <a:r>
              <a:rPr lang="en" sz="800" dirty="0">
                <a:solidFill>
                  <a:srgbClr val="111111"/>
                </a:solidFill>
                <a:latin typeface="Times New Roman"/>
                <a:ea typeface="Times New Roman"/>
                <a:cs typeface="Times New Roman"/>
                <a:sym typeface="Times New Roman"/>
              </a:rPr>
              <a:t>[2] Trustwave SpiderLabs, "Ransomware Attacks Against the Energy and Utilities Sector," Chicago, IL, USA, Blog Post, 2025. [Online]. Available:</a:t>
            </a:r>
            <a:r>
              <a:rPr lang="en" sz="800" dirty="0">
                <a:solidFill>
                  <a:srgbClr val="11111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 sz="800" u="sng" dirty="0">
                <a:solidFill>
                  <a:srgbClr val="11111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https://www.trustwave.com/en-us/resources/blogs/trustwave-blog/trustwave-spiderlabs-ransomware-attacks-against-the-energy-and-utilities-sector/</a:t>
            </a:r>
            <a:endParaRPr sz="800" u="sng" dirty="0">
              <a:solidFill>
                <a:srgbClr val="111111"/>
              </a:solidFill>
              <a:latin typeface="Times New Roman"/>
              <a:ea typeface="Times New Roman"/>
              <a:cs typeface="Times New Roman"/>
              <a:sym typeface="Times New Roman"/>
            </a:endParaRPr>
          </a:p>
          <a:p>
            <a:pPr marL="0" lvl="0" indent="0" algn="just" rtl="0">
              <a:spcBef>
                <a:spcPts val="1200"/>
              </a:spcBef>
              <a:spcAft>
                <a:spcPts val="0"/>
              </a:spcAft>
              <a:buNone/>
            </a:pPr>
            <a:r>
              <a:rPr lang="en" sz="800" dirty="0">
                <a:solidFill>
                  <a:srgbClr val="111111"/>
                </a:solidFill>
                <a:latin typeface="Times New Roman"/>
                <a:ea typeface="Times New Roman"/>
                <a:cs typeface="Times New Roman"/>
                <a:sym typeface="Times New Roman"/>
              </a:rPr>
              <a:t>[3] Z. Baig, "Digital Forensics and Jurisdictional Challenges for the IIoT," IEEE Security &amp; Privacy, vol. 23, no. 2, pp. 45–52, Mar. 2025.</a:t>
            </a:r>
            <a:endParaRPr sz="800" dirty="0">
              <a:solidFill>
                <a:srgbClr val="111111"/>
              </a:solidFill>
              <a:latin typeface="Times New Roman"/>
              <a:ea typeface="Times New Roman"/>
              <a:cs typeface="Times New Roman"/>
              <a:sym typeface="Times New Roman"/>
            </a:endParaRPr>
          </a:p>
          <a:p>
            <a:pPr marL="0" lvl="0" indent="0" algn="just" rtl="0">
              <a:spcBef>
                <a:spcPts val="1200"/>
              </a:spcBef>
              <a:spcAft>
                <a:spcPts val="0"/>
              </a:spcAft>
              <a:buNone/>
            </a:pPr>
            <a:r>
              <a:rPr lang="en" sz="800" dirty="0">
                <a:solidFill>
                  <a:srgbClr val="111111"/>
                </a:solidFill>
                <a:latin typeface="Times New Roman"/>
                <a:ea typeface="Times New Roman"/>
                <a:cs typeface="Times New Roman"/>
                <a:sym typeface="Times New Roman"/>
              </a:rPr>
              <a:t>[4] Microminder CS, "ICS/SCADA Security: A Complete Guide," London, UK, Guide, 2025. [Online]. Available:</a:t>
            </a:r>
            <a:r>
              <a:rPr lang="en" sz="800" dirty="0">
                <a:solidFill>
                  <a:srgbClr val="11111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 sz="800" u="sng" dirty="0">
                <a:solidFill>
                  <a:srgbClr val="11111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https://www.micromindercs.com/blog/ics-scada-security</a:t>
            </a:r>
            <a:endParaRPr sz="800" u="sng" dirty="0">
              <a:solidFill>
                <a:srgbClr val="111111"/>
              </a:solidFill>
              <a:latin typeface="Times New Roman"/>
              <a:ea typeface="Times New Roman"/>
              <a:cs typeface="Times New Roman"/>
              <a:sym typeface="Times New Roman"/>
            </a:endParaRPr>
          </a:p>
          <a:p>
            <a:pPr marL="0" lvl="0" indent="0" algn="just" rtl="0">
              <a:spcBef>
                <a:spcPts val="1200"/>
              </a:spcBef>
              <a:spcAft>
                <a:spcPts val="0"/>
              </a:spcAft>
              <a:buNone/>
            </a:pPr>
            <a:r>
              <a:rPr lang="en" sz="800" dirty="0">
                <a:solidFill>
                  <a:srgbClr val="111111"/>
                </a:solidFill>
                <a:latin typeface="Times New Roman"/>
                <a:ea typeface="Times New Roman"/>
                <a:cs typeface="Times New Roman"/>
                <a:sym typeface="Times New Roman"/>
              </a:rPr>
              <a:t>[5] Acronis Cyber Protection, "Snake/EKANS Ransomware Attacks Industrial Control Systems," Schaffhausen, Switzerland, Blog Post, 2020. [Online]. Available:</a:t>
            </a:r>
            <a:r>
              <a:rPr lang="en" sz="800" dirty="0">
                <a:solidFill>
                  <a:srgbClr val="11111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800" u="sng" dirty="0">
                <a:solidFill>
                  <a:srgbClr val="11111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https://www.acronis.com/en/blog/posts/snakeekans-ransomware-attacks-industrial-control-systems-acronis-stops-it/</a:t>
            </a:r>
            <a:endParaRPr sz="800" u="sng" dirty="0">
              <a:solidFill>
                <a:srgbClr val="111111"/>
              </a:solidFill>
              <a:latin typeface="Times New Roman"/>
              <a:ea typeface="Times New Roman"/>
              <a:cs typeface="Times New Roman"/>
              <a:sym typeface="Times New Roman"/>
            </a:endParaRPr>
          </a:p>
          <a:p>
            <a:pPr marL="0" lvl="0" indent="0" algn="just" rtl="0">
              <a:spcBef>
                <a:spcPts val="1200"/>
              </a:spcBef>
              <a:spcAft>
                <a:spcPts val="0"/>
              </a:spcAft>
              <a:buNone/>
            </a:pPr>
            <a:r>
              <a:rPr lang="en" sz="800" dirty="0">
                <a:solidFill>
                  <a:srgbClr val="111111"/>
                </a:solidFill>
                <a:latin typeface="Times New Roman"/>
                <a:ea typeface="Times New Roman"/>
                <a:cs typeface="Times New Roman"/>
                <a:sym typeface="Times New Roman"/>
              </a:rPr>
              <a:t>[6] Red Canary, "Windows Registry Malware Attacks: Knowledge is the Best Defense," Denver, CO, USA, Blog Post, 2024. [Online]. Available:</a:t>
            </a:r>
            <a:r>
              <a:rPr lang="en" sz="800" dirty="0">
                <a:solidFill>
                  <a:srgbClr val="11111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 sz="800" u="sng" dirty="0">
                <a:solidFill>
                  <a:srgbClr val="11111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https://redcanary.com/blog/threat-detection/windows-registry-attacks-threat-detection/</a:t>
            </a:r>
            <a:endParaRPr sz="800" u="sng" dirty="0">
              <a:solidFill>
                <a:srgbClr val="111111"/>
              </a:solidFill>
              <a:latin typeface="Times New Roman"/>
              <a:ea typeface="Times New Roman"/>
              <a:cs typeface="Times New Roman"/>
              <a:sym typeface="Times New Roman"/>
            </a:endParaRPr>
          </a:p>
          <a:p>
            <a:pPr marL="0" lvl="0" indent="0" algn="just" rtl="0">
              <a:spcBef>
                <a:spcPts val="1200"/>
              </a:spcBef>
              <a:spcAft>
                <a:spcPts val="0"/>
              </a:spcAft>
              <a:buNone/>
            </a:pPr>
            <a:r>
              <a:rPr lang="en" sz="800" dirty="0">
                <a:solidFill>
                  <a:srgbClr val="111111"/>
                </a:solidFill>
                <a:latin typeface="Times New Roman"/>
                <a:ea typeface="Times New Roman"/>
                <a:cs typeface="Times New Roman"/>
                <a:sym typeface="Times New Roman"/>
              </a:rPr>
              <a:t>[7] M. Zubair, U. Tariq, and A. Alghamdi, "Forensic Readiness of Industrial Control Systems Under Availability Constraints," Forensic Sci. Int. Digit. Investig., vol. 42, p. 301402, Sep. 2022.</a:t>
            </a:r>
            <a:endParaRPr sz="800" dirty="0">
              <a:solidFill>
                <a:srgbClr val="111111"/>
              </a:solidFill>
              <a:latin typeface="Times New Roman"/>
              <a:ea typeface="Times New Roman"/>
              <a:cs typeface="Times New Roman"/>
              <a:sym typeface="Times New Roman"/>
            </a:endParaRPr>
          </a:p>
          <a:p>
            <a:pPr marL="0" lvl="0" indent="0" algn="just" rtl="0">
              <a:spcBef>
                <a:spcPts val="1200"/>
              </a:spcBef>
              <a:spcAft>
                <a:spcPts val="0"/>
              </a:spcAft>
              <a:buNone/>
            </a:pPr>
            <a:r>
              <a:rPr lang="en" sz="800" dirty="0">
                <a:solidFill>
                  <a:srgbClr val="111111"/>
                </a:solidFill>
                <a:latin typeface="Times New Roman"/>
                <a:ea typeface="Times New Roman"/>
                <a:cs typeface="Times New Roman"/>
                <a:sym typeface="Times New Roman"/>
              </a:rPr>
              <a:t>[8] R. N. Rais, S. A. Chaudhry, and M. S. Khan, "Memory Forensic Analysis of a Programmable Logic Controller," J. King Saud Univ. - Comput. Inf. Sci., vol. 34, no. 8, pp. 5678–5690, 2022.</a:t>
            </a:r>
            <a:endParaRPr sz="800" dirty="0">
              <a:solidFill>
                <a:srgbClr val="111111"/>
              </a:solidFill>
              <a:latin typeface="Times New Roman"/>
              <a:ea typeface="Times New Roman"/>
              <a:cs typeface="Times New Roman"/>
              <a:sym typeface="Times New Roman"/>
            </a:endParaRPr>
          </a:p>
          <a:p>
            <a:pPr marL="0" lvl="0" indent="0" algn="just" rtl="0">
              <a:spcBef>
                <a:spcPts val="1200"/>
              </a:spcBef>
              <a:spcAft>
                <a:spcPts val="0"/>
              </a:spcAft>
              <a:buNone/>
            </a:pPr>
            <a:r>
              <a:rPr lang="en" sz="800" dirty="0">
                <a:solidFill>
                  <a:srgbClr val="111111"/>
                </a:solidFill>
                <a:latin typeface="Times New Roman"/>
                <a:ea typeface="Times New Roman"/>
                <a:cs typeface="Times New Roman"/>
                <a:sym typeface="Times New Roman"/>
              </a:rPr>
              <a:t>[9] V. R. Kebande, R. A. Ikuesan, N. M. Karie, and H. S. Venter, "Digital Forensics: Confronting Modern Cyber Crimes," IEEE Access, vol. 8, pp. 1–15, 2020.</a:t>
            </a:r>
            <a:endParaRPr sz="800" dirty="0">
              <a:solidFill>
                <a:srgbClr val="111111"/>
              </a:solidFill>
              <a:latin typeface="Times New Roman"/>
              <a:ea typeface="Times New Roman"/>
              <a:cs typeface="Times New Roman"/>
              <a:sym typeface="Times New Roman"/>
            </a:endParaRPr>
          </a:p>
          <a:p>
            <a:pPr marL="0" lvl="0" indent="0" algn="just" rtl="0">
              <a:spcBef>
                <a:spcPts val="1200"/>
              </a:spcBef>
              <a:spcAft>
                <a:spcPts val="1200"/>
              </a:spcAft>
              <a:buNone/>
            </a:pPr>
            <a:r>
              <a:rPr lang="en" sz="800" dirty="0">
                <a:solidFill>
                  <a:srgbClr val="111111"/>
                </a:solidFill>
                <a:latin typeface="Times New Roman"/>
                <a:ea typeface="Times New Roman"/>
                <a:cs typeface="Times New Roman"/>
                <a:sym typeface="Times New Roman"/>
              </a:rPr>
              <a:t>[10] L. Daubner, "Forensic Experts' View of Forensic-Ready Software Systems," J. Softw. Maint. Evol., Res. Pract., vol. 36, no. 3, pp. 1–15, 2024.</a:t>
            </a:r>
            <a:endParaRPr sz="800" dirty="0">
              <a:solidFill>
                <a:srgbClr val="11111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2203</Words>
  <Application>Microsoft Office PowerPoint</Application>
  <PresentationFormat>On-screen Show (16:9)</PresentationFormat>
  <Paragraphs>87</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Nunito</vt:lpstr>
      <vt:lpstr>Roboto</vt:lpstr>
      <vt:lpstr>Times New Roman</vt:lpstr>
      <vt:lpstr>Calibri</vt:lpstr>
      <vt:lpstr>Arial</vt:lpstr>
      <vt:lpstr>Shift</vt:lpstr>
      <vt:lpstr>A Digital Forensic Readiness Framework for Ransomware Attacks on Windows-Based Operational Technology in Critical Energy Infrastructure  Module: Research Methods and Professional Development - Msc Cyber Security and Digital Forensics</vt:lpstr>
      <vt:lpstr>Presentation Overview  - Research Context &amp; Background - Research Problem - Research Aim and Objectives - Literature Synthesis &amp; Identified Gap - Research Methodology &amp; Evaluation - Project Planning  - Project Resource Management - Project Impact &amp; Acknowledged Limitations - References  </vt:lpstr>
      <vt:lpstr>Research Context &amp; Background</vt:lpstr>
      <vt:lpstr>Research Problem</vt:lpstr>
      <vt:lpstr>Research Aim and Objectives</vt:lpstr>
      <vt:lpstr>Literature Synthesis &amp; Identified Gap </vt:lpstr>
      <vt:lpstr>Research Methodology &amp; Evaluation </vt:lpstr>
      <vt:lpstr>Project Planning </vt:lpstr>
      <vt:lpstr>Project Resource Management</vt:lpstr>
      <vt:lpstr>Project Impact &amp; Acknowledged Limitations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Rekha Pambala</dc:creator>
  <cp:lastModifiedBy>Rekha Pambala</cp:lastModifiedBy>
  <cp:revision>1</cp:revision>
  <dcterms:modified xsi:type="dcterms:W3CDTF">2025-12-08T08:40:08Z</dcterms:modified>
</cp:coreProperties>
</file>