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3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9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DA2ED3-9BB2-4392-A535-3E903DCB2C5F}" type="datetimeFigureOut">
              <a:rPr lang="en-GB" smtClean="0"/>
              <a:t>03/07/2018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51EA07-309C-4AED-864B-DCEBA80A7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068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2F5D3-5321-4C6C-B1E4-FC6AC7743EBC}" type="datetime1">
              <a:rPr lang="en-GB" smtClean="0"/>
              <a:t>03/07/2018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F7185-60D6-4BA7-8571-A05BE6C62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530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59429-AB58-44A4-9CDB-4A153FD722AF}" type="datetime1">
              <a:rPr lang="en-GB" smtClean="0"/>
              <a:t>03/07/2018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F7185-60D6-4BA7-8571-A05BE6C62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814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A851F-C2EB-40CA-A77D-26DF687C58BE}" type="datetime1">
              <a:rPr lang="en-GB" smtClean="0"/>
              <a:t>03/07/2018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F7185-60D6-4BA7-8571-A05BE6C62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571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AD4FC-6A60-4D0B-A1AD-E23697F5E103}" type="datetime1">
              <a:rPr lang="en-GB" smtClean="0"/>
              <a:t>03/07/2018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F7185-60D6-4BA7-8571-A05BE6C62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911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6C4AD-F6D0-4E35-B1FB-9C15689A0D8B}" type="datetime1">
              <a:rPr lang="en-GB" smtClean="0"/>
              <a:t>03/07/2018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F7185-60D6-4BA7-8571-A05BE6C62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0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7A1EC-48C5-470F-9925-F5DB1019D07C}" type="datetime1">
              <a:rPr lang="en-GB" smtClean="0"/>
              <a:t>03/07/2018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F7185-60D6-4BA7-8571-A05BE6C62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00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A8F40-B3C8-41B2-AE1A-7C7B2199642A}" type="datetime1">
              <a:rPr lang="en-GB" smtClean="0"/>
              <a:t>03/07/2018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F7185-60D6-4BA7-8571-A05BE6C62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717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4E0D6-0268-420A-B633-857DB9A78860}" type="datetime1">
              <a:rPr lang="en-GB" smtClean="0"/>
              <a:t>03/07/2018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F7185-60D6-4BA7-8571-A05BE6C62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139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1D436-5318-4FE9-910F-B20152EB3CE4}" type="datetime1">
              <a:rPr lang="en-GB" smtClean="0"/>
              <a:t>03/07/2018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F7185-60D6-4BA7-8571-A05BE6C62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899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89101-8190-4FFD-A198-2821D5DBA1AC}" type="datetime1">
              <a:rPr lang="en-GB" smtClean="0"/>
              <a:t>03/07/2018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F7185-60D6-4BA7-8571-A05BE6C62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31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1DB0E-16AC-489F-9FDB-EB03155DA74D}" type="datetime1">
              <a:rPr lang="en-GB" smtClean="0"/>
              <a:t>03/07/2018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F7185-60D6-4BA7-8571-A05BE6C62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53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AF7C9-55C2-42D7-A373-4FDE185E7877}" type="datetime1">
              <a:rPr lang="en-GB" smtClean="0"/>
              <a:t>03/07/2018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1705934, 6th July 2018, SBMA7102D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FF7185-60D6-4BA7-8571-A05BE6C62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303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dawsonera-com.ezproxy.uwtsd.ac.uk/readonline/9781292220239" TargetMode="External"/><Relationship Id="rId2" Type="http://schemas.openxmlformats.org/officeDocument/2006/relationships/hyperlink" Target="https://www-dawsonera-com.ezproxy.uwtsd.ac.uk/readonline/978178017127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d.com/talks/alexis_ohanian_how_to_make_a_splash_in_social_media?language=en" TargetMode="External"/><Relationship Id="rId5" Type="http://schemas.openxmlformats.org/officeDocument/2006/relationships/hyperlink" Target="https://dspace.lboro.ac.uk/dspace-jspui/bitstream/2134/15705/4/IMM10_806R%20Michaelidou%20Siamagka%20Christodoulides.pdf" TargetMode="External"/><Relationship Id="rId4" Type="http://schemas.openxmlformats.org/officeDocument/2006/relationships/hyperlink" Target="https://www.square2marketing.com/blog/is-facebook-for-digital-marketing-dead-as-we-know-it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xYGrSO5jjM" TargetMode="External"/><Relationship Id="rId7" Type="http://schemas.openxmlformats.org/officeDocument/2006/relationships/hyperlink" Target="https://sproutsocial.com/insights/social-media-team/" TargetMode="External"/><Relationship Id="rId2" Type="http://schemas.openxmlformats.org/officeDocument/2006/relationships/hyperlink" Target="https://search-proquest-com.ezproxy.uwtsd.ac.uk/docview/1923980765?accountid=130472&amp;rfr_id=info%3Axri%2Fsid%3Aprim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proutsocial.com/insights/social-media-marketing-strategy/" TargetMode="External"/><Relationship Id="rId5" Type="http://schemas.openxmlformats.org/officeDocument/2006/relationships/hyperlink" Target="http://fabtalksbusiness.com/2015/04/08/the-marriage-of-hr-and-marketing/" TargetMode="External"/><Relationship Id="rId4" Type="http://schemas.openxmlformats.org/officeDocument/2006/relationships/hyperlink" Target="https://whatis.techtarget.com/definition/social-med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Social Media – Changing the way organisations market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67798"/>
            <a:ext cx="9144000" cy="1655762"/>
          </a:xfrm>
        </p:spPr>
        <p:txBody>
          <a:bodyPr/>
          <a:lstStyle/>
          <a:p>
            <a:r>
              <a:rPr lang="en-GB" dirty="0" smtClean="0"/>
              <a:t>Michael Gale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165670"/>
            <a:ext cx="4225834" cy="555806"/>
          </a:xfrm>
        </p:spPr>
        <p:txBody>
          <a:bodyPr/>
          <a:lstStyle/>
          <a:p>
            <a:r>
              <a:rPr lang="en-GB" dirty="0" smtClean="0"/>
              <a:t>1705934, 6th July 2018, SBMA7102D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40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Defined: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collective of online communication channels, focused on interaction, content-sharing, and community-based input (Rouse, 2018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As of January 2016: Facebook (1.5 billion), Twitter (320 million) and LinkedIn (100 million) active users among others (</a:t>
            </a:r>
            <a:r>
              <a:rPr lang="en-GB" dirty="0" err="1"/>
              <a:t>Rambe</a:t>
            </a:r>
            <a:r>
              <a:rPr lang="en-GB" dirty="0"/>
              <a:t> and</a:t>
            </a:r>
            <a:r>
              <a:rPr lang="en-GB" b="1" dirty="0"/>
              <a:t> </a:t>
            </a:r>
            <a:r>
              <a:rPr lang="en-GB" dirty="0" err="1"/>
              <a:t>Retumetse</a:t>
            </a:r>
            <a:r>
              <a:rPr lang="en-GB" dirty="0"/>
              <a:t> 2017)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52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opportunities through social media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least once a month, 30% of millennials say they engage with a brand on social media (York, 2018)</a:t>
            </a:r>
          </a:p>
          <a:p>
            <a:r>
              <a:rPr lang="en-GB" dirty="0"/>
              <a:t>Social media marketing can help a company broaden customer reach and increase exposure to the organisation (Rouse, 2018)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442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Marketing opportunities through social </a:t>
            </a:r>
            <a:r>
              <a:rPr lang="en-GB" dirty="0" smtClean="0"/>
              <a:t>media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Utilise social media to:</a:t>
            </a:r>
          </a:p>
          <a:p>
            <a:pPr lvl="1"/>
            <a:r>
              <a:rPr lang="en-GB" dirty="0"/>
              <a:t>Connect with customers</a:t>
            </a:r>
          </a:p>
          <a:p>
            <a:pPr lvl="1"/>
            <a:r>
              <a:rPr lang="en-GB" dirty="0"/>
              <a:t>Understand what they think about your brand</a:t>
            </a:r>
          </a:p>
          <a:p>
            <a:pPr lvl="1"/>
            <a:r>
              <a:rPr lang="en-GB" dirty="0"/>
              <a:t>Change perceptions</a:t>
            </a:r>
          </a:p>
          <a:p>
            <a:pPr marL="0" indent="0">
              <a:buNone/>
            </a:pPr>
            <a:r>
              <a:rPr lang="en-GB" dirty="0" smtClean="0"/>
              <a:t>							(</a:t>
            </a:r>
            <a:r>
              <a:rPr lang="en-GB" dirty="0"/>
              <a:t>Brown, 2012)</a:t>
            </a:r>
          </a:p>
          <a:p>
            <a:r>
              <a:rPr lang="en-GB" dirty="0"/>
              <a:t>Position an organisation as an employer of choice, </a:t>
            </a:r>
            <a:r>
              <a:rPr lang="en-GB" dirty="0" smtClean="0"/>
              <a:t>through platforms </a:t>
            </a:r>
            <a:r>
              <a:rPr lang="en-GB" dirty="0"/>
              <a:t>such as LinkedIn, Twitter and Facebook (Wilson, 2015)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– the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 media developments have revolutionised how consumers shop and interact meaning new marketing strategies and tactics are required (Kotler and Armstrong, 2018).</a:t>
            </a:r>
          </a:p>
          <a:p>
            <a:r>
              <a:rPr lang="en-GB" dirty="0"/>
              <a:t>Marketers no longer control the message (Ohanian, 2009) – customers control the information (</a:t>
            </a:r>
            <a:r>
              <a:rPr lang="en-GB" dirty="0" err="1"/>
              <a:t>Michaelidou</a:t>
            </a:r>
            <a:r>
              <a:rPr lang="en-GB" dirty="0"/>
              <a:t> et. al. 2011). </a:t>
            </a:r>
          </a:p>
          <a:p>
            <a:r>
              <a:rPr lang="en-GB" dirty="0"/>
              <a:t>Social media is for people, brands aren’t welcome (</a:t>
            </a:r>
            <a:r>
              <a:rPr lang="en-GB" dirty="0" err="1"/>
              <a:t>Ritson</a:t>
            </a:r>
            <a:r>
              <a:rPr lang="en-GB" dirty="0"/>
              <a:t>, 2015)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59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– the </a:t>
            </a:r>
            <a:r>
              <a:rPr lang="en-GB" dirty="0" smtClean="0"/>
              <a:t>challenge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46% and 41% of users say they will unfollow a brand if there are too many promotional messages or irrelevant content shared respectively (York 2018)</a:t>
            </a:r>
          </a:p>
          <a:p>
            <a:r>
              <a:rPr lang="en-GB" dirty="0"/>
              <a:t>Traditional marketing metrics are not suitable to evaluate the effectiveness of social media (</a:t>
            </a:r>
            <a:r>
              <a:rPr lang="en-GB" dirty="0" err="1"/>
              <a:t>Michaelidou</a:t>
            </a:r>
            <a:r>
              <a:rPr lang="en-GB" dirty="0"/>
              <a:t> et. al. 2011).</a:t>
            </a:r>
          </a:p>
          <a:p>
            <a:r>
              <a:rPr lang="en-GB" dirty="0"/>
              <a:t>Why spend money on social media marketing if ROI cannot be proved? (</a:t>
            </a:r>
            <a:r>
              <a:rPr lang="en-GB" dirty="0" err="1"/>
              <a:t>Ritson</a:t>
            </a:r>
            <a:r>
              <a:rPr lang="en-GB" dirty="0"/>
              <a:t>, 2015)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4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– the </a:t>
            </a:r>
            <a:r>
              <a:rPr lang="en-GB" dirty="0" smtClean="0"/>
              <a:t>challenge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Facebook advertising has changed – content that draws comments will be favoured and less advertising from brands and publishers will be on newsfeeds (Lieberman, 2018)</a:t>
            </a:r>
          </a:p>
          <a:p>
            <a:r>
              <a:rPr lang="en-GB" dirty="0"/>
              <a:t>Expectations of appropriate behaviour, for employees, need to be set through a social media </a:t>
            </a:r>
            <a:r>
              <a:rPr lang="en-GB" dirty="0" smtClean="0"/>
              <a:t>policy </a:t>
            </a:r>
            <a:r>
              <a:rPr lang="en-GB" dirty="0"/>
              <a:t>to ensure that an employee’s post will not damage the reputation or cause legal problems for the organisation (Rouse, 2018)			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175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</a:t>
            </a:r>
            <a:r>
              <a:rPr lang="en-GB" dirty="0" smtClean="0"/>
              <a:t>to </a:t>
            </a:r>
            <a:r>
              <a:rPr lang="en-GB" dirty="0"/>
              <a:t>react, develop and change to meet the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</a:t>
            </a:r>
            <a:r>
              <a:rPr lang="en-GB" dirty="0"/>
              <a:t>a social media strategy:</a:t>
            </a:r>
          </a:p>
          <a:p>
            <a:pPr lvl="1"/>
            <a:r>
              <a:rPr lang="en-GB" dirty="0"/>
              <a:t>Establish your goals </a:t>
            </a:r>
          </a:p>
          <a:p>
            <a:pPr lvl="1"/>
            <a:r>
              <a:rPr lang="en-GB" dirty="0"/>
              <a:t>Highlight key social media platforms that have the most importance on your brands goals</a:t>
            </a:r>
          </a:p>
          <a:p>
            <a:pPr lvl="1"/>
            <a:r>
              <a:rPr lang="en-GB" dirty="0"/>
              <a:t>Focus on meaningful content that shows a strong brand personality</a:t>
            </a:r>
          </a:p>
          <a:p>
            <a:pPr lvl="1"/>
            <a:r>
              <a:rPr lang="en-GB" dirty="0"/>
              <a:t>Create a loyal </a:t>
            </a:r>
            <a:r>
              <a:rPr lang="en-GB" dirty="0" err="1"/>
              <a:t>fanbase</a:t>
            </a:r>
            <a:r>
              <a:rPr lang="en-GB" dirty="0"/>
              <a:t> through user-generated </a:t>
            </a:r>
            <a:r>
              <a:rPr lang="en-GB" dirty="0" smtClean="0"/>
              <a:t>content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							(</a:t>
            </a:r>
            <a:r>
              <a:rPr lang="en-GB" dirty="0"/>
              <a:t>York, 2018</a:t>
            </a:r>
            <a:r>
              <a:rPr lang="en-GB" dirty="0" smtClean="0"/>
              <a:t>)</a:t>
            </a:r>
          </a:p>
          <a:p>
            <a:r>
              <a:rPr lang="en-GB" dirty="0"/>
              <a:t>View social media as a major commitment to your marketing strategy – recruit the proper personnel (York, 2016)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09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How </a:t>
            </a:r>
            <a:r>
              <a:rPr lang="en-GB" dirty="0" smtClean="0"/>
              <a:t>to </a:t>
            </a:r>
            <a:r>
              <a:rPr lang="en-GB" dirty="0"/>
              <a:t>react, develop and change to meet the </a:t>
            </a:r>
            <a:r>
              <a:rPr lang="en-GB" dirty="0" smtClean="0"/>
              <a:t>challenges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Utilise social media as a push-pull option to encourage engagement and dialogue through regular engagement (Brown, 2012)</a:t>
            </a:r>
          </a:p>
          <a:p>
            <a:r>
              <a:rPr lang="en-GB" dirty="0"/>
              <a:t>Focus on making paid advertising on Facebook more engaging (Lieberman, 2018)</a:t>
            </a:r>
          </a:p>
          <a:p>
            <a:r>
              <a:rPr lang="en-GB" dirty="0"/>
              <a:t>Video content is extremely important, 90% of online shoppers believe video products help them make a purchasing decision (York, 2018)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19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44441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How </a:t>
            </a:r>
            <a:r>
              <a:rPr lang="en-GB" dirty="0" smtClean="0"/>
              <a:t>to </a:t>
            </a:r>
            <a:r>
              <a:rPr lang="en-GB" dirty="0"/>
              <a:t>react, develop and change to meet the </a:t>
            </a:r>
            <a:r>
              <a:rPr lang="en-GB" dirty="0" smtClean="0"/>
              <a:t>challenges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70004"/>
            <a:ext cx="10515600" cy="4351338"/>
          </a:xfrm>
        </p:spPr>
        <p:txBody>
          <a:bodyPr/>
          <a:lstStyle/>
          <a:p>
            <a:r>
              <a:rPr lang="en-GB" dirty="0"/>
              <a:t>Investigate real-time marketing by linking brands to real-world events, causes, and trending topics </a:t>
            </a:r>
          </a:p>
          <a:p>
            <a:r>
              <a:rPr lang="en-GB" dirty="0"/>
              <a:t>During the 3</a:t>
            </a:r>
            <a:r>
              <a:rPr lang="en-GB" baseline="30000" dirty="0"/>
              <a:t>rd</a:t>
            </a:r>
            <a:r>
              <a:rPr lang="en-GB" dirty="0"/>
              <a:t> quarter of Super Bowl XLVII the lights went out</a:t>
            </a:r>
          </a:p>
          <a:p>
            <a:r>
              <a:rPr lang="en-GB" dirty="0"/>
              <a:t>106 million viewers waited for them to come back on</a:t>
            </a:r>
          </a:p>
          <a:p>
            <a:r>
              <a:rPr lang="en-GB" dirty="0"/>
              <a:t>Oreo tweeted ‘Power out? No problem. You can still dunk in the dark”</a:t>
            </a:r>
          </a:p>
          <a:p>
            <a:r>
              <a:rPr lang="en-GB" dirty="0"/>
              <a:t>Within an hour the message was retweeted nearly 16,000 times and had 20,000 Facebook likes!</a:t>
            </a:r>
            <a:r>
              <a:rPr lang="en-GB" b="1" dirty="0"/>
              <a:t>							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					(</a:t>
            </a:r>
            <a:r>
              <a:rPr lang="en-GB" dirty="0"/>
              <a:t>Kotler and Armstrong, 2018)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997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59832"/>
            <a:ext cx="11081084" cy="4717131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Brown, E. 2012. </a:t>
            </a:r>
            <a:r>
              <a:rPr lang="en-GB" i="1" dirty="0"/>
              <a:t>‘Working the crowd.’</a:t>
            </a:r>
            <a:r>
              <a:rPr lang="en-GB" dirty="0"/>
              <a:t>  </a:t>
            </a:r>
            <a:r>
              <a:rPr lang="en-GB" u="sng" dirty="0">
                <a:hlinkClick r:id="rId2"/>
              </a:rPr>
              <a:t>https://www-dawsonera-com.ezproxy.uwtsd.ac.uk/readonline/9781780171272</a:t>
            </a:r>
            <a:r>
              <a:rPr lang="en-GB" dirty="0"/>
              <a:t> [Accessed 22nd May 2018]</a:t>
            </a:r>
          </a:p>
          <a:p>
            <a:r>
              <a:rPr lang="en-GB" dirty="0"/>
              <a:t>Kotler, P. Armstrong, G. 2018 </a:t>
            </a:r>
            <a:r>
              <a:rPr lang="en-GB" i="1" dirty="0"/>
              <a:t>‘Principles of Marketing, Global Edition’</a:t>
            </a:r>
            <a:r>
              <a:rPr lang="en-GB" dirty="0"/>
              <a:t> </a:t>
            </a:r>
            <a:r>
              <a:rPr lang="en-GB" u="sng" dirty="0">
                <a:hlinkClick r:id="rId3"/>
              </a:rPr>
              <a:t>https://www-dawsonera-com.ezproxy.uwtsd.ac.uk/readonline/9781292220239</a:t>
            </a:r>
            <a:r>
              <a:rPr lang="en-GB" dirty="0"/>
              <a:t> [Accessed 15th May 2018]</a:t>
            </a:r>
          </a:p>
          <a:p>
            <a:r>
              <a:rPr lang="en-GB" dirty="0"/>
              <a:t>Lieberman, M. 2018. </a:t>
            </a:r>
            <a:r>
              <a:rPr lang="en-GB" i="1" dirty="0"/>
              <a:t>‘Is Facebook for digital marketing dead as we know it?’</a:t>
            </a:r>
            <a:r>
              <a:rPr lang="en-GB" dirty="0"/>
              <a:t> </a:t>
            </a:r>
            <a:r>
              <a:rPr lang="en-GB" u="sng" dirty="0">
                <a:hlinkClick r:id="rId4"/>
              </a:rPr>
              <a:t>https://www.square2marketing.com/blog/is-facebook-for-digital-marketing-dead-as-we-know-it</a:t>
            </a:r>
            <a:r>
              <a:rPr lang="en-GB" dirty="0"/>
              <a:t> [Accessed 22nd May 2018]</a:t>
            </a:r>
          </a:p>
          <a:p>
            <a:r>
              <a:rPr lang="en-GB" dirty="0" err="1"/>
              <a:t>Michaelidou</a:t>
            </a:r>
            <a:r>
              <a:rPr lang="en-GB" dirty="0"/>
              <a:t>, N. and </a:t>
            </a:r>
            <a:r>
              <a:rPr lang="en-GB" dirty="0" err="1"/>
              <a:t>Siamagka</a:t>
            </a:r>
            <a:r>
              <a:rPr lang="en-GB" dirty="0"/>
              <a:t>, N.T. and </a:t>
            </a:r>
            <a:r>
              <a:rPr lang="en-GB" dirty="0" err="1"/>
              <a:t>Christodoulides</a:t>
            </a:r>
            <a:r>
              <a:rPr lang="en-GB" dirty="0"/>
              <a:t>, G. 2011. ‘</a:t>
            </a:r>
            <a:r>
              <a:rPr lang="en-GB" i="1" dirty="0"/>
              <a:t>Usage, barriers and measurement of social media marketing: an exploratory investigation of small and medium B2B brands’</a:t>
            </a:r>
            <a:r>
              <a:rPr lang="en-GB" dirty="0"/>
              <a:t> </a:t>
            </a:r>
            <a:r>
              <a:rPr lang="en-GB" u="sng" dirty="0">
                <a:hlinkClick r:id="rId5"/>
              </a:rPr>
              <a:t>https://dspace.lboro.ac.uk/dspace-jspui/bitstream/2134/15705/4/IMM10_806R%20Michaelidou%20Siamagka%20Christodoulides.pdf</a:t>
            </a:r>
            <a:r>
              <a:rPr lang="en-GB" dirty="0"/>
              <a:t> [Accessed 14th June 2018]</a:t>
            </a:r>
          </a:p>
          <a:p>
            <a:r>
              <a:rPr lang="en-GB" dirty="0"/>
              <a:t>Ohanian, A. 2009. </a:t>
            </a:r>
            <a:r>
              <a:rPr lang="en-GB" i="1" dirty="0"/>
              <a:t>‘How to make a splash in social media.’ </a:t>
            </a:r>
            <a:r>
              <a:rPr lang="en-GB" u="sng" dirty="0">
                <a:hlinkClick r:id="rId6"/>
              </a:rPr>
              <a:t>https://www.ted.com/talks/alexis_ohanian_how_to_make_a_splash_in_social_media?language=en</a:t>
            </a:r>
            <a:r>
              <a:rPr lang="en-GB" dirty="0"/>
              <a:t> [Accessed 22nd May 2018]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28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10882"/>
            <a:ext cx="11161295" cy="4845468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Rambe</a:t>
            </a:r>
            <a:r>
              <a:rPr lang="en-GB" dirty="0"/>
              <a:t>, P. </a:t>
            </a:r>
            <a:r>
              <a:rPr lang="en-GB" dirty="0" err="1"/>
              <a:t>Retumetse</a:t>
            </a:r>
            <a:r>
              <a:rPr lang="en-GB" dirty="0"/>
              <a:t>, J </a:t>
            </a:r>
            <a:r>
              <a:rPr lang="en-GB" dirty="0" err="1"/>
              <a:t>J</a:t>
            </a:r>
            <a:r>
              <a:rPr lang="en-GB" dirty="0"/>
              <a:t>. 2017. </a:t>
            </a:r>
            <a:r>
              <a:rPr lang="en-GB" i="1" dirty="0"/>
              <a:t>‘Impact Of Social Media Advertising On High Energy Drink Preferences And Consumption’</a:t>
            </a:r>
            <a:r>
              <a:rPr lang="en-GB" dirty="0"/>
              <a:t> </a:t>
            </a:r>
            <a:r>
              <a:rPr lang="en-GB" u="sng" dirty="0">
                <a:hlinkClick r:id="rId2"/>
              </a:rPr>
              <a:t>https://search-proquest-com.ezproxy.uwtsd.ac.uk/docview/1923980765?accountid=130472&amp;rfr_id=info%3Axri%2Fsid%3Aprimo</a:t>
            </a:r>
            <a:r>
              <a:rPr lang="en-GB" dirty="0"/>
              <a:t> [Accessed 22nd May 2018]</a:t>
            </a:r>
          </a:p>
          <a:p>
            <a:r>
              <a:rPr lang="en-GB" dirty="0" err="1"/>
              <a:t>Ritson</a:t>
            </a:r>
            <a:r>
              <a:rPr lang="en-GB" dirty="0"/>
              <a:t>, M. 2015. </a:t>
            </a:r>
            <a:r>
              <a:rPr lang="en-GB" i="1" dirty="0"/>
              <a:t>‘Why Social Media is Over-rated, Digital Marketing is Out-dated and why integration is the big word for 2016.</a:t>
            </a:r>
            <a:r>
              <a:rPr lang="en-GB" dirty="0"/>
              <a:t>’ </a:t>
            </a:r>
            <a:r>
              <a:rPr lang="en-GB" u="sng" dirty="0">
                <a:hlinkClick r:id="rId3"/>
              </a:rPr>
              <a:t>https://www.youtube.com/watch?v=kxYGrSO5jjM</a:t>
            </a:r>
            <a:r>
              <a:rPr lang="en-GB" dirty="0"/>
              <a:t> [Accessed 14th June]</a:t>
            </a:r>
          </a:p>
          <a:p>
            <a:r>
              <a:rPr lang="en-GB" dirty="0"/>
              <a:t>Rouse, M. 2018. </a:t>
            </a:r>
            <a:r>
              <a:rPr lang="en-GB" i="1" dirty="0"/>
              <a:t>‘Definition social media.’</a:t>
            </a:r>
            <a:r>
              <a:rPr lang="en-GB" dirty="0"/>
              <a:t> </a:t>
            </a:r>
            <a:r>
              <a:rPr lang="en-GB" u="sng" dirty="0">
                <a:hlinkClick r:id="rId4"/>
              </a:rPr>
              <a:t>https://whatis.techtarget.com/definition/social-media</a:t>
            </a:r>
            <a:r>
              <a:rPr lang="en-GB" dirty="0"/>
              <a:t> [Accessed 25th June 2018]</a:t>
            </a:r>
          </a:p>
          <a:p>
            <a:r>
              <a:rPr lang="en-GB" dirty="0"/>
              <a:t>Wilson, L. 2015. </a:t>
            </a:r>
            <a:r>
              <a:rPr lang="en-GB" i="1" dirty="0"/>
              <a:t>‘The Marriage of HR and Marketing’</a:t>
            </a:r>
            <a:r>
              <a:rPr lang="en-GB" dirty="0"/>
              <a:t> </a:t>
            </a:r>
            <a:r>
              <a:rPr lang="en-GB" u="sng" dirty="0">
                <a:hlinkClick r:id="rId5"/>
              </a:rPr>
              <a:t>http://fabtalksbusiness.com/2015/04/08/the-marriage-of-hr-and-marketing/</a:t>
            </a:r>
            <a:r>
              <a:rPr lang="en-GB" dirty="0"/>
              <a:t> [Accessed 17th May 2018]</a:t>
            </a:r>
          </a:p>
          <a:p>
            <a:r>
              <a:rPr lang="en-GB" dirty="0"/>
              <a:t>York, A. 2018. </a:t>
            </a:r>
            <a:r>
              <a:rPr lang="en-GB" i="1" dirty="0"/>
              <a:t>‘7 Steps in Creating a Winning Social Media Marketing Strategy in 2018.’</a:t>
            </a:r>
            <a:r>
              <a:rPr lang="en-GB" dirty="0"/>
              <a:t> </a:t>
            </a:r>
            <a:r>
              <a:rPr lang="en-GB" u="sng" dirty="0">
                <a:hlinkClick r:id="rId6"/>
              </a:rPr>
              <a:t>https://sproutsocial.com/insights/social-media-marketing-strategy/</a:t>
            </a:r>
            <a:r>
              <a:rPr lang="en-GB" dirty="0"/>
              <a:t> [Accessed 14th June 2018]</a:t>
            </a:r>
          </a:p>
          <a:p>
            <a:r>
              <a:rPr lang="en-GB" dirty="0"/>
              <a:t>York, A. 2016. </a:t>
            </a:r>
            <a:r>
              <a:rPr lang="en-GB" i="1" dirty="0"/>
              <a:t>‘How to build a dynamic social media team.’ </a:t>
            </a:r>
            <a:r>
              <a:rPr lang="en-GB" u="sng" dirty="0">
                <a:hlinkClick r:id="rId7"/>
              </a:rPr>
              <a:t>https://sproutsocial.com/insights/social-media-team/</a:t>
            </a:r>
            <a:r>
              <a:rPr lang="en-GB" dirty="0"/>
              <a:t> [Accessed 3</a:t>
            </a:r>
            <a:r>
              <a:rPr lang="en-GB" baseline="30000" dirty="0"/>
              <a:t>rd</a:t>
            </a:r>
            <a:r>
              <a:rPr lang="en-GB" dirty="0"/>
              <a:t> July 2018]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6th July 2018, SBMA7102D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625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953</Words>
  <Application>Microsoft Office PowerPoint</Application>
  <PresentationFormat>Widescreen</PresentationFormat>
  <Paragraphs>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Social Media – Changing the way organisations market</vt:lpstr>
      <vt:lpstr>Social Media Defined:</vt:lpstr>
      <vt:lpstr>Marketing opportunities through social media </vt:lpstr>
      <vt:lpstr>Marketing opportunities through social media </vt:lpstr>
      <vt:lpstr>Social Media – the challenge</vt:lpstr>
      <vt:lpstr>Social Media – the challenge </vt:lpstr>
      <vt:lpstr>Social Media – the challenge </vt:lpstr>
      <vt:lpstr>How to react, develop and change to meet the challenges</vt:lpstr>
      <vt:lpstr>How to react, develop and change to meet the challenges </vt:lpstr>
      <vt:lpstr>How to react, develop and change to meet the challenges </vt:lpstr>
      <vt:lpstr>References</vt:lpstr>
      <vt:lpstr>References</vt:lpstr>
    </vt:vector>
  </TitlesOfParts>
  <Company>Birmingham City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Media – Changing the way organisations market</dc:title>
  <dc:creator>Michael Gale</dc:creator>
  <cp:lastModifiedBy>Michael Gale</cp:lastModifiedBy>
  <cp:revision>5</cp:revision>
  <dcterms:created xsi:type="dcterms:W3CDTF">2018-06-29T12:14:52Z</dcterms:created>
  <dcterms:modified xsi:type="dcterms:W3CDTF">2018-07-03T09:14:22Z</dcterms:modified>
</cp:coreProperties>
</file>