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6" r:id="rId5"/>
    <p:sldId id="286" r:id="rId6"/>
    <p:sldId id="257" r:id="rId7"/>
    <p:sldId id="258" r:id="rId8"/>
    <p:sldId id="259" r:id="rId9"/>
    <p:sldId id="260" r:id="rId10"/>
    <p:sldId id="261" r:id="rId11"/>
    <p:sldId id="267" r:id="rId12"/>
    <p:sldId id="268" r:id="rId13"/>
    <p:sldId id="273" r:id="rId14"/>
    <p:sldId id="276" r:id="rId15"/>
    <p:sldId id="277" r:id="rId16"/>
    <p:sldId id="278" r:id="rId17"/>
    <p:sldId id="279" r:id="rId18"/>
    <p:sldId id="280" r:id="rId19"/>
    <p:sldId id="281" r:id="rId20"/>
    <p:sldId id="287" r:id="rId21"/>
    <p:sldId id="288" r:id="rId22"/>
    <p:sldId id="289" r:id="rId23"/>
    <p:sldId id="290" r:id="rId24"/>
    <p:sldId id="291"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0" d="100"/>
          <a:sy n="100" d="100"/>
        </p:scale>
        <p:origin x="858" y="39"/>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04/10/2020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6DCF09-0E90-4C3D-86BD-107889708DC1}" type="datetimeFigureOut">
              <a:rPr lang="en-GB" smtClean="0"/>
              <a:t>04/10/2020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30EE0A-5FB1-4C46-A986-4778E44D465A}" type="slidenum">
              <a:rPr lang="en-GB" smtClean="0"/>
              <a:t>‹#›</a:t>
            </a:fld>
            <a:endParaRPr lang="en-GB"/>
          </a:p>
        </p:txBody>
      </p:sp>
    </p:spTree>
    <p:extLst>
      <p:ext uri="{BB962C8B-B14F-4D97-AF65-F5344CB8AC3E}">
        <p14:creationId xmlns:p14="http://schemas.microsoft.com/office/powerpoint/2010/main" val="3680224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extLst>
      <p:ext uri="{BB962C8B-B14F-4D97-AF65-F5344CB8AC3E}">
        <p14:creationId xmlns:p14="http://schemas.microsoft.com/office/powerpoint/2010/main" val="35353899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a:t>
            </a:fld>
            <a:endParaRPr lang="en-US" dirty="0"/>
          </a:p>
        </p:txBody>
      </p:sp>
    </p:spTree>
    <p:extLst>
      <p:ext uri="{BB962C8B-B14F-4D97-AF65-F5344CB8AC3E}">
        <p14:creationId xmlns:p14="http://schemas.microsoft.com/office/powerpoint/2010/main" val="2905660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5</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32115" indent="-232115" defTabSz="799159">
              <a:lnSpc>
                <a:spcPct val="95000"/>
              </a:lnSpc>
              <a:buClr>
                <a:srgbClr val="708CA1"/>
              </a:buClr>
              <a:defRPr/>
            </a:pPr>
            <a:endParaRPr lang="en-US" sz="1100" dirty="0"/>
          </a:p>
        </p:txBody>
      </p:sp>
    </p:spTree>
    <p:extLst>
      <p:ext uri="{BB962C8B-B14F-4D97-AF65-F5344CB8AC3E}">
        <p14:creationId xmlns:p14="http://schemas.microsoft.com/office/powerpoint/2010/main" val="26284899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84ABDF1B-E978-4FC3-805E-DB85A386DC77}" type="slidenum">
              <a:rPr lang="en-US" smtClean="0"/>
              <a:pPr>
                <a:defRPr/>
              </a:pPr>
              <a:t>6</a:t>
            </a:fld>
            <a:endParaRPr lang="en-US" dirty="0"/>
          </a:p>
        </p:txBody>
      </p:sp>
    </p:spTree>
    <p:extLst>
      <p:ext uri="{BB962C8B-B14F-4D97-AF65-F5344CB8AC3E}">
        <p14:creationId xmlns:p14="http://schemas.microsoft.com/office/powerpoint/2010/main" val="2545150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a:t>
            </a:fld>
            <a:endParaRPr lang="en-US" dirty="0"/>
          </a:p>
        </p:txBody>
      </p:sp>
    </p:spTree>
    <p:extLst>
      <p:ext uri="{BB962C8B-B14F-4D97-AF65-F5344CB8AC3E}">
        <p14:creationId xmlns:p14="http://schemas.microsoft.com/office/powerpoint/2010/main" val="40293208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spcAft>
                <a:spcPts val="589"/>
              </a:spcAft>
            </a:pPr>
            <a:r>
              <a:rPr lang="en-US" sz="1100" dirty="0">
                <a:latin typeface="Arial" charset="0"/>
              </a:rPr>
              <a:t>When a network is using a distance vector routing protocol, all the routers periodically send their routing tables (or a portion of their tables) to only their neighboring routers. The routers then use the received information to determine whether any changes need to be made to their own routing table (for example, if a better way to a specific network is now available). This process repeats periodically.</a:t>
            </a:r>
          </a:p>
          <a:p>
            <a:pPr marL="224325" indent="-224325">
              <a:spcAft>
                <a:spcPts val="589"/>
              </a:spcAft>
            </a:pPr>
            <a:r>
              <a:rPr lang="en-US" sz="1100" dirty="0">
                <a:latin typeface="Arial" charset="0"/>
              </a:rPr>
              <a:t>In contrast, when a network is using a link-state routing protocol, each of the routers sends the state of its own interfaces (its links) to all other routers (or to all routers in a part of the network, known as an area) only when there is a change. Each router uses the received information to recalculate the best path to each network and then saves this information in its routing </a:t>
            </a:r>
            <a:r>
              <a:rPr lang="en-US" sz="1100">
                <a:latin typeface="Arial" charset="0"/>
              </a:rPr>
              <a:t>table.</a:t>
            </a:r>
            <a:endParaRPr lang="en-US" sz="1100"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a:t>
            </a:fld>
            <a:endParaRPr lang="en-US" dirty="0"/>
          </a:p>
        </p:txBody>
      </p:sp>
    </p:spTree>
    <p:extLst>
      <p:ext uri="{BB962C8B-B14F-4D97-AF65-F5344CB8AC3E}">
        <p14:creationId xmlns:p14="http://schemas.microsoft.com/office/powerpoint/2010/main" val="3500322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a:t>
            </a:fld>
            <a:endParaRPr lang="en-US" dirty="0"/>
          </a:p>
        </p:txBody>
      </p:sp>
    </p:spTree>
    <p:extLst>
      <p:ext uri="{BB962C8B-B14F-4D97-AF65-F5344CB8AC3E}">
        <p14:creationId xmlns:p14="http://schemas.microsoft.com/office/powerpoint/2010/main" val="2228421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a:t>
            </a:fld>
            <a:endParaRPr lang="en-US" dirty="0"/>
          </a:p>
        </p:txBody>
      </p:sp>
    </p:spTree>
    <p:extLst>
      <p:ext uri="{BB962C8B-B14F-4D97-AF65-F5344CB8AC3E}">
        <p14:creationId xmlns:p14="http://schemas.microsoft.com/office/powerpoint/2010/main" val="32868791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11</a:t>
            </a:fld>
            <a:endParaRPr lang="en-US" dirty="0"/>
          </a:p>
        </p:txBody>
      </p:sp>
    </p:spTree>
    <p:extLst>
      <p:ext uri="{BB962C8B-B14F-4D97-AF65-F5344CB8AC3E}">
        <p14:creationId xmlns:p14="http://schemas.microsoft.com/office/powerpoint/2010/main" val="22200637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a:t>
            </a:fld>
            <a:endParaRPr lang="en-US" dirty="0"/>
          </a:p>
        </p:txBody>
      </p:sp>
    </p:spTree>
    <p:extLst>
      <p:ext uri="{BB962C8B-B14F-4D97-AF65-F5344CB8AC3E}">
        <p14:creationId xmlns:p14="http://schemas.microsoft.com/office/powerpoint/2010/main" val="14942159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a:t>
            </a:fld>
            <a:endParaRPr lang="en-US" dirty="0"/>
          </a:p>
        </p:txBody>
      </p:sp>
    </p:spTree>
    <p:extLst>
      <p:ext uri="{BB962C8B-B14F-4D97-AF65-F5344CB8AC3E}">
        <p14:creationId xmlns:p14="http://schemas.microsoft.com/office/powerpoint/2010/main" val="10243833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spcAft>
                <a:spcPts val="589"/>
              </a:spcAft>
            </a:pPr>
            <a:r>
              <a:rPr lang="en-US" sz="1100" dirty="0">
                <a:latin typeface="Arial" charset="0"/>
              </a:rPr>
              <a:t>R1 and R2 have two connections: a point-to-point serial connection that is the primary link, and a backup connection to be used if the other line goes down. Both routers use EIGRP, but do not use a routing protocol on the backup 172.16.1.0 network link.</a:t>
            </a:r>
          </a:p>
          <a:p>
            <a:pPr marL="224325" indent="-224325">
              <a:spcAft>
                <a:spcPts val="589"/>
              </a:spcAft>
            </a:pPr>
            <a:r>
              <a:rPr lang="en-US" sz="1100">
                <a:latin typeface="Arial" charset="0"/>
              </a:rPr>
              <a:t>A </a:t>
            </a:r>
            <a:r>
              <a:rPr lang="en-US" sz="1100" dirty="0">
                <a:latin typeface="Arial" charset="0"/>
              </a:rPr>
              <a:t>static route that points to the backup interface of the other router has been created on each router. Because EIGRP has an administrative distance of 90, the static route has been given an administrative distance of 100. As long as router A has an EIGRP route to the 10.0.0.0 network, it appears more believable than the static route, and the EIGRP route is used. If the serial link goes down, deleting the EIGRP route, router A will insert the static route into the routing table. A similar process happens on router B with its route to the 172.17.0.0 </a:t>
            </a:r>
            <a:r>
              <a:rPr lang="en-US" sz="1100">
                <a:latin typeface="Arial" charset="0"/>
              </a:rPr>
              <a:t>network.</a:t>
            </a:r>
            <a:endParaRPr lang="en-US" sz="1100" dirty="0">
              <a:latin typeface="Arial" charset="0"/>
            </a:endParaRPr>
          </a:p>
        </p:txBody>
      </p:sp>
      <p:sp>
        <p:nvSpPr>
          <p:cNvPr id="4" name="Slide Number Placeholder 3"/>
          <p:cNvSpPr>
            <a:spLocks noGrp="1"/>
          </p:cNvSpPr>
          <p:nvPr>
            <p:ph type="sldNum" sz="quarter" idx="10"/>
          </p:nvPr>
        </p:nvSpPr>
        <p:spPr/>
        <p:txBody>
          <a:bodyPr/>
          <a:lstStyle/>
          <a:p>
            <a:pPr>
              <a:defRPr/>
            </a:pPr>
            <a:fld id="{84ABDF1B-E978-4FC3-805E-DB85A386DC77}" type="slidenum">
              <a:rPr lang="en-US" smtClean="0"/>
              <a:pPr>
                <a:defRPr/>
              </a:pPr>
              <a:t>14</a:t>
            </a:fld>
            <a:endParaRPr lang="en-US" dirty="0"/>
          </a:p>
        </p:txBody>
      </p:sp>
    </p:spTree>
    <p:extLst>
      <p:ext uri="{BB962C8B-B14F-4D97-AF65-F5344CB8AC3E}">
        <p14:creationId xmlns:p14="http://schemas.microsoft.com/office/powerpoint/2010/main" val="24859644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ECNM - Enterprise</a:t>
            </a:r>
            <a:r>
              <a:rPr lang="en-US" baseline="0" dirty="0"/>
              <a:t> Composite Network Model</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15</a:t>
            </a:fld>
            <a:endParaRPr lang="en-US" dirty="0"/>
          </a:p>
        </p:txBody>
      </p:sp>
    </p:spTree>
    <p:extLst>
      <p:ext uri="{BB962C8B-B14F-4D97-AF65-F5344CB8AC3E}">
        <p14:creationId xmlns:p14="http://schemas.microsoft.com/office/powerpoint/2010/main" val="17318964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DDC3EEB-F583-4D19-8F51-9ADFD1FBAF38}" type="slidenum">
              <a:rPr lang="en-US"/>
              <a:pPr/>
              <a:t>16</a:t>
            </a:fld>
            <a:endParaRPr lang="en-US" dirty="0"/>
          </a:p>
        </p:txBody>
      </p:sp>
      <p:sp>
        <p:nvSpPr>
          <p:cNvPr id="159746" name="Rectangle 2"/>
          <p:cNvSpPr>
            <a:spLocks noGrp="1" noRot="1" noChangeAspect="1" noChangeArrowheads="1" noTextEdit="1"/>
          </p:cNvSpPr>
          <p:nvPr>
            <p:ph type="sldImg"/>
          </p:nvPr>
        </p:nvSpPr>
        <p:spPr>
          <a:ln/>
        </p:spPr>
      </p:sp>
      <p:sp>
        <p:nvSpPr>
          <p:cNvPr id="159747" name="Rectangle 3"/>
          <p:cNvSpPr>
            <a:spLocks noGrp="1" noChangeArrowheads="1"/>
          </p:cNvSpPr>
          <p:nvPr>
            <p:ph type="body" idx="1"/>
          </p:nvPr>
        </p:nvSpPr>
        <p:spPr/>
        <p:txBody>
          <a:bodyPr/>
          <a:lstStyle/>
          <a:p>
            <a:pPr marL="224325" indent="-224325">
              <a:spcAft>
                <a:spcPts val="589"/>
              </a:spcAft>
              <a:buFontTx/>
              <a:buChar char="•"/>
            </a:pPr>
            <a:r>
              <a:rPr lang="en-US" sz="1100" b="1" dirty="0"/>
              <a:t>Service Provider Edge:</a:t>
            </a:r>
            <a:r>
              <a:rPr lang="en-US" sz="1100" dirty="0"/>
              <a:t> This functional area represents connections to resources external to the campus. This area facilitates communication to WAN and Internet service provider  technologies.</a:t>
            </a:r>
          </a:p>
          <a:p>
            <a:pPr marL="224325" indent="-224325">
              <a:spcAft>
                <a:spcPts val="589"/>
              </a:spcAft>
            </a:pPr>
            <a:r>
              <a:rPr lang="en-US" sz="1100">
                <a:latin typeface="Arial" charset="0"/>
              </a:rPr>
              <a:t>The </a:t>
            </a:r>
            <a:r>
              <a:rPr lang="en-US" sz="1100" dirty="0">
                <a:latin typeface="Arial" charset="0"/>
              </a:rPr>
              <a:t>three modules within the Service Provider Edge functional area are as follows:</a:t>
            </a:r>
          </a:p>
          <a:p>
            <a:pPr marL="448650" lvl="1" indent="-224325">
              <a:spcAft>
                <a:spcPts val="589"/>
              </a:spcAft>
            </a:pPr>
            <a:r>
              <a:rPr lang="en-US" sz="1100" b="1" dirty="0">
                <a:latin typeface="Arial" charset="0"/>
              </a:rPr>
              <a:t>ISP</a:t>
            </a:r>
            <a:r>
              <a:rPr lang="en-US" sz="1100" dirty="0">
                <a:latin typeface="Arial" charset="0"/>
              </a:rPr>
              <a:t>—Represents Internet connections (in Figure 1-7 two instances of this module are shown, representing a dual-homed connection to two ISPs)</a:t>
            </a:r>
          </a:p>
          <a:p>
            <a:pPr marL="448650" lvl="1" indent="-224325">
              <a:spcAft>
                <a:spcPts val="589"/>
              </a:spcAft>
            </a:pPr>
            <a:r>
              <a:rPr lang="en-US" sz="1100" b="1" dirty="0">
                <a:latin typeface="Arial" charset="0"/>
              </a:rPr>
              <a:t>PSTN</a:t>
            </a:r>
            <a:r>
              <a:rPr lang="en-US" sz="1100" dirty="0">
                <a:latin typeface="Arial" charset="0"/>
              </a:rPr>
              <a:t>—Represents all </a:t>
            </a:r>
            <a:r>
              <a:rPr lang="en-US" sz="1100" i="1" dirty="0">
                <a:latin typeface="Arial" charset="0"/>
              </a:rPr>
              <a:t>nonpermanent</a:t>
            </a:r>
            <a:r>
              <a:rPr lang="en-US" sz="1100" dirty="0">
                <a:latin typeface="Arial" charset="0"/>
              </a:rPr>
              <a:t> connections, including via analog phone, cellular phone, and Integrated Services Digital Network (ISDN) </a:t>
            </a:r>
          </a:p>
          <a:p>
            <a:pPr marL="448650" lvl="1" indent="-224325">
              <a:spcAft>
                <a:spcPts val="589"/>
              </a:spcAft>
            </a:pPr>
            <a:r>
              <a:rPr lang="en-US" sz="1100" b="1" dirty="0">
                <a:latin typeface="Arial" charset="0"/>
              </a:rPr>
              <a:t>Frame Relay/Asynchronous Transfer Mode (ATM)</a:t>
            </a:r>
            <a:r>
              <a:rPr lang="en-US" sz="1100" dirty="0">
                <a:latin typeface="Arial" charset="0"/>
              </a:rPr>
              <a:t>—Represents all </a:t>
            </a:r>
            <a:r>
              <a:rPr lang="en-US" sz="1100" i="1" dirty="0">
                <a:latin typeface="Arial" charset="0"/>
              </a:rPr>
              <a:t>permanent</a:t>
            </a:r>
            <a:r>
              <a:rPr lang="en-US" sz="1100" dirty="0">
                <a:latin typeface="Arial" charset="0"/>
              </a:rPr>
              <a:t> connections to remote locations, including via Frame Relay, ATM, leased lines, cable, digital subscriber line (DSL), </a:t>
            </a:r>
            <a:r>
              <a:rPr lang="en-US" sz="1100">
                <a:latin typeface="Arial" charset="0"/>
              </a:rPr>
              <a:t>and wireless</a:t>
            </a:r>
            <a:r>
              <a:rPr lang="en-US" sz="1100" dirty="0"/>
              <a:t>.</a:t>
            </a:r>
            <a:endParaRPr lang="en-US" sz="1100" dirty="0">
              <a:latin typeface="Arial" charset="0"/>
            </a:endParaRPr>
          </a:p>
        </p:txBody>
      </p:sp>
    </p:spTree>
    <p:extLst>
      <p:ext uri="{BB962C8B-B14F-4D97-AF65-F5344CB8AC3E}">
        <p14:creationId xmlns:p14="http://schemas.microsoft.com/office/powerpoint/2010/main" val="37163755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a:p>
        </p:txBody>
      </p:sp>
    </p:spTree>
    <p:extLst>
      <p:ext uri="{BB962C8B-B14F-4D97-AF65-F5344CB8AC3E}">
        <p14:creationId xmlns:p14="http://schemas.microsoft.com/office/powerpoint/2010/main" val="25110254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a:p>
        </p:txBody>
      </p:sp>
    </p:spTree>
    <p:extLst>
      <p:ext uri="{BB962C8B-B14F-4D97-AF65-F5344CB8AC3E}">
        <p14:creationId xmlns:p14="http://schemas.microsoft.com/office/powerpoint/2010/main" val="26037132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a:p>
        </p:txBody>
      </p:sp>
    </p:spTree>
    <p:extLst>
      <p:ext uri="{BB962C8B-B14F-4D97-AF65-F5344CB8AC3E}">
        <p14:creationId xmlns:p14="http://schemas.microsoft.com/office/powerpoint/2010/main" val="125619006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Master" Target="../slideMasters/slideMaster1.xml"/><Relationship Id="rId4" Type="http://schemas.openxmlformats.org/officeDocument/2006/relationships/image" Target="cid:image005.png@01CEBADB.7545DCC0" TargetMode="Externa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04/10/2020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pic>
        <p:nvPicPr>
          <p:cNvPr id="7" name="Picture 6" descr="cid:image005.png@01CEBADB.7545DCC0">
            <a:extLst>
              <a:ext uri="{FF2B5EF4-FFF2-40B4-BE49-F238E27FC236}">
                <a16:creationId xmlns:a16="http://schemas.microsoft.com/office/drawing/2014/main" id="{4093723E-D7A0-4BAF-8DF5-80757F8BA826}"/>
              </a:ext>
            </a:extLst>
          </p:cNvPr>
          <p:cNvPicPr/>
          <p:nvPr userDrawn="1"/>
        </p:nvPicPr>
        <p:blipFill>
          <a:blip r:embed="rId3" r:link="rId4" cstate="email">
            <a:extLst>
              <a:ext uri="{28A0092B-C50C-407E-A947-70E740481C1C}">
                <a14:useLocalDpi xmlns:a14="http://schemas.microsoft.com/office/drawing/2010/main" val="0"/>
              </a:ext>
            </a:extLst>
          </a:blip>
          <a:srcRect/>
          <a:stretch>
            <a:fillRect/>
          </a:stretch>
        </p:blipFill>
        <p:spPr bwMode="auto">
          <a:xfrm>
            <a:off x="6857093" y="0"/>
            <a:ext cx="2405380" cy="863600"/>
          </a:xfrm>
          <a:prstGeom prst="rect">
            <a:avLst/>
          </a:prstGeom>
          <a:noFill/>
          <a:ln>
            <a:noFill/>
          </a:ln>
        </p:spPr>
      </p:pic>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04/10/2020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04/10/2020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04/10/2020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22208" cy="740664"/>
          </a:xfrm>
          <a:prstGeom prst="rect">
            <a:avLst/>
          </a:prstGeom>
        </p:spPr>
        <p:txBody>
          <a:bodyPr>
            <a:normAutofit/>
          </a:bodyPr>
          <a:lstStyle>
            <a:lvl1pPr>
              <a:defRPr sz="3600"/>
            </a:lvl1pPr>
          </a:lstStyle>
          <a:p>
            <a:r>
              <a:rPr lang="en-US"/>
              <a:t>Command Example</a:t>
            </a:r>
          </a:p>
        </p:txBody>
      </p:sp>
      <p:sp>
        <p:nvSpPr>
          <p:cNvPr id="7" name="Content Placeholder 2"/>
          <p:cNvSpPr>
            <a:spLocks noGrp="1"/>
          </p:cNvSpPr>
          <p:nvPr>
            <p:ph idx="1"/>
          </p:nvPr>
        </p:nvSpPr>
        <p:spPr>
          <a:xfrm>
            <a:off x="279400" y="1193356"/>
            <a:ext cx="8316913" cy="491994"/>
          </a:xfrm>
        </p:spPr>
        <p:txBody>
          <a:bodyPr/>
          <a:lstStyle/>
          <a:p>
            <a:pPr lvl="0"/>
            <a:r>
              <a:rPr lang="en-US"/>
              <a:t>Click to edit Master text styles</a:t>
            </a:r>
          </a:p>
        </p:txBody>
      </p:sp>
      <p:sp>
        <p:nvSpPr>
          <p:cNvPr id="10" name="Text Placeholder 9"/>
          <p:cNvSpPr>
            <a:spLocks noGrp="1"/>
          </p:cNvSpPr>
          <p:nvPr>
            <p:ph type="body" sz="quarter" idx="10" hasCustomPrompt="1"/>
          </p:nvPr>
        </p:nvSpPr>
        <p:spPr>
          <a:xfrm>
            <a:off x="613533" y="1731395"/>
            <a:ext cx="7745412" cy="377078"/>
          </a:xfrm>
        </p:spPr>
        <p:txBody>
          <a:bodyPr/>
          <a:lstStyle>
            <a:lvl1pPr>
              <a:buNone/>
              <a:defRPr sz="16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Router(config)#</a:t>
            </a:r>
          </a:p>
        </p:txBody>
      </p:sp>
      <p:sp>
        <p:nvSpPr>
          <p:cNvPr id="11" name="Text Placeholder 9"/>
          <p:cNvSpPr>
            <a:spLocks noGrp="1"/>
          </p:cNvSpPr>
          <p:nvPr>
            <p:ph type="body" sz="quarter" idx="11" hasCustomPrompt="1"/>
          </p:nvPr>
        </p:nvSpPr>
        <p:spPr>
          <a:xfrm>
            <a:off x="615326" y="2191282"/>
            <a:ext cx="7745412" cy="377078"/>
          </a:xfrm>
          <a:ln w="28575">
            <a:solidFill>
              <a:schemeClr val="tx1"/>
            </a:solidFill>
          </a:ln>
        </p:spPr>
        <p:txBody>
          <a:bodyPr/>
          <a:lstStyle>
            <a:lvl1pPr>
              <a:buNone/>
              <a:defRPr sz="16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Command parameters</a:t>
            </a:r>
          </a:p>
        </p:txBody>
      </p:sp>
    </p:spTree>
    <p:extLst>
      <p:ext uri="{BB962C8B-B14F-4D97-AF65-F5344CB8AC3E}">
        <p14:creationId xmlns:p14="http://schemas.microsoft.com/office/powerpoint/2010/main" val="15905593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 column horizontal">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baseline="0"/>
            </a:lvl1pPr>
          </a:lstStyle>
          <a:p>
            <a:r>
              <a:rPr lang="en-US"/>
              <a:t>2 Rows</a:t>
            </a:r>
          </a:p>
        </p:txBody>
      </p:sp>
      <p:sp>
        <p:nvSpPr>
          <p:cNvPr id="4" name="Content Placeholder 2"/>
          <p:cNvSpPr>
            <a:spLocks noGrp="1"/>
          </p:cNvSpPr>
          <p:nvPr>
            <p:ph idx="10"/>
          </p:nvPr>
        </p:nvSpPr>
        <p:spPr>
          <a:xfrm>
            <a:off x="279400" y="1206653"/>
            <a:ext cx="8520354" cy="2526255"/>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
        <p:nvSpPr>
          <p:cNvPr id="5" name="Content Placeholder 2"/>
          <p:cNvSpPr>
            <a:spLocks noGrp="1"/>
          </p:cNvSpPr>
          <p:nvPr>
            <p:ph idx="11"/>
          </p:nvPr>
        </p:nvSpPr>
        <p:spPr>
          <a:xfrm>
            <a:off x="279400" y="3797451"/>
            <a:ext cx="8520354" cy="2669685"/>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48862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cid:image005.png@01CEBADB.7545DCC0" TargetMode="External"/><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04/10/2020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pic>
        <p:nvPicPr>
          <p:cNvPr id="7" name="Picture 6" descr="cid:image005.png@01CEBADB.7545DCC0">
            <a:extLst>
              <a:ext uri="{FF2B5EF4-FFF2-40B4-BE49-F238E27FC236}">
                <a16:creationId xmlns:a16="http://schemas.microsoft.com/office/drawing/2014/main" id="{AE8832EC-70D6-43FF-AEEA-2FC709F1F25A}"/>
              </a:ext>
            </a:extLst>
          </p:cNvPr>
          <p:cNvPicPr/>
          <p:nvPr userDrawn="1"/>
        </p:nvPicPr>
        <p:blipFill>
          <a:blip r:embed="rId16" r:link="rId17" cstate="email">
            <a:extLst>
              <a:ext uri="{28A0092B-C50C-407E-A947-70E740481C1C}">
                <a14:useLocalDpi xmlns:a14="http://schemas.microsoft.com/office/drawing/2010/main" val="0"/>
              </a:ext>
            </a:extLst>
          </a:blip>
          <a:srcRect/>
          <a:stretch>
            <a:fillRect/>
          </a:stretch>
        </p:blipFill>
        <p:spPr bwMode="auto">
          <a:xfrm>
            <a:off x="1691680" y="5938923"/>
            <a:ext cx="1872208" cy="750050"/>
          </a:xfrm>
          <a:prstGeom prst="rect">
            <a:avLst/>
          </a:prstGeom>
          <a:noFill/>
          <a:ln>
            <a:noFill/>
          </a:ln>
        </p:spPr>
      </p:pic>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36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 Id="rId5" Type="http://schemas.openxmlformats.org/officeDocument/2006/relationships/image" Target="../media/image7.jpeg"/><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9.wmf"/></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9.wmf"/></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wmf"/><Relationship Id="rId7" Type="http://schemas.openxmlformats.org/officeDocument/2006/relationships/image" Target="../media/image14.wmf"/><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3.wmf"/><Relationship Id="rId5" Type="http://schemas.openxmlformats.org/officeDocument/2006/relationships/image" Target="../media/image12.wmf"/><Relationship Id="rId4" Type="http://schemas.openxmlformats.org/officeDocument/2006/relationships/image" Target="../media/image11.em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132856"/>
            <a:ext cx="7992888" cy="1470025"/>
          </a:xfrm>
        </p:spPr>
        <p:txBody>
          <a:bodyPr>
            <a:normAutofit/>
          </a:bodyPr>
          <a:lstStyle/>
          <a:p>
            <a:pPr algn="r"/>
            <a:r>
              <a:rPr lang="en-GB" sz="3600" dirty="0">
                <a:solidFill>
                  <a:schemeClr val="bg1"/>
                </a:solidFill>
              </a:rPr>
              <a:t>Routing Fundamentals</a:t>
            </a:r>
            <a:br>
              <a:rPr lang="en-GB" sz="2400" dirty="0">
                <a:solidFill>
                  <a:schemeClr val="bg1"/>
                </a:solidFill>
              </a:rPr>
            </a:br>
            <a:r>
              <a:rPr lang="en-GB" sz="2400" dirty="0">
                <a:solidFill>
                  <a:schemeClr val="bg1"/>
                </a:solidFill>
              </a:rPr>
              <a:t>Applied Computing</a:t>
            </a:r>
            <a:br>
              <a:rPr lang="en-GB" sz="2400" dirty="0">
                <a:solidFill>
                  <a:schemeClr val="bg1"/>
                </a:solidFill>
              </a:rPr>
            </a:br>
            <a:r>
              <a:rPr lang="en-GB" sz="2400" dirty="0">
                <a:solidFill>
                  <a:schemeClr val="bg1"/>
                </a:solidFill>
              </a:rPr>
              <a:t>Wales Institute of Science and Art (WISA)</a:t>
            </a: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0557E-EDA5-479F-A94C-1095FEAF69AA}"/>
              </a:ext>
            </a:extLst>
          </p:cNvPr>
          <p:cNvSpPr>
            <a:spLocks noGrp="1"/>
          </p:cNvSpPr>
          <p:nvPr>
            <p:ph type="title"/>
          </p:nvPr>
        </p:nvSpPr>
        <p:spPr>
          <a:xfrm>
            <a:off x="1619672" y="2066925"/>
            <a:ext cx="5904656" cy="1362075"/>
          </a:xfrm>
        </p:spPr>
        <p:txBody>
          <a:bodyPr/>
          <a:lstStyle/>
          <a:p>
            <a:pPr algn="ctr"/>
            <a:r>
              <a:rPr lang="en-GB" dirty="0">
                <a:solidFill>
                  <a:schemeClr val="accent1">
                    <a:lumMod val="50000"/>
                  </a:schemeClr>
                </a:solidFill>
              </a:rPr>
              <a:t>IP Routing Overview</a:t>
            </a:r>
          </a:p>
        </p:txBody>
      </p:sp>
    </p:spTree>
    <p:extLst>
      <p:ext uri="{BB962C8B-B14F-4D97-AF65-F5344CB8AC3E}">
        <p14:creationId xmlns:p14="http://schemas.microsoft.com/office/powerpoint/2010/main" val="4116047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0430" y="199015"/>
            <a:ext cx="4632325" cy="1069745"/>
          </a:xfrm>
        </p:spPr>
        <p:txBody>
          <a:bodyPr/>
          <a:lstStyle/>
          <a:p>
            <a:r>
              <a:rPr lang="en-US" dirty="0"/>
              <a:t>Routing</a:t>
            </a:r>
          </a:p>
        </p:txBody>
      </p:sp>
      <p:sp>
        <p:nvSpPr>
          <p:cNvPr id="3" name="Content Placeholder 2"/>
          <p:cNvSpPr>
            <a:spLocks noGrp="1"/>
          </p:cNvSpPr>
          <p:nvPr>
            <p:ph idx="1"/>
          </p:nvPr>
        </p:nvSpPr>
        <p:spPr>
          <a:xfrm>
            <a:off x="549275" y="1583268"/>
            <a:ext cx="8042276" cy="3920066"/>
          </a:xfrm>
        </p:spPr>
        <p:txBody>
          <a:bodyPr>
            <a:normAutofit/>
          </a:bodyPr>
          <a:lstStyle/>
          <a:p>
            <a:r>
              <a:rPr lang="en-US" sz="2800" dirty="0">
                <a:solidFill>
                  <a:schemeClr val="tx1"/>
                </a:solidFill>
              </a:rPr>
              <a:t>A router can be made aware of remote networks in two ways: </a:t>
            </a:r>
          </a:p>
          <a:p>
            <a:pPr lvl="1"/>
            <a:r>
              <a:rPr lang="en-US" sz="2400" dirty="0">
                <a:solidFill>
                  <a:schemeClr val="tx1"/>
                </a:solidFill>
              </a:rPr>
              <a:t>An administrator can manually configure the information (static routing)</a:t>
            </a:r>
          </a:p>
          <a:p>
            <a:pPr lvl="1"/>
            <a:r>
              <a:rPr lang="en-US" sz="2400" dirty="0">
                <a:solidFill>
                  <a:schemeClr val="tx1"/>
                </a:solidFill>
              </a:rPr>
              <a:t>The router can learn from other routers (dynamic routing). </a:t>
            </a:r>
          </a:p>
          <a:p>
            <a:r>
              <a:rPr lang="en-US" sz="2800" dirty="0">
                <a:solidFill>
                  <a:schemeClr val="tx1"/>
                </a:solidFill>
              </a:rPr>
              <a:t>A routing table can contain both static and dynamically recognized routes.</a:t>
            </a:r>
          </a:p>
          <a:p>
            <a:endParaRPr lang="en-US" sz="2800" dirty="0">
              <a:solidFill>
                <a:schemeClr val="tx1"/>
              </a:solidFill>
            </a:endParaRPr>
          </a:p>
        </p:txBody>
      </p:sp>
    </p:spTree>
    <p:extLst>
      <p:ext uri="{BB962C8B-B14F-4D97-AF65-F5344CB8AC3E}">
        <p14:creationId xmlns:p14="http://schemas.microsoft.com/office/powerpoint/2010/main" val="1422689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41893" y="260648"/>
            <a:ext cx="7849658" cy="915738"/>
          </a:xfrm>
        </p:spPr>
        <p:txBody>
          <a:bodyPr/>
          <a:lstStyle/>
          <a:p>
            <a:r>
              <a:rPr lang="en-US" dirty="0"/>
              <a:t>Static Routes</a:t>
            </a:r>
          </a:p>
        </p:txBody>
      </p:sp>
      <p:sp>
        <p:nvSpPr>
          <p:cNvPr id="8" name="Content Placeholder 7"/>
          <p:cNvSpPr>
            <a:spLocks noGrp="1"/>
          </p:cNvSpPr>
          <p:nvPr>
            <p:ph idx="1"/>
          </p:nvPr>
        </p:nvSpPr>
        <p:spPr>
          <a:xfrm>
            <a:off x="549275" y="1200015"/>
            <a:ext cx="8042276" cy="3941232"/>
          </a:xfrm>
        </p:spPr>
        <p:txBody>
          <a:bodyPr>
            <a:normAutofit/>
          </a:bodyPr>
          <a:lstStyle/>
          <a:p>
            <a:r>
              <a:rPr lang="en-US" sz="2800" dirty="0">
                <a:solidFill>
                  <a:schemeClr val="tx1"/>
                </a:solidFill>
              </a:rPr>
              <a:t>A static route can be used in the following circumstances:</a:t>
            </a:r>
          </a:p>
          <a:p>
            <a:pPr lvl="1"/>
            <a:r>
              <a:rPr lang="en-US" sz="2400" dirty="0">
                <a:solidFill>
                  <a:schemeClr val="tx1"/>
                </a:solidFill>
              </a:rPr>
              <a:t>To have absolute control of routes used by the router. </a:t>
            </a:r>
          </a:p>
          <a:p>
            <a:pPr lvl="1"/>
            <a:r>
              <a:rPr lang="en-US" sz="2400" dirty="0">
                <a:solidFill>
                  <a:schemeClr val="tx1"/>
                </a:solidFill>
              </a:rPr>
              <a:t>When a backup to a dynamically recognized route is necessary.</a:t>
            </a:r>
          </a:p>
          <a:p>
            <a:pPr lvl="1"/>
            <a:r>
              <a:rPr lang="en-US" sz="2400" dirty="0">
                <a:solidFill>
                  <a:schemeClr val="tx1"/>
                </a:solidFill>
              </a:rPr>
              <a:t>When it is undesirable to have dynamic routing updates forwarded across slow bandwidth links.</a:t>
            </a:r>
          </a:p>
          <a:p>
            <a:pPr lvl="1"/>
            <a:r>
              <a:rPr lang="en-US" sz="2400" dirty="0">
                <a:solidFill>
                  <a:schemeClr val="tx1"/>
                </a:solidFill>
              </a:rPr>
              <a:t>To reach a stub network.</a:t>
            </a:r>
          </a:p>
        </p:txBody>
      </p:sp>
    </p:spTree>
    <p:extLst>
      <p:ext uri="{BB962C8B-B14F-4D97-AF65-F5344CB8AC3E}">
        <p14:creationId xmlns:p14="http://schemas.microsoft.com/office/powerpoint/2010/main" val="13288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141070" y="380511"/>
            <a:ext cx="4861859" cy="549021"/>
          </a:xfrm>
        </p:spPr>
        <p:txBody>
          <a:bodyPr>
            <a:noAutofit/>
          </a:bodyPr>
          <a:lstStyle/>
          <a:p>
            <a:r>
              <a:rPr lang="en-US" sz="3600" dirty="0">
                <a:cs typeface="Courier New" pitchFamily="49" charset="0"/>
              </a:rPr>
              <a:t>Static Routing</a:t>
            </a:r>
            <a:endParaRPr lang="en-US" sz="3600" b="0" i="1" dirty="0"/>
          </a:p>
        </p:txBody>
      </p:sp>
      <p:sp>
        <p:nvSpPr>
          <p:cNvPr id="13" name="Content Placeholder 12"/>
          <p:cNvSpPr>
            <a:spLocks noGrp="1"/>
          </p:cNvSpPr>
          <p:nvPr>
            <p:ph idx="1"/>
          </p:nvPr>
        </p:nvSpPr>
        <p:spPr>
          <a:xfrm>
            <a:off x="299404" y="1268760"/>
            <a:ext cx="8316913" cy="536411"/>
          </a:xfrm>
        </p:spPr>
        <p:txBody>
          <a:bodyPr>
            <a:normAutofit fontScale="77500" lnSpcReduction="20000"/>
          </a:bodyPr>
          <a:lstStyle/>
          <a:p>
            <a:r>
              <a:rPr lang="en-US" dirty="0">
                <a:solidFill>
                  <a:schemeClr val="tx1"/>
                </a:solidFill>
              </a:rPr>
              <a:t>Configure a static route with the </a:t>
            </a:r>
            <a:r>
              <a:rPr lang="en-US" dirty="0" err="1">
                <a:solidFill>
                  <a:schemeClr val="tx1"/>
                </a:solidFill>
                <a:latin typeface="Courier New" pitchFamily="49" charset="0"/>
                <a:cs typeface="Courier New" pitchFamily="49" charset="0"/>
              </a:rPr>
              <a:t>ip</a:t>
            </a:r>
            <a:r>
              <a:rPr lang="en-US" dirty="0">
                <a:solidFill>
                  <a:schemeClr val="tx1"/>
                </a:solidFill>
                <a:latin typeface="Courier New" pitchFamily="49" charset="0"/>
                <a:cs typeface="Courier New" pitchFamily="49" charset="0"/>
              </a:rPr>
              <a:t> route </a:t>
            </a:r>
            <a:r>
              <a:rPr lang="en-US" dirty="0">
                <a:solidFill>
                  <a:schemeClr val="tx1"/>
                </a:solidFill>
              </a:rPr>
              <a:t>command.</a:t>
            </a:r>
          </a:p>
          <a:p>
            <a:pPr>
              <a:buNone/>
            </a:pPr>
            <a:endParaRPr lang="en-US" dirty="0">
              <a:solidFill>
                <a:schemeClr val="tx1"/>
              </a:solidFill>
            </a:endParaRPr>
          </a:p>
        </p:txBody>
      </p:sp>
      <p:sp>
        <p:nvSpPr>
          <p:cNvPr id="15" name="Text Placeholder 14"/>
          <p:cNvSpPr>
            <a:spLocks noGrp="1"/>
          </p:cNvSpPr>
          <p:nvPr>
            <p:ph type="body" sz="quarter" idx="11"/>
          </p:nvPr>
        </p:nvSpPr>
        <p:spPr>
          <a:xfrm>
            <a:off x="699293" y="1805171"/>
            <a:ext cx="7745412" cy="647700"/>
          </a:xfrm>
        </p:spPr>
        <p:txBody>
          <a:bodyPr>
            <a:normAutofit/>
          </a:bodyPr>
          <a:lstStyle/>
          <a:p>
            <a:pPr lvl="0">
              <a:lnSpc>
                <a:spcPct val="110000"/>
              </a:lnSpc>
            </a:pPr>
            <a:r>
              <a:rPr lang="en-US" dirty="0" err="1"/>
              <a:t>ip</a:t>
            </a:r>
            <a:r>
              <a:rPr lang="en-US" dirty="0"/>
              <a:t> route </a:t>
            </a:r>
            <a:r>
              <a:rPr lang="en-US" b="0" i="1" kern="1200" dirty="0">
                <a:solidFill>
                  <a:schemeClr val="dk1"/>
                </a:solidFill>
              </a:rPr>
              <a:t>prefix mask address interface </a:t>
            </a:r>
            <a:r>
              <a:rPr lang="en-US" dirty="0" err="1"/>
              <a:t>dhcp</a:t>
            </a:r>
            <a:r>
              <a:rPr lang="en-US" dirty="0"/>
              <a:t> </a:t>
            </a:r>
            <a:r>
              <a:rPr lang="en-US" b="0" i="1" kern="1200" dirty="0">
                <a:solidFill>
                  <a:schemeClr val="dk1"/>
                </a:solidFill>
              </a:rPr>
              <a:t>distance </a:t>
            </a:r>
            <a:r>
              <a:rPr lang="en-US" dirty="0"/>
              <a:t>name </a:t>
            </a:r>
            <a:r>
              <a:rPr lang="en-US" b="0" i="1" kern="1200" dirty="0">
                <a:solidFill>
                  <a:schemeClr val="dk1"/>
                </a:solidFill>
              </a:rPr>
              <a:t>next-hop-name </a:t>
            </a:r>
            <a:r>
              <a:rPr lang="en-US" dirty="0"/>
              <a:t>permanent</a:t>
            </a:r>
            <a:r>
              <a:rPr lang="en-US" b="0" i="1" kern="1200" dirty="0">
                <a:solidFill>
                  <a:schemeClr val="dk1"/>
                </a:solidFill>
              </a:rPr>
              <a:t> </a:t>
            </a:r>
            <a:r>
              <a:rPr lang="en-US" dirty="0"/>
              <a:t>track </a:t>
            </a:r>
            <a:r>
              <a:rPr lang="en-US" b="0" i="1" kern="1200" dirty="0">
                <a:solidFill>
                  <a:schemeClr val="dk1"/>
                </a:solidFill>
              </a:rPr>
              <a:t>number </a:t>
            </a:r>
            <a:r>
              <a:rPr lang="en-US" dirty="0"/>
              <a:t>tag </a:t>
            </a:r>
            <a:r>
              <a:rPr lang="en-US" b="0" i="1" dirty="0"/>
              <a:t>tag</a:t>
            </a:r>
            <a:endParaRPr lang="en-US" dirty="0"/>
          </a:p>
        </p:txBody>
      </p:sp>
      <p:graphicFrame>
        <p:nvGraphicFramePr>
          <p:cNvPr id="8" name="Table 7"/>
          <p:cNvGraphicFramePr>
            <a:graphicFrameLocks noGrp="1"/>
          </p:cNvGraphicFramePr>
          <p:nvPr>
            <p:extLst>
              <p:ext uri="{D42A27DB-BD31-4B8C-83A1-F6EECF244321}">
                <p14:modId xmlns:p14="http://schemas.microsoft.com/office/powerpoint/2010/main" val="332142673"/>
              </p:ext>
            </p:extLst>
          </p:nvPr>
        </p:nvGraphicFramePr>
        <p:xfrm>
          <a:off x="415924" y="2636912"/>
          <a:ext cx="8312150" cy="2732157"/>
        </p:xfrm>
        <a:graphic>
          <a:graphicData uri="http://schemas.openxmlformats.org/drawingml/2006/table">
            <a:tbl>
              <a:tblPr firstRow="1" bandRow="1">
                <a:tableStyleId>{5C22544A-7EE6-4342-B048-85BDC9FD1C3A}</a:tableStyleId>
              </a:tblPr>
              <a:tblGrid>
                <a:gridCol w="1450893">
                  <a:extLst>
                    <a:ext uri="{9D8B030D-6E8A-4147-A177-3AD203B41FA5}">
                      <a16:colId xmlns:a16="http://schemas.microsoft.com/office/drawing/2014/main" val="20000"/>
                    </a:ext>
                  </a:extLst>
                </a:gridCol>
                <a:gridCol w="6861257">
                  <a:extLst>
                    <a:ext uri="{9D8B030D-6E8A-4147-A177-3AD203B41FA5}">
                      <a16:colId xmlns:a16="http://schemas.microsoft.com/office/drawing/2014/main" val="20001"/>
                    </a:ext>
                  </a:extLst>
                </a:gridCol>
              </a:tblGrid>
              <a:tr h="195838">
                <a:tc>
                  <a:txBody>
                    <a:bodyPr/>
                    <a:lstStyle/>
                    <a:p>
                      <a:pPr marL="0" marR="0" algn="l">
                        <a:lnSpc>
                          <a:spcPct val="100000"/>
                        </a:lnSpc>
                        <a:spcBef>
                          <a:spcPts val="0"/>
                        </a:spcBef>
                        <a:spcAft>
                          <a:spcPts val="0"/>
                        </a:spcAft>
                      </a:pPr>
                      <a:r>
                        <a:rPr lang="en-US" sz="1600" b="1" dirty="0"/>
                        <a:t>Parameter</a:t>
                      </a:r>
                      <a:endParaRPr lang="en-US" sz="1600" b="1" dirty="0">
                        <a:solidFill>
                          <a:srgbClr val="000000"/>
                        </a:solidFill>
                        <a:latin typeface="Arial"/>
                        <a:ea typeface="SimSun"/>
                      </a:endParaRPr>
                    </a:p>
                  </a:txBody>
                  <a:tcPr marL="68580" marR="68580" marT="0" marB="0" anchor="ctr"/>
                </a:tc>
                <a:tc>
                  <a:txBody>
                    <a:bodyPr/>
                    <a:lstStyle/>
                    <a:p>
                      <a:pPr marL="0" marR="0">
                        <a:lnSpc>
                          <a:spcPct val="100000"/>
                        </a:lnSpc>
                        <a:spcBef>
                          <a:spcPts val="0"/>
                        </a:spcBef>
                        <a:spcAft>
                          <a:spcPts val="0"/>
                        </a:spcAft>
                      </a:pPr>
                      <a:r>
                        <a:rPr lang="en-US" sz="1600" b="1" dirty="0"/>
                        <a:t>Description</a:t>
                      </a:r>
                      <a:endParaRPr lang="en-US" sz="1600" b="1" dirty="0">
                        <a:solidFill>
                          <a:srgbClr val="000000"/>
                        </a:solidFill>
                        <a:latin typeface="Arial"/>
                        <a:ea typeface="SimSun"/>
                      </a:endParaRPr>
                    </a:p>
                  </a:txBody>
                  <a:tcPr marL="68580" marR="68580" marT="0" marB="0" anchor="ctr"/>
                </a:tc>
                <a:extLst>
                  <a:ext uri="{0D108BD9-81ED-4DB2-BD59-A6C34878D82A}">
                    <a16:rowId xmlns:a16="http://schemas.microsoft.com/office/drawing/2014/main" val="10000"/>
                  </a:ext>
                </a:extLst>
              </a:tr>
              <a:tr h="293757">
                <a:tc>
                  <a:txBody>
                    <a:bodyPr/>
                    <a:lstStyle/>
                    <a:p>
                      <a:pPr marL="342900" marR="0" lvl="0" indent="-342900" algn="l">
                        <a:lnSpc>
                          <a:spcPct val="100000"/>
                        </a:lnSpc>
                        <a:spcBef>
                          <a:spcPts val="0"/>
                        </a:spcBef>
                        <a:spcAft>
                          <a:spcPts val="0"/>
                        </a:spcAft>
                        <a:buFont typeface="+mj-lt"/>
                        <a:buNone/>
                      </a:pPr>
                      <a:r>
                        <a:rPr lang="en-US" sz="1200" i="1" dirty="0">
                          <a:latin typeface="Courier New" pitchFamily="49" charset="0"/>
                          <a:cs typeface="Courier New" pitchFamily="49" charset="0"/>
                        </a:rPr>
                        <a:t>prefix mask</a:t>
                      </a:r>
                      <a:endParaRPr lang="en-US" sz="1200" i="1" dirty="0">
                        <a:latin typeface="Courier New" pitchFamily="49" charset="0"/>
                        <a:ea typeface="Times New Roman"/>
                        <a:cs typeface="Courier New" pitchFamily="49" charset="0"/>
                      </a:endParaRPr>
                    </a:p>
                  </a:txBody>
                  <a:tcPr marL="68580" marR="68580" marT="0" marB="0" anchor="ctr"/>
                </a:tc>
                <a:tc>
                  <a:txBody>
                    <a:bodyPr/>
                    <a:lstStyle/>
                    <a:p>
                      <a:pPr marL="0" marR="0" lvl="0" indent="0">
                        <a:lnSpc>
                          <a:spcPct val="100000"/>
                        </a:lnSpc>
                        <a:spcBef>
                          <a:spcPts val="0"/>
                        </a:spcBef>
                        <a:spcAft>
                          <a:spcPts val="0"/>
                        </a:spcAft>
                        <a:buFont typeface="+mj-lt"/>
                        <a:buNone/>
                      </a:pPr>
                      <a:r>
                        <a:rPr lang="en-US" sz="1200" dirty="0"/>
                        <a:t>The IP network and subnet mask for the remote network to be entered into the IP routing table.</a:t>
                      </a:r>
                      <a:endParaRPr lang="en-US" sz="1200" dirty="0">
                        <a:solidFill>
                          <a:srgbClr val="000000"/>
                        </a:solidFill>
                        <a:latin typeface="Times New Roman"/>
                        <a:ea typeface="SimSun"/>
                        <a:cs typeface="Arial"/>
                      </a:endParaRPr>
                    </a:p>
                  </a:txBody>
                  <a:tcPr marL="68580" marR="68580" marT="0" marB="0" anchor="ctr"/>
                </a:tc>
                <a:extLst>
                  <a:ext uri="{0D108BD9-81ED-4DB2-BD59-A6C34878D82A}">
                    <a16:rowId xmlns:a16="http://schemas.microsoft.com/office/drawing/2014/main" val="10001"/>
                  </a:ext>
                </a:extLst>
              </a:tr>
              <a:tr h="146878">
                <a:tc>
                  <a:txBody>
                    <a:bodyPr/>
                    <a:lstStyle/>
                    <a:p>
                      <a:pPr marL="342900" marR="0" lvl="0" indent="-342900" algn="l">
                        <a:lnSpc>
                          <a:spcPct val="100000"/>
                        </a:lnSpc>
                        <a:spcBef>
                          <a:spcPts val="0"/>
                        </a:spcBef>
                        <a:spcAft>
                          <a:spcPts val="0"/>
                        </a:spcAft>
                        <a:buFont typeface="+mj-lt"/>
                        <a:buNone/>
                      </a:pPr>
                      <a:r>
                        <a:rPr lang="en-US" sz="1200" i="1" dirty="0">
                          <a:latin typeface="Courier New" pitchFamily="49" charset="0"/>
                          <a:cs typeface="Courier New" pitchFamily="49" charset="0"/>
                        </a:rPr>
                        <a:t>address</a:t>
                      </a:r>
                      <a:endParaRPr lang="en-US" sz="1200" i="1"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The IP address of the next hop that can be used to reach the destination network.</a:t>
                      </a:r>
                    </a:p>
                  </a:txBody>
                  <a:tcPr marL="68580" marR="68580" marT="0" marB="0" anchor="ctr"/>
                </a:tc>
                <a:extLst>
                  <a:ext uri="{0D108BD9-81ED-4DB2-BD59-A6C34878D82A}">
                    <a16:rowId xmlns:a16="http://schemas.microsoft.com/office/drawing/2014/main" val="10002"/>
                  </a:ext>
                </a:extLst>
              </a:tr>
              <a:tr h="146878">
                <a:tc>
                  <a:txBody>
                    <a:bodyPr/>
                    <a:lstStyle/>
                    <a:p>
                      <a:pPr marL="342900" marR="0" lvl="0" indent="-342900" algn="l">
                        <a:lnSpc>
                          <a:spcPct val="100000"/>
                        </a:lnSpc>
                        <a:spcBef>
                          <a:spcPts val="0"/>
                        </a:spcBef>
                        <a:spcAft>
                          <a:spcPts val="0"/>
                        </a:spcAft>
                        <a:buFont typeface="+mj-lt"/>
                        <a:buNone/>
                      </a:pPr>
                      <a:r>
                        <a:rPr lang="en-US" sz="1200" i="1" dirty="0">
                          <a:latin typeface="Courier New" pitchFamily="49" charset="0"/>
                          <a:cs typeface="Courier New" pitchFamily="49" charset="0"/>
                        </a:rPr>
                        <a:t>interface</a:t>
                      </a:r>
                      <a:endParaRPr lang="en-US" sz="1200" i="1"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The local router outbound interface to be used to reach the destination network.</a:t>
                      </a:r>
                    </a:p>
                  </a:txBody>
                  <a:tcPr marL="68580" marR="68580" marT="0" marB="0" anchor="ctr"/>
                </a:tc>
                <a:extLst>
                  <a:ext uri="{0D108BD9-81ED-4DB2-BD59-A6C34878D82A}">
                    <a16:rowId xmlns:a16="http://schemas.microsoft.com/office/drawing/2014/main" val="10003"/>
                  </a:ext>
                </a:extLst>
              </a:tr>
              <a:tr h="293757">
                <a:tc>
                  <a:txBody>
                    <a:bodyPr/>
                    <a:lstStyle/>
                    <a:p>
                      <a:pPr marL="342900" marR="0" lvl="0" indent="-342900" algn="l">
                        <a:lnSpc>
                          <a:spcPct val="100000"/>
                        </a:lnSpc>
                        <a:spcBef>
                          <a:spcPts val="0"/>
                        </a:spcBef>
                        <a:spcAft>
                          <a:spcPts val="0"/>
                        </a:spcAft>
                        <a:buFont typeface="+mj-lt"/>
                        <a:buNone/>
                      </a:pPr>
                      <a:r>
                        <a:rPr lang="en-US" sz="1200" b="1" dirty="0">
                          <a:latin typeface="Courier New" pitchFamily="49" charset="0"/>
                          <a:cs typeface="Courier New" pitchFamily="49" charset="0"/>
                        </a:rPr>
                        <a:t>dhcp</a:t>
                      </a:r>
                      <a:endParaRPr lang="en-US" sz="1200" b="1"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(Optional) Enables a Dynamic Host Configuration Protocol (DHCP) server to assign a static route to a default gateway (option 3). </a:t>
                      </a:r>
                    </a:p>
                  </a:txBody>
                  <a:tcPr marL="68580" marR="68580" marT="0" marB="0" anchor="ctr"/>
                </a:tc>
                <a:extLst>
                  <a:ext uri="{0D108BD9-81ED-4DB2-BD59-A6C34878D82A}">
                    <a16:rowId xmlns:a16="http://schemas.microsoft.com/office/drawing/2014/main" val="10004"/>
                  </a:ext>
                </a:extLst>
              </a:tr>
              <a:tr h="146878">
                <a:tc>
                  <a:txBody>
                    <a:bodyPr/>
                    <a:lstStyle/>
                    <a:p>
                      <a:pPr marL="342900" marR="0" lvl="0" indent="-342900" algn="l">
                        <a:lnSpc>
                          <a:spcPct val="100000"/>
                        </a:lnSpc>
                        <a:spcBef>
                          <a:spcPts val="0"/>
                        </a:spcBef>
                        <a:spcAft>
                          <a:spcPts val="0"/>
                        </a:spcAft>
                        <a:buFont typeface="+mj-lt"/>
                        <a:buNone/>
                      </a:pPr>
                      <a:r>
                        <a:rPr lang="en-US" sz="1200" dirty="0">
                          <a:latin typeface="Courier New" pitchFamily="49" charset="0"/>
                          <a:cs typeface="Courier New" pitchFamily="49" charset="0"/>
                        </a:rPr>
                        <a:t>distance</a:t>
                      </a:r>
                      <a:endParaRPr lang="en-US" sz="1200"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(Optional) The administrative distance to be assigned to this route.</a:t>
                      </a:r>
                    </a:p>
                  </a:txBody>
                  <a:tcPr marL="68580" marR="68580" marT="0" marB="0" anchor="ctr"/>
                </a:tc>
                <a:extLst>
                  <a:ext uri="{0D108BD9-81ED-4DB2-BD59-A6C34878D82A}">
                    <a16:rowId xmlns:a16="http://schemas.microsoft.com/office/drawing/2014/main" val="10005"/>
                  </a:ext>
                </a:extLst>
              </a:tr>
              <a:tr h="293757">
                <a:tc>
                  <a:txBody>
                    <a:bodyPr/>
                    <a:lstStyle/>
                    <a:p>
                      <a:pPr marL="342900" marR="0" lvl="0" indent="-342900" algn="l">
                        <a:lnSpc>
                          <a:spcPct val="100000"/>
                        </a:lnSpc>
                        <a:spcBef>
                          <a:spcPts val="0"/>
                        </a:spcBef>
                        <a:spcAft>
                          <a:spcPts val="0"/>
                        </a:spcAft>
                        <a:buFont typeface="+mj-lt"/>
                        <a:buNone/>
                      </a:pPr>
                      <a:r>
                        <a:rPr lang="en-US" sz="1200" b="1" dirty="0">
                          <a:latin typeface="Courier New" pitchFamily="49" charset="0"/>
                          <a:cs typeface="Courier New" pitchFamily="49" charset="0"/>
                        </a:rPr>
                        <a:t>name</a:t>
                      </a:r>
                      <a:r>
                        <a:rPr lang="en-US" sz="1200" dirty="0">
                          <a:latin typeface="Courier New" pitchFamily="49" charset="0"/>
                          <a:cs typeface="Courier New" pitchFamily="49" charset="0"/>
                        </a:rPr>
                        <a:t> </a:t>
                      </a:r>
                      <a:r>
                        <a:rPr lang="en-US" sz="1200" i="1" kern="1200" dirty="0">
                          <a:solidFill>
                            <a:schemeClr val="dk1"/>
                          </a:solidFill>
                          <a:latin typeface="Courier New" pitchFamily="49" charset="0"/>
                          <a:ea typeface="+mn-ea"/>
                          <a:cs typeface="Courier New" pitchFamily="49" charset="0"/>
                        </a:rPr>
                        <a:t>next-hop-name</a:t>
                      </a: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(Optional) Applies a name to the specified route. </a:t>
                      </a:r>
                    </a:p>
                  </a:txBody>
                  <a:tcPr marL="68580" marR="68580" marT="0" marB="0" anchor="ctr"/>
                </a:tc>
                <a:extLst>
                  <a:ext uri="{0D108BD9-81ED-4DB2-BD59-A6C34878D82A}">
                    <a16:rowId xmlns:a16="http://schemas.microsoft.com/office/drawing/2014/main" val="10006"/>
                  </a:ext>
                </a:extLst>
              </a:tr>
              <a:tr h="293757">
                <a:tc>
                  <a:txBody>
                    <a:bodyPr/>
                    <a:lstStyle/>
                    <a:p>
                      <a:pPr marL="342900" marR="0" lvl="0" indent="-342900" algn="l">
                        <a:lnSpc>
                          <a:spcPct val="100000"/>
                        </a:lnSpc>
                        <a:spcBef>
                          <a:spcPts val="0"/>
                        </a:spcBef>
                        <a:spcAft>
                          <a:spcPts val="0"/>
                        </a:spcAft>
                        <a:buFont typeface="+mj-lt"/>
                        <a:buNone/>
                      </a:pPr>
                      <a:r>
                        <a:rPr lang="en-US" sz="1200" b="1" dirty="0">
                          <a:latin typeface="Courier New" pitchFamily="49" charset="0"/>
                          <a:cs typeface="Courier New" pitchFamily="49" charset="0"/>
                        </a:rPr>
                        <a:t>permanent</a:t>
                      </a:r>
                      <a:endParaRPr lang="en-US" sz="1200" b="1"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(Optional) Specifies that the route will not be removed from the routing table even if the interface associated with the route goes down.</a:t>
                      </a:r>
                    </a:p>
                  </a:txBody>
                  <a:tcPr marL="68580" marR="68580" marT="0" marB="0" anchor="ctr"/>
                </a:tc>
                <a:extLst>
                  <a:ext uri="{0D108BD9-81ED-4DB2-BD59-A6C34878D82A}">
                    <a16:rowId xmlns:a16="http://schemas.microsoft.com/office/drawing/2014/main" val="10007"/>
                  </a:ext>
                </a:extLst>
              </a:tr>
              <a:tr h="293757">
                <a:tc>
                  <a:txBody>
                    <a:bodyPr/>
                    <a:lstStyle/>
                    <a:p>
                      <a:pPr marL="342900" marR="0" lvl="0" indent="-342900" algn="l">
                        <a:lnSpc>
                          <a:spcPct val="100000"/>
                        </a:lnSpc>
                        <a:spcBef>
                          <a:spcPts val="0"/>
                        </a:spcBef>
                        <a:spcAft>
                          <a:spcPts val="0"/>
                        </a:spcAft>
                        <a:buFont typeface="+mj-lt"/>
                        <a:buNone/>
                      </a:pPr>
                      <a:r>
                        <a:rPr lang="en-US" sz="1200" b="1" dirty="0">
                          <a:latin typeface="Courier New" pitchFamily="49" charset="0"/>
                          <a:cs typeface="Courier New" pitchFamily="49" charset="0"/>
                        </a:rPr>
                        <a:t>track</a:t>
                      </a:r>
                      <a:r>
                        <a:rPr lang="en-US" sz="1200" dirty="0">
                          <a:latin typeface="Courier New" pitchFamily="49" charset="0"/>
                          <a:cs typeface="Courier New" pitchFamily="49" charset="0"/>
                        </a:rPr>
                        <a:t> </a:t>
                      </a:r>
                      <a:r>
                        <a:rPr lang="en-US" sz="1200" i="1" kern="1200" dirty="0">
                          <a:solidFill>
                            <a:schemeClr val="dk1"/>
                          </a:solidFill>
                          <a:latin typeface="Courier New" pitchFamily="49" charset="0"/>
                          <a:ea typeface="+mn-ea"/>
                          <a:cs typeface="Courier New" pitchFamily="49" charset="0"/>
                        </a:rPr>
                        <a:t>number</a:t>
                      </a: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(Optional) Associates a track object with this route. Valid values for the number argument range from 1 to 500.</a:t>
                      </a:r>
                    </a:p>
                  </a:txBody>
                  <a:tcPr marL="68580" marR="68580" marT="0" marB="0" anchor="ctr"/>
                </a:tc>
                <a:extLst>
                  <a:ext uri="{0D108BD9-81ED-4DB2-BD59-A6C34878D82A}">
                    <a16:rowId xmlns:a16="http://schemas.microsoft.com/office/drawing/2014/main" val="10008"/>
                  </a:ext>
                </a:extLst>
              </a:tr>
              <a:tr h="146878">
                <a:tc>
                  <a:txBody>
                    <a:bodyPr/>
                    <a:lstStyle/>
                    <a:p>
                      <a:pPr marL="342900" marR="0" lvl="0" indent="-342900" algn="l">
                        <a:lnSpc>
                          <a:spcPct val="100000"/>
                        </a:lnSpc>
                        <a:spcBef>
                          <a:spcPts val="0"/>
                        </a:spcBef>
                        <a:spcAft>
                          <a:spcPts val="0"/>
                        </a:spcAft>
                        <a:buFont typeface="+mj-lt"/>
                        <a:buNone/>
                      </a:pPr>
                      <a:r>
                        <a:rPr lang="en-US" sz="1200" b="1" dirty="0">
                          <a:latin typeface="Courier New" pitchFamily="49" charset="0"/>
                          <a:cs typeface="Courier New" pitchFamily="49" charset="0"/>
                        </a:rPr>
                        <a:t>tag</a:t>
                      </a:r>
                      <a:r>
                        <a:rPr lang="en-US" sz="1200" dirty="0">
                          <a:latin typeface="Courier New" pitchFamily="49" charset="0"/>
                          <a:cs typeface="Courier New" pitchFamily="49" charset="0"/>
                        </a:rPr>
                        <a:t> </a:t>
                      </a:r>
                      <a:r>
                        <a:rPr lang="en-US" sz="1200" i="1" dirty="0">
                          <a:latin typeface="Courier New" pitchFamily="49" charset="0"/>
                          <a:cs typeface="Courier New" pitchFamily="49" charset="0"/>
                        </a:rPr>
                        <a:t>tag</a:t>
                      </a:r>
                      <a:endParaRPr lang="en-US" sz="1200" i="1"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(Optional) A value that can be used as a match value in route maps.</a:t>
                      </a:r>
                    </a:p>
                  </a:txBody>
                  <a:tcPr marL="68580" marR="68580" marT="0" marB="0" anchor="ct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2640594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1634" y="105559"/>
            <a:ext cx="7365574" cy="764534"/>
          </a:xfrm>
        </p:spPr>
        <p:txBody>
          <a:bodyPr>
            <a:normAutofit/>
          </a:bodyPr>
          <a:lstStyle/>
          <a:p>
            <a:r>
              <a:rPr lang="en-US" dirty="0"/>
              <a:t>Configuring a Default Static Route</a:t>
            </a:r>
          </a:p>
        </p:txBody>
      </p:sp>
      <p:sp>
        <p:nvSpPr>
          <p:cNvPr id="3" name="Content Placeholder 2"/>
          <p:cNvSpPr>
            <a:spLocks noGrp="1"/>
          </p:cNvSpPr>
          <p:nvPr>
            <p:ph idx="10"/>
          </p:nvPr>
        </p:nvSpPr>
        <p:spPr>
          <a:xfrm>
            <a:off x="235624" y="1106789"/>
            <a:ext cx="8520354" cy="999364"/>
          </a:xfrm>
        </p:spPr>
        <p:txBody>
          <a:bodyPr>
            <a:normAutofit/>
          </a:bodyPr>
          <a:lstStyle/>
          <a:p>
            <a:r>
              <a:rPr lang="en-US" sz="1600" dirty="0">
                <a:solidFill>
                  <a:schemeClr val="tx1"/>
                </a:solidFill>
              </a:rPr>
              <a:t>R2 is configured with a static route to the R1 LAN and a default static route to the Internet.</a:t>
            </a:r>
          </a:p>
          <a:p>
            <a:r>
              <a:rPr lang="en-US" sz="1600" dirty="0">
                <a:solidFill>
                  <a:schemeClr val="tx1"/>
                </a:solidFill>
              </a:rPr>
              <a:t>R1 is configured with a default static route.</a:t>
            </a:r>
          </a:p>
        </p:txBody>
      </p:sp>
      <p:sp>
        <p:nvSpPr>
          <p:cNvPr id="5" name="Text Placeholder 5"/>
          <p:cNvSpPr>
            <a:spLocks/>
          </p:cNvSpPr>
          <p:nvPr/>
        </p:nvSpPr>
        <p:spPr bwMode="auto">
          <a:xfrm>
            <a:off x="2167466" y="3868480"/>
            <a:ext cx="6652683" cy="1861878"/>
          </a:xfrm>
          <a:prstGeom prst="rect">
            <a:avLst/>
          </a:prstGeom>
          <a:noFill/>
          <a:ln w="254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R1(config)# </a:t>
            </a:r>
            <a:r>
              <a:rPr lang="en-US" sz="1400" b="1" kern="0" dirty="0">
                <a:latin typeface="Courier New" pitchFamily="49" charset="0"/>
              </a:rPr>
              <a:t>ip route 0.0.0.0 0.0.0.0 10.1.1.1</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R1(config)# </a:t>
            </a:r>
            <a:r>
              <a:rPr lang="en-US" sz="1400" b="1" kern="0" dirty="0">
                <a:latin typeface="Courier New" pitchFamily="49" charset="0"/>
              </a:rPr>
              <a:t>exit</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R1# </a:t>
            </a:r>
            <a:r>
              <a:rPr lang="en-US" sz="1400" b="1" kern="0" dirty="0">
                <a:latin typeface="Courier New" pitchFamily="49" charset="0"/>
              </a:rPr>
              <a:t>show ip route</a:t>
            </a:r>
          </a:p>
          <a:p>
            <a:pPr marL="236538" indent="-236538" algn="l" defTabSz="814388" eaLnBrk="1" hangingPunct="1">
              <a:lnSpc>
                <a:spcPct val="100000"/>
              </a:lnSpc>
              <a:spcBef>
                <a:spcPts val="0"/>
              </a:spcBef>
              <a:spcAft>
                <a:spcPts val="0"/>
              </a:spcAft>
              <a:buClr>
                <a:srgbClr val="708CA1"/>
              </a:buClr>
              <a:defRPr/>
            </a:pPr>
            <a:endParaRPr lang="en-US" sz="600" b="1" kern="0" dirty="0">
              <a:latin typeface="Courier New" pitchFamily="49" charset="0"/>
            </a:endParaRPr>
          </a:p>
          <a:p>
            <a:pPr lvl="0" algn="l">
              <a:lnSpc>
                <a:spcPct val="100000"/>
              </a:lnSpc>
              <a:spcBef>
                <a:spcPts val="0"/>
              </a:spcBef>
              <a:spcAft>
                <a:spcPts val="0"/>
              </a:spcAft>
            </a:pPr>
            <a:r>
              <a:rPr lang="en-US" sz="1400" kern="0" dirty="0">
                <a:latin typeface="Courier New" pitchFamily="49" charset="0"/>
              </a:rPr>
              <a:t>&lt;output omitted&gt;</a:t>
            </a:r>
          </a:p>
          <a:p>
            <a:pPr lvl="0" algn="l">
              <a:lnSpc>
                <a:spcPct val="100000"/>
              </a:lnSpc>
              <a:spcBef>
                <a:spcPts val="0"/>
              </a:spcBef>
              <a:spcAft>
                <a:spcPts val="0"/>
              </a:spcAft>
            </a:pPr>
            <a:r>
              <a:rPr lang="en-US" sz="1400" kern="0" dirty="0">
                <a:latin typeface="Courier New" pitchFamily="49" charset="0"/>
              </a:rPr>
              <a:t>Gateway of last resort is not set</a:t>
            </a:r>
          </a:p>
          <a:p>
            <a:pPr lvl="0" algn="l">
              <a:lnSpc>
                <a:spcPct val="100000"/>
              </a:lnSpc>
              <a:spcBef>
                <a:spcPts val="0"/>
              </a:spcBef>
              <a:spcAft>
                <a:spcPts val="0"/>
              </a:spcAft>
            </a:pPr>
            <a:r>
              <a:rPr lang="en-US" sz="1400" kern="0" dirty="0">
                <a:latin typeface="Courier New" pitchFamily="49" charset="0"/>
              </a:rPr>
              <a:t>C    172.16.1.0 is directly connected, FastEthernet0/0</a:t>
            </a:r>
          </a:p>
          <a:p>
            <a:pPr lvl="0" algn="l">
              <a:lnSpc>
                <a:spcPct val="100000"/>
              </a:lnSpc>
              <a:spcBef>
                <a:spcPts val="0"/>
              </a:spcBef>
              <a:spcAft>
                <a:spcPts val="0"/>
              </a:spcAft>
            </a:pPr>
            <a:r>
              <a:rPr lang="en-US" sz="1400" kern="0" dirty="0">
                <a:latin typeface="Courier New" pitchFamily="49" charset="0"/>
              </a:rPr>
              <a:t>C    10.1.1.0 is directly connected, Serial0/0/0</a:t>
            </a:r>
          </a:p>
          <a:p>
            <a:pPr lvl="0" algn="l">
              <a:lnSpc>
                <a:spcPct val="100000"/>
              </a:lnSpc>
              <a:spcBef>
                <a:spcPts val="0"/>
              </a:spcBef>
              <a:spcAft>
                <a:spcPts val="0"/>
              </a:spcAft>
            </a:pPr>
            <a:r>
              <a:rPr lang="en-US" sz="1400" kern="0" dirty="0">
                <a:latin typeface="Courier New" pitchFamily="49" charset="0"/>
              </a:rPr>
              <a:t>S*   0.0.0.0/0 [1/0] via 10.1.1.1</a:t>
            </a:r>
          </a:p>
          <a:p>
            <a:pPr marL="236538" indent="-236538" algn="l" defTabSz="814388" eaLnBrk="1" hangingPunct="1">
              <a:lnSpc>
                <a:spcPct val="100000"/>
              </a:lnSpc>
              <a:spcBef>
                <a:spcPts val="0"/>
              </a:spcBef>
              <a:spcAft>
                <a:spcPts val="0"/>
              </a:spcAft>
              <a:buClr>
                <a:srgbClr val="708CA1"/>
              </a:buClr>
              <a:defRPr/>
            </a:pPr>
            <a:endParaRPr lang="en-US" sz="1400" b="1" kern="0" dirty="0">
              <a:latin typeface="Courier New" pitchFamily="49" charset="0"/>
            </a:endParaRPr>
          </a:p>
          <a:p>
            <a:pPr marL="236538" indent="-236538" algn="l" defTabSz="814388" eaLnBrk="1" hangingPunct="1">
              <a:lnSpc>
                <a:spcPct val="100000"/>
              </a:lnSpc>
              <a:spcBef>
                <a:spcPts val="0"/>
              </a:spcBef>
              <a:spcAft>
                <a:spcPts val="0"/>
              </a:spcAft>
              <a:buClr>
                <a:srgbClr val="708CA1"/>
              </a:buClr>
              <a:defRPr/>
            </a:pPr>
            <a:endParaRPr lang="en-US" sz="1400" b="1" kern="0" dirty="0">
              <a:latin typeface="Courier New" pitchFamily="49" charset="0"/>
            </a:endParaRPr>
          </a:p>
        </p:txBody>
      </p:sp>
      <p:sp>
        <p:nvSpPr>
          <p:cNvPr id="33" name="Text Placeholder 5"/>
          <p:cNvSpPr>
            <a:spLocks/>
          </p:cNvSpPr>
          <p:nvPr/>
        </p:nvSpPr>
        <p:spPr bwMode="auto">
          <a:xfrm>
            <a:off x="299595" y="2074989"/>
            <a:ext cx="8540750" cy="545743"/>
          </a:xfrm>
          <a:prstGeom prst="rect">
            <a:avLst/>
          </a:prstGeom>
          <a:noFill/>
          <a:ln w="254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R2(config)# </a:t>
            </a:r>
            <a:r>
              <a:rPr lang="en-US" sz="1400" b="1" kern="0" dirty="0">
                <a:latin typeface="Courier New" pitchFamily="49" charset="0"/>
              </a:rPr>
              <a:t>ip route 172.16.1.0 255.255.255.0 S0/0/0</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R2(config)# </a:t>
            </a:r>
            <a:r>
              <a:rPr lang="en-US" sz="1400" b="1" kern="0" dirty="0">
                <a:latin typeface="Courier New" pitchFamily="49" charset="0"/>
              </a:rPr>
              <a:t>ip route 0.0.0.0 0.0.0.0 192.168.1.1</a:t>
            </a:r>
          </a:p>
          <a:p>
            <a:pPr marL="236538" indent="-236538" algn="l" defTabSz="814388" eaLnBrk="1" hangingPunct="1">
              <a:lnSpc>
                <a:spcPct val="100000"/>
              </a:lnSpc>
              <a:spcBef>
                <a:spcPts val="0"/>
              </a:spcBef>
              <a:spcAft>
                <a:spcPts val="0"/>
              </a:spcAft>
              <a:buClr>
                <a:srgbClr val="708CA1"/>
              </a:buClr>
              <a:defRPr/>
            </a:pPr>
            <a:endParaRPr lang="en-US" sz="1400" b="1" kern="0" dirty="0">
              <a:latin typeface="Courier New" pitchFamily="49" charset="0"/>
            </a:endParaRPr>
          </a:p>
        </p:txBody>
      </p:sp>
      <p:grpSp>
        <p:nvGrpSpPr>
          <p:cNvPr id="36" name="Group 35"/>
          <p:cNvGrpSpPr/>
          <p:nvPr/>
        </p:nvGrpSpPr>
        <p:grpSpPr>
          <a:xfrm>
            <a:off x="911634" y="2848618"/>
            <a:ext cx="7290541" cy="1030080"/>
            <a:chOff x="987834" y="3095725"/>
            <a:chExt cx="7290541" cy="1030080"/>
          </a:xfrm>
        </p:grpSpPr>
        <p:pic>
          <p:nvPicPr>
            <p:cNvPr id="13" name="Picture 88"/>
            <p:cNvPicPr>
              <a:picLocks noChangeAspect="1" noChangeArrowheads="1"/>
            </p:cNvPicPr>
            <p:nvPr/>
          </p:nvPicPr>
          <p:blipFill>
            <a:blip r:embed="rId3"/>
            <a:srcRect/>
            <a:stretch>
              <a:fillRect/>
            </a:stretch>
          </p:blipFill>
          <p:spPr bwMode="auto">
            <a:xfrm>
              <a:off x="7145453" y="3095725"/>
              <a:ext cx="1132922" cy="690333"/>
            </a:xfrm>
            <a:prstGeom prst="rect">
              <a:avLst/>
            </a:prstGeom>
            <a:noFill/>
            <a:ln w="9525" algn="ctr">
              <a:noFill/>
              <a:miter lim="800000"/>
              <a:headEnd/>
              <a:tailEnd/>
            </a:ln>
          </p:spPr>
        </p:pic>
        <p:sp>
          <p:nvSpPr>
            <p:cNvPr id="12" name="Freeform 9"/>
            <p:cNvSpPr>
              <a:spLocks/>
            </p:cNvSpPr>
            <p:nvPr/>
          </p:nvSpPr>
          <p:spPr bwMode="auto">
            <a:xfrm>
              <a:off x="4416602" y="3369308"/>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1" name="Freeform 9"/>
            <p:cNvSpPr>
              <a:spLocks/>
            </p:cNvSpPr>
            <p:nvPr/>
          </p:nvSpPr>
          <p:spPr bwMode="auto">
            <a:xfrm>
              <a:off x="1895569" y="33380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8" name="Picture 37"/>
            <p:cNvPicPr>
              <a:picLocks noChangeArrowheads="1"/>
            </p:cNvPicPr>
            <p:nvPr/>
          </p:nvPicPr>
          <p:blipFill>
            <a:blip r:embed="rId4"/>
            <a:srcRect/>
            <a:stretch>
              <a:fillRect/>
            </a:stretch>
          </p:blipFill>
          <p:spPr bwMode="auto">
            <a:xfrm>
              <a:off x="1057607" y="3117758"/>
              <a:ext cx="870351" cy="451691"/>
            </a:xfrm>
            <a:prstGeom prst="rect">
              <a:avLst/>
            </a:prstGeom>
            <a:noFill/>
            <a:ln w="9525">
              <a:noFill/>
              <a:miter lim="800000"/>
              <a:headEnd/>
              <a:tailEnd/>
            </a:ln>
          </p:spPr>
        </p:pic>
        <p:pic>
          <p:nvPicPr>
            <p:cNvPr id="9" name="Picture 37"/>
            <p:cNvPicPr>
              <a:picLocks noChangeArrowheads="1"/>
            </p:cNvPicPr>
            <p:nvPr/>
          </p:nvPicPr>
          <p:blipFill>
            <a:blip r:embed="rId4"/>
            <a:srcRect/>
            <a:stretch>
              <a:fillRect/>
            </a:stretch>
          </p:blipFill>
          <p:spPr bwMode="auto">
            <a:xfrm>
              <a:off x="3591491" y="3128775"/>
              <a:ext cx="870351" cy="451691"/>
            </a:xfrm>
            <a:prstGeom prst="rect">
              <a:avLst/>
            </a:prstGeom>
            <a:noFill/>
            <a:ln w="9525">
              <a:noFill/>
              <a:miter lim="800000"/>
              <a:headEnd/>
              <a:tailEnd/>
            </a:ln>
          </p:spPr>
        </p:pic>
        <p:pic>
          <p:nvPicPr>
            <p:cNvPr id="10" name="Picture 37"/>
            <p:cNvPicPr>
              <a:picLocks noChangeArrowheads="1"/>
            </p:cNvPicPr>
            <p:nvPr/>
          </p:nvPicPr>
          <p:blipFill>
            <a:blip r:embed="rId4"/>
            <a:srcRect/>
            <a:stretch>
              <a:fillRect/>
            </a:stretch>
          </p:blipFill>
          <p:spPr bwMode="auto">
            <a:xfrm>
              <a:off x="6345718" y="3172843"/>
              <a:ext cx="870351" cy="451691"/>
            </a:xfrm>
            <a:prstGeom prst="rect">
              <a:avLst/>
            </a:prstGeom>
            <a:noFill/>
            <a:ln w="9525">
              <a:noFill/>
              <a:miter lim="800000"/>
              <a:headEnd/>
              <a:tailEnd/>
            </a:ln>
          </p:spPr>
        </p:pic>
        <p:sp>
          <p:nvSpPr>
            <p:cNvPr id="14" name="TextBox 13"/>
            <p:cNvSpPr txBox="1"/>
            <p:nvPr/>
          </p:nvSpPr>
          <p:spPr>
            <a:xfrm>
              <a:off x="7381322" y="3327078"/>
              <a:ext cx="700833" cy="244682"/>
            </a:xfrm>
            <a:prstGeom prst="rect">
              <a:avLst/>
            </a:prstGeom>
            <a:noFill/>
          </p:spPr>
          <p:txBody>
            <a:bodyPr wrap="none" rtlCol="0">
              <a:spAutoFit/>
            </a:bodyPr>
            <a:lstStyle/>
            <a:p>
              <a:r>
                <a:rPr lang="en-US" sz="1100" b="1" dirty="0"/>
                <a:t>Internet</a:t>
              </a:r>
            </a:p>
          </p:txBody>
        </p:sp>
        <p:sp>
          <p:nvSpPr>
            <p:cNvPr id="15" name="TextBox 14"/>
            <p:cNvSpPr txBox="1"/>
            <p:nvPr/>
          </p:nvSpPr>
          <p:spPr>
            <a:xfrm>
              <a:off x="1961006" y="3139791"/>
              <a:ext cx="1013551" cy="165253"/>
            </a:xfrm>
            <a:prstGeom prst="rect">
              <a:avLst/>
            </a:prstGeom>
            <a:noFill/>
          </p:spPr>
          <p:txBody>
            <a:bodyPr wrap="square" lIns="0" tIns="0" rIns="0" bIns="0" rtlCol="0" anchor="ctr" anchorCtr="0">
              <a:noAutofit/>
            </a:bodyPr>
            <a:lstStyle/>
            <a:p>
              <a:pPr algn="l"/>
              <a:r>
                <a:rPr lang="en-US" sz="1050" dirty="0"/>
                <a:t>S0/0/0</a:t>
              </a:r>
            </a:p>
          </p:txBody>
        </p:sp>
        <p:sp>
          <p:nvSpPr>
            <p:cNvPr id="16" name="TextBox 15"/>
            <p:cNvSpPr txBox="1"/>
            <p:nvPr/>
          </p:nvSpPr>
          <p:spPr>
            <a:xfrm>
              <a:off x="3171038" y="3292191"/>
              <a:ext cx="1013551" cy="165253"/>
            </a:xfrm>
            <a:prstGeom prst="rect">
              <a:avLst/>
            </a:prstGeom>
            <a:noFill/>
          </p:spPr>
          <p:txBody>
            <a:bodyPr wrap="square" lIns="0" tIns="0" rIns="0" bIns="0" rtlCol="0" anchor="ctr" anchorCtr="0">
              <a:noAutofit/>
            </a:bodyPr>
            <a:lstStyle/>
            <a:p>
              <a:pPr algn="l"/>
              <a:r>
                <a:rPr lang="en-US" sz="1050" dirty="0"/>
                <a:t>S0/0/0</a:t>
              </a:r>
            </a:p>
          </p:txBody>
        </p:sp>
        <p:sp>
          <p:nvSpPr>
            <p:cNvPr id="17" name="TextBox 16"/>
            <p:cNvSpPr txBox="1"/>
            <p:nvPr/>
          </p:nvSpPr>
          <p:spPr>
            <a:xfrm>
              <a:off x="4116665" y="36208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8" name="TextBox 17"/>
            <p:cNvSpPr txBox="1"/>
            <p:nvPr/>
          </p:nvSpPr>
          <p:spPr>
            <a:xfrm>
              <a:off x="1538725" y="3598822"/>
              <a:ext cx="1013551" cy="165253"/>
            </a:xfrm>
            <a:prstGeom prst="rect">
              <a:avLst/>
            </a:prstGeom>
            <a:noFill/>
          </p:spPr>
          <p:txBody>
            <a:bodyPr wrap="square" lIns="0" tIns="0" rIns="0" bIns="0" rtlCol="0" anchor="ctr" anchorCtr="0">
              <a:noAutofit/>
            </a:bodyPr>
            <a:lstStyle/>
            <a:p>
              <a:pPr algn="l"/>
              <a:r>
                <a:rPr lang="en-US" sz="1050" dirty="0"/>
                <a:t>Fa0/0</a:t>
              </a:r>
            </a:p>
          </p:txBody>
        </p:sp>
        <p:sp>
          <p:nvSpPr>
            <p:cNvPr id="19" name="TextBox 18"/>
            <p:cNvSpPr txBox="1"/>
            <p:nvPr/>
          </p:nvSpPr>
          <p:spPr>
            <a:xfrm>
              <a:off x="1959168" y="3369310"/>
              <a:ext cx="1013551" cy="165253"/>
            </a:xfrm>
            <a:prstGeom prst="rect">
              <a:avLst/>
            </a:prstGeom>
            <a:noFill/>
          </p:spPr>
          <p:txBody>
            <a:bodyPr wrap="square" lIns="0" tIns="0" rIns="0" bIns="0" rtlCol="0" anchor="ctr" anchorCtr="0">
              <a:noAutofit/>
            </a:bodyPr>
            <a:lstStyle/>
            <a:p>
              <a:pPr algn="l"/>
              <a:r>
                <a:rPr lang="en-US" sz="1050" dirty="0"/>
                <a:t>10.1.1.2</a:t>
              </a:r>
            </a:p>
          </p:txBody>
        </p:sp>
        <p:sp>
          <p:nvSpPr>
            <p:cNvPr id="20" name="TextBox 19"/>
            <p:cNvSpPr txBox="1"/>
            <p:nvPr/>
          </p:nvSpPr>
          <p:spPr>
            <a:xfrm>
              <a:off x="3114115" y="3499676"/>
              <a:ext cx="1013551" cy="165253"/>
            </a:xfrm>
            <a:prstGeom prst="rect">
              <a:avLst/>
            </a:prstGeom>
            <a:noFill/>
          </p:spPr>
          <p:txBody>
            <a:bodyPr wrap="square" lIns="0" tIns="0" rIns="0" bIns="0" rtlCol="0" anchor="ctr" anchorCtr="0">
              <a:noAutofit/>
            </a:bodyPr>
            <a:lstStyle/>
            <a:p>
              <a:pPr algn="l"/>
              <a:r>
                <a:rPr lang="en-US" sz="1050" dirty="0"/>
                <a:t>10.1.1.1</a:t>
              </a:r>
            </a:p>
          </p:txBody>
        </p:sp>
        <p:sp>
          <p:nvSpPr>
            <p:cNvPr id="21" name="TextBox 20"/>
            <p:cNvSpPr txBox="1"/>
            <p:nvPr/>
          </p:nvSpPr>
          <p:spPr>
            <a:xfrm>
              <a:off x="4544487" y="3398685"/>
              <a:ext cx="1013551" cy="165253"/>
            </a:xfrm>
            <a:prstGeom prst="rect">
              <a:avLst/>
            </a:prstGeom>
            <a:noFill/>
          </p:spPr>
          <p:txBody>
            <a:bodyPr wrap="square" lIns="0" tIns="0" rIns="0" bIns="0" rtlCol="0" anchor="ctr" anchorCtr="0">
              <a:noAutofit/>
            </a:bodyPr>
            <a:lstStyle/>
            <a:p>
              <a:pPr algn="l"/>
              <a:r>
                <a:rPr lang="en-US" sz="1050" dirty="0"/>
                <a:t>192.168.1.2</a:t>
              </a:r>
            </a:p>
          </p:txBody>
        </p:sp>
        <p:sp>
          <p:nvSpPr>
            <p:cNvPr id="22" name="TextBox 21"/>
            <p:cNvSpPr txBox="1"/>
            <p:nvPr/>
          </p:nvSpPr>
          <p:spPr>
            <a:xfrm>
              <a:off x="5589264" y="3341762"/>
              <a:ext cx="1013551" cy="165253"/>
            </a:xfrm>
            <a:prstGeom prst="rect">
              <a:avLst/>
            </a:prstGeom>
            <a:noFill/>
          </p:spPr>
          <p:txBody>
            <a:bodyPr wrap="square" lIns="0" tIns="0" rIns="0" bIns="0" rtlCol="0" anchor="ctr" anchorCtr="0">
              <a:noAutofit/>
            </a:bodyPr>
            <a:lstStyle/>
            <a:p>
              <a:pPr algn="l"/>
              <a:r>
                <a:rPr lang="en-US" sz="1050" dirty="0"/>
                <a:t>192.168.1.1</a:t>
              </a:r>
            </a:p>
          </p:txBody>
        </p:sp>
        <p:sp>
          <p:nvSpPr>
            <p:cNvPr id="23" name="TextBox 22"/>
            <p:cNvSpPr txBox="1"/>
            <p:nvPr/>
          </p:nvSpPr>
          <p:spPr>
            <a:xfrm>
              <a:off x="4502255" y="3191199"/>
              <a:ext cx="455336" cy="157915"/>
            </a:xfrm>
            <a:prstGeom prst="rect">
              <a:avLst/>
            </a:prstGeom>
            <a:noFill/>
          </p:spPr>
          <p:txBody>
            <a:bodyPr wrap="square" lIns="0" tIns="0" rIns="0" bIns="0" rtlCol="0" anchor="ctr" anchorCtr="0">
              <a:noAutofit/>
            </a:bodyPr>
            <a:lstStyle/>
            <a:p>
              <a:pPr algn="l"/>
              <a:r>
                <a:rPr lang="en-US" sz="1050" dirty="0"/>
                <a:t>S0/0/1</a:t>
              </a:r>
            </a:p>
          </p:txBody>
        </p:sp>
        <p:cxnSp>
          <p:nvCxnSpPr>
            <p:cNvPr id="25" name="Straight Connector 24"/>
            <p:cNvCxnSpPr/>
            <p:nvPr/>
          </p:nvCxnSpPr>
          <p:spPr bwMode="auto">
            <a:xfrm rot="5400000">
              <a:off x="1319268" y="37154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6" name="Straight Connector 25"/>
            <p:cNvCxnSpPr/>
            <p:nvPr/>
          </p:nvCxnSpPr>
          <p:spPr bwMode="auto">
            <a:xfrm rot="10800000">
              <a:off x="1243066" y="38871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8" name="Straight Connector 27"/>
            <p:cNvCxnSpPr/>
            <p:nvPr/>
          </p:nvCxnSpPr>
          <p:spPr bwMode="auto">
            <a:xfrm rot="5400000">
              <a:off x="3895379" y="37246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9" name="Straight Connector 28"/>
            <p:cNvCxnSpPr/>
            <p:nvPr/>
          </p:nvCxnSpPr>
          <p:spPr bwMode="auto">
            <a:xfrm rot="10800000">
              <a:off x="3819177" y="38962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31" name="TextBox 30"/>
            <p:cNvSpPr txBox="1"/>
            <p:nvPr/>
          </p:nvSpPr>
          <p:spPr>
            <a:xfrm>
              <a:off x="1333040" y="3338095"/>
              <a:ext cx="380232" cy="258532"/>
            </a:xfrm>
            <a:prstGeom prst="rect">
              <a:avLst/>
            </a:prstGeom>
            <a:noFill/>
          </p:spPr>
          <p:txBody>
            <a:bodyPr wrap="none" rtlCol="0">
              <a:spAutoFit/>
            </a:bodyPr>
            <a:lstStyle/>
            <a:p>
              <a:r>
                <a:rPr lang="en-US" sz="1200" b="1" dirty="0">
                  <a:solidFill>
                    <a:schemeClr val="bg1"/>
                  </a:solidFill>
                </a:rPr>
                <a:t>R1</a:t>
              </a:r>
            </a:p>
          </p:txBody>
        </p:sp>
        <p:sp>
          <p:nvSpPr>
            <p:cNvPr id="32" name="TextBox 31"/>
            <p:cNvSpPr txBox="1"/>
            <p:nvPr/>
          </p:nvSpPr>
          <p:spPr>
            <a:xfrm>
              <a:off x="3887146" y="3347274"/>
              <a:ext cx="380232" cy="258532"/>
            </a:xfrm>
            <a:prstGeom prst="rect">
              <a:avLst/>
            </a:prstGeom>
            <a:noFill/>
          </p:spPr>
          <p:txBody>
            <a:bodyPr wrap="none" rtlCol="0">
              <a:spAutoFit/>
            </a:bodyPr>
            <a:lstStyle/>
            <a:p>
              <a:r>
                <a:rPr lang="en-US" sz="1200" b="1" dirty="0">
                  <a:solidFill>
                    <a:schemeClr val="bg1"/>
                  </a:solidFill>
                </a:rPr>
                <a:t>R2</a:t>
              </a:r>
            </a:p>
          </p:txBody>
        </p:sp>
        <p:sp>
          <p:nvSpPr>
            <p:cNvPr id="34" name="TextBox 33"/>
            <p:cNvSpPr txBox="1"/>
            <p:nvPr/>
          </p:nvSpPr>
          <p:spPr>
            <a:xfrm>
              <a:off x="987834" y="39513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35" name="TextBox 34"/>
            <p:cNvSpPr txBox="1"/>
            <p:nvPr/>
          </p:nvSpPr>
          <p:spPr>
            <a:xfrm>
              <a:off x="3563974" y="3960552"/>
              <a:ext cx="1013551" cy="165253"/>
            </a:xfrm>
            <a:prstGeom prst="rect">
              <a:avLst/>
            </a:prstGeom>
            <a:noFill/>
          </p:spPr>
          <p:txBody>
            <a:bodyPr wrap="square" lIns="0" tIns="0" rIns="0" bIns="0" rtlCol="0" anchor="ctr" anchorCtr="0">
              <a:noAutofit/>
            </a:bodyPr>
            <a:lstStyle/>
            <a:p>
              <a:r>
                <a:rPr lang="en-US" sz="1050" dirty="0"/>
                <a:t>10.2.0.0 /16</a:t>
              </a:r>
            </a:p>
          </p:txBody>
        </p:sp>
      </p:grpSp>
    </p:spTree>
    <p:extLst>
      <p:ext uri="{BB962C8B-B14F-4D97-AF65-F5344CB8AC3E}">
        <p14:creationId xmlns:p14="http://schemas.microsoft.com/office/powerpoint/2010/main" val="4023994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7213" y="301765"/>
            <a:ext cx="5486400" cy="844270"/>
          </a:xfrm>
        </p:spPr>
        <p:txBody>
          <a:bodyPr/>
          <a:lstStyle/>
          <a:p>
            <a:r>
              <a:rPr lang="en-US" dirty="0"/>
              <a:t>Dynamic Routing</a:t>
            </a:r>
          </a:p>
        </p:txBody>
      </p:sp>
      <p:sp>
        <p:nvSpPr>
          <p:cNvPr id="3" name="Content Placeholder 2"/>
          <p:cNvSpPr>
            <a:spLocks noGrp="1"/>
          </p:cNvSpPr>
          <p:nvPr>
            <p:ph idx="1"/>
          </p:nvPr>
        </p:nvSpPr>
        <p:spPr>
          <a:xfrm>
            <a:off x="549275" y="1268760"/>
            <a:ext cx="8042276" cy="4497974"/>
          </a:xfrm>
        </p:spPr>
        <p:txBody>
          <a:bodyPr>
            <a:normAutofit/>
          </a:bodyPr>
          <a:lstStyle/>
          <a:p>
            <a:r>
              <a:rPr lang="en-US" sz="2400" dirty="0">
                <a:solidFill>
                  <a:schemeClr val="tx1"/>
                </a:solidFill>
              </a:rPr>
              <a:t>Dynamic routing </a:t>
            </a:r>
            <a:r>
              <a:rPr lang="en-US" sz="1800" dirty="0">
                <a:solidFill>
                  <a:schemeClr val="tx1"/>
                </a:solidFill>
              </a:rPr>
              <a:t>(RIPv1, RIPv2, EIGRP, OSPF, and IS-IS) </a:t>
            </a:r>
            <a:r>
              <a:rPr lang="en-US" sz="2400" dirty="0">
                <a:solidFill>
                  <a:schemeClr val="tx1"/>
                </a:solidFill>
              </a:rPr>
              <a:t>allows the network to adjust to changes in the topology automatically, without administrator involvement.</a:t>
            </a:r>
          </a:p>
          <a:p>
            <a:r>
              <a:rPr lang="en-US" sz="2400" dirty="0">
                <a:solidFill>
                  <a:schemeClr val="tx1"/>
                </a:solidFill>
              </a:rPr>
              <a:t>The information exchanged by routers includes the metric or cost to each destination (this value is sometimes called the distance).</a:t>
            </a:r>
          </a:p>
          <a:p>
            <a:pPr lvl="1"/>
            <a:r>
              <a:rPr lang="en-US" sz="2000" dirty="0">
                <a:solidFill>
                  <a:schemeClr val="tx1"/>
                </a:solidFill>
              </a:rPr>
              <a:t>Different routing protocols base their metric on different measurements, including hop count, interface speed, or more-complex metrics.</a:t>
            </a:r>
          </a:p>
        </p:txBody>
      </p:sp>
    </p:spTree>
    <p:extLst>
      <p:ext uri="{BB962C8B-B14F-4D97-AF65-F5344CB8AC3E}">
        <p14:creationId xmlns:p14="http://schemas.microsoft.com/office/powerpoint/2010/main" val="2205430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862" y="260648"/>
            <a:ext cx="8042276" cy="977869"/>
          </a:xfrm>
        </p:spPr>
        <p:txBody>
          <a:bodyPr/>
          <a:lstStyle/>
          <a:p>
            <a:r>
              <a:rPr lang="en-US" sz="3600" dirty="0"/>
              <a:t>Distance Vector Versus Link-State</a:t>
            </a:r>
          </a:p>
        </p:txBody>
      </p:sp>
      <p:sp>
        <p:nvSpPr>
          <p:cNvPr id="3" name="Content Placeholder 2"/>
          <p:cNvSpPr>
            <a:spLocks noGrp="1"/>
          </p:cNvSpPr>
          <p:nvPr>
            <p:ph idx="1"/>
          </p:nvPr>
        </p:nvSpPr>
        <p:spPr>
          <a:xfrm>
            <a:off x="344487" y="1092537"/>
            <a:ext cx="8248651" cy="4672926"/>
          </a:xfrm>
        </p:spPr>
        <p:txBody>
          <a:bodyPr>
            <a:normAutofit/>
          </a:bodyPr>
          <a:lstStyle/>
          <a:p>
            <a:r>
              <a:rPr lang="en-US" sz="2400" b="1" dirty="0">
                <a:solidFill>
                  <a:schemeClr val="tx1"/>
                </a:solidFill>
              </a:rPr>
              <a:t>Distance vector:</a:t>
            </a:r>
          </a:p>
          <a:p>
            <a:pPr lvl="1"/>
            <a:r>
              <a:rPr lang="en-US" sz="2000" dirty="0">
                <a:solidFill>
                  <a:schemeClr val="tx1"/>
                </a:solidFill>
              </a:rPr>
              <a:t>All the routers periodically send their routing tables (or a portion of their tables) to only their neighboring routers. </a:t>
            </a:r>
          </a:p>
          <a:p>
            <a:pPr lvl="1"/>
            <a:r>
              <a:rPr lang="en-US" sz="2000" dirty="0">
                <a:solidFill>
                  <a:schemeClr val="tx1"/>
                </a:solidFill>
              </a:rPr>
              <a:t>Routers use the received information to determine whether any changes need to be made to their own routing table. </a:t>
            </a:r>
          </a:p>
          <a:p>
            <a:r>
              <a:rPr lang="en-US" sz="2400" b="1" dirty="0">
                <a:solidFill>
                  <a:schemeClr val="tx1"/>
                </a:solidFill>
              </a:rPr>
              <a:t>Link-state routing protocol:</a:t>
            </a:r>
          </a:p>
          <a:p>
            <a:pPr lvl="1"/>
            <a:r>
              <a:rPr lang="en-US" sz="2000" dirty="0">
                <a:solidFill>
                  <a:schemeClr val="tx1"/>
                </a:solidFill>
              </a:rPr>
              <a:t>Each router sends the state of its own interfaces (links) to all other routers in an area only when there is a change. </a:t>
            </a:r>
          </a:p>
          <a:p>
            <a:pPr lvl="1"/>
            <a:r>
              <a:rPr lang="en-US" sz="2000" dirty="0">
                <a:solidFill>
                  <a:schemeClr val="tx1"/>
                </a:solidFill>
              </a:rPr>
              <a:t>Each router uses the received information to recalculate the best path to each network and then saves this information in its routing table.</a:t>
            </a:r>
          </a:p>
          <a:p>
            <a:endParaRPr lang="en-US" sz="2400" dirty="0">
              <a:solidFill>
                <a:schemeClr val="tx1"/>
              </a:solidFill>
            </a:endParaRPr>
          </a:p>
          <a:p>
            <a:pPr lvl="1"/>
            <a:endParaRPr lang="en-US" sz="2000" dirty="0">
              <a:solidFill>
                <a:schemeClr val="tx1"/>
              </a:solidFill>
            </a:endParaRPr>
          </a:p>
        </p:txBody>
      </p:sp>
    </p:spTree>
    <p:extLst>
      <p:ext uri="{BB962C8B-B14F-4D97-AF65-F5344CB8AC3E}">
        <p14:creationId xmlns:p14="http://schemas.microsoft.com/office/powerpoint/2010/main" val="3328119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6138" y="332656"/>
            <a:ext cx="7251724" cy="782024"/>
          </a:xfrm>
        </p:spPr>
        <p:txBody>
          <a:bodyPr>
            <a:normAutofit/>
          </a:bodyPr>
          <a:lstStyle/>
          <a:p>
            <a:r>
              <a:rPr lang="en-US" dirty="0"/>
              <a:t>Classful Versus Classless Routing</a:t>
            </a:r>
          </a:p>
        </p:txBody>
      </p:sp>
      <p:sp>
        <p:nvSpPr>
          <p:cNvPr id="3" name="Content Placeholder 2"/>
          <p:cNvSpPr>
            <a:spLocks noGrp="1"/>
          </p:cNvSpPr>
          <p:nvPr>
            <p:ph idx="1"/>
          </p:nvPr>
        </p:nvSpPr>
        <p:spPr>
          <a:xfrm>
            <a:off x="323528" y="1196752"/>
            <a:ext cx="8248651" cy="4627668"/>
          </a:xfrm>
        </p:spPr>
        <p:txBody>
          <a:bodyPr>
            <a:normAutofit/>
          </a:bodyPr>
          <a:lstStyle/>
          <a:p>
            <a:r>
              <a:rPr lang="en-US" sz="2000" b="1" dirty="0">
                <a:solidFill>
                  <a:schemeClr val="tx1"/>
                </a:solidFill>
              </a:rPr>
              <a:t>Classful Routing Protocol:</a:t>
            </a:r>
          </a:p>
          <a:p>
            <a:pPr lvl="1"/>
            <a:r>
              <a:rPr lang="en-US" sz="1800" dirty="0">
                <a:solidFill>
                  <a:schemeClr val="tx1"/>
                </a:solidFill>
              </a:rPr>
              <a:t>Does not support VLSM.</a:t>
            </a:r>
          </a:p>
          <a:p>
            <a:pPr lvl="1"/>
            <a:r>
              <a:rPr lang="en-US" sz="1800" dirty="0">
                <a:solidFill>
                  <a:schemeClr val="tx1"/>
                </a:solidFill>
              </a:rPr>
              <a:t>Routing updates sent do not include the subnet mask. </a:t>
            </a:r>
          </a:p>
          <a:p>
            <a:pPr lvl="1"/>
            <a:r>
              <a:rPr lang="en-US" sz="1800" dirty="0">
                <a:solidFill>
                  <a:schemeClr val="tx1"/>
                </a:solidFill>
              </a:rPr>
              <a:t>Subnets are not advertised to a different major network.</a:t>
            </a:r>
          </a:p>
          <a:p>
            <a:pPr lvl="1"/>
            <a:r>
              <a:rPr lang="en-US" sz="1800" dirty="0">
                <a:solidFill>
                  <a:schemeClr val="tx1"/>
                </a:solidFill>
              </a:rPr>
              <a:t>Discontiguous subnets are not visible to each other.</a:t>
            </a:r>
          </a:p>
          <a:p>
            <a:pPr lvl="1"/>
            <a:r>
              <a:rPr lang="en-US" sz="1800" dirty="0">
                <a:solidFill>
                  <a:schemeClr val="tx1"/>
                </a:solidFill>
              </a:rPr>
              <a:t>RIP Version 1 (RIPv1) is a classful routing protocol.</a:t>
            </a:r>
          </a:p>
          <a:p>
            <a:r>
              <a:rPr lang="en-US" sz="2000" b="1" dirty="0">
                <a:solidFill>
                  <a:schemeClr val="tx1"/>
                </a:solidFill>
              </a:rPr>
              <a:t>Classless Routing Protocol:</a:t>
            </a:r>
          </a:p>
          <a:p>
            <a:pPr lvl="1"/>
            <a:r>
              <a:rPr lang="en-US" sz="1800" dirty="0">
                <a:solidFill>
                  <a:schemeClr val="tx1"/>
                </a:solidFill>
              </a:rPr>
              <a:t>Supports VLSM.</a:t>
            </a:r>
          </a:p>
          <a:p>
            <a:pPr lvl="1"/>
            <a:r>
              <a:rPr lang="en-US" sz="1800" dirty="0">
                <a:solidFill>
                  <a:schemeClr val="tx1"/>
                </a:solidFill>
              </a:rPr>
              <a:t>Routing updates sent include the subnet mask. </a:t>
            </a:r>
          </a:p>
          <a:p>
            <a:pPr lvl="1"/>
            <a:r>
              <a:rPr lang="en-US" sz="1800" dirty="0">
                <a:solidFill>
                  <a:schemeClr val="tx1"/>
                </a:solidFill>
              </a:rPr>
              <a:t>Subnets are advertised to a different major network.</a:t>
            </a:r>
          </a:p>
          <a:p>
            <a:pPr lvl="1"/>
            <a:r>
              <a:rPr lang="en-US" sz="1800" dirty="0">
                <a:solidFill>
                  <a:schemeClr val="tx1"/>
                </a:solidFill>
              </a:rPr>
              <a:t>Discontiguous subnets are visible to each other.</a:t>
            </a:r>
          </a:p>
          <a:p>
            <a:pPr lvl="1"/>
            <a:r>
              <a:rPr lang="en-US" sz="1800" dirty="0">
                <a:solidFill>
                  <a:schemeClr val="tx1"/>
                </a:solidFill>
              </a:rPr>
              <a:t>RIPv2, EIGRP, OSPF, IS-IS, and BGP are classless routing protocols. </a:t>
            </a:r>
          </a:p>
          <a:p>
            <a:pPr lvl="1"/>
            <a:endParaRPr lang="en-US" sz="1800" dirty="0">
              <a:solidFill>
                <a:schemeClr val="tx1"/>
              </a:solidFill>
            </a:endParaRPr>
          </a:p>
          <a:p>
            <a:endParaRPr lang="en-US" sz="2000" dirty="0">
              <a:solidFill>
                <a:schemeClr val="tx1"/>
              </a:solidFill>
            </a:endParaRPr>
          </a:p>
        </p:txBody>
      </p:sp>
    </p:spTree>
    <p:extLst>
      <p:ext uri="{BB962C8B-B14F-4D97-AF65-F5344CB8AC3E}">
        <p14:creationId xmlns:p14="http://schemas.microsoft.com/office/powerpoint/2010/main" val="5253045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854" y="116632"/>
            <a:ext cx="8171392" cy="1336956"/>
          </a:xfrm>
        </p:spPr>
        <p:txBody>
          <a:bodyPr>
            <a:normAutofit/>
          </a:bodyPr>
          <a:lstStyle/>
          <a:p>
            <a:r>
              <a:rPr lang="en-US" dirty="0"/>
              <a:t>Characteristics of Routing Protocols</a:t>
            </a:r>
          </a:p>
        </p:txBody>
      </p:sp>
      <p:graphicFrame>
        <p:nvGraphicFramePr>
          <p:cNvPr id="6" name="Table 5"/>
          <p:cNvGraphicFramePr>
            <a:graphicFrameLocks noGrp="1"/>
          </p:cNvGraphicFramePr>
          <p:nvPr>
            <p:extLst>
              <p:ext uri="{D42A27DB-BD31-4B8C-83A1-F6EECF244321}">
                <p14:modId xmlns:p14="http://schemas.microsoft.com/office/powerpoint/2010/main" val="2858879783"/>
              </p:ext>
            </p:extLst>
          </p:nvPr>
        </p:nvGraphicFramePr>
        <p:xfrm>
          <a:off x="462754" y="1431112"/>
          <a:ext cx="8107361" cy="3906528"/>
        </p:xfrm>
        <a:graphic>
          <a:graphicData uri="http://schemas.openxmlformats.org/drawingml/2006/table">
            <a:tbl>
              <a:tblPr firstRow="1" bandRow="1">
                <a:tableStyleId>{5C22544A-7EE6-4342-B048-85BDC9FD1C3A}</a:tableStyleId>
              </a:tblPr>
              <a:tblGrid>
                <a:gridCol w="1517489">
                  <a:extLst>
                    <a:ext uri="{9D8B030D-6E8A-4147-A177-3AD203B41FA5}">
                      <a16:colId xmlns:a16="http://schemas.microsoft.com/office/drawing/2014/main" val="20000"/>
                    </a:ext>
                  </a:extLst>
                </a:gridCol>
                <a:gridCol w="1098312">
                  <a:extLst>
                    <a:ext uri="{9D8B030D-6E8A-4147-A177-3AD203B41FA5}">
                      <a16:colId xmlns:a16="http://schemas.microsoft.com/office/drawing/2014/main" val="20001"/>
                    </a:ext>
                  </a:extLst>
                </a:gridCol>
                <a:gridCol w="1098312">
                  <a:extLst>
                    <a:ext uri="{9D8B030D-6E8A-4147-A177-3AD203B41FA5}">
                      <a16:colId xmlns:a16="http://schemas.microsoft.com/office/drawing/2014/main" val="20002"/>
                    </a:ext>
                  </a:extLst>
                </a:gridCol>
                <a:gridCol w="1098312">
                  <a:extLst>
                    <a:ext uri="{9D8B030D-6E8A-4147-A177-3AD203B41FA5}">
                      <a16:colId xmlns:a16="http://schemas.microsoft.com/office/drawing/2014/main" val="20003"/>
                    </a:ext>
                  </a:extLst>
                </a:gridCol>
                <a:gridCol w="1098312">
                  <a:extLst>
                    <a:ext uri="{9D8B030D-6E8A-4147-A177-3AD203B41FA5}">
                      <a16:colId xmlns:a16="http://schemas.microsoft.com/office/drawing/2014/main" val="20004"/>
                    </a:ext>
                  </a:extLst>
                </a:gridCol>
                <a:gridCol w="1098312">
                  <a:extLst>
                    <a:ext uri="{9D8B030D-6E8A-4147-A177-3AD203B41FA5}">
                      <a16:colId xmlns:a16="http://schemas.microsoft.com/office/drawing/2014/main" val="20005"/>
                    </a:ext>
                  </a:extLst>
                </a:gridCol>
                <a:gridCol w="1098312">
                  <a:extLst>
                    <a:ext uri="{9D8B030D-6E8A-4147-A177-3AD203B41FA5}">
                      <a16:colId xmlns:a16="http://schemas.microsoft.com/office/drawing/2014/main" val="20006"/>
                    </a:ext>
                  </a:extLst>
                </a:gridCol>
              </a:tblGrid>
              <a:tr h="708111">
                <a:tc>
                  <a:txBody>
                    <a:bodyPr/>
                    <a:lstStyle/>
                    <a:p>
                      <a:pPr marL="0" marR="0" indent="0" algn="l" rtl="0" eaLnBrk="1" fontAlgn="ctr" latinLnBrk="0" hangingPunct="1">
                        <a:lnSpc>
                          <a:spcPct val="100000"/>
                        </a:lnSpc>
                        <a:spcBef>
                          <a:spcPts val="0"/>
                        </a:spcBef>
                        <a:spcAft>
                          <a:spcPts val="0"/>
                        </a:spcAft>
                      </a:pPr>
                      <a:r>
                        <a:rPr lang="en-US" sz="1400" b="1" i="0" u="none" strike="noStrike" kern="1200" dirty="0">
                          <a:solidFill>
                            <a:schemeClr val="bg1"/>
                          </a:solidFill>
                          <a:latin typeface="Arial"/>
                          <a:ea typeface="SimSun"/>
                          <a:cs typeface="Arial"/>
                        </a:rPr>
                        <a:t>Characteristics</a:t>
                      </a:r>
                    </a:p>
                  </a:txBody>
                  <a:tcPr marL="70866" marR="70866" marT="9525" marB="0" anchor="ctr"/>
                </a:tc>
                <a:tc>
                  <a:txBody>
                    <a:bodyPr/>
                    <a:lstStyle/>
                    <a:p>
                      <a:pPr marL="0" marR="0" indent="0" algn="ctr" rtl="0" eaLnBrk="1" fontAlgn="ctr" latinLnBrk="0" hangingPunct="1">
                        <a:lnSpc>
                          <a:spcPct val="100000"/>
                        </a:lnSpc>
                        <a:spcBef>
                          <a:spcPts val="0"/>
                        </a:spcBef>
                        <a:spcAft>
                          <a:spcPts val="0"/>
                        </a:spcAft>
                      </a:pPr>
                      <a:r>
                        <a:rPr lang="en-US" sz="1400" b="1" i="0" u="none" strike="noStrike" kern="1200">
                          <a:solidFill>
                            <a:schemeClr val="bg1"/>
                          </a:solidFill>
                          <a:latin typeface="Arial"/>
                          <a:ea typeface="SimSun"/>
                          <a:cs typeface="Arial"/>
                        </a:rPr>
                        <a:t>RIPv1</a:t>
                      </a: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i="0" u="none" strike="noStrike" kern="1200" dirty="0">
                          <a:solidFill>
                            <a:schemeClr val="bg1"/>
                          </a:solidFill>
                          <a:latin typeface="Arial"/>
                          <a:ea typeface="SimSun"/>
                          <a:cs typeface="Arial"/>
                        </a:rPr>
                        <a:t>RIPv2</a:t>
                      </a: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i="0" u="none" strike="noStrike" kern="1200">
                          <a:solidFill>
                            <a:schemeClr val="bg1"/>
                          </a:solidFill>
                          <a:latin typeface="Arial"/>
                          <a:ea typeface="SimSun"/>
                          <a:cs typeface="Arial"/>
                        </a:rPr>
                        <a:t>EIGRP</a:t>
                      </a: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i="0" u="none" strike="noStrike" kern="1200">
                          <a:solidFill>
                            <a:schemeClr val="bg1"/>
                          </a:solidFill>
                          <a:latin typeface="Arial"/>
                          <a:ea typeface="SimSun"/>
                          <a:cs typeface="Arial"/>
                        </a:rPr>
                        <a:t>IS-IS</a:t>
                      </a: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i="0" u="none" strike="noStrike" kern="1200">
                          <a:solidFill>
                            <a:schemeClr val="bg1"/>
                          </a:solidFill>
                          <a:latin typeface="Arial"/>
                          <a:ea typeface="SimSun"/>
                          <a:cs typeface="Arial"/>
                        </a:rPr>
                        <a:t>OSPF</a:t>
                      </a: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i="0" u="none" strike="noStrike" kern="1200">
                          <a:solidFill>
                            <a:schemeClr val="bg1"/>
                          </a:solidFill>
                          <a:latin typeface="Arial"/>
                          <a:ea typeface="SimSun"/>
                          <a:cs typeface="Arial"/>
                        </a:rPr>
                        <a:t>BGP</a:t>
                      </a:r>
                    </a:p>
                  </a:txBody>
                  <a:tcPr marL="0" marR="0" marT="0" marB="0" anchor="ctr"/>
                </a:tc>
                <a:extLst>
                  <a:ext uri="{0D108BD9-81ED-4DB2-BD59-A6C34878D82A}">
                    <a16:rowId xmlns:a16="http://schemas.microsoft.com/office/drawing/2014/main" val="10000"/>
                  </a:ext>
                </a:extLst>
              </a:tr>
              <a:tr h="19057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Distance vector</a:t>
                      </a:r>
                      <a:endParaRPr lang="en-US" sz="1800" b="0" i="0" u="none" strike="noStrike">
                        <a:latin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auto"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1"/>
                  </a:ext>
                </a:extLst>
              </a:tr>
              <a:tr h="19057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Link-state</a:t>
                      </a:r>
                      <a:endParaRPr lang="en-US" sz="1800" b="0" i="0" u="none" strike="noStrike">
                        <a:latin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2"/>
                  </a:ext>
                </a:extLst>
              </a:tr>
              <a:tr h="19057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Classless</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3"/>
                  </a:ext>
                </a:extLst>
              </a:tr>
              <a:tr h="19057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VLSM support</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4"/>
                  </a:ext>
                </a:extLst>
              </a:tr>
              <a:tr h="626164">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Automatic route summarization</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chemeClr val="dk1"/>
                        </a:solidFill>
                        <a:latin typeface="Arial"/>
                      </a:endParaRPr>
                    </a:p>
                    <a:p>
                      <a:pPr marL="3175" marR="0" indent="0" algn="ctr" rtl="0" eaLnBrk="1" fontAlgn="ctr" latinLnBrk="0" hangingPunct="1">
                        <a:lnSpc>
                          <a:spcPct val="100000"/>
                        </a:lnSpc>
                        <a:spcBef>
                          <a:spcPts val="0"/>
                        </a:spcBef>
                        <a:spcAft>
                          <a:spcPts val="0"/>
                        </a:spcAft>
                      </a:pPr>
                      <a:r>
                        <a:rPr lang="en-US" sz="900" b="0" i="0" u="none" strike="noStrike" kern="1200">
                          <a:solidFill>
                            <a:srgbClr val="000000"/>
                          </a:solidFill>
                          <a:latin typeface="Arial"/>
                          <a:ea typeface="SimSun"/>
                          <a:cs typeface="Arial"/>
                        </a:rPr>
                        <a:t>(can be disabled using </a:t>
                      </a:r>
                      <a:r>
                        <a:rPr lang="en-US" sz="900" b="1" i="0" u="none" strike="noStrike" kern="1200">
                          <a:solidFill>
                            <a:srgbClr val="000000"/>
                          </a:solidFill>
                          <a:latin typeface="Courier New"/>
                          <a:ea typeface="SimSun"/>
                          <a:cs typeface="Courier New"/>
                        </a:rPr>
                        <a:t>no auto-summary</a:t>
                      </a:r>
                      <a:r>
                        <a:rPr lang="en-US" sz="900" b="0" i="0" u="none" strike="noStrike" kern="1200">
                          <a:solidFill>
                            <a:srgbClr val="000000"/>
                          </a:solidFill>
                          <a:latin typeface="Arial"/>
                          <a:ea typeface="SimSun"/>
                          <a:cs typeface="Arial"/>
                        </a:rPr>
                        <a:t>)</a:t>
                      </a:r>
                      <a:endParaRPr lang="en-US" sz="1100" b="0" i="0" u="none" strike="noStrike" kern="1200">
                        <a:solidFill>
                          <a:srgbClr val="000000"/>
                        </a:solidFill>
                        <a:latin typeface="Arial"/>
                        <a:ea typeface="SimSun"/>
                        <a:cs typeface="Arial"/>
                      </a:endParaRPr>
                    </a:p>
                  </a:txBody>
                  <a:tcPr marL="0" marR="0" marT="0" marB="0" anchor="ctr"/>
                </a:tc>
                <a:tc>
                  <a:txBody>
                    <a:bodyPr/>
                    <a:lstStyle/>
                    <a:p>
                      <a:pPr marL="3175" marR="0" indent="0" algn="ctr" rtl="0" eaLnBrk="1" fontAlgn="auto" latinLnBrk="0" hangingPunct="1">
                        <a:lnSpc>
                          <a:spcPct val="100000"/>
                        </a:lnSpc>
                        <a:spcBef>
                          <a:spcPts val="0"/>
                        </a:spcBef>
                        <a:spcAft>
                          <a:spcPts val="0"/>
                        </a:spcAft>
                      </a:pPr>
                      <a:r>
                        <a:rPr lang="en-US" sz="1400" b="1" i="0" u="none" strike="noStrike" kern="1200" dirty="0">
                          <a:solidFill>
                            <a:schemeClr val="dk1"/>
                          </a:solidFill>
                          <a:latin typeface="Arial"/>
                          <a:sym typeface="Wingdings"/>
                        </a:rPr>
                        <a:t></a:t>
                      </a:r>
                      <a:endParaRPr lang="en-US" sz="1400" b="1" i="0" u="none" strike="noStrike" kern="1200" dirty="0">
                        <a:solidFill>
                          <a:schemeClr val="dk1"/>
                        </a:solidFill>
                        <a:latin typeface="Arial"/>
                      </a:endParaRPr>
                    </a:p>
                    <a:p>
                      <a:pPr marL="3175" marR="0" indent="0" algn="ctr" rtl="0" eaLnBrk="1" fontAlgn="auto" latinLnBrk="0" hangingPunct="1">
                        <a:lnSpc>
                          <a:spcPct val="100000"/>
                        </a:lnSpc>
                        <a:spcBef>
                          <a:spcPts val="0"/>
                        </a:spcBef>
                        <a:spcAft>
                          <a:spcPts val="0"/>
                        </a:spcAft>
                      </a:pPr>
                      <a:r>
                        <a:rPr lang="en-US" sz="1400" b="0" i="0" u="none" strike="noStrike" kern="1200" dirty="0">
                          <a:solidFill>
                            <a:srgbClr val="000000"/>
                          </a:solidFill>
                          <a:latin typeface="Arial"/>
                          <a:ea typeface="SimSun"/>
                          <a:cs typeface="Arial"/>
                        </a:rPr>
                        <a:t>(</a:t>
                      </a:r>
                      <a:r>
                        <a:rPr lang="en-US" sz="900" b="0" i="0" u="none" strike="noStrike" kern="1200" dirty="0">
                          <a:solidFill>
                            <a:srgbClr val="000000"/>
                          </a:solidFill>
                          <a:latin typeface="Arial"/>
                          <a:ea typeface="SimSun"/>
                          <a:cs typeface="Arial"/>
                        </a:rPr>
                        <a:t>can be disabled using </a:t>
                      </a:r>
                      <a:r>
                        <a:rPr lang="en-US" sz="900" b="1" i="0" u="none" strike="noStrike" kern="1200" dirty="0">
                          <a:solidFill>
                            <a:srgbClr val="000000"/>
                          </a:solidFill>
                          <a:latin typeface="Courier New"/>
                          <a:ea typeface="SimSun"/>
                          <a:cs typeface="Courier New"/>
                        </a:rPr>
                        <a:t>no auto-summary</a:t>
                      </a:r>
                      <a:r>
                        <a:rPr lang="en-US" sz="900" b="0" i="0" u="none" strike="noStrike" kern="1200" dirty="0">
                          <a:solidFill>
                            <a:srgbClr val="000000"/>
                          </a:solidFill>
                          <a:latin typeface="Arial"/>
                          <a:ea typeface="SimSun"/>
                          <a:cs typeface="Arial"/>
                        </a:rPr>
                        <a:t>)</a:t>
                      </a:r>
                      <a:endParaRPr lang="en-US" sz="1800" b="0" i="0" u="none" strike="noStrike" dirty="0">
                        <a:latin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5"/>
                  </a:ext>
                </a:extLst>
              </a:tr>
              <a:tr h="33520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Manual route summarization</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dirty="0">
                          <a:solidFill>
                            <a:schemeClr val="dk1"/>
                          </a:solidFill>
                          <a:latin typeface="Arial"/>
                          <a:sym typeface="Wingdings"/>
                        </a:rPr>
                        <a:t></a:t>
                      </a:r>
                      <a:endParaRPr lang="en-US" sz="1400" b="1" i="0" u="none" strike="noStrike" kern="1200" dirty="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6"/>
                  </a:ext>
                </a:extLst>
              </a:tr>
              <a:tr h="33520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Hierarchical topology required</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dirty="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7"/>
                  </a:ext>
                </a:extLst>
              </a:tr>
              <a:tr h="171855">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Size of network</a:t>
                      </a: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Small</a:t>
                      </a: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Small</a:t>
                      </a: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dirty="0">
                          <a:solidFill>
                            <a:schemeClr val="dk1"/>
                          </a:solidFill>
                          <a:latin typeface="Arial"/>
                        </a:rPr>
                        <a:t>Large</a:t>
                      </a: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Large</a:t>
                      </a: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Large</a:t>
                      </a:r>
                    </a:p>
                  </a:txBody>
                  <a:tcPr marL="0" marR="0" marT="0" marB="0" anchor="ctr"/>
                </a:tc>
                <a:tc>
                  <a:txBody>
                    <a:bodyPr/>
                    <a:lstStyle/>
                    <a:p>
                      <a:pPr marL="3175" marR="0" indent="0" algn="ctr" rtl="0" eaLnBrk="1" fontAlgn="auto" latinLnBrk="0" hangingPunct="1">
                        <a:lnSpc>
                          <a:spcPct val="100000"/>
                        </a:lnSpc>
                        <a:spcBef>
                          <a:spcPts val="0"/>
                        </a:spcBef>
                        <a:spcAft>
                          <a:spcPts val="0"/>
                        </a:spcAft>
                      </a:pPr>
                      <a:r>
                        <a:rPr lang="en-US" sz="1200" b="0" i="0" u="none" strike="noStrike" kern="1200">
                          <a:solidFill>
                            <a:schemeClr val="dk1"/>
                          </a:solidFill>
                          <a:latin typeface="Arial"/>
                        </a:rPr>
                        <a:t>Very large</a:t>
                      </a:r>
                      <a:endParaRPr lang="en-US" sz="1800" b="0" i="0" u="none" strike="noStrike">
                        <a:latin typeface="Arial"/>
                      </a:endParaRPr>
                    </a:p>
                  </a:txBody>
                  <a:tcPr marL="0" marR="0" marT="0" marB="0" anchor="ctr"/>
                </a:tc>
                <a:extLst>
                  <a:ext uri="{0D108BD9-81ED-4DB2-BD59-A6C34878D82A}">
                    <a16:rowId xmlns:a16="http://schemas.microsoft.com/office/drawing/2014/main" val="10008"/>
                  </a:ext>
                </a:extLst>
              </a:tr>
              <a:tr h="326694">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Metric</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Hops</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Hops</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dirty="0">
                          <a:solidFill>
                            <a:schemeClr val="dk1"/>
                          </a:solidFill>
                          <a:latin typeface="Arial"/>
                        </a:rPr>
                        <a:t>Composite metric</a:t>
                      </a:r>
                      <a:endParaRPr lang="en-US" sz="1200" b="0" i="0" u="none" strike="noStrike" kern="1200" dirty="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Metric</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Cost</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Path attributes</a:t>
                      </a:r>
                    </a:p>
                  </a:txBody>
                  <a:tcPr marL="0" marR="0" marT="0" marB="0" anchor="ctr"/>
                </a:tc>
                <a:extLst>
                  <a:ext uri="{0D108BD9-81ED-4DB2-BD59-A6C34878D82A}">
                    <a16:rowId xmlns:a16="http://schemas.microsoft.com/office/drawing/2014/main" val="10009"/>
                  </a:ext>
                </a:extLst>
              </a:tr>
              <a:tr h="33520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Convergence time</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Slow</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Slow</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Very fast</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Fast</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Fast</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dirty="0">
                          <a:solidFill>
                            <a:schemeClr val="dk1"/>
                          </a:solidFill>
                          <a:latin typeface="Arial"/>
                        </a:rPr>
                        <a:t>Slow</a:t>
                      </a:r>
                    </a:p>
                  </a:txBody>
                  <a:tcPr marL="0" marR="0" marT="0" marB="0" anchor="ctr"/>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3326453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60648"/>
            <a:ext cx="8042276" cy="767508"/>
          </a:xfrm>
        </p:spPr>
        <p:txBody>
          <a:bodyPr/>
          <a:lstStyle/>
          <a:p>
            <a:r>
              <a:rPr lang="en-US" sz="3600" dirty="0"/>
              <a:t>Administrative Distance</a:t>
            </a:r>
          </a:p>
        </p:txBody>
      </p:sp>
      <p:sp>
        <p:nvSpPr>
          <p:cNvPr id="3" name="Content Placeholder 2"/>
          <p:cNvSpPr>
            <a:spLocks noGrp="1"/>
          </p:cNvSpPr>
          <p:nvPr>
            <p:ph idx="1"/>
          </p:nvPr>
        </p:nvSpPr>
        <p:spPr>
          <a:xfrm>
            <a:off x="549275" y="1124744"/>
            <a:ext cx="8042276" cy="4124529"/>
          </a:xfrm>
        </p:spPr>
        <p:txBody>
          <a:bodyPr>
            <a:noAutofit/>
          </a:bodyPr>
          <a:lstStyle/>
          <a:p>
            <a:r>
              <a:rPr lang="en-US" sz="2400" dirty="0">
                <a:solidFill>
                  <a:schemeClr val="tx1"/>
                </a:solidFill>
              </a:rPr>
              <a:t>Cisco routers use a value called administrative distance to select the best path when they learn of two or more routes to the same destination with the same prefix from different routing protocols.</a:t>
            </a:r>
          </a:p>
          <a:p>
            <a:r>
              <a:rPr lang="en-US" sz="2400" dirty="0">
                <a:solidFill>
                  <a:schemeClr val="tx1"/>
                </a:solidFill>
              </a:rPr>
              <a:t>Administrative distance rates a routing protocol’s </a:t>
            </a:r>
            <a:r>
              <a:rPr lang="en-US" sz="2400" i="1" dirty="0">
                <a:solidFill>
                  <a:schemeClr val="tx1"/>
                </a:solidFill>
              </a:rPr>
              <a:t>believability</a:t>
            </a:r>
            <a:r>
              <a:rPr lang="en-US" sz="2400" dirty="0">
                <a:solidFill>
                  <a:schemeClr val="tx1"/>
                </a:solidFill>
              </a:rPr>
              <a:t>. </a:t>
            </a:r>
          </a:p>
          <a:p>
            <a:r>
              <a:rPr lang="en-US" sz="2400" dirty="0">
                <a:solidFill>
                  <a:schemeClr val="tx1"/>
                </a:solidFill>
              </a:rPr>
              <a:t>Cisco has assigned a default administrative distance value to each routing protocol supported on its routers. </a:t>
            </a:r>
          </a:p>
          <a:p>
            <a:pPr lvl="1"/>
            <a:r>
              <a:rPr lang="en-US" sz="1800" dirty="0">
                <a:solidFill>
                  <a:schemeClr val="tx1"/>
                </a:solidFill>
              </a:rPr>
              <a:t>Each routing protocol is prioritized in the order of most to least believable</a:t>
            </a:r>
            <a:r>
              <a:rPr lang="en-US" sz="1600" dirty="0">
                <a:solidFill>
                  <a:schemeClr val="tx1"/>
                </a:solidFill>
              </a:rPr>
              <a:t>. </a:t>
            </a:r>
          </a:p>
          <a:p>
            <a:endParaRPr lang="en-US" sz="2400" dirty="0">
              <a:solidFill>
                <a:schemeClr val="tx1"/>
              </a:solidFill>
            </a:endParaRPr>
          </a:p>
        </p:txBody>
      </p:sp>
    </p:spTree>
    <p:extLst>
      <p:ext uri="{BB962C8B-B14F-4D97-AF65-F5344CB8AC3E}">
        <p14:creationId xmlns:p14="http://schemas.microsoft.com/office/powerpoint/2010/main" val="3474937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402" y="204831"/>
            <a:ext cx="8042276" cy="885732"/>
          </a:xfrm>
        </p:spPr>
        <p:txBody>
          <a:bodyPr/>
          <a:lstStyle/>
          <a:p>
            <a:r>
              <a:rPr lang="en-US" sz="4000" dirty="0"/>
              <a:t>Administrative Distances</a:t>
            </a:r>
          </a:p>
        </p:txBody>
      </p:sp>
      <p:graphicFrame>
        <p:nvGraphicFramePr>
          <p:cNvPr id="4" name="Table 3"/>
          <p:cNvGraphicFramePr>
            <a:graphicFrameLocks noGrp="1"/>
          </p:cNvGraphicFramePr>
          <p:nvPr>
            <p:extLst>
              <p:ext uri="{D42A27DB-BD31-4B8C-83A1-F6EECF244321}">
                <p14:modId xmlns:p14="http://schemas.microsoft.com/office/powerpoint/2010/main" val="1930623748"/>
              </p:ext>
            </p:extLst>
          </p:nvPr>
        </p:nvGraphicFramePr>
        <p:xfrm>
          <a:off x="364012" y="980728"/>
          <a:ext cx="8312150" cy="4678586"/>
        </p:xfrm>
        <a:graphic>
          <a:graphicData uri="http://schemas.openxmlformats.org/drawingml/2006/table">
            <a:tbl>
              <a:tblPr firstRow="1" bandRow="1">
                <a:tableStyleId>{5C22544A-7EE6-4342-B048-85BDC9FD1C3A}</a:tableStyleId>
              </a:tblPr>
              <a:tblGrid>
                <a:gridCol w="3410122">
                  <a:extLst>
                    <a:ext uri="{9D8B030D-6E8A-4147-A177-3AD203B41FA5}">
                      <a16:colId xmlns:a16="http://schemas.microsoft.com/office/drawing/2014/main" val="20000"/>
                    </a:ext>
                  </a:extLst>
                </a:gridCol>
                <a:gridCol w="2689832">
                  <a:extLst>
                    <a:ext uri="{9D8B030D-6E8A-4147-A177-3AD203B41FA5}">
                      <a16:colId xmlns:a16="http://schemas.microsoft.com/office/drawing/2014/main" val="20001"/>
                    </a:ext>
                  </a:extLst>
                </a:gridCol>
                <a:gridCol w="2212196">
                  <a:extLst>
                    <a:ext uri="{9D8B030D-6E8A-4147-A177-3AD203B41FA5}">
                      <a16:colId xmlns:a16="http://schemas.microsoft.com/office/drawing/2014/main" val="20002"/>
                    </a:ext>
                  </a:extLst>
                </a:gridCol>
              </a:tblGrid>
              <a:tr h="288327">
                <a:tc>
                  <a:txBody>
                    <a:bodyPr/>
                    <a:lstStyle/>
                    <a:p>
                      <a:pPr marL="0" marR="0" algn="ctr">
                        <a:lnSpc>
                          <a:spcPts val="1100"/>
                        </a:lnSpc>
                        <a:spcBef>
                          <a:spcPts val="0"/>
                        </a:spcBef>
                        <a:spcAft>
                          <a:spcPts val="400"/>
                        </a:spcAft>
                      </a:pPr>
                      <a:r>
                        <a:rPr lang="en-US" sz="1400" b="1" kern="1200" dirty="0">
                          <a:solidFill>
                            <a:schemeClr val="bg1"/>
                          </a:solidFill>
                          <a:latin typeface="Arial"/>
                          <a:ea typeface="Times New Roman"/>
                          <a:cs typeface="Arial"/>
                        </a:rPr>
                        <a:t>Route Source</a:t>
                      </a:r>
                      <a:r>
                        <a:rPr lang="en-US" sz="1400" b="1" kern="1200" dirty="0">
                          <a:solidFill>
                            <a:schemeClr val="bg1"/>
                          </a:solidFill>
                          <a:latin typeface="Arial"/>
                          <a:ea typeface="SimSun"/>
                          <a:cs typeface="Arial"/>
                        </a:rPr>
                        <a:t> </a:t>
                      </a:r>
                      <a:endParaRPr lang="en-US" sz="1400" dirty="0">
                        <a:solidFill>
                          <a:schemeClr val="bg1"/>
                        </a:solidFill>
                        <a:latin typeface="Arial"/>
                        <a:ea typeface="Calibri"/>
                        <a:cs typeface="Times New Roman"/>
                      </a:endParaRPr>
                    </a:p>
                  </a:txBody>
                  <a:tcPr marL="68580" marR="68580" marT="9525" marB="0" anchor="ctr"/>
                </a:tc>
                <a:tc>
                  <a:txBody>
                    <a:bodyPr/>
                    <a:lstStyle/>
                    <a:p>
                      <a:pPr marL="57785" marR="0" indent="-3810" algn="ctr">
                        <a:lnSpc>
                          <a:spcPts val="1100"/>
                        </a:lnSpc>
                        <a:spcBef>
                          <a:spcPts val="0"/>
                        </a:spcBef>
                        <a:spcAft>
                          <a:spcPts val="400"/>
                        </a:spcAft>
                      </a:pPr>
                      <a:r>
                        <a:rPr lang="en-US" sz="1400" b="1" kern="1200" dirty="0">
                          <a:solidFill>
                            <a:schemeClr val="bg1"/>
                          </a:solidFill>
                          <a:latin typeface="Arial"/>
                          <a:ea typeface="Times New Roman"/>
                          <a:cs typeface="Arial"/>
                        </a:rPr>
                        <a:t>Default Distance</a:t>
                      </a:r>
                      <a:r>
                        <a:rPr lang="en-US" sz="1400" b="1" kern="1200" dirty="0">
                          <a:solidFill>
                            <a:schemeClr val="bg1"/>
                          </a:solidFill>
                          <a:latin typeface="Arial"/>
                          <a:ea typeface="SimSun"/>
                          <a:cs typeface="Arial"/>
                        </a:rPr>
                        <a:t> </a:t>
                      </a:r>
                      <a:endParaRPr lang="en-US" sz="1400" dirty="0">
                        <a:solidFill>
                          <a:schemeClr val="bg1"/>
                        </a:solidFill>
                        <a:latin typeface="Arial"/>
                        <a:ea typeface="Calibri"/>
                        <a:cs typeface="Times New Roman"/>
                      </a:endParaRPr>
                    </a:p>
                  </a:txBody>
                  <a:tcPr marL="68580" marR="68580" marT="9525" marB="0" anchor="ctr"/>
                </a:tc>
                <a:tc>
                  <a:txBody>
                    <a:bodyPr/>
                    <a:lstStyle/>
                    <a:p>
                      <a:pPr marL="23495" marR="0" indent="-1270" algn="ctr">
                        <a:lnSpc>
                          <a:spcPts val="1100"/>
                        </a:lnSpc>
                        <a:spcBef>
                          <a:spcPts val="0"/>
                        </a:spcBef>
                        <a:spcAft>
                          <a:spcPts val="400"/>
                        </a:spcAft>
                      </a:pPr>
                      <a:r>
                        <a:rPr lang="en-US" sz="1400" b="1" kern="1200">
                          <a:solidFill>
                            <a:schemeClr val="bg1"/>
                          </a:solidFill>
                          <a:latin typeface="Arial"/>
                          <a:ea typeface="SimSun"/>
                          <a:cs typeface="Arial"/>
                        </a:rPr>
                        <a:t>Routing Table Entry </a:t>
                      </a:r>
                      <a:endParaRPr lang="en-US" sz="1400">
                        <a:solidFill>
                          <a:schemeClr val="bg1"/>
                        </a:solidFill>
                        <a:latin typeface="Arial"/>
                        <a:ea typeface="Calibri"/>
                        <a:cs typeface="Times New Roman"/>
                      </a:endParaRPr>
                    </a:p>
                  </a:txBody>
                  <a:tcPr marL="68580" marR="68580" marT="9525" marB="0" anchor="ctr"/>
                </a:tc>
                <a:extLst>
                  <a:ext uri="{0D108BD9-81ED-4DB2-BD59-A6C34878D82A}">
                    <a16:rowId xmlns:a16="http://schemas.microsoft.com/office/drawing/2014/main" val="10000"/>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Connected interface</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C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01"/>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Static route out an interface</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S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02"/>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Static route to a next-hop address</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S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03"/>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EIGRP summary route</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5</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D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04"/>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External BGP</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dirty="0">
                          <a:solidFill>
                            <a:srgbClr val="000000"/>
                          </a:solidFill>
                          <a:latin typeface="Arial"/>
                          <a:ea typeface="Times New Roman"/>
                          <a:cs typeface="Arial"/>
                        </a:rPr>
                        <a:t>20</a:t>
                      </a:r>
                      <a:r>
                        <a:rPr lang="en-US" sz="1600" kern="1200" dirty="0">
                          <a:solidFill>
                            <a:srgbClr val="000000"/>
                          </a:solidFill>
                          <a:latin typeface="Times New Roman"/>
                          <a:ea typeface="SimSun"/>
                          <a:cs typeface="Arial"/>
                        </a:rPr>
                        <a:t> </a:t>
                      </a:r>
                      <a:endParaRPr lang="en-US" sz="1600" dirty="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B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05"/>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Internal EIGRP</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90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D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06"/>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IGRP</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100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Batang"/>
                          <a:cs typeface="Times New Roman"/>
                        </a:rPr>
                        <a:t>I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07"/>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OSPF</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110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O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08"/>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IS-IS</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115</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i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09"/>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RIPv1, RIPv2</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120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R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10"/>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Exterior Gateway Protocol (EGP)</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140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E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11"/>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ODR</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160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O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12"/>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External EIGRP</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170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D EX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13"/>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Internal BGP</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200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B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14"/>
                  </a:ext>
                </a:extLst>
              </a:tr>
              <a:tr h="353681">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Unknown</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dirty="0">
                          <a:solidFill>
                            <a:srgbClr val="000000"/>
                          </a:solidFill>
                          <a:latin typeface="Arial"/>
                          <a:ea typeface="Times New Roman"/>
                          <a:cs typeface="Arial"/>
                        </a:rPr>
                        <a:t>255</a:t>
                      </a:r>
                      <a:r>
                        <a:rPr lang="en-US" sz="1600" kern="1200" dirty="0">
                          <a:solidFill>
                            <a:srgbClr val="000000"/>
                          </a:solidFill>
                          <a:latin typeface="Times New Roman"/>
                          <a:ea typeface="SimSun"/>
                          <a:cs typeface="Arial"/>
                        </a:rPr>
                        <a:t> </a:t>
                      </a:r>
                      <a:endParaRPr lang="en-US" sz="1600" dirty="0">
                        <a:latin typeface="Arial"/>
                        <a:ea typeface="Calibri"/>
                        <a:cs typeface="Times New Roman"/>
                      </a:endParaRPr>
                    </a:p>
                  </a:txBody>
                  <a:tcPr marL="0" marR="0" marT="0" marB="0" anchor="ctr"/>
                </a:tc>
                <a:tc>
                  <a:txBody>
                    <a:bodyPr/>
                    <a:lstStyle/>
                    <a:p>
                      <a:pPr>
                        <a:lnSpc>
                          <a:spcPct val="115000"/>
                        </a:lnSpc>
                      </a:pPr>
                      <a:endParaRPr lang="en-US" sz="1600" dirty="0">
                        <a:latin typeface="Calibri"/>
                        <a:ea typeface="Times New Roman"/>
                      </a:endParaRPr>
                    </a:p>
                  </a:txBody>
                  <a:tcPr marL="0" marR="0" marT="0" marB="0" anchor="ctr"/>
                </a:tc>
                <a:extLst>
                  <a:ext uri="{0D108BD9-81ED-4DB2-BD59-A6C34878D82A}">
                    <a16:rowId xmlns:a16="http://schemas.microsoft.com/office/drawing/2014/main" val="10015"/>
                  </a:ext>
                </a:extLst>
              </a:tr>
            </a:tbl>
          </a:graphicData>
        </a:graphic>
      </p:graphicFrame>
    </p:spTree>
    <p:extLst>
      <p:ext uri="{BB962C8B-B14F-4D97-AF65-F5344CB8AC3E}">
        <p14:creationId xmlns:p14="http://schemas.microsoft.com/office/powerpoint/2010/main" val="4225855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266" y="24524"/>
            <a:ext cx="8042276" cy="1088932"/>
          </a:xfrm>
        </p:spPr>
        <p:txBody>
          <a:bodyPr>
            <a:normAutofit/>
          </a:bodyPr>
          <a:lstStyle/>
          <a:p>
            <a:r>
              <a:rPr lang="en-US" dirty="0"/>
              <a:t>Floating Static Route</a:t>
            </a:r>
          </a:p>
        </p:txBody>
      </p:sp>
      <p:sp>
        <p:nvSpPr>
          <p:cNvPr id="3" name="Content Placeholder 2"/>
          <p:cNvSpPr>
            <a:spLocks noGrp="1"/>
          </p:cNvSpPr>
          <p:nvPr>
            <p:ph idx="1"/>
          </p:nvPr>
        </p:nvSpPr>
        <p:spPr>
          <a:xfrm>
            <a:off x="467544" y="1113456"/>
            <a:ext cx="8280920" cy="4123266"/>
          </a:xfrm>
        </p:spPr>
        <p:txBody>
          <a:bodyPr>
            <a:noAutofit/>
          </a:bodyPr>
          <a:lstStyle/>
          <a:p>
            <a:r>
              <a:rPr lang="en-US" sz="2400" dirty="0">
                <a:solidFill>
                  <a:schemeClr val="tx1"/>
                </a:solidFill>
              </a:rPr>
              <a:t>Routers believe static routes over any dynamically learned route. </a:t>
            </a:r>
          </a:p>
          <a:p>
            <a:r>
              <a:rPr lang="en-US" sz="2400" dirty="0">
                <a:solidFill>
                  <a:schemeClr val="tx1"/>
                </a:solidFill>
              </a:rPr>
              <a:t>To change this default behavior and make a static route appear in the routing table only when the primary route goes away, create a </a:t>
            </a:r>
            <a:r>
              <a:rPr lang="en-US" sz="2400" b="1" dirty="0">
                <a:solidFill>
                  <a:schemeClr val="tx1"/>
                </a:solidFill>
              </a:rPr>
              <a:t>floating static </a:t>
            </a:r>
            <a:r>
              <a:rPr lang="en-US" sz="2400" dirty="0">
                <a:solidFill>
                  <a:schemeClr val="tx1"/>
                </a:solidFill>
              </a:rPr>
              <a:t>route.</a:t>
            </a:r>
          </a:p>
          <a:p>
            <a:pPr lvl="1"/>
            <a:r>
              <a:rPr lang="en-US" sz="1800" dirty="0">
                <a:solidFill>
                  <a:schemeClr val="tx1"/>
                </a:solidFill>
              </a:rPr>
              <a:t>The administrative distance of the static route is configured to be higher than the administrative distance of the primary route and it “floats” above the primary route, until the primary route fails.</a:t>
            </a:r>
          </a:p>
          <a:p>
            <a:r>
              <a:rPr lang="en-US" sz="2400" dirty="0">
                <a:solidFill>
                  <a:schemeClr val="tx1"/>
                </a:solidFill>
              </a:rPr>
              <a:t>To configure a static route use the </a:t>
            </a:r>
            <a:r>
              <a:rPr lang="en-US" sz="2400" b="1" dirty="0">
                <a:solidFill>
                  <a:schemeClr val="tx1"/>
                </a:solidFill>
                <a:latin typeface="Courier New" pitchFamily="49" charset="0"/>
                <a:cs typeface="Courier New" pitchFamily="49" charset="0"/>
              </a:rPr>
              <a:t>ip route</a:t>
            </a:r>
            <a:r>
              <a:rPr lang="en-US" sz="2400" dirty="0">
                <a:solidFill>
                  <a:schemeClr val="tx1"/>
                </a:solidFill>
                <a:latin typeface="Courier New" pitchFamily="49" charset="0"/>
                <a:cs typeface="Courier New" pitchFamily="49" charset="0"/>
              </a:rPr>
              <a:t> </a:t>
            </a:r>
            <a:r>
              <a:rPr lang="en-US" sz="2400" dirty="0">
                <a:solidFill>
                  <a:schemeClr val="tx1"/>
                </a:solidFill>
              </a:rPr>
              <a:t>command with the </a:t>
            </a:r>
            <a:r>
              <a:rPr lang="en-US" sz="2400" i="1" dirty="0">
                <a:solidFill>
                  <a:schemeClr val="tx1"/>
                </a:solidFill>
              </a:rPr>
              <a:t>distance</a:t>
            </a:r>
            <a:r>
              <a:rPr lang="en-US" sz="2400" dirty="0">
                <a:solidFill>
                  <a:schemeClr val="tx1"/>
                </a:solidFill>
              </a:rPr>
              <a:t> parameter.</a:t>
            </a:r>
          </a:p>
          <a:p>
            <a:pPr lvl="1"/>
            <a:endParaRPr lang="en-US" sz="1800" dirty="0">
              <a:solidFill>
                <a:schemeClr val="tx1"/>
              </a:solidFill>
            </a:endParaRPr>
          </a:p>
          <a:p>
            <a:pPr lvl="1"/>
            <a:endParaRPr lang="en-US" sz="1800" dirty="0">
              <a:solidFill>
                <a:schemeClr val="tx1"/>
              </a:solidFill>
            </a:endParaRPr>
          </a:p>
        </p:txBody>
      </p:sp>
    </p:spTree>
    <p:extLst>
      <p:ext uri="{BB962C8B-B14F-4D97-AF65-F5344CB8AC3E}">
        <p14:creationId xmlns:p14="http://schemas.microsoft.com/office/powerpoint/2010/main" val="39774203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Rectangle 47"/>
          <p:cNvSpPr/>
          <p:nvPr/>
        </p:nvSpPr>
        <p:spPr bwMode="auto">
          <a:xfrm>
            <a:off x="1548054" y="4666507"/>
            <a:ext cx="5065726" cy="217834"/>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40" name="Rectangle 39"/>
          <p:cNvSpPr/>
          <p:nvPr/>
        </p:nvSpPr>
        <p:spPr bwMode="auto">
          <a:xfrm>
            <a:off x="1472192" y="3455624"/>
            <a:ext cx="4711496" cy="25904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2" name="Title 1"/>
          <p:cNvSpPr>
            <a:spLocks noGrp="1"/>
          </p:cNvSpPr>
          <p:nvPr>
            <p:ph type="title"/>
          </p:nvPr>
        </p:nvSpPr>
        <p:spPr>
          <a:xfrm>
            <a:off x="650344" y="4671"/>
            <a:ext cx="8208912" cy="1244845"/>
          </a:xfrm>
        </p:spPr>
        <p:txBody>
          <a:bodyPr>
            <a:normAutofit/>
          </a:bodyPr>
          <a:lstStyle/>
          <a:p>
            <a:r>
              <a:rPr lang="en-US" dirty="0"/>
              <a:t>Configuring a Floating Static Route</a:t>
            </a:r>
          </a:p>
        </p:txBody>
      </p:sp>
      <p:sp>
        <p:nvSpPr>
          <p:cNvPr id="3" name="Content Placeholder 2"/>
          <p:cNvSpPr>
            <a:spLocks noGrp="1"/>
          </p:cNvSpPr>
          <p:nvPr>
            <p:ph idx="10"/>
          </p:nvPr>
        </p:nvSpPr>
        <p:spPr>
          <a:xfrm>
            <a:off x="311152" y="1523680"/>
            <a:ext cx="3287562" cy="1678083"/>
          </a:xfrm>
        </p:spPr>
        <p:txBody>
          <a:bodyPr/>
          <a:lstStyle/>
          <a:p>
            <a:pPr marL="236538" lvl="1">
              <a:spcBef>
                <a:spcPct val="50000"/>
              </a:spcBef>
              <a:buFont typeface="Wingdings" pitchFamily="2" charset="2"/>
              <a:buChar char="§"/>
            </a:pPr>
            <a:r>
              <a:rPr lang="en-US" dirty="0">
                <a:solidFill>
                  <a:schemeClr val="tx1"/>
                </a:solidFill>
              </a:rPr>
              <a:t>Create floating static routes on R1 and R2 that floats above the EIGRP learned routes.</a:t>
            </a:r>
          </a:p>
        </p:txBody>
      </p:sp>
      <p:sp>
        <p:nvSpPr>
          <p:cNvPr id="5" name="Text Placeholder 5"/>
          <p:cNvSpPr>
            <a:spLocks/>
          </p:cNvSpPr>
          <p:nvPr/>
        </p:nvSpPr>
        <p:spPr bwMode="auto">
          <a:xfrm>
            <a:off x="179512" y="3429000"/>
            <a:ext cx="8535450" cy="98683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R1(config)# </a:t>
            </a:r>
            <a:r>
              <a:rPr lang="en-US" sz="1400" b="1" kern="0" dirty="0">
                <a:latin typeface="Courier New" pitchFamily="49" charset="0"/>
              </a:rPr>
              <a:t>ip route 10.0.0.0 255.0.0.0 172.16.1.2 100</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R1(config)# </a:t>
            </a:r>
            <a:r>
              <a:rPr lang="en-US" sz="1400" b="1" kern="0" dirty="0">
                <a:latin typeface="Courier New" pitchFamily="49" charset="0"/>
              </a:rPr>
              <a:t>router eigrp 1</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R1(config-router)# </a:t>
            </a:r>
            <a:r>
              <a:rPr lang="en-US" sz="1400" b="1" kern="0" dirty="0">
                <a:latin typeface="Courier New" pitchFamily="49" charset="0"/>
              </a:rPr>
              <a:t>network 172.17.0.0</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R1(config-router)# </a:t>
            </a:r>
            <a:r>
              <a:rPr lang="en-US" sz="1400" b="1" kern="0" dirty="0">
                <a:latin typeface="Courier New" pitchFamily="49" charset="0"/>
              </a:rPr>
              <a:t>network 192.168.1.0</a:t>
            </a:r>
          </a:p>
          <a:p>
            <a:pPr marL="236538" indent="-236538" algn="l" defTabSz="814388" eaLnBrk="1" hangingPunct="1">
              <a:lnSpc>
                <a:spcPct val="100000"/>
              </a:lnSpc>
              <a:spcBef>
                <a:spcPts val="0"/>
              </a:spcBef>
              <a:spcAft>
                <a:spcPts val="0"/>
              </a:spcAft>
              <a:buClr>
                <a:srgbClr val="708CA1"/>
              </a:buClr>
              <a:defRPr/>
            </a:pPr>
            <a:endParaRPr lang="en-US" sz="1400" b="1" kern="0" dirty="0">
              <a:latin typeface="Courier New" pitchFamily="49" charset="0"/>
            </a:endParaRPr>
          </a:p>
          <a:p>
            <a:pPr marL="236538" indent="-236538" algn="l" defTabSz="814388" eaLnBrk="1" hangingPunct="1">
              <a:lnSpc>
                <a:spcPct val="100000"/>
              </a:lnSpc>
              <a:spcBef>
                <a:spcPts val="0"/>
              </a:spcBef>
              <a:spcAft>
                <a:spcPts val="0"/>
              </a:spcAft>
              <a:buClr>
                <a:srgbClr val="708CA1"/>
              </a:buClr>
              <a:defRPr/>
            </a:pPr>
            <a:endParaRPr lang="en-US" sz="1400" b="1" kern="0" dirty="0">
              <a:latin typeface="Courier New" pitchFamily="49" charset="0"/>
            </a:endParaRPr>
          </a:p>
        </p:txBody>
      </p:sp>
      <p:grpSp>
        <p:nvGrpSpPr>
          <p:cNvPr id="33" name="Group 32"/>
          <p:cNvGrpSpPr/>
          <p:nvPr/>
        </p:nvGrpSpPr>
        <p:grpSpPr>
          <a:xfrm>
            <a:off x="4296658" y="1155001"/>
            <a:ext cx="4609070" cy="2077020"/>
            <a:chOff x="1940011" y="1612905"/>
            <a:chExt cx="4609070" cy="2551313"/>
          </a:xfrm>
        </p:grpSpPr>
        <p:sp>
          <p:nvSpPr>
            <p:cNvPr id="46" name="Rounded Rectangle 45"/>
            <p:cNvSpPr/>
            <p:nvPr/>
          </p:nvSpPr>
          <p:spPr bwMode="auto">
            <a:xfrm>
              <a:off x="1940011" y="3015039"/>
              <a:ext cx="4609070" cy="1149179"/>
            </a:xfrm>
            <a:prstGeom prst="roundRect">
              <a:avLst/>
            </a:prstGeom>
            <a:solidFill>
              <a:schemeClr val="accent1">
                <a:alpha val="32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cxnSp>
          <p:nvCxnSpPr>
            <p:cNvPr id="37" name="Straight Connector 36"/>
            <p:cNvCxnSpPr>
              <a:stCxn id="14" idx="2"/>
              <a:endCxn id="9" idx="0"/>
            </p:cNvCxnSpPr>
            <p:nvPr/>
          </p:nvCxnSpPr>
          <p:spPr bwMode="auto">
            <a:xfrm rot="16200000" flipH="1">
              <a:off x="4395463" y="1878826"/>
              <a:ext cx="965685" cy="1385911"/>
            </a:xfrm>
            <a:prstGeom prst="line">
              <a:avLst/>
            </a:prstGeom>
            <a:solidFill>
              <a:schemeClr val="accent1"/>
            </a:solidFill>
            <a:ln w="19050" cap="flat" cmpd="sng" algn="ctr">
              <a:solidFill>
                <a:schemeClr val="tx1"/>
              </a:solidFill>
              <a:prstDash val="sysDash"/>
              <a:round/>
              <a:headEnd type="none" w="med" len="med"/>
              <a:tailEnd type="none" w="med" len="med"/>
            </a:ln>
            <a:effectLst/>
          </p:spPr>
        </p:cxnSp>
        <p:cxnSp>
          <p:nvCxnSpPr>
            <p:cNvPr id="39" name="Straight Connector 38"/>
            <p:cNvCxnSpPr>
              <a:stCxn id="14" idx="2"/>
              <a:endCxn id="8" idx="0"/>
            </p:cNvCxnSpPr>
            <p:nvPr/>
          </p:nvCxnSpPr>
          <p:spPr bwMode="auto">
            <a:xfrm rot="5400000">
              <a:off x="3134030" y="1992288"/>
              <a:ext cx="954668" cy="1147973"/>
            </a:xfrm>
            <a:prstGeom prst="line">
              <a:avLst/>
            </a:prstGeom>
            <a:solidFill>
              <a:schemeClr val="accent1"/>
            </a:solidFill>
            <a:ln w="19050" cap="flat" cmpd="sng" algn="ctr">
              <a:solidFill>
                <a:schemeClr val="tx1"/>
              </a:solidFill>
              <a:prstDash val="sysDash"/>
              <a:round/>
              <a:headEnd type="none" w="med" len="med"/>
              <a:tailEnd type="none" w="med" len="med"/>
            </a:ln>
            <a:effectLst/>
          </p:spPr>
        </p:cxnSp>
        <p:pic>
          <p:nvPicPr>
            <p:cNvPr id="13" name="Picture 88"/>
            <p:cNvPicPr>
              <a:picLocks noChangeAspect="1" noChangeArrowheads="1"/>
            </p:cNvPicPr>
            <p:nvPr/>
          </p:nvPicPr>
          <p:blipFill>
            <a:blip r:embed="rId3"/>
            <a:srcRect/>
            <a:stretch>
              <a:fillRect/>
            </a:stretch>
          </p:blipFill>
          <p:spPr bwMode="auto">
            <a:xfrm>
              <a:off x="3599064" y="1612905"/>
              <a:ext cx="1132922" cy="690333"/>
            </a:xfrm>
            <a:prstGeom prst="rect">
              <a:avLst/>
            </a:prstGeom>
            <a:noFill/>
            <a:ln w="9525" algn="ctr">
              <a:noFill/>
              <a:miter lim="800000"/>
              <a:headEnd/>
              <a:tailEnd/>
            </a:ln>
          </p:spPr>
        </p:pic>
        <p:sp>
          <p:nvSpPr>
            <p:cNvPr id="11" name="Freeform 9"/>
            <p:cNvSpPr>
              <a:spLocks/>
            </p:cNvSpPr>
            <p:nvPr/>
          </p:nvSpPr>
          <p:spPr bwMode="auto">
            <a:xfrm>
              <a:off x="3440163" y="326394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8" name="Picture 37"/>
            <p:cNvPicPr>
              <a:picLocks noChangeArrowheads="1"/>
            </p:cNvPicPr>
            <p:nvPr/>
          </p:nvPicPr>
          <p:blipFill>
            <a:blip r:embed="rId4"/>
            <a:srcRect/>
            <a:stretch>
              <a:fillRect/>
            </a:stretch>
          </p:blipFill>
          <p:spPr bwMode="auto">
            <a:xfrm>
              <a:off x="2602201" y="3043608"/>
              <a:ext cx="870351" cy="451691"/>
            </a:xfrm>
            <a:prstGeom prst="rect">
              <a:avLst/>
            </a:prstGeom>
            <a:noFill/>
            <a:ln w="9525">
              <a:noFill/>
              <a:miter lim="800000"/>
              <a:headEnd/>
              <a:tailEnd/>
            </a:ln>
          </p:spPr>
        </p:pic>
        <p:pic>
          <p:nvPicPr>
            <p:cNvPr id="9" name="Picture 37"/>
            <p:cNvPicPr>
              <a:picLocks noChangeArrowheads="1"/>
            </p:cNvPicPr>
            <p:nvPr/>
          </p:nvPicPr>
          <p:blipFill>
            <a:blip r:embed="rId4"/>
            <a:srcRect/>
            <a:stretch>
              <a:fillRect/>
            </a:stretch>
          </p:blipFill>
          <p:spPr bwMode="auto">
            <a:xfrm>
              <a:off x="5136085" y="3054625"/>
              <a:ext cx="870351" cy="451691"/>
            </a:xfrm>
            <a:prstGeom prst="rect">
              <a:avLst/>
            </a:prstGeom>
            <a:noFill/>
            <a:ln w="9525">
              <a:noFill/>
              <a:miter lim="800000"/>
              <a:headEnd/>
              <a:tailEnd/>
            </a:ln>
          </p:spPr>
        </p:pic>
        <p:sp>
          <p:nvSpPr>
            <p:cNvPr id="14" name="TextBox 13"/>
            <p:cNvSpPr txBox="1"/>
            <p:nvPr/>
          </p:nvSpPr>
          <p:spPr>
            <a:xfrm>
              <a:off x="3834933" y="1844258"/>
              <a:ext cx="700833" cy="244682"/>
            </a:xfrm>
            <a:prstGeom prst="rect">
              <a:avLst/>
            </a:prstGeom>
            <a:noFill/>
          </p:spPr>
          <p:txBody>
            <a:bodyPr wrap="none" rtlCol="0">
              <a:spAutoFit/>
            </a:bodyPr>
            <a:lstStyle/>
            <a:p>
              <a:r>
                <a:rPr lang="en-US" sz="1100" b="1" dirty="0"/>
                <a:t>Internet</a:t>
              </a:r>
            </a:p>
          </p:txBody>
        </p:sp>
        <p:sp>
          <p:nvSpPr>
            <p:cNvPr id="17" name="TextBox 16"/>
            <p:cNvSpPr txBox="1"/>
            <p:nvPr/>
          </p:nvSpPr>
          <p:spPr>
            <a:xfrm>
              <a:off x="5661259" y="354670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8" name="TextBox 17"/>
            <p:cNvSpPr txBox="1"/>
            <p:nvPr/>
          </p:nvSpPr>
          <p:spPr>
            <a:xfrm>
              <a:off x="3083319" y="3524672"/>
              <a:ext cx="1013551" cy="165253"/>
            </a:xfrm>
            <a:prstGeom prst="rect">
              <a:avLst/>
            </a:prstGeom>
            <a:noFill/>
          </p:spPr>
          <p:txBody>
            <a:bodyPr wrap="square" lIns="0" tIns="0" rIns="0" bIns="0" rtlCol="0" anchor="ctr" anchorCtr="0">
              <a:noAutofit/>
            </a:bodyPr>
            <a:lstStyle/>
            <a:p>
              <a:pPr algn="l"/>
              <a:r>
                <a:rPr lang="en-US" sz="1050" dirty="0"/>
                <a:t>Fa0/0</a:t>
              </a:r>
            </a:p>
          </p:txBody>
        </p:sp>
        <p:sp>
          <p:nvSpPr>
            <p:cNvPr id="19" name="TextBox 18"/>
            <p:cNvSpPr txBox="1"/>
            <p:nvPr/>
          </p:nvSpPr>
          <p:spPr>
            <a:xfrm>
              <a:off x="3775611" y="3048025"/>
              <a:ext cx="1013551" cy="165253"/>
            </a:xfrm>
            <a:prstGeom prst="rect">
              <a:avLst/>
            </a:prstGeom>
            <a:noFill/>
          </p:spPr>
          <p:txBody>
            <a:bodyPr wrap="square" lIns="0" tIns="0" rIns="0" bIns="0" rtlCol="0" anchor="ctr" anchorCtr="0">
              <a:noAutofit/>
            </a:bodyPr>
            <a:lstStyle/>
            <a:p>
              <a:pPr algn="l"/>
              <a:r>
                <a:rPr lang="en-US" sz="1050" dirty="0"/>
                <a:t>192.168.1.0 /24</a:t>
              </a:r>
            </a:p>
          </p:txBody>
        </p:sp>
        <p:sp>
          <p:nvSpPr>
            <p:cNvPr id="23" name="TextBox 22"/>
            <p:cNvSpPr txBox="1"/>
            <p:nvPr/>
          </p:nvSpPr>
          <p:spPr>
            <a:xfrm>
              <a:off x="2323070" y="2508410"/>
              <a:ext cx="1003438" cy="198141"/>
            </a:xfrm>
            <a:prstGeom prst="rect">
              <a:avLst/>
            </a:prstGeom>
            <a:noFill/>
          </p:spPr>
          <p:txBody>
            <a:bodyPr wrap="square" lIns="0" tIns="0" rIns="0" bIns="0" rtlCol="0" anchor="ctr" anchorCtr="0">
              <a:noAutofit/>
            </a:bodyPr>
            <a:lstStyle/>
            <a:p>
              <a:pPr algn="r"/>
              <a:r>
                <a:rPr lang="en-US" sz="1200" b="1" dirty="0"/>
                <a:t>Backup link</a:t>
              </a:r>
            </a:p>
          </p:txBody>
        </p:sp>
        <p:cxnSp>
          <p:nvCxnSpPr>
            <p:cNvPr id="25" name="Straight Connector 24"/>
            <p:cNvCxnSpPr/>
            <p:nvPr/>
          </p:nvCxnSpPr>
          <p:spPr bwMode="auto">
            <a:xfrm rot="5400000">
              <a:off x="2863862" y="364127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6" name="Straight Connector 25"/>
            <p:cNvCxnSpPr/>
            <p:nvPr/>
          </p:nvCxnSpPr>
          <p:spPr bwMode="auto">
            <a:xfrm rot="10800000">
              <a:off x="2787660" y="381295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8" name="Straight Connector 27"/>
            <p:cNvCxnSpPr/>
            <p:nvPr/>
          </p:nvCxnSpPr>
          <p:spPr bwMode="auto">
            <a:xfrm rot="5400000">
              <a:off x="5439973" y="365045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9" name="Straight Connector 28"/>
            <p:cNvCxnSpPr/>
            <p:nvPr/>
          </p:nvCxnSpPr>
          <p:spPr bwMode="auto">
            <a:xfrm rot="10800000">
              <a:off x="5363771" y="382213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31" name="TextBox 30"/>
            <p:cNvSpPr txBox="1"/>
            <p:nvPr/>
          </p:nvSpPr>
          <p:spPr>
            <a:xfrm>
              <a:off x="2877634" y="3263945"/>
              <a:ext cx="380232" cy="258532"/>
            </a:xfrm>
            <a:prstGeom prst="rect">
              <a:avLst/>
            </a:prstGeom>
            <a:noFill/>
          </p:spPr>
          <p:txBody>
            <a:bodyPr wrap="none" rtlCol="0">
              <a:spAutoFit/>
            </a:bodyPr>
            <a:lstStyle/>
            <a:p>
              <a:r>
                <a:rPr lang="en-US" sz="1200" b="1" dirty="0">
                  <a:solidFill>
                    <a:schemeClr val="bg1"/>
                  </a:solidFill>
                </a:rPr>
                <a:t>R1</a:t>
              </a:r>
            </a:p>
          </p:txBody>
        </p:sp>
        <p:sp>
          <p:nvSpPr>
            <p:cNvPr id="32" name="TextBox 31"/>
            <p:cNvSpPr txBox="1"/>
            <p:nvPr/>
          </p:nvSpPr>
          <p:spPr>
            <a:xfrm>
              <a:off x="5431740" y="3273124"/>
              <a:ext cx="380232" cy="258532"/>
            </a:xfrm>
            <a:prstGeom prst="rect">
              <a:avLst/>
            </a:prstGeom>
            <a:noFill/>
          </p:spPr>
          <p:txBody>
            <a:bodyPr wrap="none" rtlCol="0">
              <a:spAutoFit/>
            </a:bodyPr>
            <a:lstStyle/>
            <a:p>
              <a:r>
                <a:rPr lang="en-US" sz="1200" b="1" dirty="0">
                  <a:solidFill>
                    <a:schemeClr val="bg1"/>
                  </a:solidFill>
                </a:rPr>
                <a:t>R2</a:t>
              </a:r>
            </a:p>
          </p:txBody>
        </p:sp>
        <p:sp>
          <p:nvSpPr>
            <p:cNvPr id="34" name="TextBox 33"/>
            <p:cNvSpPr txBox="1"/>
            <p:nvPr/>
          </p:nvSpPr>
          <p:spPr>
            <a:xfrm>
              <a:off x="2532428" y="3877223"/>
              <a:ext cx="1013551" cy="165253"/>
            </a:xfrm>
            <a:prstGeom prst="rect">
              <a:avLst/>
            </a:prstGeom>
            <a:noFill/>
          </p:spPr>
          <p:txBody>
            <a:bodyPr wrap="square" lIns="0" tIns="0" rIns="0" bIns="0" rtlCol="0" anchor="ctr" anchorCtr="0">
              <a:noAutofit/>
            </a:bodyPr>
            <a:lstStyle/>
            <a:p>
              <a:r>
                <a:rPr lang="en-US" sz="1050" dirty="0"/>
                <a:t>172.17.0.0 /16</a:t>
              </a:r>
            </a:p>
          </p:txBody>
        </p:sp>
        <p:sp>
          <p:nvSpPr>
            <p:cNvPr id="35" name="TextBox 34"/>
            <p:cNvSpPr txBox="1"/>
            <p:nvPr/>
          </p:nvSpPr>
          <p:spPr>
            <a:xfrm>
              <a:off x="5108568" y="3886402"/>
              <a:ext cx="1013551" cy="165253"/>
            </a:xfrm>
            <a:prstGeom prst="rect">
              <a:avLst/>
            </a:prstGeom>
            <a:noFill/>
          </p:spPr>
          <p:txBody>
            <a:bodyPr wrap="square" lIns="0" tIns="0" rIns="0" bIns="0" rtlCol="0" anchor="ctr" anchorCtr="0">
              <a:noAutofit/>
            </a:bodyPr>
            <a:lstStyle/>
            <a:p>
              <a:r>
                <a:rPr lang="en-US" sz="1050" dirty="0"/>
                <a:t>10.0.0.0 /8</a:t>
              </a:r>
            </a:p>
          </p:txBody>
        </p:sp>
        <p:sp>
          <p:nvSpPr>
            <p:cNvPr id="43" name="TextBox 42"/>
            <p:cNvSpPr txBox="1"/>
            <p:nvPr/>
          </p:nvSpPr>
          <p:spPr>
            <a:xfrm>
              <a:off x="3834714" y="3562857"/>
              <a:ext cx="1003438" cy="255374"/>
            </a:xfrm>
            <a:prstGeom prst="rect">
              <a:avLst/>
            </a:prstGeom>
            <a:noFill/>
          </p:spPr>
          <p:txBody>
            <a:bodyPr wrap="square" lIns="0" tIns="0" rIns="0" bIns="0" rtlCol="0" anchor="ctr" anchorCtr="0">
              <a:noAutofit/>
            </a:bodyPr>
            <a:lstStyle/>
            <a:p>
              <a:r>
                <a:rPr lang="en-US" sz="1200" b="1" dirty="0"/>
                <a:t>EIGRP 1</a:t>
              </a:r>
            </a:p>
            <a:p>
              <a:r>
                <a:rPr lang="en-US" sz="1200" b="1" dirty="0"/>
                <a:t>Primary link</a:t>
              </a:r>
            </a:p>
          </p:txBody>
        </p:sp>
        <p:sp>
          <p:nvSpPr>
            <p:cNvPr id="44" name="TextBox 43"/>
            <p:cNvSpPr txBox="1"/>
            <p:nvPr/>
          </p:nvSpPr>
          <p:spPr>
            <a:xfrm>
              <a:off x="2445176" y="2829710"/>
              <a:ext cx="1013551" cy="165253"/>
            </a:xfrm>
            <a:prstGeom prst="rect">
              <a:avLst/>
            </a:prstGeom>
            <a:noFill/>
          </p:spPr>
          <p:txBody>
            <a:bodyPr wrap="square" lIns="0" tIns="0" rIns="0" bIns="0" rtlCol="0" anchor="ctr" anchorCtr="0">
              <a:noAutofit/>
            </a:bodyPr>
            <a:lstStyle/>
            <a:p>
              <a:pPr algn="l"/>
              <a:r>
                <a:rPr lang="en-US" sz="1050" dirty="0"/>
                <a:t>172.16.1.1</a:t>
              </a:r>
            </a:p>
          </p:txBody>
        </p:sp>
        <p:sp>
          <p:nvSpPr>
            <p:cNvPr id="45" name="TextBox 44"/>
            <p:cNvSpPr txBox="1"/>
            <p:nvPr/>
          </p:nvSpPr>
          <p:spPr>
            <a:xfrm>
              <a:off x="5489058" y="2846186"/>
              <a:ext cx="1013551" cy="165253"/>
            </a:xfrm>
            <a:prstGeom prst="rect">
              <a:avLst/>
            </a:prstGeom>
            <a:noFill/>
          </p:spPr>
          <p:txBody>
            <a:bodyPr wrap="square" lIns="0" tIns="0" rIns="0" bIns="0" rtlCol="0" anchor="ctr" anchorCtr="0">
              <a:noAutofit/>
            </a:bodyPr>
            <a:lstStyle/>
            <a:p>
              <a:pPr algn="l"/>
              <a:r>
                <a:rPr lang="en-US" sz="1050" dirty="0"/>
                <a:t>172.16.1.2</a:t>
              </a:r>
            </a:p>
          </p:txBody>
        </p:sp>
      </p:grpSp>
      <p:sp>
        <p:nvSpPr>
          <p:cNvPr id="47" name="Text Placeholder 5"/>
          <p:cNvSpPr>
            <a:spLocks/>
          </p:cNvSpPr>
          <p:nvPr/>
        </p:nvSpPr>
        <p:spPr bwMode="auto">
          <a:xfrm>
            <a:off x="225984" y="4664489"/>
            <a:ext cx="8535450" cy="98683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R2(config)# </a:t>
            </a:r>
            <a:r>
              <a:rPr lang="en-US" sz="1400" b="1" kern="0" dirty="0">
                <a:latin typeface="Courier New" pitchFamily="49" charset="0"/>
              </a:rPr>
              <a:t>ip route 172.17.0.0 255.255.0.0 172.16.1.1 100</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R2(config)# </a:t>
            </a:r>
            <a:r>
              <a:rPr lang="en-US" sz="1400" b="1" kern="0" dirty="0">
                <a:latin typeface="Courier New" pitchFamily="49" charset="0"/>
              </a:rPr>
              <a:t>router eigrp 1</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R2(config-router)# </a:t>
            </a:r>
            <a:r>
              <a:rPr lang="en-US" sz="1400" b="1" kern="0" dirty="0">
                <a:latin typeface="Courier New" pitchFamily="49" charset="0"/>
              </a:rPr>
              <a:t>network 10.0.0.0</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R2(config-router)# </a:t>
            </a:r>
            <a:r>
              <a:rPr lang="en-US" sz="1400" b="1" kern="0" dirty="0">
                <a:latin typeface="Courier New" pitchFamily="49" charset="0"/>
              </a:rPr>
              <a:t>network 192.168.1.0</a:t>
            </a:r>
          </a:p>
          <a:p>
            <a:pPr marL="236538" indent="-236538" algn="l" defTabSz="814388" eaLnBrk="1" hangingPunct="1">
              <a:lnSpc>
                <a:spcPct val="100000"/>
              </a:lnSpc>
              <a:spcBef>
                <a:spcPts val="0"/>
              </a:spcBef>
              <a:spcAft>
                <a:spcPts val="0"/>
              </a:spcAft>
              <a:buClr>
                <a:srgbClr val="708CA1"/>
              </a:buClr>
              <a:defRPr/>
            </a:pPr>
            <a:endParaRPr lang="en-US" sz="1400" b="1" kern="0" dirty="0">
              <a:latin typeface="Courier New" pitchFamily="49" charset="0"/>
            </a:endParaRPr>
          </a:p>
          <a:p>
            <a:pPr marL="236538" indent="-236538" algn="l" defTabSz="814388" eaLnBrk="1" hangingPunct="1">
              <a:lnSpc>
                <a:spcPct val="100000"/>
              </a:lnSpc>
              <a:spcBef>
                <a:spcPts val="0"/>
              </a:spcBef>
              <a:spcAft>
                <a:spcPts val="0"/>
              </a:spcAft>
              <a:buClr>
                <a:srgbClr val="708CA1"/>
              </a:buClr>
              <a:defRPr/>
            </a:pPr>
            <a:endParaRPr lang="en-US" sz="1400" b="1" kern="0" dirty="0">
              <a:latin typeface="Courier New" pitchFamily="49" charset="0"/>
            </a:endParaRPr>
          </a:p>
        </p:txBody>
      </p:sp>
    </p:spTree>
    <p:extLst>
      <p:ext uri="{BB962C8B-B14F-4D97-AF65-F5344CB8AC3E}">
        <p14:creationId xmlns:p14="http://schemas.microsoft.com/office/powerpoint/2010/main" val="30470594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61704"/>
            <a:ext cx="8042276" cy="863040"/>
          </a:xfrm>
        </p:spPr>
        <p:txBody>
          <a:bodyPr>
            <a:normAutofit/>
          </a:bodyPr>
          <a:lstStyle/>
          <a:p>
            <a:r>
              <a:rPr lang="en-US" dirty="0"/>
              <a:t>Routing Within the ECNM</a:t>
            </a:r>
          </a:p>
        </p:txBody>
      </p:sp>
      <p:sp>
        <p:nvSpPr>
          <p:cNvPr id="3" name="Content Placeholder 2"/>
          <p:cNvSpPr>
            <a:spLocks noGrp="1"/>
          </p:cNvSpPr>
          <p:nvPr>
            <p:ph idx="1"/>
          </p:nvPr>
        </p:nvSpPr>
        <p:spPr>
          <a:xfrm>
            <a:off x="550862" y="1316383"/>
            <a:ext cx="8042276" cy="4225234"/>
          </a:xfrm>
        </p:spPr>
        <p:txBody>
          <a:bodyPr>
            <a:noAutofit/>
          </a:bodyPr>
          <a:lstStyle/>
          <a:p>
            <a:r>
              <a:rPr lang="en-US" sz="2000" dirty="0">
                <a:solidFill>
                  <a:schemeClr val="tx1"/>
                </a:solidFill>
              </a:rPr>
              <a:t>Routing protocols are an integral part of any network. </a:t>
            </a:r>
          </a:p>
          <a:p>
            <a:pPr lvl="1"/>
            <a:r>
              <a:rPr lang="en-US" sz="2000" dirty="0">
                <a:solidFill>
                  <a:schemeClr val="tx1"/>
                </a:solidFill>
              </a:rPr>
              <a:t>When designing a network routing protocol, selection and planning are among the design decisions to be made. </a:t>
            </a:r>
          </a:p>
          <a:p>
            <a:r>
              <a:rPr lang="en-US" sz="2000" dirty="0">
                <a:solidFill>
                  <a:schemeClr val="tx1"/>
                </a:solidFill>
              </a:rPr>
              <a:t>Although the best practice is to use one IP routing protocol throughout the enterprise if possible, in some cases multiple routing protocols might be required.</a:t>
            </a:r>
          </a:p>
          <a:p>
            <a:r>
              <a:rPr lang="en-US" sz="2000" dirty="0">
                <a:solidFill>
                  <a:schemeClr val="tx1"/>
                </a:solidFill>
              </a:rPr>
              <a:t>The Enterprise Composite Network Model can assist in determining where each routing protocol is implemented, where the boundaries between protocols are, and how traffic flows between them will be managed.</a:t>
            </a:r>
          </a:p>
          <a:p>
            <a:endParaRPr lang="en-US" sz="2000" dirty="0">
              <a:solidFill>
                <a:schemeClr val="tx1"/>
              </a:solidFill>
            </a:endParaRPr>
          </a:p>
        </p:txBody>
      </p:sp>
    </p:spTree>
    <p:extLst>
      <p:ext uri="{BB962C8B-B14F-4D97-AF65-F5344CB8AC3E}">
        <p14:creationId xmlns:p14="http://schemas.microsoft.com/office/powerpoint/2010/main" val="36786053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295238" y="61193"/>
            <a:ext cx="8553523" cy="1196291"/>
          </a:xfrm>
        </p:spPr>
        <p:txBody>
          <a:bodyPr/>
          <a:lstStyle/>
          <a:p>
            <a:r>
              <a:rPr lang="en-US" sz="3200" dirty="0"/>
              <a:t>Suggested Routing Protocols Used</a:t>
            </a:r>
          </a:p>
        </p:txBody>
      </p:sp>
      <p:grpSp>
        <p:nvGrpSpPr>
          <p:cNvPr id="2" name="Group 1"/>
          <p:cNvGrpSpPr/>
          <p:nvPr/>
        </p:nvGrpSpPr>
        <p:grpSpPr>
          <a:xfrm>
            <a:off x="839055" y="1628800"/>
            <a:ext cx="7465890" cy="3954781"/>
            <a:chOff x="845850" y="1591081"/>
            <a:chExt cx="7128448" cy="4334357"/>
          </a:xfrm>
        </p:grpSpPr>
        <p:sp>
          <p:nvSpPr>
            <p:cNvPr id="103" name="Left Brace 102"/>
            <p:cNvSpPr/>
            <p:nvPr/>
          </p:nvSpPr>
          <p:spPr bwMode="auto">
            <a:xfrm>
              <a:off x="3882058" y="3240634"/>
              <a:ext cx="281354" cy="1446962"/>
            </a:xfrm>
            <a:prstGeom prst="leftBrace">
              <a:avLst>
                <a:gd name="adj1" fmla="val 67592"/>
                <a:gd name="adj2" fmla="val 50000"/>
              </a:avLst>
            </a:prstGeom>
            <a:solidFill>
              <a:schemeClr val="accent6">
                <a:lumMod val="60000"/>
                <a:lumOff val="40000"/>
                <a:alpha val="48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104" name="Rectangle 103"/>
            <p:cNvSpPr/>
            <p:nvPr/>
          </p:nvSpPr>
          <p:spPr bwMode="auto">
            <a:xfrm>
              <a:off x="4163415" y="3240633"/>
              <a:ext cx="2301070" cy="1457011"/>
            </a:xfrm>
            <a:prstGeom prst="rect">
              <a:avLst/>
            </a:prstGeom>
            <a:solidFill>
              <a:schemeClr val="accent6">
                <a:lumMod val="60000"/>
                <a:lumOff val="40000"/>
                <a:alpha val="48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73" name="Left Brace 72"/>
            <p:cNvSpPr/>
            <p:nvPr/>
          </p:nvSpPr>
          <p:spPr bwMode="auto">
            <a:xfrm>
              <a:off x="3890426" y="1591082"/>
              <a:ext cx="281354" cy="1446962"/>
            </a:xfrm>
            <a:prstGeom prst="leftBrace">
              <a:avLst>
                <a:gd name="adj1" fmla="val 67592"/>
                <a:gd name="adj2" fmla="val 50000"/>
              </a:avLst>
            </a:prstGeom>
            <a:solidFill>
              <a:schemeClr val="accent1">
                <a:alpha val="48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96" name="Rectangle 95"/>
            <p:cNvSpPr/>
            <p:nvPr/>
          </p:nvSpPr>
          <p:spPr bwMode="auto">
            <a:xfrm>
              <a:off x="4171783" y="1591081"/>
              <a:ext cx="2301070" cy="1457011"/>
            </a:xfrm>
            <a:prstGeom prst="rect">
              <a:avLst/>
            </a:prstGeom>
            <a:solidFill>
              <a:schemeClr val="accent1">
                <a:alpha val="48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17" name="Rectangle 16"/>
            <p:cNvSpPr/>
            <p:nvPr/>
          </p:nvSpPr>
          <p:spPr bwMode="auto">
            <a:xfrm>
              <a:off x="4180112" y="1597278"/>
              <a:ext cx="2236470" cy="899160"/>
            </a:xfrm>
            <a:prstGeom prst="rect">
              <a:avLst/>
            </a:prstGeom>
            <a:noFill/>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1061" rIns="91440" bIns="41061" numCol="1" rtlCol="0" anchor="t"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000" b="0" i="0" u="none" strike="noStrike" cap="none" normalizeH="0" baseline="0" dirty="0">
                <a:ln>
                  <a:noFill/>
                </a:ln>
                <a:solidFill>
                  <a:schemeClr val="tx1"/>
                </a:solidFill>
                <a:effectLst/>
                <a:latin typeface="Arial" charset="0"/>
              </a:endParaRPr>
            </a:p>
          </p:txBody>
        </p:sp>
        <p:sp>
          <p:nvSpPr>
            <p:cNvPr id="53" name="Rectangle 52"/>
            <p:cNvSpPr/>
            <p:nvPr/>
          </p:nvSpPr>
          <p:spPr bwMode="auto">
            <a:xfrm>
              <a:off x="4183922" y="3771574"/>
              <a:ext cx="2218592" cy="919424"/>
            </a:xfrm>
            <a:prstGeom prst="rect">
              <a:avLst/>
            </a:prstGeom>
            <a:noFill/>
            <a:ln>
              <a:headEnd type="none" w="med" len="med"/>
              <a:tailEnd type="none" w="med" len="med"/>
            </a:ln>
          </p:spPr>
          <p:style>
            <a:lnRef idx="1">
              <a:schemeClr val="dk1"/>
            </a:lnRef>
            <a:fillRef idx="2">
              <a:schemeClr val="dk1"/>
            </a:fillRef>
            <a:effectRef idx="1">
              <a:schemeClr val="dk1"/>
            </a:effectRef>
            <a:fontRef idx="minor">
              <a:schemeClr val="dk1"/>
            </a:fontRef>
          </p:style>
          <p:txBody>
            <a:bodyPr vert="horz" wrap="square" lIns="91440" tIns="41061" rIns="91440" bIns="41061" numCol="1" rtlCol="0" anchor="t"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000" b="0" i="0" u="none" strike="noStrike" cap="none" normalizeH="0" baseline="0" dirty="0">
                <a:ln>
                  <a:noFill/>
                </a:ln>
                <a:solidFill>
                  <a:schemeClr val="tx1"/>
                </a:solidFill>
                <a:effectLst/>
                <a:latin typeface="Arial" charset="0"/>
              </a:endParaRPr>
            </a:p>
          </p:txBody>
        </p:sp>
        <p:pic>
          <p:nvPicPr>
            <p:cNvPr id="7" name="Picture 51" descr="IP Phone"/>
            <p:cNvPicPr>
              <a:picLocks noChangeAspect="1" noChangeArrowheads="1"/>
            </p:cNvPicPr>
            <p:nvPr/>
          </p:nvPicPr>
          <p:blipFill>
            <a:blip r:embed="rId3"/>
            <a:srcRect/>
            <a:stretch>
              <a:fillRect/>
            </a:stretch>
          </p:blipFill>
          <p:spPr bwMode="auto">
            <a:xfrm>
              <a:off x="4290602" y="2073528"/>
              <a:ext cx="633450" cy="347980"/>
            </a:xfrm>
            <a:prstGeom prst="rect">
              <a:avLst/>
            </a:prstGeom>
            <a:noFill/>
            <a:ln w="9525">
              <a:noFill/>
              <a:miter lim="800000"/>
              <a:headEnd/>
              <a:tailEnd/>
            </a:ln>
          </p:spPr>
        </p:pic>
        <p:pic>
          <p:nvPicPr>
            <p:cNvPr id="8" name="Picture 68" descr="Wireless Router, Added 04/20/2004"/>
            <p:cNvPicPr>
              <a:picLocks noChangeAspect="1" noChangeArrowheads="1"/>
            </p:cNvPicPr>
            <p:nvPr/>
          </p:nvPicPr>
          <p:blipFill>
            <a:blip r:embed="rId4"/>
            <a:srcRect/>
            <a:stretch>
              <a:fillRect/>
            </a:stretch>
          </p:blipFill>
          <p:spPr bwMode="auto">
            <a:xfrm>
              <a:off x="5021487" y="1970657"/>
              <a:ext cx="501165" cy="446723"/>
            </a:xfrm>
            <a:prstGeom prst="rect">
              <a:avLst/>
            </a:prstGeom>
            <a:noFill/>
            <a:ln w="9525">
              <a:noFill/>
              <a:miter lim="800000"/>
              <a:headEnd/>
              <a:tailEnd/>
            </a:ln>
          </p:spPr>
        </p:pic>
        <p:pic>
          <p:nvPicPr>
            <p:cNvPr id="9" name="Picture 41"/>
            <p:cNvPicPr>
              <a:picLocks noChangeAspect="1" noChangeArrowheads="1"/>
            </p:cNvPicPr>
            <p:nvPr/>
          </p:nvPicPr>
          <p:blipFill>
            <a:blip r:embed="rId5"/>
            <a:srcRect/>
            <a:stretch>
              <a:fillRect/>
            </a:stretch>
          </p:blipFill>
          <p:spPr bwMode="auto">
            <a:xfrm>
              <a:off x="5643153" y="2096388"/>
              <a:ext cx="657800" cy="281305"/>
            </a:xfrm>
            <a:prstGeom prst="rect">
              <a:avLst/>
            </a:prstGeom>
            <a:noFill/>
            <a:ln w="9525">
              <a:noFill/>
              <a:miter lim="800000"/>
              <a:headEnd/>
              <a:tailEnd/>
            </a:ln>
          </p:spPr>
        </p:pic>
        <p:pic>
          <p:nvPicPr>
            <p:cNvPr id="10" name="Picture 28"/>
            <p:cNvPicPr>
              <a:picLocks noChangeArrowheads="1"/>
            </p:cNvPicPr>
            <p:nvPr/>
          </p:nvPicPr>
          <p:blipFill>
            <a:blip r:embed="rId6"/>
            <a:srcRect/>
            <a:stretch>
              <a:fillRect/>
            </a:stretch>
          </p:blipFill>
          <p:spPr bwMode="auto">
            <a:xfrm>
              <a:off x="5050062" y="3005708"/>
              <a:ext cx="479425" cy="469900"/>
            </a:xfrm>
            <a:prstGeom prst="rect">
              <a:avLst/>
            </a:prstGeom>
            <a:noFill/>
            <a:ln w="9525">
              <a:noFill/>
              <a:miter lim="800000"/>
              <a:headEnd/>
              <a:tailEnd/>
            </a:ln>
          </p:spPr>
        </p:pic>
        <p:pic>
          <p:nvPicPr>
            <p:cNvPr id="12" name="Picture 42" descr="File Server_Updated2005"/>
            <p:cNvPicPr>
              <a:picLocks noChangeAspect="1" noChangeArrowheads="1"/>
            </p:cNvPicPr>
            <p:nvPr/>
          </p:nvPicPr>
          <p:blipFill>
            <a:blip r:embed="rId7"/>
            <a:srcRect/>
            <a:stretch>
              <a:fillRect/>
            </a:stretch>
          </p:blipFill>
          <p:spPr bwMode="auto">
            <a:xfrm>
              <a:off x="4484913" y="5198160"/>
              <a:ext cx="415290" cy="552336"/>
            </a:xfrm>
            <a:prstGeom prst="rect">
              <a:avLst/>
            </a:prstGeom>
            <a:noFill/>
            <a:ln w="9525">
              <a:noFill/>
              <a:miter lim="800000"/>
              <a:headEnd/>
              <a:tailEnd/>
            </a:ln>
          </p:spPr>
        </p:pic>
        <p:pic>
          <p:nvPicPr>
            <p:cNvPr id="21" name="Picture 42" descr="File Server_Updated2005"/>
            <p:cNvPicPr>
              <a:picLocks noChangeAspect="1" noChangeArrowheads="1"/>
            </p:cNvPicPr>
            <p:nvPr/>
          </p:nvPicPr>
          <p:blipFill>
            <a:blip r:embed="rId7"/>
            <a:srcRect/>
            <a:stretch>
              <a:fillRect/>
            </a:stretch>
          </p:blipFill>
          <p:spPr bwMode="auto">
            <a:xfrm>
              <a:off x="5140233" y="5201970"/>
              <a:ext cx="415290" cy="552336"/>
            </a:xfrm>
            <a:prstGeom prst="rect">
              <a:avLst/>
            </a:prstGeom>
            <a:noFill/>
            <a:ln w="9525">
              <a:noFill/>
              <a:miter lim="800000"/>
              <a:headEnd/>
              <a:tailEnd/>
            </a:ln>
          </p:spPr>
        </p:pic>
        <p:pic>
          <p:nvPicPr>
            <p:cNvPr id="22" name="Picture 42" descr="File Server_Updated2005"/>
            <p:cNvPicPr>
              <a:picLocks noChangeAspect="1" noChangeArrowheads="1"/>
            </p:cNvPicPr>
            <p:nvPr/>
          </p:nvPicPr>
          <p:blipFill>
            <a:blip r:embed="rId7"/>
            <a:srcRect/>
            <a:stretch>
              <a:fillRect/>
            </a:stretch>
          </p:blipFill>
          <p:spPr bwMode="auto">
            <a:xfrm>
              <a:off x="5784123" y="5205780"/>
              <a:ext cx="415290" cy="552336"/>
            </a:xfrm>
            <a:prstGeom prst="rect">
              <a:avLst/>
            </a:prstGeom>
            <a:noFill/>
            <a:ln w="9525">
              <a:noFill/>
              <a:miter lim="800000"/>
              <a:headEnd/>
              <a:tailEnd/>
            </a:ln>
          </p:spPr>
        </p:pic>
        <p:pic>
          <p:nvPicPr>
            <p:cNvPr id="23" name="Picture 28"/>
            <p:cNvPicPr>
              <a:picLocks noChangeArrowheads="1"/>
            </p:cNvPicPr>
            <p:nvPr/>
          </p:nvPicPr>
          <p:blipFill>
            <a:blip r:embed="rId6"/>
            <a:srcRect/>
            <a:stretch>
              <a:fillRect/>
            </a:stretch>
          </p:blipFill>
          <p:spPr bwMode="auto">
            <a:xfrm>
              <a:off x="4768122" y="4118228"/>
              <a:ext cx="479425" cy="469900"/>
            </a:xfrm>
            <a:prstGeom prst="rect">
              <a:avLst/>
            </a:prstGeom>
            <a:noFill/>
            <a:ln w="9525">
              <a:noFill/>
              <a:miter lim="800000"/>
              <a:headEnd/>
              <a:tailEnd/>
            </a:ln>
          </p:spPr>
        </p:pic>
        <p:pic>
          <p:nvPicPr>
            <p:cNvPr id="24" name="Picture 28"/>
            <p:cNvPicPr>
              <a:picLocks noChangeArrowheads="1"/>
            </p:cNvPicPr>
            <p:nvPr/>
          </p:nvPicPr>
          <p:blipFill>
            <a:blip r:embed="rId6"/>
            <a:srcRect/>
            <a:stretch>
              <a:fillRect/>
            </a:stretch>
          </p:blipFill>
          <p:spPr bwMode="auto">
            <a:xfrm>
              <a:off x="5377722" y="4133468"/>
              <a:ext cx="479425" cy="469900"/>
            </a:xfrm>
            <a:prstGeom prst="rect">
              <a:avLst/>
            </a:prstGeom>
            <a:noFill/>
            <a:ln w="9525">
              <a:noFill/>
              <a:miter lim="800000"/>
              <a:headEnd/>
              <a:tailEnd/>
            </a:ln>
          </p:spPr>
        </p:pic>
        <p:sp>
          <p:nvSpPr>
            <p:cNvPr id="25" name="Rectangle 24"/>
            <p:cNvSpPr/>
            <p:nvPr/>
          </p:nvSpPr>
          <p:spPr bwMode="auto">
            <a:xfrm>
              <a:off x="6801392" y="2530728"/>
              <a:ext cx="1066800" cy="3394710"/>
            </a:xfrm>
            <a:prstGeom prst="rect">
              <a:avLst/>
            </a:prstGeom>
            <a:noFill/>
            <a:ln w="28575" cap="flat" cmpd="sng" algn="ctr">
              <a:solidFill>
                <a:schemeClr val="tx1"/>
              </a:solidFill>
              <a:prstDash val="solid"/>
              <a:round/>
              <a:headEnd type="none" w="med" len="med"/>
              <a:tailEnd type="none" w="med" len="med"/>
            </a:ln>
            <a:effectLst/>
          </p:spPr>
          <p:txBody>
            <a:bodyPr vert="horz" wrap="square" lIns="91440" tIns="41061" rIns="91440" bIns="41061" numCol="1" rtlCol="0" anchor="t"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28" name="Picture 28"/>
            <p:cNvPicPr>
              <a:picLocks noChangeArrowheads="1"/>
            </p:cNvPicPr>
            <p:nvPr/>
          </p:nvPicPr>
          <p:blipFill>
            <a:blip r:embed="rId6"/>
            <a:srcRect/>
            <a:stretch>
              <a:fillRect/>
            </a:stretch>
          </p:blipFill>
          <p:spPr bwMode="auto">
            <a:xfrm>
              <a:off x="7153182" y="4434458"/>
              <a:ext cx="479425" cy="446057"/>
            </a:xfrm>
            <a:prstGeom prst="rect">
              <a:avLst/>
            </a:prstGeom>
            <a:noFill/>
            <a:ln w="9525">
              <a:noFill/>
              <a:miter lim="800000"/>
              <a:headEnd/>
              <a:tailEnd/>
            </a:ln>
          </p:spPr>
        </p:pic>
        <p:sp>
          <p:nvSpPr>
            <p:cNvPr id="37" name="TextBox 36"/>
            <p:cNvSpPr txBox="1"/>
            <p:nvPr/>
          </p:nvSpPr>
          <p:spPr>
            <a:xfrm>
              <a:off x="4187732" y="1616328"/>
              <a:ext cx="1376402" cy="258532"/>
            </a:xfrm>
            <a:prstGeom prst="rect">
              <a:avLst/>
            </a:prstGeom>
            <a:noFill/>
          </p:spPr>
          <p:txBody>
            <a:bodyPr vert="horz" wrap="square" lIns="91440" rIns="91440" numCol="1" rtlCol="0" anchor="t" anchorCtr="0">
              <a:noAutofit/>
            </a:bodyPr>
            <a:lstStyle/>
            <a:p>
              <a:pPr algn="l"/>
              <a:r>
                <a:rPr lang="en-US" sz="1200" b="1" dirty="0"/>
                <a:t>Building Access</a:t>
              </a:r>
            </a:p>
          </p:txBody>
        </p:sp>
        <p:sp>
          <p:nvSpPr>
            <p:cNvPr id="38" name="TextBox 37"/>
            <p:cNvSpPr txBox="1"/>
            <p:nvPr/>
          </p:nvSpPr>
          <p:spPr>
            <a:xfrm>
              <a:off x="4191542" y="2740278"/>
              <a:ext cx="1712328" cy="258532"/>
            </a:xfrm>
            <a:prstGeom prst="rect">
              <a:avLst/>
            </a:prstGeom>
            <a:noFill/>
          </p:spPr>
          <p:txBody>
            <a:bodyPr vert="horz" wrap="square" lIns="91440" rIns="91440" numCol="1" rtlCol="0" anchor="t" anchorCtr="0">
              <a:noAutofit/>
            </a:bodyPr>
            <a:lstStyle/>
            <a:p>
              <a:pPr algn="l"/>
              <a:r>
                <a:rPr lang="en-US" sz="1200" b="1" dirty="0"/>
                <a:t>Building Distribution</a:t>
              </a:r>
            </a:p>
          </p:txBody>
        </p:sp>
        <p:sp>
          <p:nvSpPr>
            <p:cNvPr id="39" name="TextBox 38"/>
            <p:cNvSpPr txBox="1"/>
            <p:nvPr/>
          </p:nvSpPr>
          <p:spPr>
            <a:xfrm>
              <a:off x="4202972" y="3780408"/>
              <a:ext cx="2047355" cy="258532"/>
            </a:xfrm>
            <a:prstGeom prst="rect">
              <a:avLst/>
            </a:prstGeom>
            <a:noFill/>
          </p:spPr>
          <p:txBody>
            <a:bodyPr vert="horz" wrap="square" lIns="91440" rIns="91440" numCol="1" rtlCol="0" anchor="t" anchorCtr="0">
              <a:noAutofit/>
            </a:bodyPr>
            <a:lstStyle/>
            <a:p>
              <a:pPr algn="l"/>
              <a:r>
                <a:rPr lang="en-US" sz="1200" b="1" dirty="0"/>
                <a:t>Core (Campus backbone)</a:t>
              </a:r>
            </a:p>
          </p:txBody>
        </p:sp>
        <p:sp>
          <p:nvSpPr>
            <p:cNvPr id="40" name="TextBox 39"/>
            <p:cNvSpPr txBox="1"/>
            <p:nvPr/>
          </p:nvSpPr>
          <p:spPr>
            <a:xfrm>
              <a:off x="4183922" y="4938648"/>
              <a:ext cx="1079142" cy="258532"/>
            </a:xfrm>
            <a:prstGeom prst="rect">
              <a:avLst/>
            </a:prstGeom>
            <a:noFill/>
          </p:spPr>
          <p:txBody>
            <a:bodyPr vert="horz" wrap="square" lIns="91440" rIns="91440" numCol="1" rtlCol="0" anchor="t" anchorCtr="0">
              <a:noAutofit/>
            </a:bodyPr>
            <a:lstStyle/>
            <a:p>
              <a:pPr algn="l"/>
              <a:r>
                <a:rPr lang="en-US" sz="1200" b="1" dirty="0"/>
                <a:t>Server Farm</a:t>
              </a:r>
            </a:p>
          </p:txBody>
        </p:sp>
        <p:sp>
          <p:nvSpPr>
            <p:cNvPr id="42" name="TextBox 41"/>
            <p:cNvSpPr txBox="1"/>
            <p:nvPr/>
          </p:nvSpPr>
          <p:spPr>
            <a:xfrm>
              <a:off x="6702332" y="3597528"/>
              <a:ext cx="1271966" cy="424732"/>
            </a:xfrm>
            <a:prstGeom prst="rect">
              <a:avLst/>
            </a:prstGeom>
            <a:noFill/>
          </p:spPr>
          <p:txBody>
            <a:bodyPr vert="horz" wrap="square" lIns="91440" rIns="91440" numCol="1" rtlCol="0" anchor="t" anchorCtr="1">
              <a:spAutoFit/>
            </a:bodyPr>
            <a:lstStyle/>
            <a:p>
              <a:r>
                <a:rPr lang="en-US" sz="1200" b="1" dirty="0"/>
                <a:t>Edge </a:t>
              </a:r>
            </a:p>
            <a:p>
              <a:r>
                <a:rPr lang="en-US" sz="1200" b="1" dirty="0"/>
                <a:t>Distribution</a:t>
              </a:r>
            </a:p>
          </p:txBody>
        </p:sp>
        <p:sp>
          <p:nvSpPr>
            <p:cNvPr id="52" name="Rectangle 51"/>
            <p:cNvSpPr/>
            <p:nvPr/>
          </p:nvSpPr>
          <p:spPr bwMode="auto">
            <a:xfrm>
              <a:off x="4172492" y="2664078"/>
              <a:ext cx="2236470" cy="872490"/>
            </a:xfrm>
            <a:prstGeom prst="rect">
              <a:avLst/>
            </a:prstGeom>
            <a:noFill/>
            <a:ln w="28575" cap="flat" cmpd="sng" algn="ctr">
              <a:solidFill>
                <a:schemeClr val="tx1"/>
              </a:solidFill>
              <a:prstDash val="solid"/>
              <a:round/>
              <a:headEnd type="none" w="med" len="med"/>
              <a:tailEnd type="none" w="med" len="med"/>
            </a:ln>
            <a:effectLst/>
          </p:spPr>
          <p:txBody>
            <a:bodyPr vert="horz" wrap="square" lIns="91440" tIns="41061" rIns="91440" bIns="41061" numCol="1" rtlCol="0" anchor="t"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000" b="0" i="0" u="none" strike="noStrike" cap="none" normalizeH="0" baseline="0" dirty="0">
                <a:ln>
                  <a:noFill/>
                </a:ln>
                <a:solidFill>
                  <a:schemeClr val="tx1"/>
                </a:solidFill>
                <a:effectLst/>
                <a:latin typeface="Arial" charset="0"/>
              </a:endParaRPr>
            </a:p>
          </p:txBody>
        </p:sp>
        <p:sp>
          <p:nvSpPr>
            <p:cNvPr id="54" name="Rectangle 53"/>
            <p:cNvSpPr/>
            <p:nvPr/>
          </p:nvSpPr>
          <p:spPr bwMode="auto">
            <a:xfrm>
              <a:off x="4206782" y="4915788"/>
              <a:ext cx="2236470" cy="963930"/>
            </a:xfrm>
            <a:prstGeom prst="rect">
              <a:avLst/>
            </a:prstGeom>
            <a:noFill/>
            <a:ln w="28575" cap="flat" cmpd="sng" algn="ctr">
              <a:solidFill>
                <a:schemeClr val="tx1"/>
              </a:solidFill>
              <a:prstDash val="solid"/>
              <a:round/>
              <a:headEnd type="none" w="med" len="med"/>
              <a:tailEnd type="none" w="med" len="med"/>
            </a:ln>
            <a:effectLst/>
          </p:spPr>
          <p:txBody>
            <a:bodyPr vert="horz" wrap="square" lIns="91440" tIns="41061" rIns="91440" bIns="41061" numCol="1" rtlCol="0" anchor="t"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000" b="0" i="0" u="none" strike="noStrike" cap="none" normalizeH="0" baseline="0" dirty="0">
                <a:ln>
                  <a:noFill/>
                </a:ln>
                <a:solidFill>
                  <a:schemeClr val="tx1"/>
                </a:solidFill>
                <a:effectLst/>
                <a:latin typeface="Arial" charset="0"/>
              </a:endParaRPr>
            </a:p>
          </p:txBody>
        </p:sp>
        <p:cxnSp>
          <p:nvCxnSpPr>
            <p:cNvPr id="67" name="Straight Connector 66"/>
            <p:cNvCxnSpPr>
              <a:stCxn id="53" idx="3"/>
              <a:endCxn id="25" idx="1"/>
            </p:cNvCxnSpPr>
            <p:nvPr/>
          </p:nvCxnSpPr>
          <p:spPr bwMode="auto">
            <a:xfrm flipV="1">
              <a:off x="6402514" y="4228083"/>
              <a:ext cx="398878" cy="3203"/>
            </a:xfrm>
            <a:prstGeom prst="line">
              <a:avLst/>
            </a:prstGeom>
            <a:solidFill>
              <a:schemeClr val="accent1"/>
            </a:solidFill>
            <a:ln w="19050" cap="flat" cmpd="sng" algn="ctr">
              <a:solidFill>
                <a:schemeClr val="tx1"/>
              </a:solidFill>
              <a:prstDash val="solid"/>
              <a:round/>
              <a:headEnd type="none" w="med" len="med"/>
              <a:tailEnd type="none" w="med" len="med"/>
            </a:ln>
            <a:effectLst/>
          </p:spPr>
        </p:cxnSp>
        <p:cxnSp>
          <p:nvCxnSpPr>
            <p:cNvPr id="74" name="Straight Connector 73"/>
            <p:cNvCxnSpPr/>
            <p:nvPr/>
          </p:nvCxnSpPr>
          <p:spPr bwMode="auto">
            <a:xfrm>
              <a:off x="6435632" y="4378578"/>
              <a:ext cx="381000" cy="1905"/>
            </a:xfrm>
            <a:prstGeom prst="line">
              <a:avLst/>
            </a:prstGeom>
            <a:solidFill>
              <a:schemeClr val="accent1"/>
            </a:solidFill>
            <a:ln w="19050" cap="flat" cmpd="sng" algn="ctr">
              <a:solidFill>
                <a:schemeClr val="tx1"/>
              </a:solidFill>
              <a:prstDash val="sysDot"/>
              <a:round/>
              <a:headEnd type="none" w="med" len="med"/>
              <a:tailEnd type="none" w="med" len="med"/>
            </a:ln>
            <a:effectLst/>
          </p:spPr>
        </p:cxnSp>
        <p:sp>
          <p:nvSpPr>
            <p:cNvPr id="76" name="TextBox 75"/>
            <p:cNvSpPr txBox="1"/>
            <p:nvPr/>
          </p:nvSpPr>
          <p:spPr>
            <a:xfrm>
              <a:off x="1227678" y="1832235"/>
              <a:ext cx="2712989" cy="964642"/>
            </a:xfrm>
            <a:prstGeom prst="rect">
              <a:avLst/>
            </a:prstGeom>
            <a:noFill/>
          </p:spPr>
          <p:txBody>
            <a:bodyPr wrap="square" rtlCol="0" anchor="ctr" anchorCtr="1">
              <a:noAutofit/>
            </a:bodyPr>
            <a:lstStyle/>
            <a:p>
              <a:r>
                <a:rPr lang="en-US" sz="1200" b="1" dirty="0"/>
                <a:t>RIPv2, OSPF, EIGRP, Static routes</a:t>
              </a:r>
            </a:p>
          </p:txBody>
        </p:sp>
        <p:cxnSp>
          <p:nvCxnSpPr>
            <p:cNvPr id="91" name="Straight Connector 90"/>
            <p:cNvCxnSpPr/>
            <p:nvPr/>
          </p:nvCxnSpPr>
          <p:spPr bwMode="auto">
            <a:xfrm rot="16200000" flipH="1">
              <a:off x="5215741" y="2579044"/>
              <a:ext cx="167640" cy="2428"/>
            </a:xfrm>
            <a:prstGeom prst="line">
              <a:avLst/>
            </a:prstGeom>
            <a:solidFill>
              <a:schemeClr val="accent1"/>
            </a:solidFill>
            <a:ln w="19050" cap="flat" cmpd="sng" algn="ctr">
              <a:solidFill>
                <a:schemeClr val="tx1"/>
              </a:solidFill>
              <a:prstDash val="solid"/>
              <a:round/>
              <a:headEnd type="none" w="med" len="med"/>
              <a:tailEnd type="none" w="med" len="med"/>
            </a:ln>
            <a:effectLst/>
          </p:spPr>
        </p:cxnSp>
        <p:cxnSp>
          <p:nvCxnSpPr>
            <p:cNvPr id="92" name="Straight Connector 91"/>
            <p:cNvCxnSpPr/>
            <p:nvPr/>
          </p:nvCxnSpPr>
          <p:spPr bwMode="auto">
            <a:xfrm rot="16200000" flipH="1">
              <a:off x="5189071" y="3648272"/>
              <a:ext cx="224790" cy="1382"/>
            </a:xfrm>
            <a:prstGeom prst="line">
              <a:avLst/>
            </a:prstGeom>
            <a:solidFill>
              <a:schemeClr val="accent1"/>
            </a:solidFill>
            <a:ln w="19050" cap="flat" cmpd="sng" algn="ctr">
              <a:solidFill>
                <a:schemeClr val="tx1"/>
              </a:solidFill>
              <a:prstDash val="solid"/>
              <a:round/>
              <a:headEnd type="none" w="med" len="med"/>
              <a:tailEnd type="none" w="med" len="med"/>
            </a:ln>
            <a:effectLst/>
          </p:spPr>
        </p:cxnSp>
        <p:cxnSp>
          <p:nvCxnSpPr>
            <p:cNvPr id="94" name="Straight Connector 93"/>
            <p:cNvCxnSpPr/>
            <p:nvPr/>
          </p:nvCxnSpPr>
          <p:spPr bwMode="auto">
            <a:xfrm rot="16200000" flipH="1">
              <a:off x="5191144" y="4802011"/>
              <a:ext cx="224790" cy="2764"/>
            </a:xfrm>
            <a:prstGeom prst="line">
              <a:avLst/>
            </a:prstGeom>
            <a:solidFill>
              <a:schemeClr val="accent1"/>
            </a:solidFill>
            <a:ln w="19050" cap="flat" cmpd="sng" algn="ctr">
              <a:solidFill>
                <a:schemeClr val="tx1"/>
              </a:solidFill>
              <a:prstDash val="solid"/>
              <a:round/>
              <a:headEnd type="none" w="med" len="med"/>
              <a:tailEnd type="none" w="med" len="med"/>
            </a:ln>
            <a:effectLst/>
          </p:spPr>
        </p:cxnSp>
        <p:sp>
          <p:nvSpPr>
            <p:cNvPr id="95" name="TextBox 94"/>
            <p:cNvSpPr txBox="1"/>
            <p:nvPr/>
          </p:nvSpPr>
          <p:spPr>
            <a:xfrm>
              <a:off x="1460462" y="3511931"/>
              <a:ext cx="2712989" cy="964642"/>
            </a:xfrm>
            <a:prstGeom prst="rect">
              <a:avLst/>
            </a:prstGeom>
            <a:noFill/>
          </p:spPr>
          <p:txBody>
            <a:bodyPr wrap="square" rtlCol="0" anchor="ctr" anchorCtr="1">
              <a:noAutofit/>
            </a:bodyPr>
            <a:lstStyle/>
            <a:p>
              <a:r>
                <a:rPr lang="en-US" sz="1200" b="1" dirty="0"/>
                <a:t>OSPF, EIGRP, IS-IS and BGP</a:t>
              </a:r>
            </a:p>
          </p:txBody>
        </p:sp>
        <p:sp>
          <p:nvSpPr>
            <p:cNvPr id="105" name="TextBox 104"/>
            <p:cNvSpPr txBox="1"/>
            <p:nvPr/>
          </p:nvSpPr>
          <p:spPr>
            <a:xfrm>
              <a:off x="845850" y="1664028"/>
              <a:ext cx="3054699" cy="542067"/>
            </a:xfrm>
            <a:prstGeom prst="rect">
              <a:avLst/>
            </a:prstGeom>
            <a:noFill/>
          </p:spPr>
          <p:txBody>
            <a:bodyPr vert="horz" wrap="square" lIns="91440" rIns="91440" numCol="1" rtlCol="0" anchor="t" anchorCtr="0">
              <a:noAutofit/>
            </a:bodyPr>
            <a:lstStyle/>
            <a:p>
              <a:pPr algn="l"/>
              <a:r>
                <a:rPr lang="en-US" sz="1400" b="1" dirty="0"/>
                <a:t>Between Building Access and Building Distribution:</a:t>
              </a:r>
            </a:p>
          </p:txBody>
        </p:sp>
        <p:sp>
          <p:nvSpPr>
            <p:cNvPr id="106" name="TextBox 105"/>
            <p:cNvSpPr txBox="1"/>
            <p:nvPr/>
          </p:nvSpPr>
          <p:spPr>
            <a:xfrm>
              <a:off x="847530" y="3442134"/>
              <a:ext cx="3054699" cy="542067"/>
            </a:xfrm>
            <a:prstGeom prst="rect">
              <a:avLst/>
            </a:prstGeom>
            <a:noFill/>
          </p:spPr>
          <p:txBody>
            <a:bodyPr vert="horz" wrap="square" lIns="91440" rIns="91440" numCol="1" rtlCol="0" anchor="t" anchorCtr="0">
              <a:noAutofit/>
            </a:bodyPr>
            <a:lstStyle/>
            <a:p>
              <a:pPr algn="l"/>
              <a:r>
                <a:rPr lang="en-US" sz="1400" b="1" dirty="0"/>
                <a:t>Between Building Distribution and Core:</a:t>
              </a:r>
            </a:p>
          </p:txBody>
        </p:sp>
      </p:grpSp>
    </p:spTree>
    <p:extLst>
      <p:ext uri="{BB962C8B-B14F-4D97-AF65-F5344CB8AC3E}">
        <p14:creationId xmlns:p14="http://schemas.microsoft.com/office/powerpoint/2010/main" val="25402270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F420B-0BAD-40C3-BFA6-D52DEEC188EF}"/>
              </a:ext>
            </a:extLst>
          </p:cNvPr>
          <p:cNvSpPr>
            <a:spLocks noGrp="1"/>
          </p:cNvSpPr>
          <p:nvPr>
            <p:ph type="title"/>
          </p:nvPr>
        </p:nvSpPr>
        <p:spPr>
          <a:xfrm>
            <a:off x="2123728" y="1916832"/>
            <a:ext cx="5365312" cy="1362075"/>
          </a:xfrm>
        </p:spPr>
        <p:txBody>
          <a:bodyPr/>
          <a:lstStyle/>
          <a:p>
            <a:r>
              <a:rPr lang="en-GB" dirty="0">
                <a:solidFill>
                  <a:schemeClr val="accent1">
                    <a:lumMod val="50000"/>
                  </a:schemeClr>
                </a:solidFill>
              </a:rPr>
              <a:t>Dynamic Routing</a:t>
            </a:r>
          </a:p>
        </p:txBody>
      </p:sp>
    </p:spTree>
    <p:extLst>
      <p:ext uri="{BB962C8B-B14F-4D97-AF65-F5344CB8AC3E}">
        <p14:creationId xmlns:p14="http://schemas.microsoft.com/office/powerpoint/2010/main" val="21702076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611560" y="116632"/>
            <a:ext cx="8042276" cy="1028893"/>
          </a:xfrm>
        </p:spPr>
        <p:txBody>
          <a:bodyPr>
            <a:normAutofit/>
          </a:bodyPr>
          <a:lstStyle/>
          <a:p>
            <a:r>
              <a:rPr lang="en-US" dirty="0"/>
              <a:t>Dynamic Routing Protocols - Types</a:t>
            </a:r>
            <a:endParaRPr lang="en-US" sz="6000" dirty="0"/>
          </a:p>
        </p:txBody>
      </p:sp>
      <p:pic>
        <p:nvPicPr>
          <p:cNvPr id="6" name="Picture 5"/>
          <p:cNvPicPr>
            <a:picLocks noChangeAspect="1"/>
          </p:cNvPicPr>
          <p:nvPr/>
        </p:nvPicPr>
        <p:blipFill>
          <a:blip r:embed="rId3"/>
          <a:stretch>
            <a:fillRect/>
          </a:stretch>
        </p:blipFill>
        <p:spPr>
          <a:xfrm>
            <a:off x="3779912" y="1466906"/>
            <a:ext cx="5252608" cy="3951774"/>
          </a:xfrm>
          <a:prstGeom prst="rect">
            <a:avLst/>
          </a:prstGeom>
        </p:spPr>
      </p:pic>
      <p:sp>
        <p:nvSpPr>
          <p:cNvPr id="2" name="Content Placeholder 1"/>
          <p:cNvSpPr>
            <a:spLocks noGrp="1"/>
          </p:cNvSpPr>
          <p:nvPr>
            <p:ph idx="1"/>
          </p:nvPr>
        </p:nvSpPr>
        <p:spPr>
          <a:xfrm>
            <a:off x="202653" y="1466906"/>
            <a:ext cx="8733677" cy="5034672"/>
          </a:xfrm>
        </p:spPr>
        <p:txBody>
          <a:bodyPr vert="horz" lIns="91440" tIns="45720" rIns="91440" bIns="45720" rtlCol="0" anchor="t">
            <a:normAutofit/>
          </a:bodyPr>
          <a:lstStyle/>
          <a:p>
            <a:pPr marL="0" indent="0">
              <a:buNone/>
            </a:pPr>
            <a:r>
              <a:rPr lang="en-US" sz="1800" dirty="0"/>
              <a:t>Purpose of dynamic routing protocols</a:t>
            </a:r>
          </a:p>
          <a:p>
            <a:r>
              <a:rPr lang="en-US" sz="1800" dirty="0"/>
              <a:t>Discovery of remote networks</a:t>
            </a:r>
          </a:p>
          <a:p>
            <a:r>
              <a:rPr lang="en-US" sz="1800" dirty="0"/>
              <a:t>Maintaining up-to-date routing information</a:t>
            </a:r>
          </a:p>
          <a:p>
            <a:r>
              <a:rPr lang="en-US" sz="1800" dirty="0"/>
              <a:t>Choosing the best path to </a:t>
            </a:r>
            <a:br>
              <a:rPr lang="en-US" sz="1800" dirty="0">
                <a:latin typeface="+mn-ea"/>
                <a:cs typeface="+mn-ea"/>
              </a:rPr>
            </a:br>
            <a:r>
              <a:rPr lang="en-US" sz="1800" dirty="0"/>
              <a:t>destination networks</a:t>
            </a:r>
          </a:p>
          <a:p>
            <a:r>
              <a:rPr lang="en-US" sz="1800" dirty="0"/>
              <a:t>Ability to find a new best path </a:t>
            </a:r>
            <a:br>
              <a:rPr lang="en-US" sz="1800" dirty="0">
                <a:latin typeface="+mn-ea"/>
                <a:cs typeface="+mn-ea"/>
              </a:rPr>
            </a:br>
            <a:r>
              <a:rPr lang="en-US" sz="1800" dirty="0"/>
              <a:t>if the current path is no longer </a:t>
            </a:r>
            <a:br>
              <a:rPr lang="en-US" sz="1800" dirty="0">
                <a:latin typeface="+mn-ea"/>
                <a:cs typeface="+mn-ea"/>
              </a:rPr>
            </a:br>
            <a:r>
              <a:rPr lang="en-US" sz="1800" dirty="0"/>
              <a:t>available</a:t>
            </a:r>
          </a:p>
          <a:p>
            <a:r>
              <a:rPr lang="en-US" sz="1800" dirty="0"/>
              <a:t>Types of Routing Protocols</a:t>
            </a:r>
          </a:p>
          <a:p>
            <a:r>
              <a:rPr lang="en-US" sz="1800" dirty="0"/>
              <a:t>Link-State</a:t>
            </a:r>
          </a:p>
          <a:p>
            <a:r>
              <a:rPr lang="en-US" sz="1800" dirty="0"/>
              <a:t>Distance Vector</a:t>
            </a:r>
          </a:p>
          <a:p>
            <a:r>
              <a:rPr lang="en-US" sz="1800" dirty="0"/>
              <a:t>Path-Vector</a:t>
            </a:r>
          </a:p>
        </p:txBody>
      </p:sp>
    </p:spTree>
    <p:extLst>
      <p:ext uri="{BB962C8B-B14F-4D97-AF65-F5344CB8AC3E}">
        <p14:creationId xmlns:p14="http://schemas.microsoft.com/office/powerpoint/2010/main" val="2189958124"/>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49275" y="107576"/>
            <a:ext cx="8042276" cy="1253634"/>
          </a:xfrm>
        </p:spPr>
        <p:txBody>
          <a:bodyPr>
            <a:normAutofit/>
          </a:bodyPr>
          <a:lstStyle/>
          <a:p>
            <a:r>
              <a:rPr lang="en-US" sz="3200" dirty="0"/>
              <a:t>Distance Vector Routing Protocol Operation</a:t>
            </a:r>
            <a:endParaRPr lang="en-US" sz="5400" dirty="0"/>
          </a:p>
        </p:txBody>
      </p:sp>
      <p:sp>
        <p:nvSpPr>
          <p:cNvPr id="2" name="Content Placeholder 1"/>
          <p:cNvSpPr>
            <a:spLocks noGrp="1"/>
          </p:cNvSpPr>
          <p:nvPr>
            <p:ph idx="1"/>
          </p:nvPr>
        </p:nvSpPr>
        <p:spPr>
          <a:xfrm>
            <a:off x="395536" y="1484784"/>
            <a:ext cx="8528775" cy="4819988"/>
          </a:xfrm>
        </p:spPr>
        <p:txBody>
          <a:bodyPr>
            <a:normAutofit/>
          </a:bodyPr>
          <a:lstStyle/>
          <a:p>
            <a:r>
              <a:rPr lang="en-US" sz="1800" dirty="0"/>
              <a:t>Distance Vector Technologies</a:t>
            </a:r>
          </a:p>
          <a:p>
            <a:r>
              <a:rPr lang="en-US" sz="1800" dirty="0"/>
              <a:t>Neighbors are routers that share a link and are configured to use the same routing protocol.</a:t>
            </a:r>
          </a:p>
          <a:p>
            <a:r>
              <a:rPr lang="en-US" sz="1800" dirty="0"/>
              <a:t>The router is only aware of the network addresses of its own interfaces and the remote network addresses it can reach through its neighbors. </a:t>
            </a:r>
          </a:p>
          <a:p>
            <a:r>
              <a:rPr lang="en-US" sz="1800" dirty="0"/>
              <a:t>Routers using distance vector routing are not aware of the network topology.</a:t>
            </a:r>
          </a:p>
          <a:p>
            <a:r>
              <a:rPr lang="en-US" sz="1800" dirty="0"/>
              <a:t>Some distance vector routing protocols send periodic updates.</a:t>
            </a:r>
          </a:p>
          <a:p>
            <a:r>
              <a:rPr lang="en-US" sz="1800" dirty="0"/>
              <a:t>Distance Vector Algorithm</a:t>
            </a:r>
          </a:p>
          <a:p>
            <a:r>
              <a:rPr lang="en-US" sz="1800" dirty="0"/>
              <a:t>Sending and receiving routing information</a:t>
            </a:r>
          </a:p>
          <a:p>
            <a:r>
              <a:rPr lang="en-US" sz="1800" dirty="0"/>
              <a:t>Calculating the best paths and installing routes in the routing table</a:t>
            </a:r>
          </a:p>
          <a:p>
            <a:r>
              <a:rPr lang="en-US" sz="1800" dirty="0"/>
              <a:t>Detecting and reacting to topology changes</a:t>
            </a:r>
          </a:p>
        </p:txBody>
      </p:sp>
    </p:spTree>
    <p:extLst>
      <p:ext uri="{BB962C8B-B14F-4D97-AF65-F5344CB8AC3E}">
        <p14:creationId xmlns:p14="http://schemas.microsoft.com/office/powerpoint/2010/main" val="1638266152"/>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457200" y="274638"/>
            <a:ext cx="8229600" cy="850106"/>
          </a:xfrm>
        </p:spPr>
        <p:txBody>
          <a:bodyPr>
            <a:noAutofit/>
          </a:bodyPr>
          <a:lstStyle/>
          <a:p>
            <a:r>
              <a:rPr lang="en-US" sz="2800" dirty="0"/>
              <a:t>Types of Distance Vector Routing Protocols</a:t>
            </a:r>
            <a:endParaRPr lang="en-US" sz="4400" dirty="0"/>
          </a:p>
        </p:txBody>
      </p:sp>
      <p:sp>
        <p:nvSpPr>
          <p:cNvPr id="13" name="Content Placeholder 1"/>
          <p:cNvSpPr txBox="1">
            <a:spLocks/>
          </p:cNvSpPr>
          <p:nvPr/>
        </p:nvSpPr>
        <p:spPr bwMode="auto">
          <a:xfrm>
            <a:off x="164164" y="1157008"/>
            <a:ext cx="8733677" cy="949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normAutofit/>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What other enhancements were introduced in RIPv2 and EIGRP?</a:t>
            </a:r>
          </a:p>
        </p:txBody>
      </p:sp>
      <p:pic>
        <p:nvPicPr>
          <p:cNvPr id="15" name="Picture 14"/>
          <p:cNvPicPr>
            <a:picLocks noChangeAspect="1"/>
          </p:cNvPicPr>
          <p:nvPr/>
        </p:nvPicPr>
        <p:blipFill>
          <a:blip r:embed="rId3"/>
          <a:stretch>
            <a:fillRect/>
          </a:stretch>
        </p:blipFill>
        <p:spPr>
          <a:xfrm>
            <a:off x="348256" y="2090718"/>
            <a:ext cx="8447488" cy="3449540"/>
          </a:xfrm>
          <a:prstGeom prst="rect">
            <a:avLst/>
          </a:prstGeom>
        </p:spPr>
      </p:pic>
    </p:spTree>
    <p:extLst>
      <p:ext uri="{BB962C8B-B14F-4D97-AF65-F5344CB8AC3E}">
        <p14:creationId xmlns:p14="http://schemas.microsoft.com/office/powerpoint/2010/main" val="3380694988"/>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EAD5A-42EE-4E57-829C-FFEA33277C3F}"/>
              </a:ext>
            </a:extLst>
          </p:cNvPr>
          <p:cNvSpPr>
            <a:spLocks noGrp="1"/>
          </p:cNvSpPr>
          <p:nvPr>
            <p:ph type="title"/>
          </p:nvPr>
        </p:nvSpPr>
        <p:spPr>
          <a:xfrm>
            <a:off x="457200" y="836712"/>
            <a:ext cx="8229600" cy="3730426"/>
          </a:xfrm>
        </p:spPr>
        <p:txBody>
          <a:bodyPr>
            <a:normAutofit/>
          </a:bodyPr>
          <a:lstStyle/>
          <a:p>
            <a:r>
              <a:rPr lang="en-GB" sz="6000" dirty="0"/>
              <a:t>Summary and Questions?</a:t>
            </a:r>
          </a:p>
        </p:txBody>
      </p:sp>
    </p:spTree>
    <p:extLst>
      <p:ext uri="{BB962C8B-B14F-4D97-AF65-F5344CB8AC3E}">
        <p14:creationId xmlns:p14="http://schemas.microsoft.com/office/powerpoint/2010/main" val="126787810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 ds:uri="303dbf9b-b85b-46a0-94f1-894078c07ec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305</TotalTime>
  <Words>1948</Words>
  <Application>Microsoft Office PowerPoint</Application>
  <PresentationFormat>On-screen Show (4:3)</PresentationFormat>
  <Paragraphs>301</Paragraphs>
  <Slides>21</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Myriad Pro</vt:lpstr>
      <vt:lpstr>Arial</vt:lpstr>
      <vt:lpstr>Calibri</vt:lpstr>
      <vt:lpstr>Courier New</vt:lpstr>
      <vt:lpstr>Times New Roman</vt:lpstr>
      <vt:lpstr>Wingdings</vt:lpstr>
      <vt:lpstr>20140311PresentationUWTSDTemplate</vt:lpstr>
      <vt:lpstr>Routing Fundamentals Applied Computing Wales Institute of Science and Art (WISA)</vt:lpstr>
      <vt:lpstr>IP Routing Overview</vt:lpstr>
      <vt:lpstr>Routing</vt:lpstr>
      <vt:lpstr>Static Routes</vt:lpstr>
      <vt:lpstr>Static Routing</vt:lpstr>
      <vt:lpstr>Configuring a Default Static Route</vt:lpstr>
      <vt:lpstr>Dynamic Routing</vt:lpstr>
      <vt:lpstr>Distance Vector Versus Link-State</vt:lpstr>
      <vt:lpstr>Classful Versus Classless Routing</vt:lpstr>
      <vt:lpstr>Characteristics of Routing Protocols</vt:lpstr>
      <vt:lpstr>Administrative Distance</vt:lpstr>
      <vt:lpstr>Administrative Distances</vt:lpstr>
      <vt:lpstr>Floating Static Route</vt:lpstr>
      <vt:lpstr>Configuring a Floating Static Route</vt:lpstr>
      <vt:lpstr>Routing Within the ECNM</vt:lpstr>
      <vt:lpstr>Suggested Routing Protocols Used</vt:lpstr>
      <vt:lpstr>Dynamic Routing</vt:lpstr>
      <vt:lpstr>Dynamic Routing Protocols - Types</vt:lpstr>
      <vt:lpstr>Distance Vector Routing Protocol Operation</vt:lpstr>
      <vt:lpstr>Types of Distance Vector Routing Protocols</vt:lpstr>
      <vt:lpstr>Summary and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Kapilan Radhakrishnan</cp:lastModifiedBy>
  <cp:revision>110</cp:revision>
  <dcterms:created xsi:type="dcterms:W3CDTF">2015-04-14T15:21:28Z</dcterms:created>
  <dcterms:modified xsi:type="dcterms:W3CDTF">2020-10-04T18:06:36Z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