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4" r:id="rId5"/>
    <p:sldId id="261" r:id="rId6"/>
    <p:sldId id="259" r:id="rId7"/>
    <p:sldId id="265" r:id="rId8"/>
    <p:sldId id="260" r:id="rId9"/>
    <p:sldId id="267" r:id="rId10"/>
    <p:sldId id="269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1" d="100"/>
          <a:sy n="81" d="100"/>
        </p:scale>
        <p:origin x="68" y="4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DF4F4B-9BCA-43D7-8225-2E828799B93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8B5CA5-9F55-4419-9835-545315E60C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Illness </a:t>
          </a:r>
          <a:endParaRPr lang="en-US"/>
        </a:p>
      </dgm:t>
    </dgm:pt>
    <dgm:pt modelId="{BA10EEB8-8707-4D76-AD9A-1177CB1901A8}" type="parTrans" cxnId="{AADA3ECA-0755-4A93-AF8C-D6D6A94EBCE5}">
      <dgm:prSet/>
      <dgm:spPr/>
      <dgm:t>
        <a:bodyPr/>
        <a:lstStyle/>
        <a:p>
          <a:endParaRPr lang="en-US"/>
        </a:p>
      </dgm:t>
    </dgm:pt>
    <dgm:pt modelId="{0357E508-E2EA-44E4-90BC-9FA7C58B112F}" type="sibTrans" cxnId="{AADA3ECA-0755-4A93-AF8C-D6D6A94EBCE5}">
      <dgm:prSet/>
      <dgm:spPr/>
      <dgm:t>
        <a:bodyPr/>
        <a:lstStyle/>
        <a:p>
          <a:endParaRPr lang="en-US"/>
        </a:p>
      </dgm:t>
    </dgm:pt>
    <dgm:pt modelId="{17545E9A-38FE-406C-AD4B-15DCBF54C9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Bullying </a:t>
          </a:r>
          <a:endParaRPr lang="en-US"/>
        </a:p>
      </dgm:t>
    </dgm:pt>
    <dgm:pt modelId="{F8FA238E-42FA-4FEF-A02A-F418CD2CBA31}" type="parTrans" cxnId="{5CC6F1A6-EDA0-4BE1-9B75-5850254CCCFA}">
      <dgm:prSet/>
      <dgm:spPr/>
      <dgm:t>
        <a:bodyPr/>
        <a:lstStyle/>
        <a:p>
          <a:endParaRPr lang="en-US"/>
        </a:p>
      </dgm:t>
    </dgm:pt>
    <dgm:pt modelId="{01A65001-74F2-4C96-9F1E-326541AD4403}" type="sibTrans" cxnId="{5CC6F1A6-EDA0-4BE1-9B75-5850254CCCFA}">
      <dgm:prSet/>
      <dgm:spPr/>
      <dgm:t>
        <a:bodyPr/>
        <a:lstStyle/>
        <a:p>
          <a:endParaRPr lang="en-US"/>
        </a:p>
      </dgm:t>
    </dgm:pt>
    <dgm:pt modelId="{8C7B8E7C-F8B5-4306-8AA5-E8D7F5E97E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Weather </a:t>
          </a:r>
          <a:endParaRPr lang="en-US"/>
        </a:p>
      </dgm:t>
    </dgm:pt>
    <dgm:pt modelId="{5A033211-FFD5-46E9-A460-38214A640CFF}" type="parTrans" cxnId="{290EF1EA-24E1-4D0E-906A-50876223C667}">
      <dgm:prSet/>
      <dgm:spPr/>
      <dgm:t>
        <a:bodyPr/>
        <a:lstStyle/>
        <a:p>
          <a:endParaRPr lang="en-US"/>
        </a:p>
      </dgm:t>
    </dgm:pt>
    <dgm:pt modelId="{98363243-D8F5-4272-A8D8-FFD00D09AA1A}" type="sibTrans" cxnId="{290EF1EA-24E1-4D0E-906A-50876223C667}">
      <dgm:prSet/>
      <dgm:spPr/>
      <dgm:t>
        <a:bodyPr/>
        <a:lstStyle/>
        <a:p>
          <a:endParaRPr lang="en-US"/>
        </a:p>
      </dgm:t>
    </dgm:pt>
    <dgm:pt modelId="{6A8D21E3-1AF7-4268-9CEB-FE7722E14A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Stress</a:t>
          </a:r>
          <a:endParaRPr lang="en-US"/>
        </a:p>
      </dgm:t>
    </dgm:pt>
    <dgm:pt modelId="{371715CB-BBC1-428A-8214-82131B913406}" type="parTrans" cxnId="{F040452B-983C-4000-BD5B-6CE3C172F92A}">
      <dgm:prSet/>
      <dgm:spPr/>
      <dgm:t>
        <a:bodyPr/>
        <a:lstStyle/>
        <a:p>
          <a:endParaRPr lang="en-US"/>
        </a:p>
      </dgm:t>
    </dgm:pt>
    <dgm:pt modelId="{81607FAF-7DF4-4F4C-AE3F-1841FFB0D30E}" type="sibTrans" cxnId="{F040452B-983C-4000-BD5B-6CE3C172F92A}">
      <dgm:prSet/>
      <dgm:spPr/>
      <dgm:t>
        <a:bodyPr/>
        <a:lstStyle/>
        <a:p>
          <a:endParaRPr lang="en-US"/>
        </a:p>
      </dgm:t>
    </dgm:pt>
    <dgm:pt modelId="{8172398C-EBA9-4347-B9A7-208DB97F195B}" type="pres">
      <dgm:prSet presAssocID="{50DF4F4B-9BCA-43D7-8225-2E828799B938}" presName="root" presStyleCnt="0">
        <dgm:presLayoutVars>
          <dgm:dir/>
          <dgm:resizeHandles val="exact"/>
        </dgm:presLayoutVars>
      </dgm:prSet>
      <dgm:spPr/>
    </dgm:pt>
    <dgm:pt modelId="{C345F8BE-8C7D-4786-B8C0-F292914B5D06}" type="pres">
      <dgm:prSet presAssocID="{948B5CA5-9F55-4419-9835-545315E60CB4}" presName="compNode" presStyleCnt="0"/>
      <dgm:spPr/>
    </dgm:pt>
    <dgm:pt modelId="{A0BE73DC-9A97-49BD-87D6-A7B9750125B6}" type="pres">
      <dgm:prSet presAssocID="{948B5CA5-9F55-4419-9835-545315E60CB4}" presName="bgRect" presStyleLbl="bgShp" presStyleIdx="0" presStyleCnt="4"/>
      <dgm:spPr/>
    </dgm:pt>
    <dgm:pt modelId="{D7A9AF8F-1B34-4C25-8E22-4B8715CB049D}" type="pres">
      <dgm:prSet presAssocID="{948B5CA5-9F55-4419-9835-545315E60CB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4191E78-8094-4412-BC9F-1B04DA2D2D19}" type="pres">
      <dgm:prSet presAssocID="{948B5CA5-9F55-4419-9835-545315E60CB4}" presName="spaceRect" presStyleCnt="0"/>
      <dgm:spPr/>
    </dgm:pt>
    <dgm:pt modelId="{09B858CB-895B-4334-9B57-2882DFE0FB35}" type="pres">
      <dgm:prSet presAssocID="{948B5CA5-9F55-4419-9835-545315E60CB4}" presName="parTx" presStyleLbl="revTx" presStyleIdx="0" presStyleCnt="4">
        <dgm:presLayoutVars>
          <dgm:chMax val="0"/>
          <dgm:chPref val="0"/>
        </dgm:presLayoutVars>
      </dgm:prSet>
      <dgm:spPr/>
    </dgm:pt>
    <dgm:pt modelId="{DB90DD56-DF3F-406D-885D-A83624017DE7}" type="pres">
      <dgm:prSet presAssocID="{0357E508-E2EA-44E4-90BC-9FA7C58B112F}" presName="sibTrans" presStyleCnt="0"/>
      <dgm:spPr/>
    </dgm:pt>
    <dgm:pt modelId="{081F41E6-03A5-4F7E-881B-C1AFFBAF60BC}" type="pres">
      <dgm:prSet presAssocID="{17545E9A-38FE-406C-AD4B-15DCBF54C95F}" presName="compNode" presStyleCnt="0"/>
      <dgm:spPr/>
    </dgm:pt>
    <dgm:pt modelId="{D89DD076-056B-4B90-BB6F-4725B036F36A}" type="pres">
      <dgm:prSet presAssocID="{17545E9A-38FE-406C-AD4B-15DCBF54C95F}" presName="bgRect" presStyleLbl="bgShp" presStyleIdx="1" presStyleCnt="4"/>
      <dgm:spPr/>
    </dgm:pt>
    <dgm:pt modelId="{0F131A4B-8E92-4A45-B074-613AB3618250}" type="pres">
      <dgm:prSet presAssocID="{17545E9A-38FE-406C-AD4B-15DCBF54C95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A9AC79F5-5367-4D14-9E7B-1582CF8905E5}" type="pres">
      <dgm:prSet presAssocID="{17545E9A-38FE-406C-AD4B-15DCBF54C95F}" presName="spaceRect" presStyleCnt="0"/>
      <dgm:spPr/>
    </dgm:pt>
    <dgm:pt modelId="{84F7A3B6-C79B-4661-B71A-F7A1414F35B2}" type="pres">
      <dgm:prSet presAssocID="{17545E9A-38FE-406C-AD4B-15DCBF54C95F}" presName="parTx" presStyleLbl="revTx" presStyleIdx="1" presStyleCnt="4">
        <dgm:presLayoutVars>
          <dgm:chMax val="0"/>
          <dgm:chPref val="0"/>
        </dgm:presLayoutVars>
      </dgm:prSet>
      <dgm:spPr/>
    </dgm:pt>
    <dgm:pt modelId="{943A2961-D5A3-4BD7-A4F4-05564B30F529}" type="pres">
      <dgm:prSet presAssocID="{01A65001-74F2-4C96-9F1E-326541AD4403}" presName="sibTrans" presStyleCnt="0"/>
      <dgm:spPr/>
    </dgm:pt>
    <dgm:pt modelId="{17D87B03-6129-4EAC-B0E6-44871CAA18BF}" type="pres">
      <dgm:prSet presAssocID="{8C7B8E7C-F8B5-4306-8AA5-E8D7F5E97ED2}" presName="compNode" presStyleCnt="0"/>
      <dgm:spPr/>
    </dgm:pt>
    <dgm:pt modelId="{A9F9DB10-90A4-457E-B057-B4AD7B9D11ED}" type="pres">
      <dgm:prSet presAssocID="{8C7B8E7C-F8B5-4306-8AA5-E8D7F5E97ED2}" presName="bgRect" presStyleLbl="bgShp" presStyleIdx="2" presStyleCnt="4"/>
      <dgm:spPr/>
    </dgm:pt>
    <dgm:pt modelId="{96E473D1-E03D-4856-800E-57245B96294A}" type="pres">
      <dgm:prSet presAssocID="{8C7B8E7C-F8B5-4306-8AA5-E8D7F5E97ED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inbow"/>
        </a:ext>
      </dgm:extLst>
    </dgm:pt>
    <dgm:pt modelId="{164E8C39-1F5A-4A52-BE50-6553AECB33F0}" type="pres">
      <dgm:prSet presAssocID="{8C7B8E7C-F8B5-4306-8AA5-E8D7F5E97ED2}" presName="spaceRect" presStyleCnt="0"/>
      <dgm:spPr/>
    </dgm:pt>
    <dgm:pt modelId="{200D6E80-11A5-4996-988F-7AB57E362677}" type="pres">
      <dgm:prSet presAssocID="{8C7B8E7C-F8B5-4306-8AA5-E8D7F5E97ED2}" presName="parTx" presStyleLbl="revTx" presStyleIdx="2" presStyleCnt="4">
        <dgm:presLayoutVars>
          <dgm:chMax val="0"/>
          <dgm:chPref val="0"/>
        </dgm:presLayoutVars>
      </dgm:prSet>
      <dgm:spPr/>
    </dgm:pt>
    <dgm:pt modelId="{A0DE8E8A-0A4D-462E-81EF-C9FBB62AE47D}" type="pres">
      <dgm:prSet presAssocID="{98363243-D8F5-4272-A8D8-FFD00D09AA1A}" presName="sibTrans" presStyleCnt="0"/>
      <dgm:spPr/>
    </dgm:pt>
    <dgm:pt modelId="{68D6DDA6-1963-4F96-8994-B5B11E22C3E7}" type="pres">
      <dgm:prSet presAssocID="{6A8D21E3-1AF7-4268-9CEB-FE7722E14A67}" presName="compNode" presStyleCnt="0"/>
      <dgm:spPr/>
    </dgm:pt>
    <dgm:pt modelId="{8DE14E75-E088-4830-B651-E1999B3EA7F2}" type="pres">
      <dgm:prSet presAssocID="{6A8D21E3-1AF7-4268-9CEB-FE7722E14A67}" presName="bgRect" presStyleLbl="bgShp" presStyleIdx="3" presStyleCnt="4"/>
      <dgm:spPr/>
    </dgm:pt>
    <dgm:pt modelId="{CBA80FA7-8B0B-4226-B986-B194F7F132B0}" type="pres">
      <dgm:prSet presAssocID="{6A8D21E3-1AF7-4268-9CEB-FE7722E14A6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99F64224-C671-43E7-A64A-80C0F36CE272}" type="pres">
      <dgm:prSet presAssocID="{6A8D21E3-1AF7-4268-9CEB-FE7722E14A67}" presName="spaceRect" presStyleCnt="0"/>
      <dgm:spPr/>
    </dgm:pt>
    <dgm:pt modelId="{473B7098-9557-4262-8C76-A913E520B2C1}" type="pres">
      <dgm:prSet presAssocID="{6A8D21E3-1AF7-4268-9CEB-FE7722E14A6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AE51418-4FB3-4353-B85B-794F9253F428}" type="presOf" srcId="{50DF4F4B-9BCA-43D7-8225-2E828799B938}" destId="{8172398C-EBA9-4347-B9A7-208DB97F195B}" srcOrd="0" destOrd="0" presId="urn:microsoft.com/office/officeart/2018/2/layout/IconVerticalSolidList"/>
    <dgm:cxn modelId="{F040452B-983C-4000-BD5B-6CE3C172F92A}" srcId="{50DF4F4B-9BCA-43D7-8225-2E828799B938}" destId="{6A8D21E3-1AF7-4268-9CEB-FE7722E14A67}" srcOrd="3" destOrd="0" parTransId="{371715CB-BBC1-428A-8214-82131B913406}" sibTransId="{81607FAF-7DF4-4F4C-AE3F-1841FFB0D30E}"/>
    <dgm:cxn modelId="{AF809F8D-3021-41DA-9033-971F6E39DEF4}" type="presOf" srcId="{6A8D21E3-1AF7-4268-9CEB-FE7722E14A67}" destId="{473B7098-9557-4262-8C76-A913E520B2C1}" srcOrd="0" destOrd="0" presId="urn:microsoft.com/office/officeart/2018/2/layout/IconVerticalSolidList"/>
    <dgm:cxn modelId="{359BCB9C-E13A-4F52-9896-91CDC923554A}" type="presOf" srcId="{8C7B8E7C-F8B5-4306-8AA5-E8D7F5E97ED2}" destId="{200D6E80-11A5-4996-988F-7AB57E362677}" srcOrd="0" destOrd="0" presId="urn:microsoft.com/office/officeart/2018/2/layout/IconVerticalSolidList"/>
    <dgm:cxn modelId="{5CC6F1A6-EDA0-4BE1-9B75-5850254CCCFA}" srcId="{50DF4F4B-9BCA-43D7-8225-2E828799B938}" destId="{17545E9A-38FE-406C-AD4B-15DCBF54C95F}" srcOrd="1" destOrd="0" parTransId="{F8FA238E-42FA-4FEF-A02A-F418CD2CBA31}" sibTransId="{01A65001-74F2-4C96-9F1E-326541AD4403}"/>
    <dgm:cxn modelId="{141325A8-DE0F-4F84-A949-6F31FAAFBCCE}" type="presOf" srcId="{17545E9A-38FE-406C-AD4B-15DCBF54C95F}" destId="{84F7A3B6-C79B-4661-B71A-F7A1414F35B2}" srcOrd="0" destOrd="0" presId="urn:microsoft.com/office/officeart/2018/2/layout/IconVerticalSolidList"/>
    <dgm:cxn modelId="{AADA3ECA-0755-4A93-AF8C-D6D6A94EBCE5}" srcId="{50DF4F4B-9BCA-43D7-8225-2E828799B938}" destId="{948B5CA5-9F55-4419-9835-545315E60CB4}" srcOrd="0" destOrd="0" parTransId="{BA10EEB8-8707-4D76-AD9A-1177CB1901A8}" sibTransId="{0357E508-E2EA-44E4-90BC-9FA7C58B112F}"/>
    <dgm:cxn modelId="{290EF1EA-24E1-4D0E-906A-50876223C667}" srcId="{50DF4F4B-9BCA-43D7-8225-2E828799B938}" destId="{8C7B8E7C-F8B5-4306-8AA5-E8D7F5E97ED2}" srcOrd="2" destOrd="0" parTransId="{5A033211-FFD5-46E9-A460-38214A640CFF}" sibTransId="{98363243-D8F5-4272-A8D8-FFD00D09AA1A}"/>
    <dgm:cxn modelId="{E2209BFB-B42C-4972-8C96-583F3B3855D2}" type="presOf" srcId="{948B5CA5-9F55-4419-9835-545315E60CB4}" destId="{09B858CB-895B-4334-9B57-2882DFE0FB35}" srcOrd="0" destOrd="0" presId="urn:microsoft.com/office/officeart/2018/2/layout/IconVerticalSolidList"/>
    <dgm:cxn modelId="{CCF337B8-9436-477C-BC8F-E2F0CE2DB16B}" type="presParOf" srcId="{8172398C-EBA9-4347-B9A7-208DB97F195B}" destId="{C345F8BE-8C7D-4786-B8C0-F292914B5D06}" srcOrd="0" destOrd="0" presId="urn:microsoft.com/office/officeart/2018/2/layout/IconVerticalSolidList"/>
    <dgm:cxn modelId="{E3F850CE-0315-4132-B72F-B9BF7E3DFF44}" type="presParOf" srcId="{C345F8BE-8C7D-4786-B8C0-F292914B5D06}" destId="{A0BE73DC-9A97-49BD-87D6-A7B9750125B6}" srcOrd="0" destOrd="0" presId="urn:microsoft.com/office/officeart/2018/2/layout/IconVerticalSolidList"/>
    <dgm:cxn modelId="{98748A13-A9D4-4329-8588-9687152B4DD1}" type="presParOf" srcId="{C345F8BE-8C7D-4786-B8C0-F292914B5D06}" destId="{D7A9AF8F-1B34-4C25-8E22-4B8715CB049D}" srcOrd="1" destOrd="0" presId="urn:microsoft.com/office/officeart/2018/2/layout/IconVerticalSolidList"/>
    <dgm:cxn modelId="{3F1FAC81-9604-4898-9806-6D5070D982C9}" type="presParOf" srcId="{C345F8BE-8C7D-4786-B8C0-F292914B5D06}" destId="{C4191E78-8094-4412-BC9F-1B04DA2D2D19}" srcOrd="2" destOrd="0" presId="urn:microsoft.com/office/officeart/2018/2/layout/IconVerticalSolidList"/>
    <dgm:cxn modelId="{2E2F2B76-1EE7-48BD-A176-5F9ED89A1FD8}" type="presParOf" srcId="{C345F8BE-8C7D-4786-B8C0-F292914B5D06}" destId="{09B858CB-895B-4334-9B57-2882DFE0FB35}" srcOrd="3" destOrd="0" presId="urn:microsoft.com/office/officeart/2018/2/layout/IconVerticalSolidList"/>
    <dgm:cxn modelId="{5D1BBA27-567D-47AF-A931-418F148861D9}" type="presParOf" srcId="{8172398C-EBA9-4347-B9A7-208DB97F195B}" destId="{DB90DD56-DF3F-406D-885D-A83624017DE7}" srcOrd="1" destOrd="0" presId="urn:microsoft.com/office/officeart/2018/2/layout/IconVerticalSolidList"/>
    <dgm:cxn modelId="{4DA899EC-29FA-48A7-A679-916EFC726828}" type="presParOf" srcId="{8172398C-EBA9-4347-B9A7-208DB97F195B}" destId="{081F41E6-03A5-4F7E-881B-C1AFFBAF60BC}" srcOrd="2" destOrd="0" presId="urn:microsoft.com/office/officeart/2018/2/layout/IconVerticalSolidList"/>
    <dgm:cxn modelId="{038C7F0B-A61D-43A6-8DE1-1C9DDCB1525C}" type="presParOf" srcId="{081F41E6-03A5-4F7E-881B-C1AFFBAF60BC}" destId="{D89DD076-056B-4B90-BB6F-4725B036F36A}" srcOrd="0" destOrd="0" presId="urn:microsoft.com/office/officeart/2018/2/layout/IconVerticalSolidList"/>
    <dgm:cxn modelId="{1D6A3D58-C2BA-4DD5-94A1-14EAFF8B8315}" type="presParOf" srcId="{081F41E6-03A5-4F7E-881B-C1AFFBAF60BC}" destId="{0F131A4B-8E92-4A45-B074-613AB3618250}" srcOrd="1" destOrd="0" presId="urn:microsoft.com/office/officeart/2018/2/layout/IconVerticalSolidList"/>
    <dgm:cxn modelId="{90BBCD30-7EB8-48DD-B189-DD43B110D2B8}" type="presParOf" srcId="{081F41E6-03A5-4F7E-881B-C1AFFBAF60BC}" destId="{A9AC79F5-5367-4D14-9E7B-1582CF8905E5}" srcOrd="2" destOrd="0" presId="urn:microsoft.com/office/officeart/2018/2/layout/IconVerticalSolidList"/>
    <dgm:cxn modelId="{B1A3BB9A-E443-4FE5-8A94-D6AB52517F6A}" type="presParOf" srcId="{081F41E6-03A5-4F7E-881B-C1AFFBAF60BC}" destId="{84F7A3B6-C79B-4661-B71A-F7A1414F35B2}" srcOrd="3" destOrd="0" presId="urn:microsoft.com/office/officeart/2018/2/layout/IconVerticalSolidList"/>
    <dgm:cxn modelId="{8987BC48-0248-4E80-813D-93CB17ACD201}" type="presParOf" srcId="{8172398C-EBA9-4347-B9A7-208DB97F195B}" destId="{943A2961-D5A3-4BD7-A4F4-05564B30F529}" srcOrd="3" destOrd="0" presId="urn:microsoft.com/office/officeart/2018/2/layout/IconVerticalSolidList"/>
    <dgm:cxn modelId="{2E28F18C-5585-4918-BFD5-48D15DB3F0A9}" type="presParOf" srcId="{8172398C-EBA9-4347-B9A7-208DB97F195B}" destId="{17D87B03-6129-4EAC-B0E6-44871CAA18BF}" srcOrd="4" destOrd="0" presId="urn:microsoft.com/office/officeart/2018/2/layout/IconVerticalSolidList"/>
    <dgm:cxn modelId="{E0FB0ADF-CD8A-400B-A0BC-8B9615CE54C9}" type="presParOf" srcId="{17D87B03-6129-4EAC-B0E6-44871CAA18BF}" destId="{A9F9DB10-90A4-457E-B057-B4AD7B9D11ED}" srcOrd="0" destOrd="0" presId="urn:microsoft.com/office/officeart/2018/2/layout/IconVerticalSolidList"/>
    <dgm:cxn modelId="{C303A6E5-9BA4-4E61-85C5-694770729E21}" type="presParOf" srcId="{17D87B03-6129-4EAC-B0E6-44871CAA18BF}" destId="{96E473D1-E03D-4856-800E-57245B96294A}" srcOrd="1" destOrd="0" presId="urn:microsoft.com/office/officeart/2018/2/layout/IconVerticalSolidList"/>
    <dgm:cxn modelId="{9FDB01E9-6437-4CCD-8EE1-3711FE40C92E}" type="presParOf" srcId="{17D87B03-6129-4EAC-B0E6-44871CAA18BF}" destId="{164E8C39-1F5A-4A52-BE50-6553AECB33F0}" srcOrd="2" destOrd="0" presId="urn:microsoft.com/office/officeart/2018/2/layout/IconVerticalSolidList"/>
    <dgm:cxn modelId="{CB61AFC9-522B-4CDF-A3D4-36432AC8FFD8}" type="presParOf" srcId="{17D87B03-6129-4EAC-B0E6-44871CAA18BF}" destId="{200D6E80-11A5-4996-988F-7AB57E362677}" srcOrd="3" destOrd="0" presId="urn:microsoft.com/office/officeart/2018/2/layout/IconVerticalSolidList"/>
    <dgm:cxn modelId="{5E27FD5F-7CA2-4743-85DD-F725EB241D18}" type="presParOf" srcId="{8172398C-EBA9-4347-B9A7-208DB97F195B}" destId="{A0DE8E8A-0A4D-462E-81EF-C9FBB62AE47D}" srcOrd="5" destOrd="0" presId="urn:microsoft.com/office/officeart/2018/2/layout/IconVerticalSolidList"/>
    <dgm:cxn modelId="{6B19D5E5-B604-433A-921B-452DD4DE59D1}" type="presParOf" srcId="{8172398C-EBA9-4347-B9A7-208DB97F195B}" destId="{68D6DDA6-1963-4F96-8994-B5B11E22C3E7}" srcOrd="6" destOrd="0" presId="urn:microsoft.com/office/officeart/2018/2/layout/IconVerticalSolidList"/>
    <dgm:cxn modelId="{7648890F-07EB-4E45-9830-3520F30663D7}" type="presParOf" srcId="{68D6DDA6-1963-4F96-8994-B5B11E22C3E7}" destId="{8DE14E75-E088-4830-B651-E1999B3EA7F2}" srcOrd="0" destOrd="0" presId="urn:microsoft.com/office/officeart/2018/2/layout/IconVerticalSolidList"/>
    <dgm:cxn modelId="{2360A1AD-E1E6-48EA-90D5-B602A14D7161}" type="presParOf" srcId="{68D6DDA6-1963-4F96-8994-B5B11E22C3E7}" destId="{CBA80FA7-8B0B-4226-B986-B194F7F132B0}" srcOrd="1" destOrd="0" presId="urn:microsoft.com/office/officeart/2018/2/layout/IconVerticalSolidList"/>
    <dgm:cxn modelId="{A505D3FC-2545-4208-A10F-054FD3C18F2D}" type="presParOf" srcId="{68D6DDA6-1963-4F96-8994-B5B11E22C3E7}" destId="{99F64224-C671-43E7-A64A-80C0F36CE272}" srcOrd="2" destOrd="0" presId="urn:microsoft.com/office/officeart/2018/2/layout/IconVerticalSolidList"/>
    <dgm:cxn modelId="{905B7810-E171-4E30-BF28-031E8DFC4A63}" type="presParOf" srcId="{68D6DDA6-1963-4F96-8994-B5B11E22C3E7}" destId="{473B7098-9557-4262-8C76-A913E520B2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14C305-34A3-49A7-94FD-2E9EE214AAF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71690B1-58E8-4BD2-8424-06D56A982055}">
      <dgm:prSet/>
      <dgm:spPr/>
      <dgm:t>
        <a:bodyPr/>
        <a:lstStyle/>
        <a:p>
          <a:r>
            <a:rPr lang="en-GB"/>
            <a:t>Staff Training- If hiring new staff does not seem to be working, you can give current staff additional training to help them improve and find their strengths and weaknesses.</a:t>
          </a:r>
          <a:endParaRPr lang="en-US"/>
        </a:p>
      </dgm:t>
    </dgm:pt>
    <dgm:pt modelId="{8BF432F5-FB09-4C3F-A70A-BAB0D00E0BF1}" type="parTrans" cxnId="{1B59EA8E-BE1C-454B-8F08-F1B913A1C00A}">
      <dgm:prSet/>
      <dgm:spPr/>
      <dgm:t>
        <a:bodyPr/>
        <a:lstStyle/>
        <a:p>
          <a:endParaRPr lang="en-US"/>
        </a:p>
      </dgm:t>
    </dgm:pt>
    <dgm:pt modelId="{2CAB3AB5-423A-4F0D-9ED3-B2FC3B1E34D4}" type="sibTrans" cxnId="{1B59EA8E-BE1C-454B-8F08-F1B913A1C00A}">
      <dgm:prSet/>
      <dgm:spPr/>
      <dgm:t>
        <a:bodyPr/>
        <a:lstStyle/>
        <a:p>
          <a:endParaRPr lang="en-US"/>
        </a:p>
      </dgm:t>
    </dgm:pt>
    <dgm:pt modelId="{4DEFC53E-8309-44FF-9F71-94326A787F6F}">
      <dgm:prSet/>
      <dgm:spPr/>
      <dgm:t>
        <a:bodyPr/>
        <a:lstStyle/>
        <a:p>
          <a:r>
            <a:rPr lang="en-GB"/>
            <a:t>Hiring from Abroad- tends to work if nobody locally wants to come, many people from abroad would see this as a great opportunity.</a:t>
          </a:r>
          <a:endParaRPr lang="en-US"/>
        </a:p>
      </dgm:t>
    </dgm:pt>
    <dgm:pt modelId="{3A97486A-5F53-472E-96BC-B60023DA9225}" type="parTrans" cxnId="{4ABC8709-9E2A-4F69-A687-32380009AA1A}">
      <dgm:prSet/>
      <dgm:spPr/>
      <dgm:t>
        <a:bodyPr/>
        <a:lstStyle/>
        <a:p>
          <a:endParaRPr lang="en-US"/>
        </a:p>
      </dgm:t>
    </dgm:pt>
    <dgm:pt modelId="{70B05D8D-6896-4411-A27E-D7BAC214A4D2}" type="sibTrans" cxnId="{4ABC8709-9E2A-4F69-A687-32380009AA1A}">
      <dgm:prSet/>
      <dgm:spPr/>
      <dgm:t>
        <a:bodyPr/>
        <a:lstStyle/>
        <a:p>
          <a:endParaRPr lang="en-US"/>
        </a:p>
      </dgm:t>
    </dgm:pt>
    <dgm:pt modelId="{D9E89816-F9E0-48BA-B4C4-5A80D0F41DD9}">
      <dgm:prSet/>
      <dgm:spPr/>
      <dgm:t>
        <a:bodyPr/>
        <a:lstStyle/>
        <a:p>
          <a:r>
            <a:rPr lang="en-GB"/>
            <a:t>More Opportunities Within the Workplace- Having more opportunities within the workplace can help motivate people to achieve these opportunities. </a:t>
          </a:r>
          <a:endParaRPr lang="en-US"/>
        </a:p>
      </dgm:t>
    </dgm:pt>
    <dgm:pt modelId="{CA452B77-2532-428E-BCDE-8C6D225CC7B2}" type="parTrans" cxnId="{FE17ABA7-9DDF-436D-A881-677FD1354531}">
      <dgm:prSet/>
      <dgm:spPr/>
      <dgm:t>
        <a:bodyPr/>
        <a:lstStyle/>
        <a:p>
          <a:endParaRPr lang="en-US"/>
        </a:p>
      </dgm:t>
    </dgm:pt>
    <dgm:pt modelId="{D915ED76-8FC9-4CB7-BA7C-24F6D46C1163}" type="sibTrans" cxnId="{FE17ABA7-9DDF-436D-A881-677FD1354531}">
      <dgm:prSet/>
      <dgm:spPr/>
      <dgm:t>
        <a:bodyPr/>
        <a:lstStyle/>
        <a:p>
          <a:endParaRPr lang="en-US"/>
        </a:p>
      </dgm:t>
    </dgm:pt>
    <dgm:pt modelId="{B30C8E09-4036-4003-8E1B-D175A24C42DA}" type="pres">
      <dgm:prSet presAssocID="{2314C305-34A3-49A7-94FD-2E9EE214AAF1}" presName="linear" presStyleCnt="0">
        <dgm:presLayoutVars>
          <dgm:animLvl val="lvl"/>
          <dgm:resizeHandles val="exact"/>
        </dgm:presLayoutVars>
      </dgm:prSet>
      <dgm:spPr/>
    </dgm:pt>
    <dgm:pt modelId="{A41AD588-F892-43A6-AFC4-0E0DD976C909}" type="pres">
      <dgm:prSet presAssocID="{371690B1-58E8-4BD2-8424-06D56A9820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4256628-12B8-47A5-BEB1-68CA4752DEBF}" type="pres">
      <dgm:prSet presAssocID="{2CAB3AB5-423A-4F0D-9ED3-B2FC3B1E34D4}" presName="spacer" presStyleCnt="0"/>
      <dgm:spPr/>
    </dgm:pt>
    <dgm:pt modelId="{C43608CD-E9E1-46EE-B5C8-717BE80CFD8E}" type="pres">
      <dgm:prSet presAssocID="{4DEFC53E-8309-44FF-9F71-94326A787F6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1700D6-BDEC-4FA7-82E7-5B535BB5C772}" type="pres">
      <dgm:prSet presAssocID="{70B05D8D-6896-4411-A27E-D7BAC214A4D2}" presName="spacer" presStyleCnt="0"/>
      <dgm:spPr/>
    </dgm:pt>
    <dgm:pt modelId="{648E7F96-7D16-41EC-977E-1ABA8FB14778}" type="pres">
      <dgm:prSet presAssocID="{D9E89816-F9E0-48BA-B4C4-5A80D0F41D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ABC8709-9E2A-4F69-A687-32380009AA1A}" srcId="{2314C305-34A3-49A7-94FD-2E9EE214AAF1}" destId="{4DEFC53E-8309-44FF-9F71-94326A787F6F}" srcOrd="1" destOrd="0" parTransId="{3A97486A-5F53-472E-96BC-B60023DA9225}" sibTransId="{70B05D8D-6896-4411-A27E-D7BAC214A4D2}"/>
    <dgm:cxn modelId="{D802A424-D86F-49A2-9F1C-81D260B3940D}" type="presOf" srcId="{2314C305-34A3-49A7-94FD-2E9EE214AAF1}" destId="{B30C8E09-4036-4003-8E1B-D175A24C42DA}" srcOrd="0" destOrd="0" presId="urn:microsoft.com/office/officeart/2005/8/layout/vList2"/>
    <dgm:cxn modelId="{21CA9D49-BD1A-46F0-8B65-EE0A3E2DC8DE}" type="presOf" srcId="{4DEFC53E-8309-44FF-9F71-94326A787F6F}" destId="{C43608CD-E9E1-46EE-B5C8-717BE80CFD8E}" srcOrd="0" destOrd="0" presId="urn:microsoft.com/office/officeart/2005/8/layout/vList2"/>
    <dgm:cxn modelId="{B54C2E89-C4C2-4A97-A63C-1E796C1A86E2}" type="presOf" srcId="{D9E89816-F9E0-48BA-B4C4-5A80D0F41DD9}" destId="{648E7F96-7D16-41EC-977E-1ABA8FB14778}" srcOrd="0" destOrd="0" presId="urn:microsoft.com/office/officeart/2005/8/layout/vList2"/>
    <dgm:cxn modelId="{1B59EA8E-BE1C-454B-8F08-F1B913A1C00A}" srcId="{2314C305-34A3-49A7-94FD-2E9EE214AAF1}" destId="{371690B1-58E8-4BD2-8424-06D56A982055}" srcOrd="0" destOrd="0" parTransId="{8BF432F5-FB09-4C3F-A70A-BAB0D00E0BF1}" sibTransId="{2CAB3AB5-423A-4F0D-9ED3-B2FC3B1E34D4}"/>
    <dgm:cxn modelId="{FE17ABA7-9DDF-436D-A881-677FD1354531}" srcId="{2314C305-34A3-49A7-94FD-2E9EE214AAF1}" destId="{D9E89816-F9E0-48BA-B4C4-5A80D0F41DD9}" srcOrd="2" destOrd="0" parTransId="{CA452B77-2532-428E-BCDE-8C6D225CC7B2}" sibTransId="{D915ED76-8FC9-4CB7-BA7C-24F6D46C1163}"/>
    <dgm:cxn modelId="{A32787E1-A2D3-41F8-88C0-D5B389A97D38}" type="presOf" srcId="{371690B1-58E8-4BD2-8424-06D56A982055}" destId="{A41AD588-F892-43A6-AFC4-0E0DD976C909}" srcOrd="0" destOrd="0" presId="urn:microsoft.com/office/officeart/2005/8/layout/vList2"/>
    <dgm:cxn modelId="{E3F47F19-A522-4634-8F0E-B5B9C748C9CA}" type="presParOf" srcId="{B30C8E09-4036-4003-8E1B-D175A24C42DA}" destId="{A41AD588-F892-43A6-AFC4-0E0DD976C909}" srcOrd="0" destOrd="0" presId="urn:microsoft.com/office/officeart/2005/8/layout/vList2"/>
    <dgm:cxn modelId="{6CF4E0E1-186C-4414-BBD6-0DC4C609EEA4}" type="presParOf" srcId="{B30C8E09-4036-4003-8E1B-D175A24C42DA}" destId="{F4256628-12B8-47A5-BEB1-68CA4752DEBF}" srcOrd="1" destOrd="0" presId="urn:microsoft.com/office/officeart/2005/8/layout/vList2"/>
    <dgm:cxn modelId="{6C882BF7-680E-4C50-B26A-1ECDF315E57A}" type="presParOf" srcId="{B30C8E09-4036-4003-8E1B-D175A24C42DA}" destId="{C43608CD-E9E1-46EE-B5C8-717BE80CFD8E}" srcOrd="2" destOrd="0" presId="urn:microsoft.com/office/officeart/2005/8/layout/vList2"/>
    <dgm:cxn modelId="{36B0190B-D539-4A94-82DE-DE7FD30295C6}" type="presParOf" srcId="{B30C8E09-4036-4003-8E1B-D175A24C42DA}" destId="{3B1700D6-BDEC-4FA7-82E7-5B535BB5C772}" srcOrd="3" destOrd="0" presId="urn:microsoft.com/office/officeart/2005/8/layout/vList2"/>
    <dgm:cxn modelId="{2488C1C2-D648-4727-9154-E93716AC7AFD}" type="presParOf" srcId="{B30C8E09-4036-4003-8E1B-D175A24C42DA}" destId="{648E7F96-7D16-41EC-977E-1ABA8FB1477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E73DC-9A97-49BD-87D6-A7B9750125B6}">
      <dsp:nvSpPr>
        <dsp:cNvPr id="0" name=""/>
        <dsp:cNvSpPr/>
      </dsp:nvSpPr>
      <dsp:spPr>
        <a:xfrm>
          <a:off x="0" y="1529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A9AF8F-1B34-4C25-8E22-4B8715CB049D}">
      <dsp:nvSpPr>
        <dsp:cNvPr id="0" name=""/>
        <dsp:cNvSpPr/>
      </dsp:nvSpPr>
      <dsp:spPr>
        <a:xfrm>
          <a:off x="234455" y="175917"/>
          <a:ext cx="426282" cy="4262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B858CB-895B-4334-9B57-2882DFE0FB35}">
      <dsp:nvSpPr>
        <dsp:cNvPr id="0" name=""/>
        <dsp:cNvSpPr/>
      </dsp:nvSpPr>
      <dsp:spPr>
        <a:xfrm>
          <a:off x="895192" y="1529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Illness </a:t>
          </a:r>
          <a:endParaRPr lang="en-US" sz="2200" kern="1200"/>
        </a:p>
      </dsp:txBody>
      <dsp:txXfrm>
        <a:off x="895192" y="1529"/>
        <a:ext cx="4262594" cy="775058"/>
      </dsp:txXfrm>
    </dsp:sp>
    <dsp:sp modelId="{D89DD076-056B-4B90-BB6F-4725B036F36A}">
      <dsp:nvSpPr>
        <dsp:cNvPr id="0" name=""/>
        <dsp:cNvSpPr/>
      </dsp:nvSpPr>
      <dsp:spPr>
        <a:xfrm>
          <a:off x="0" y="970352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131A4B-8E92-4A45-B074-613AB3618250}">
      <dsp:nvSpPr>
        <dsp:cNvPr id="0" name=""/>
        <dsp:cNvSpPr/>
      </dsp:nvSpPr>
      <dsp:spPr>
        <a:xfrm>
          <a:off x="234455" y="1144741"/>
          <a:ext cx="426282" cy="4262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7A3B6-C79B-4661-B71A-F7A1414F35B2}">
      <dsp:nvSpPr>
        <dsp:cNvPr id="0" name=""/>
        <dsp:cNvSpPr/>
      </dsp:nvSpPr>
      <dsp:spPr>
        <a:xfrm>
          <a:off x="895192" y="970352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Bullying </a:t>
          </a:r>
          <a:endParaRPr lang="en-US" sz="2200" kern="1200"/>
        </a:p>
      </dsp:txBody>
      <dsp:txXfrm>
        <a:off x="895192" y="970352"/>
        <a:ext cx="4262594" cy="775058"/>
      </dsp:txXfrm>
    </dsp:sp>
    <dsp:sp modelId="{A9F9DB10-90A4-457E-B057-B4AD7B9D11ED}">
      <dsp:nvSpPr>
        <dsp:cNvPr id="0" name=""/>
        <dsp:cNvSpPr/>
      </dsp:nvSpPr>
      <dsp:spPr>
        <a:xfrm>
          <a:off x="0" y="1939176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E473D1-E03D-4856-800E-57245B96294A}">
      <dsp:nvSpPr>
        <dsp:cNvPr id="0" name=""/>
        <dsp:cNvSpPr/>
      </dsp:nvSpPr>
      <dsp:spPr>
        <a:xfrm>
          <a:off x="234455" y="2113564"/>
          <a:ext cx="426282" cy="4262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D6E80-11A5-4996-988F-7AB57E362677}">
      <dsp:nvSpPr>
        <dsp:cNvPr id="0" name=""/>
        <dsp:cNvSpPr/>
      </dsp:nvSpPr>
      <dsp:spPr>
        <a:xfrm>
          <a:off x="895192" y="1939176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Weather </a:t>
          </a:r>
          <a:endParaRPr lang="en-US" sz="2200" kern="1200"/>
        </a:p>
      </dsp:txBody>
      <dsp:txXfrm>
        <a:off x="895192" y="1939176"/>
        <a:ext cx="4262594" cy="775058"/>
      </dsp:txXfrm>
    </dsp:sp>
    <dsp:sp modelId="{8DE14E75-E088-4830-B651-E1999B3EA7F2}">
      <dsp:nvSpPr>
        <dsp:cNvPr id="0" name=""/>
        <dsp:cNvSpPr/>
      </dsp:nvSpPr>
      <dsp:spPr>
        <a:xfrm>
          <a:off x="0" y="2907999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A80FA7-8B0B-4226-B986-B194F7F132B0}">
      <dsp:nvSpPr>
        <dsp:cNvPr id="0" name=""/>
        <dsp:cNvSpPr/>
      </dsp:nvSpPr>
      <dsp:spPr>
        <a:xfrm>
          <a:off x="234455" y="3082388"/>
          <a:ext cx="426282" cy="4262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B7098-9557-4262-8C76-A913E520B2C1}">
      <dsp:nvSpPr>
        <dsp:cNvPr id="0" name=""/>
        <dsp:cNvSpPr/>
      </dsp:nvSpPr>
      <dsp:spPr>
        <a:xfrm>
          <a:off x="895192" y="2907999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Stress</a:t>
          </a:r>
          <a:endParaRPr lang="en-US" sz="2200" kern="1200"/>
        </a:p>
      </dsp:txBody>
      <dsp:txXfrm>
        <a:off x="895192" y="2907999"/>
        <a:ext cx="4262594" cy="7750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1AD588-F892-43A6-AFC4-0E0DD976C909}">
      <dsp:nvSpPr>
        <dsp:cNvPr id="0" name=""/>
        <dsp:cNvSpPr/>
      </dsp:nvSpPr>
      <dsp:spPr>
        <a:xfrm>
          <a:off x="0" y="41544"/>
          <a:ext cx="1051560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Staff Training- If hiring new staff does not seem to be working, you can give current staff additional training to help them improve and find their strengths and weaknesses.</a:t>
          </a:r>
          <a:endParaRPr lang="en-US" sz="2500" kern="1200"/>
        </a:p>
      </dsp:txBody>
      <dsp:txXfrm>
        <a:off x="67110" y="108654"/>
        <a:ext cx="10381380" cy="1240530"/>
      </dsp:txXfrm>
    </dsp:sp>
    <dsp:sp modelId="{C43608CD-E9E1-46EE-B5C8-717BE80CFD8E}">
      <dsp:nvSpPr>
        <dsp:cNvPr id="0" name=""/>
        <dsp:cNvSpPr/>
      </dsp:nvSpPr>
      <dsp:spPr>
        <a:xfrm>
          <a:off x="0" y="1488294"/>
          <a:ext cx="1051560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Hiring from Abroad- tends to work if nobody locally wants to come, many people from abroad would see this as a great opportunity.</a:t>
          </a:r>
          <a:endParaRPr lang="en-US" sz="2500" kern="1200"/>
        </a:p>
      </dsp:txBody>
      <dsp:txXfrm>
        <a:off x="67110" y="1555404"/>
        <a:ext cx="10381380" cy="1240530"/>
      </dsp:txXfrm>
    </dsp:sp>
    <dsp:sp modelId="{648E7F96-7D16-41EC-977E-1ABA8FB14778}">
      <dsp:nvSpPr>
        <dsp:cNvPr id="0" name=""/>
        <dsp:cNvSpPr/>
      </dsp:nvSpPr>
      <dsp:spPr>
        <a:xfrm>
          <a:off x="0" y="2935044"/>
          <a:ext cx="1051560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More Opportunities Within the Workplace- Having more opportunities within the workplace can help motivate people to achieve these opportunities. </a:t>
          </a:r>
          <a:endParaRPr lang="en-US" sz="2500" kern="1200"/>
        </a:p>
      </dsp:txBody>
      <dsp:txXfrm>
        <a:off x="67110" y="3002154"/>
        <a:ext cx="10381380" cy="12405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AD399-5BCC-4790-B11B-4774409524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1A728E-14C4-44D5-BA2A-DB86A80C6B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620FFE-FF0C-4BA1-A70A-A555BF96B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59512B-3977-438F-B9A5-06250DD59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FF214-1910-4D7F-BEB4-92ADF04B9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264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40089-41A9-45AD-9FBF-F16D731DB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A6EFA-CEBB-45C4-8E95-EAEEAD1C8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DB4B0A-F44F-4063-B37C-FAB5A84ED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0F56E-951D-405A-AE82-077DDF768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65FE3-BB3B-4723-B757-6D55B6D49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561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4A62B-4DFA-4B92-9273-99973D9B4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19926B-4775-4530-A23C-4AEAB657A5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6CDF6-F772-442C-9058-6FB2A1181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0FCF77-3AA9-4A67-B27B-89E0AD698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FCD3E-DDFA-4E4A-9144-58775AFC3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739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E1807-3926-434B-8C33-1CB3289DD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F47E0-3772-4F04-8077-52397909F6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B1C28E-9755-45FA-997A-36810525A4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5A8AAE-430A-4A9E-9657-B4D3286D5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850DB-AA9C-4096-B6A5-C8CD02E4D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60162-477D-44DC-AF97-2703FF1F7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071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24DDD-6F2D-4122-9FE7-8737CD702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DEC7B9-4136-4BD8-9C19-BFECDA9FAB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F2AD24-C3DF-455A-B681-DDEBF88BE6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B1ABB2-A00C-4DE3-8B14-61C1362887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C9EAF1-6A6D-4A32-944A-99AE78A711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3937A2-1724-4083-A100-6223321F3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450A41-90B5-49F1-95F4-1B1B5E07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1CC932-09B4-4AE6-BE71-15D7FB492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457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D2DA1-DE12-4BE1-ADDC-3F8F0FAB0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34E705-DE6E-4254-B70C-A83640599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CAD0A9-AFB7-4A55-B26C-D98B68E84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FF3D9D-2590-464E-96CE-53773F66C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215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DBA26A-4375-46BF-9426-BDC2DDAC1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8E2BC5-6858-4235-AFB9-E0D832967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DD7B0F-D624-49B1-81C5-23F5917C8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307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9D8F-620E-4AB6-BE4E-FBC2010B5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78AA0-E505-4232-9BB6-D34700E24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577A9F-F01F-4880-8761-72EEC41AD7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9B84B7-3DDA-4F85-AAA7-D189BF57E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1C1B8A-A8EE-417D-AD9A-309EB2A98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0477F-777E-4E8A-BB30-4243970B7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615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F9ABA-9F06-4115-ABF0-61466351E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ADB72D-17C0-4302-87AC-9D124EC4FC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428409-60B3-421D-A2F8-DD687C1C2D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89DCA8-0ECC-4EC8-AC22-02F493857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1EA34C-FA4A-457B-B919-BF17049CB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650CC6-6885-4815-A391-C94F02DAE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956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6AF48-D342-4FF3-941D-C02A92863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95700E-FFEA-4A9A-9570-95C89291AF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D2FD7-933D-446B-A31C-3B1C0B0DA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B0C883-9428-4D8F-888F-A62ECD703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00236E-2871-4BBA-84EE-AE657FA65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499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BEB39A-0C29-4C83-B666-B675B9B59E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E86E5B-85B0-4321-8F16-BDD0DA6392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9FED1B-957D-4B24-AECE-D1D4F7395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B2E534-F7BE-4EBB-8096-B90974CF3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060003-1CEE-467E-976C-CF897BF3A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02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83BB31-BB13-4A32-BF03-CFC5D1D45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975957-C815-446D-88BA-73C9037B26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677B1C-8E9B-4B42-B681-5FBD09DB59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C2003-0DDA-4312-B2DD-A5C440DDEE69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69C03-3769-44D1-BF0B-B064B0E192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1D5A8-98E3-485E-B14F-4184DF5824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0159DD-0D64-4D70-A710-F6F15A09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897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ghspeedtraining.co.uk/hub/reducing-absenteeism-in-the-workplace/" TargetMode="External"/><Relationship Id="rId2" Type="http://schemas.openxmlformats.org/officeDocument/2006/relationships/hyperlink" Target="https://www.researchgate.net/profile/Ihsan-Yueksel/publication/274863692_Developing_a_Multi-Criteria_Decision_Making_Model_for_PESTEL_Analysis/links/569aaf1708ae6169e55dad01/Developing-a-Multi-Criteria-Decision-Making-Model-for-PESTEL-Analysis.pdf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mindtools.com/pages/article/newTMC_05.htm" TargetMode="External"/><Relationship Id="rId5" Type="http://schemas.openxmlformats.org/officeDocument/2006/relationships/hyperlink" Target="https://www.england.nhs.uk/improvement-hub/wp-content/uploads/sites/44/2018/06/An-Overview-of-Action-Planning.pdf" TargetMode="External"/><Relationship Id="rId4" Type="http://schemas.openxmlformats.org/officeDocument/2006/relationships/hyperlink" Target="https://www.ionos.co.uk/startupguide/productivity/fishbone-diagra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ight Triangle 5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7C6C51-6945-41C0-9530-36D99305CC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7200" dirty="0">
                <a:latin typeface="Arial"/>
                <a:ea typeface="+mj-lt"/>
                <a:cs typeface="+mj-lt"/>
              </a:rPr>
              <a:t>Problem Solving and Decision Making</a:t>
            </a:r>
            <a:br>
              <a:rPr lang="en-GB" sz="7200" dirty="0">
                <a:latin typeface="Arial"/>
                <a:ea typeface="+mj-lt"/>
                <a:cs typeface="+mj-lt"/>
              </a:rPr>
            </a:br>
            <a:r>
              <a:rPr lang="en-GB" sz="7200" dirty="0">
                <a:latin typeface="Arial"/>
                <a:cs typeface="Arial"/>
              </a:rPr>
              <a:t> BMSW</a:t>
            </a:r>
            <a:r>
              <a:rPr lang="en-US" sz="7200" dirty="0">
                <a:latin typeface="Arial"/>
                <a:cs typeface="Arial"/>
              </a:rPr>
              <a:t>4004</a:t>
            </a:r>
            <a:endParaRPr lang="en-GB" sz="7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92244C-0176-4228-8D77-FD94FE912D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>
                <a:latin typeface="Arial"/>
                <a:cs typeface="Calibri"/>
              </a:rPr>
              <a:t>Student name: Salah </a:t>
            </a:r>
            <a:r>
              <a:rPr lang="en-GB" sz="2200" dirty="0" err="1">
                <a:latin typeface="Arial"/>
                <a:cs typeface="Calibri"/>
              </a:rPr>
              <a:t>Mheidean</a:t>
            </a:r>
            <a:endParaRPr lang="en-GB" sz="2200" dirty="0">
              <a:latin typeface="Arial"/>
              <a:cs typeface="Calibri"/>
            </a:endParaRPr>
          </a:p>
          <a:p>
            <a:pPr algn="l"/>
            <a:r>
              <a:rPr lang="en-GB" sz="2200" dirty="0">
                <a:latin typeface="Arial"/>
                <a:cs typeface="Calibri"/>
              </a:rPr>
              <a:t>Student ID:   2109425   </a:t>
            </a:r>
          </a:p>
          <a:p>
            <a:pPr algn="l"/>
            <a:r>
              <a:rPr lang="en-GB" sz="2200" dirty="0">
                <a:latin typeface="Arial"/>
                <a:cs typeface="Calibri"/>
              </a:rPr>
              <a:t>Lecturer: Md Nazmul Hasan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4532340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C35FC-AFBC-46E8-A82C-8C7C568F0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>
                <a:latin typeface="Arial" panose="020B0604020202020204" pitchFamily="34" charset="0"/>
                <a:cs typeface="Arial" panose="020B0604020202020204" pitchFamily="34" charset="0"/>
              </a:rPr>
              <a:t>Staff Absen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ces </a:t>
            </a:r>
            <a:r>
              <a:rPr lang="en-US" sz="4400" b="1">
                <a:latin typeface="Arial" panose="020B0604020202020204" pitchFamily="34" charset="0"/>
                <a:cs typeface="Arial" panose="020B0604020202020204" pitchFamily="34" charset="0"/>
              </a:rPr>
              <a:t>Problem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63D8E-BB9B-43F0-ADAC-08D194519B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i="1" dirty="0">
                <a:latin typeface="Arial"/>
                <a:cs typeface="Calibri"/>
              </a:rPr>
              <a:t>Nature</a:t>
            </a:r>
            <a:r>
              <a:rPr lang="en-GB" i="1" dirty="0">
                <a:highlight>
                  <a:srgbClr val="C0C0C0"/>
                </a:highlight>
                <a:latin typeface="Arial"/>
                <a:cs typeface="Calibri"/>
              </a:rPr>
              <a:t> </a:t>
            </a:r>
            <a:endParaRPr lang="en-GB" i="1" dirty="0"/>
          </a:p>
          <a:p>
            <a:endParaRPr lang="en-GB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542CE718-6163-437B-AC67-BEFC25031CDE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463DCF-A9BA-4033-8ACA-E0C8E2CAC9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A10DFB-C528-43DC-BC3B-AB8C1A7262E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This is the most common among this as it can happen anytime especially during the winter.</a:t>
            </a:r>
          </a:p>
          <a:p>
            <a:r>
              <a:rPr lang="en-GB" dirty="0"/>
              <a:t>This can be a huge problem so they might stay home to avoid it.</a:t>
            </a:r>
          </a:p>
          <a:p>
            <a:r>
              <a:rPr lang="en-GB" dirty="0"/>
              <a:t>If there is heavy rain or snow people who take public transport or live far will be unable to travel.</a:t>
            </a:r>
          </a:p>
          <a:p>
            <a:r>
              <a:rPr lang="en-GB" dirty="0"/>
              <a:t>An employee may be feeling stressed for whatever reason and might think going to work will make it worse.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B074A073-56D0-4D96-B7D6-5535A9CF98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229223"/>
              </p:ext>
            </p:extLst>
          </p:nvPr>
        </p:nvGraphicFramePr>
        <p:xfrm>
          <a:off x="6645166" y="5978578"/>
          <a:ext cx="4028089" cy="713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28089">
                  <a:extLst>
                    <a:ext uri="{9D8B030D-6E8A-4147-A177-3AD203B41FA5}">
                      <a16:colId xmlns:a16="http://schemas.microsoft.com/office/drawing/2014/main" val="3415132327"/>
                    </a:ext>
                  </a:extLst>
                </a:gridCol>
              </a:tblGrid>
              <a:tr h="713884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(Collier, 2018) </a:t>
                      </a:r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88718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7562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lowchart: Document 14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CC0BE-03F6-42C5-BD8F-F63B70525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Fishbone Diagram 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6D743EA-851D-4905-B7C3-14AB995A9D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933" y="1225227"/>
            <a:ext cx="7347537" cy="4408521"/>
          </a:xfrm>
          <a:prstGeom prst="rect">
            <a:avLst/>
          </a:prstGeom>
        </p:spPr>
      </p:pic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9E9D9A71-BE5F-43B6-A280-19F9B39504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7669036"/>
              </p:ext>
            </p:extLst>
          </p:nvPr>
        </p:nvGraphicFramePr>
        <p:xfrm>
          <a:off x="275897" y="5896303"/>
          <a:ext cx="4067504" cy="6333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7504">
                  <a:extLst>
                    <a:ext uri="{9D8B030D-6E8A-4147-A177-3AD203B41FA5}">
                      <a16:colId xmlns:a16="http://schemas.microsoft.com/office/drawing/2014/main" val="4024435098"/>
                    </a:ext>
                  </a:extLst>
                </a:gridCol>
              </a:tblGrid>
              <a:tr h="633306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US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Lonos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2020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</a:t>
                      </a:r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3883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5034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0F415-6156-4685-B9CB-7CDB75618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Pestel Analysis</a:t>
            </a:r>
          </a:p>
        </p:txBody>
      </p:sp>
      <p:pic>
        <p:nvPicPr>
          <p:cNvPr id="4" name="Content Placeholder 3" descr="Shape&#10;&#10;Description automatically generated">
            <a:extLst>
              <a:ext uri="{FF2B5EF4-FFF2-40B4-BE49-F238E27FC236}">
                <a16:creationId xmlns:a16="http://schemas.microsoft.com/office/drawing/2014/main" id="{FD7026ED-D8BD-4EDA-ABA4-548E7F988F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28" y="995840"/>
            <a:ext cx="7225748" cy="4866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016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0340E705-9AEF-45E2-89F5-5936C5A8B9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352342"/>
              </p:ext>
            </p:extLst>
          </p:nvPr>
        </p:nvGraphicFramePr>
        <p:xfrm>
          <a:off x="1264354" y="719665"/>
          <a:ext cx="9832626" cy="55118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8771">
                  <a:extLst>
                    <a:ext uri="{9D8B030D-6E8A-4147-A177-3AD203B41FA5}">
                      <a16:colId xmlns:a16="http://schemas.microsoft.com/office/drawing/2014/main" val="2643325207"/>
                    </a:ext>
                  </a:extLst>
                </a:gridCol>
                <a:gridCol w="1638771">
                  <a:extLst>
                    <a:ext uri="{9D8B030D-6E8A-4147-A177-3AD203B41FA5}">
                      <a16:colId xmlns:a16="http://schemas.microsoft.com/office/drawing/2014/main" val="3246280046"/>
                    </a:ext>
                  </a:extLst>
                </a:gridCol>
                <a:gridCol w="1638771">
                  <a:extLst>
                    <a:ext uri="{9D8B030D-6E8A-4147-A177-3AD203B41FA5}">
                      <a16:colId xmlns:a16="http://schemas.microsoft.com/office/drawing/2014/main" val="3088804028"/>
                    </a:ext>
                  </a:extLst>
                </a:gridCol>
                <a:gridCol w="1638771">
                  <a:extLst>
                    <a:ext uri="{9D8B030D-6E8A-4147-A177-3AD203B41FA5}">
                      <a16:colId xmlns:a16="http://schemas.microsoft.com/office/drawing/2014/main" val="2004724992"/>
                    </a:ext>
                  </a:extLst>
                </a:gridCol>
                <a:gridCol w="1638771">
                  <a:extLst>
                    <a:ext uri="{9D8B030D-6E8A-4147-A177-3AD203B41FA5}">
                      <a16:colId xmlns:a16="http://schemas.microsoft.com/office/drawing/2014/main" val="4026501791"/>
                    </a:ext>
                  </a:extLst>
                </a:gridCol>
                <a:gridCol w="1638771">
                  <a:extLst>
                    <a:ext uri="{9D8B030D-6E8A-4147-A177-3AD203B41FA5}">
                      <a16:colId xmlns:a16="http://schemas.microsoft.com/office/drawing/2014/main" val="2378613467"/>
                    </a:ext>
                  </a:extLst>
                </a:gridCol>
              </a:tblGrid>
              <a:tr h="158022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POLITICAL</a:t>
                      </a:r>
                      <a:endParaRPr lang="en-GB" sz="18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ECONOMIC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SOCIAL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TECHNOLOGY</a:t>
                      </a:r>
                      <a:endParaRPr lang="en-GB" dirty="0"/>
                    </a:p>
                    <a:p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LEGAL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ENVIRONMENTAL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7107676"/>
                  </a:ext>
                </a:extLst>
              </a:tr>
              <a:tr h="3931576">
                <a:tc>
                  <a:txBody>
                    <a:bodyPr/>
                    <a:lstStyle/>
                    <a:p>
                      <a:r>
                        <a:rPr lang="en-US" dirty="0"/>
                        <a:t>Brexit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GB" dirty="0"/>
                        <a:t>Geopolitics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Global products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Exchange rate management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Urbanization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Longer life expectancy </a:t>
                      </a:r>
                    </a:p>
                    <a:p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Customer Service 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GB" dirty="0"/>
                        <a:t>Big data analysis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Employment 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Judicial Decisions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Weather Changes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Dissent Opinions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6348683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2CD227-F0E5-451C-86EB-30DBF9BE50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6425688"/>
              </p:ext>
            </p:extLst>
          </p:nvPr>
        </p:nvGraphicFramePr>
        <p:xfrm>
          <a:off x="1232822" y="5230357"/>
          <a:ext cx="6484398" cy="10011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4398">
                  <a:extLst>
                    <a:ext uri="{9D8B030D-6E8A-4147-A177-3AD203B41FA5}">
                      <a16:colId xmlns:a16="http://schemas.microsoft.com/office/drawing/2014/main" val="2704422163"/>
                    </a:ext>
                  </a:extLst>
                </a:gridCol>
              </a:tblGrid>
              <a:tr h="1001110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(Canadian Center of Science and Education ,2012) </a:t>
                      </a:r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76053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8227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7CA0BD1-7894-4088-86A1-F84715AFB2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8825054"/>
              </p:ext>
            </p:extLst>
          </p:nvPr>
        </p:nvGraphicFramePr>
        <p:xfrm>
          <a:off x="2032000" y="191911"/>
          <a:ext cx="8128000" cy="10498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1540734775"/>
                    </a:ext>
                  </a:extLst>
                </a:gridCol>
              </a:tblGrid>
              <a:tr h="1049866">
                <a:tc>
                  <a:txBody>
                    <a:bodyPr/>
                    <a:lstStyle/>
                    <a:p>
                      <a:pPr algn="ctr"/>
                      <a:r>
                        <a:rPr lang="en-GB" sz="1800" b="1" i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SWOT Analysis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5694232"/>
                  </a:ext>
                </a:extLst>
              </a:tr>
            </a:tbl>
          </a:graphicData>
        </a:graphic>
      </p:graphicFrame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0341372-3A4F-49DA-9C15-33462FFEE9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2739849"/>
              </p:ext>
            </p:extLst>
          </p:nvPr>
        </p:nvGraphicFramePr>
        <p:xfrm>
          <a:off x="2032000" y="1388532"/>
          <a:ext cx="8128000" cy="53381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60959023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61596444"/>
                    </a:ext>
                  </a:extLst>
                </a:gridCol>
              </a:tblGrid>
              <a:tr h="83016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Strengths</a:t>
                      </a:r>
                      <a:endParaRPr lang="en-GB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Weakness</a:t>
                      </a:r>
                      <a:endParaRPr lang="en-GB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9558845"/>
                  </a:ext>
                </a:extLst>
              </a:tr>
              <a:tr h="168725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Independent to make choices quicker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Quick responds to trends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Good relationship with locals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Dependence on employees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Quick expansion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Rushing everything through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3555257"/>
                  </a:ext>
                </a:extLst>
              </a:tr>
              <a:tr h="4609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Opportunities</a:t>
                      </a: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Threats</a:t>
                      </a: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0732422"/>
                  </a:ext>
                </a:extLst>
              </a:tr>
              <a:tr h="218060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Tourists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Advertisements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Export quantities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Depending on one key supplier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Factory production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Unreliability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9166815"/>
                  </a:ext>
                </a:extLst>
              </a:tr>
            </a:tbl>
          </a:graphicData>
        </a:graphic>
      </p:graphicFrame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9327BD31-7A8F-4AA7-A113-149385BAB0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7949346"/>
              </p:ext>
            </p:extLst>
          </p:nvPr>
        </p:nvGraphicFramePr>
        <p:xfrm>
          <a:off x="6096001" y="5904186"/>
          <a:ext cx="4064000" cy="7619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074339013"/>
                    </a:ext>
                  </a:extLst>
                </a:gridCol>
              </a:tblGrid>
              <a:tr h="761903"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(The Mind Tools content team, 2020) </a:t>
                      </a:r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94759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5156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5A3CA-0645-4A15-8909-F1FEB5DF8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planning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4128250-B4E0-42AA-87D2-FF15FE0F3B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2505608"/>
              </p:ext>
            </p:extLst>
          </p:nvPr>
        </p:nvGraphicFramePr>
        <p:xfrm>
          <a:off x="838200" y="1277007"/>
          <a:ext cx="10515597" cy="42645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9862">
                  <a:extLst>
                    <a:ext uri="{9D8B030D-6E8A-4147-A177-3AD203B41FA5}">
                      <a16:colId xmlns:a16="http://schemas.microsoft.com/office/drawing/2014/main" val="1044449254"/>
                    </a:ext>
                  </a:extLst>
                </a:gridCol>
                <a:gridCol w="2070536">
                  <a:extLst>
                    <a:ext uri="{9D8B030D-6E8A-4147-A177-3AD203B41FA5}">
                      <a16:colId xmlns:a16="http://schemas.microsoft.com/office/drawing/2014/main" val="1630371867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872876886"/>
                    </a:ext>
                  </a:extLst>
                </a:gridCol>
              </a:tblGrid>
              <a:tr h="106614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Action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3306323"/>
                  </a:ext>
                </a:extLst>
              </a:tr>
              <a:tr h="1066143">
                <a:tc>
                  <a:txBody>
                    <a:bodyPr/>
                    <a:lstStyle/>
                    <a:p>
                      <a:r>
                        <a:rPr lang="en-GB" dirty="0"/>
                        <a:t>Staff absences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weeks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Advertising for hiring new employees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8060911"/>
                  </a:ext>
                </a:extLst>
              </a:tr>
              <a:tr h="1066143">
                <a:tc>
                  <a:txBody>
                    <a:bodyPr/>
                    <a:lstStyle/>
                    <a:p>
                      <a:r>
                        <a:rPr lang="en-GB" dirty="0"/>
                        <a:t>Reduction in productivity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weeks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Motivate everyone in the setting and set goals for them to achieve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1164571"/>
                  </a:ext>
                </a:extLst>
              </a:tr>
              <a:tr h="1066143">
                <a:tc>
                  <a:txBody>
                    <a:bodyPr/>
                    <a:lstStyle/>
                    <a:p>
                      <a:r>
                        <a:rPr lang="en-GB" dirty="0"/>
                        <a:t>Lower average income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 weeks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Lower average income can lead to high administration costs leading to a loss in profit.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7121569"/>
                  </a:ext>
                </a:extLst>
              </a:tr>
            </a:tbl>
          </a:graphicData>
        </a:graphic>
      </p:graphicFrame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F6CC2861-2848-4A8C-B122-364567068C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62050"/>
              </p:ext>
            </p:extLst>
          </p:nvPr>
        </p:nvGraphicFramePr>
        <p:xfrm>
          <a:off x="7985233" y="5541579"/>
          <a:ext cx="3368564" cy="662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8564">
                  <a:extLst>
                    <a:ext uri="{9D8B030D-6E8A-4147-A177-3AD203B41FA5}">
                      <a16:colId xmlns:a16="http://schemas.microsoft.com/office/drawing/2014/main" val="1491656779"/>
                    </a:ext>
                  </a:extLst>
                </a:gridCol>
              </a:tblGrid>
              <a:tr h="662152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(NHS, 2011)</a:t>
                      </a:r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1107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3300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84706-8843-466A-8A54-C13D59370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b="1" kern="1200" dirty="0">
                <a:latin typeface="+mj-lt"/>
                <a:ea typeface="+mj-ea"/>
                <a:cs typeface="+mj-cs"/>
              </a:rPr>
              <a:t>Alternatives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8032DCF-5149-489E-9F78-655102E2D6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1715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30D13-E15D-4934-8D7D-62822ACAB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PMI Chart</a:t>
            </a:r>
            <a:b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4CB3FE2-FEC7-4222-BE9A-B4820801CA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318087"/>
              </p:ext>
            </p:extLst>
          </p:nvPr>
        </p:nvGraphicFramePr>
        <p:xfrm>
          <a:off x="811842" y="1027906"/>
          <a:ext cx="10515597" cy="42344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2078212748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4231555077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23140015"/>
                    </a:ext>
                  </a:extLst>
                </a:gridCol>
              </a:tblGrid>
              <a:tr h="975014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tx1"/>
                          </a:solidFill>
                        </a:rPr>
                        <a:t>Interesting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4736316"/>
                  </a:ext>
                </a:extLst>
              </a:tr>
              <a:tr h="3259393">
                <a:tc>
                  <a:txBody>
                    <a:bodyPr/>
                    <a:lstStyle/>
                    <a:p>
                      <a:r>
                        <a:rPr lang="en-GB" sz="2800" dirty="0"/>
                        <a:t>Willing to Train    +5</a:t>
                      </a:r>
                    </a:p>
                    <a:p>
                      <a:endParaRPr lang="en-GB" sz="2800" dirty="0"/>
                    </a:p>
                    <a:p>
                      <a:r>
                        <a:rPr lang="en-GB" sz="2800" dirty="0"/>
                        <a:t>Motivation           +5</a:t>
                      </a:r>
                    </a:p>
                    <a:p>
                      <a:endParaRPr lang="en-GB" sz="2800" dirty="0"/>
                    </a:p>
                    <a:p>
                      <a:r>
                        <a:rPr lang="en-GB" sz="2800" dirty="0"/>
                        <a:t>Resources             +3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Poor Communication </a:t>
                      </a:r>
                    </a:p>
                    <a:p>
                      <a:r>
                        <a:rPr lang="en-GB" sz="2800" dirty="0"/>
                        <a:t>-3 </a:t>
                      </a:r>
                    </a:p>
                    <a:p>
                      <a:endParaRPr lang="en-GB" sz="2800" dirty="0"/>
                    </a:p>
                    <a:p>
                      <a:r>
                        <a:rPr lang="en-GB" sz="2800" dirty="0"/>
                        <a:t>Productivity        -4</a:t>
                      </a:r>
                    </a:p>
                    <a:p>
                      <a:endParaRPr lang="en-GB" sz="2800" dirty="0"/>
                    </a:p>
                    <a:p>
                      <a:r>
                        <a:rPr lang="en-GB" sz="2800" dirty="0"/>
                        <a:t>Reputation          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Motivating Staff     +5</a:t>
                      </a:r>
                    </a:p>
                    <a:p>
                      <a:endParaRPr lang="en-GB" sz="2800" dirty="0"/>
                    </a:p>
                    <a:p>
                      <a:r>
                        <a:rPr lang="en-GB" sz="2800" dirty="0"/>
                        <a:t>Independence        +5</a:t>
                      </a:r>
                    </a:p>
                    <a:p>
                      <a:endParaRPr lang="en-GB" sz="2800" dirty="0"/>
                    </a:p>
                    <a:p>
                      <a:r>
                        <a:rPr lang="en-GB" sz="2800" dirty="0"/>
                        <a:t>Relationships          +3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0726470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4B6470FC-6C78-49D2-867E-1DF54928AF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913849"/>
              </p:ext>
            </p:extLst>
          </p:nvPr>
        </p:nvGraphicFramePr>
        <p:xfrm>
          <a:off x="755290" y="5262313"/>
          <a:ext cx="6965352" cy="1474917"/>
        </p:xfrm>
        <a:graphic>
          <a:graphicData uri="http://schemas.openxmlformats.org/drawingml/2006/table">
            <a:tbl>
              <a:tblPr firstRow="1" bandRow="1">
                <a:tableStyleId>{0660B408-B3CF-4A94-85FC-2B1E0A45F4A2}</a:tableStyleId>
              </a:tblPr>
              <a:tblGrid>
                <a:gridCol w="6965352">
                  <a:extLst>
                    <a:ext uri="{9D8B030D-6E8A-4147-A177-3AD203B41FA5}">
                      <a16:colId xmlns:a16="http://schemas.microsoft.com/office/drawing/2014/main" val="3670460873"/>
                    </a:ext>
                  </a:extLst>
                </a:gridCol>
              </a:tblGrid>
              <a:tr h="147491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PMI=</a:t>
                      </a:r>
                      <a:r>
                        <a:rPr lang="en-US" sz="1800" b="1" dirty="0"/>
                        <a:t>Plus+ (13) – Ninus (11) + Interest (13) = +15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917714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9DA6A299-ADAC-46A6-AC89-B8FC2BEAE5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9337385"/>
              </p:ext>
            </p:extLst>
          </p:nvPr>
        </p:nvGraphicFramePr>
        <p:xfrm>
          <a:off x="7583575" y="4999870"/>
          <a:ext cx="3743864" cy="17373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743864">
                  <a:extLst>
                    <a:ext uri="{9D8B030D-6E8A-4147-A177-3AD203B41FA5}">
                      <a16:colId xmlns:a16="http://schemas.microsoft.com/office/drawing/2014/main" val="3203386451"/>
                    </a:ext>
                  </a:extLst>
                </a:gridCol>
              </a:tblGrid>
              <a:tr h="1676776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800" b="1" kern="12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1" kern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S</a:t>
                      </a:r>
                      <a:r>
                        <a:rPr lang="en-GB" sz="18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core= Scale 1-5 for positive (+5 highest +1 lowest)   </a:t>
                      </a:r>
                    </a:p>
                    <a:p>
                      <a:r>
                        <a:rPr lang="en-GB" sz="18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Score=Scale 1-5 for negative (-5 highest –1 lowest)                      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10565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7651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63DB73B2-41CE-426C-9DE9-AA465D6F66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1739433"/>
              </p:ext>
            </p:extLst>
          </p:nvPr>
        </p:nvGraphicFramePr>
        <p:xfrm>
          <a:off x="457200" y="457200"/>
          <a:ext cx="11277600" cy="59055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1277600">
                  <a:extLst>
                    <a:ext uri="{9D8B030D-6E8A-4147-A177-3AD203B41FA5}">
                      <a16:colId xmlns:a16="http://schemas.microsoft.com/office/drawing/2014/main" val="2123704541"/>
                    </a:ext>
                  </a:extLst>
                </a:gridCol>
              </a:tblGrid>
              <a:tr h="590550">
                <a:tc>
                  <a:txBody>
                    <a:bodyPr/>
                    <a:lstStyle/>
                    <a:p>
                      <a:pPr algn="ctr"/>
                      <a:r>
                        <a:rPr lang="en-GB" sz="3100"/>
                        <a:t>Grit Analysis </a:t>
                      </a:r>
                    </a:p>
                  </a:txBody>
                  <a:tcPr marL="87705" marR="87705" marT="43853" marB="43853"/>
                </a:tc>
                <a:extLst>
                  <a:ext uri="{0D108BD9-81ED-4DB2-BD59-A6C34878D82A}">
                    <a16:rowId xmlns:a16="http://schemas.microsoft.com/office/drawing/2014/main" val="2308665589"/>
                  </a:ext>
                </a:extLst>
              </a:tr>
            </a:tbl>
          </a:graphicData>
        </a:graphic>
      </p:graphicFrame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2C3127D9-1F4B-4EA1-B910-399D5690BB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4628593"/>
              </p:ext>
            </p:extLst>
          </p:nvPr>
        </p:nvGraphicFramePr>
        <p:xfrm>
          <a:off x="457200" y="1119188"/>
          <a:ext cx="11277599" cy="5280023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541214">
                  <a:extLst>
                    <a:ext uri="{9D8B030D-6E8A-4147-A177-3AD203B41FA5}">
                      <a16:colId xmlns:a16="http://schemas.microsoft.com/office/drawing/2014/main" val="1735733749"/>
                    </a:ext>
                  </a:extLst>
                </a:gridCol>
                <a:gridCol w="1947277">
                  <a:extLst>
                    <a:ext uri="{9D8B030D-6E8A-4147-A177-3AD203B41FA5}">
                      <a16:colId xmlns:a16="http://schemas.microsoft.com/office/drawing/2014/main" val="2893944861"/>
                    </a:ext>
                  </a:extLst>
                </a:gridCol>
                <a:gridCol w="1947277">
                  <a:extLst>
                    <a:ext uri="{9D8B030D-6E8A-4147-A177-3AD203B41FA5}">
                      <a16:colId xmlns:a16="http://schemas.microsoft.com/office/drawing/2014/main" val="3821499465"/>
                    </a:ext>
                  </a:extLst>
                </a:gridCol>
                <a:gridCol w="1947277">
                  <a:extLst>
                    <a:ext uri="{9D8B030D-6E8A-4147-A177-3AD203B41FA5}">
                      <a16:colId xmlns:a16="http://schemas.microsoft.com/office/drawing/2014/main" val="1853802103"/>
                    </a:ext>
                  </a:extLst>
                </a:gridCol>
                <a:gridCol w="1947277">
                  <a:extLst>
                    <a:ext uri="{9D8B030D-6E8A-4147-A177-3AD203B41FA5}">
                      <a16:colId xmlns:a16="http://schemas.microsoft.com/office/drawing/2014/main" val="1898387087"/>
                    </a:ext>
                  </a:extLst>
                </a:gridCol>
                <a:gridCol w="1947277">
                  <a:extLst>
                    <a:ext uri="{9D8B030D-6E8A-4147-A177-3AD203B41FA5}">
                      <a16:colId xmlns:a16="http://schemas.microsoft.com/office/drawing/2014/main" val="3834014285"/>
                    </a:ext>
                  </a:extLst>
                </a:gridCol>
              </a:tblGrid>
              <a:tr h="331887">
                <a:tc>
                  <a:txBody>
                    <a:bodyPr/>
                    <a:lstStyle/>
                    <a:p>
                      <a:r>
                        <a:rPr lang="en-GB" sz="1500"/>
                        <a:t>Factors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Weather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Sickness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Physically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Distance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Mental health</a:t>
                      </a:r>
                    </a:p>
                  </a:txBody>
                  <a:tcPr marL="75429" marR="75429" marT="37714" marB="37714"/>
                </a:tc>
                <a:extLst>
                  <a:ext uri="{0D108BD9-81ED-4DB2-BD59-A6C34878D82A}">
                    <a16:rowId xmlns:a16="http://schemas.microsoft.com/office/drawing/2014/main" val="3320050366"/>
                  </a:ext>
                </a:extLst>
              </a:tr>
              <a:tr h="1010747">
                <a:tc>
                  <a:txBody>
                    <a:bodyPr/>
                    <a:lstStyle/>
                    <a:p>
                      <a:r>
                        <a:rPr lang="en-GB" sz="1500"/>
                        <a:t>Important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</a:t>
                      </a:r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   </a:t>
                      </a:r>
                      <a:br>
                        <a:rPr lang="en-GB" sz="1500"/>
                      </a:br>
                      <a:endParaRPr lang="en-GB" sz="1500"/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4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4</a:t>
                      </a:r>
                    </a:p>
                  </a:txBody>
                  <a:tcPr marL="75429" marR="75429" marT="37714" marB="37714"/>
                </a:tc>
                <a:extLst>
                  <a:ext uri="{0D108BD9-81ED-4DB2-BD59-A6C34878D82A}">
                    <a16:rowId xmlns:a16="http://schemas.microsoft.com/office/drawing/2014/main" val="3482798696"/>
                  </a:ext>
                </a:extLst>
              </a:tr>
              <a:tr h="1237034">
                <a:tc>
                  <a:txBody>
                    <a:bodyPr/>
                    <a:lstStyle/>
                    <a:p>
                      <a:r>
                        <a:rPr lang="en-GB" sz="1500"/>
                        <a:t>Political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  9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2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  8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  9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5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15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  4</a:t>
                      </a:r>
                    </a:p>
                  </a:txBody>
                  <a:tcPr marL="75429" marR="75429" marT="37714" marB="37714"/>
                </a:tc>
                <a:extLst>
                  <a:ext uri="{0D108BD9-81ED-4DB2-BD59-A6C34878D82A}">
                    <a16:rowId xmlns:a16="http://schemas.microsoft.com/office/drawing/2014/main" val="718220143"/>
                  </a:ext>
                </a:extLst>
              </a:tr>
              <a:tr h="1463321">
                <a:tc>
                  <a:txBody>
                    <a:bodyPr/>
                    <a:lstStyle/>
                    <a:p>
                      <a:r>
                        <a:rPr lang="en-GB" sz="1500"/>
                        <a:t>Economic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4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12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2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 8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2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6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  9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 4</a:t>
                      </a:r>
                    </a:p>
                  </a:txBody>
                  <a:tcPr marL="75429" marR="75429" marT="37714" marB="37714"/>
                </a:tc>
                <a:extLst>
                  <a:ext uri="{0D108BD9-81ED-4DB2-BD59-A6C34878D82A}">
                    <a16:rowId xmlns:a16="http://schemas.microsoft.com/office/drawing/2014/main" val="4128138137"/>
                  </a:ext>
                </a:extLst>
              </a:tr>
              <a:tr h="1237034">
                <a:tc>
                  <a:txBody>
                    <a:bodyPr/>
                    <a:lstStyle/>
                    <a:p>
                      <a:r>
                        <a:rPr lang="en-GB" sz="1500"/>
                        <a:t>Social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0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  0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</a:t>
                      </a:r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</a:t>
                      </a:r>
                    </a:p>
                    <a:p>
                      <a:r>
                        <a:rPr lang="en-GB" sz="1500"/>
                        <a:t>                  12            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4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12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 3</a:t>
                      </a:r>
                    </a:p>
                  </a:txBody>
                  <a:tcPr marL="75429" marR="75429" marT="37714" marB="37714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</a:t>
                      </a:r>
                    </a:p>
                    <a:p>
                      <a:endParaRPr lang="en-GB" sz="1500"/>
                    </a:p>
                    <a:p>
                      <a:endParaRPr lang="en-GB" sz="1500"/>
                    </a:p>
                    <a:p>
                      <a:r>
                        <a:rPr lang="en-GB" sz="1500"/>
                        <a:t>                     12</a:t>
                      </a:r>
                    </a:p>
                  </a:txBody>
                  <a:tcPr marL="75429" marR="75429" marT="37714" marB="37714"/>
                </a:tc>
                <a:extLst>
                  <a:ext uri="{0D108BD9-81ED-4DB2-BD59-A6C34878D82A}">
                    <a16:rowId xmlns:a16="http://schemas.microsoft.com/office/drawing/2014/main" val="8239591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8430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3A2536-511E-4655-9054-757207CC8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A69521-1609-4AB0-8700-7AEA0A58A2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47308" y="319088"/>
            <a:ext cx="6906491" cy="70591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Canadian Center of Science and Education , (2012)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Developing a Multi-Criteria Decision Making Model for PESTEL Analysis.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Microsoft Word - checked paper6.doc (researchgate.net)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(Accessed 08 March 2022)</a:t>
            </a:r>
            <a:endParaRPr lang="en-US" sz="1500" b="1" u="sng" dirty="0">
              <a:solidFill>
                <a:srgbClr val="0563C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n-US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Collier, E (2018) </a:t>
            </a:r>
            <a:r>
              <a:rPr lang="en-US" sz="15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Reducing Absenteeism in the Workplace</a:t>
            </a:r>
            <a:endParaRPr lang="en-US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US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https://www.highspeedtraining.co.uk/hub/reducing-absenteeism-in-the-workplace/</a:t>
            </a:r>
            <a:r>
              <a:rPr lang="en-US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(Accessed 09 March 2022)</a:t>
            </a:r>
          </a:p>
          <a:p>
            <a:pPr marL="0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Lonos, (2020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5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Fishbone diagram: Solving problems properly. </a:t>
            </a:r>
          </a:p>
          <a:p>
            <a:pPr marL="0" indent="0">
              <a:buNone/>
            </a:pPr>
            <a:r>
              <a:rPr lang="en-US" sz="15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Fishbone diagram | The cause-effect diagram explained – IONOS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(Accessed 09 March 2022).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NHS, (2011). An Overview of Action Planning . 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Microsoft Word - An Overview of Action Planning.doc (england.nhs.uk)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(Accessed 06 March 2022).</a:t>
            </a:r>
          </a:p>
          <a:p>
            <a:r>
              <a:rPr lang="en-US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Mind Tools content team, (2020) SWOT Analysis.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US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SWOT Analysis Model and Examples - Strategy Skills (mindtools.com)</a:t>
            </a:r>
            <a:r>
              <a:rPr lang="en-US" sz="1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(Accessed 09 March 2022).</a:t>
            </a:r>
          </a:p>
          <a:p>
            <a:pPr>
              <a:spcAft>
                <a:spcPts val="800"/>
              </a:spcAft>
            </a:pPr>
            <a:endParaRPr lang="en-US" sz="1500" dirty="0">
              <a:effectLst/>
            </a:endParaRPr>
          </a:p>
          <a:p>
            <a:pPr marL="0"/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1332782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669</Words>
  <Application>Microsoft Office PowerPoint</Application>
  <PresentationFormat>Widescreen</PresentationFormat>
  <Paragraphs>217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Problem Solving and Decision Making  BMSW4004</vt:lpstr>
      <vt:lpstr>Staff Absences Problem </vt:lpstr>
      <vt:lpstr>Fishbone Diagram </vt:lpstr>
      <vt:lpstr>Pestel Analysis</vt:lpstr>
      <vt:lpstr>PowerPoint Presentation</vt:lpstr>
      <vt:lpstr>PowerPoint Presentation</vt:lpstr>
      <vt:lpstr>Action planning </vt:lpstr>
      <vt:lpstr>Alternatives</vt:lpstr>
      <vt:lpstr> PMI Chart 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 BMSW4004</dc:title>
  <dc:creator>Susan Ajmad (2017032)</dc:creator>
  <cp:lastModifiedBy>Susan Ajmad (2017032)</cp:lastModifiedBy>
  <cp:revision>18</cp:revision>
  <dcterms:created xsi:type="dcterms:W3CDTF">2022-02-28T19:53:01Z</dcterms:created>
  <dcterms:modified xsi:type="dcterms:W3CDTF">2022-03-10T20:53:11Z</dcterms:modified>
</cp:coreProperties>
</file>