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3"/>
  </p:notesMasterIdLst>
  <p:sldIdLst>
    <p:sldId id="258" r:id="rId24"/>
    <p:sldId id="297" r:id="rId25"/>
    <p:sldId id="266" r:id="rId26"/>
    <p:sldId id="331" r:id="rId27"/>
    <p:sldId id="333" r:id="rId28"/>
    <p:sldId id="301" r:id="rId29"/>
    <p:sldId id="332" r:id="rId30"/>
    <p:sldId id="296" r:id="rId31"/>
    <p:sldId id="310" r:id="rId32"/>
    <p:sldId id="318" r:id="rId33"/>
    <p:sldId id="319" r:id="rId34"/>
    <p:sldId id="302" r:id="rId35"/>
    <p:sldId id="324" r:id="rId36"/>
    <p:sldId id="315" r:id="rId37"/>
    <p:sldId id="311" r:id="rId38"/>
    <p:sldId id="303" r:id="rId39"/>
    <p:sldId id="320" r:id="rId40"/>
    <p:sldId id="323" r:id="rId41"/>
    <p:sldId id="321" r:id="rId42"/>
    <p:sldId id="304" r:id="rId43"/>
    <p:sldId id="335" r:id="rId44"/>
    <p:sldId id="313" r:id="rId45"/>
    <p:sldId id="305" r:id="rId46"/>
    <p:sldId id="325" r:id="rId47"/>
    <p:sldId id="312" r:id="rId48"/>
    <p:sldId id="306" r:id="rId49"/>
    <p:sldId id="334" r:id="rId50"/>
    <p:sldId id="322" r:id="rId51"/>
    <p:sldId id="326" r:id="rId52"/>
    <p:sldId id="317" r:id="rId53"/>
    <p:sldId id="308" r:id="rId54"/>
    <p:sldId id="307" r:id="rId55"/>
    <p:sldId id="327" r:id="rId56"/>
    <p:sldId id="309" r:id="rId57"/>
    <p:sldId id="330" r:id="rId58"/>
    <p:sldId id="329" r:id="rId59"/>
    <p:sldId id="328" r:id="rId60"/>
    <p:sldId id="316" r:id="rId61"/>
    <p:sldId id="314"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CB6DD5-B842-2344-BA4C-A1F568240D72}" v="29" dt="2022-09-16T08:40:39.0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439"/>
    <p:restoredTop sz="94687"/>
  </p:normalViewPr>
  <p:slideViewPr>
    <p:cSldViewPr snapToGrid="0">
      <p:cViewPr varScale="1">
        <p:scale>
          <a:sx n="104" d="100"/>
          <a:sy n="104" d="100"/>
        </p:scale>
        <p:origin x="504"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notesMaster" Target="notesMasters/notesMaster1.xml"/><Relationship Id="rId68"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tableStyles" Target="tableStyles.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EF1C45-8F09-47EE-98CE-8BBB7A1C5456}"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60DE6826-3638-4DB7-9764-12CBA47D9DB2}">
      <dgm:prSet/>
      <dgm:spPr/>
      <dgm:t>
        <a:bodyPr/>
        <a:lstStyle/>
        <a:p>
          <a:r>
            <a:rPr lang="en-GB"/>
            <a:t>Gestalt principles, or the laws of visual perception, help us understand how the brain interprets and groups individual images.</a:t>
          </a:r>
          <a:endParaRPr lang="en-US"/>
        </a:p>
      </dgm:t>
    </dgm:pt>
    <dgm:pt modelId="{5A9C7477-61E8-4976-AA87-2C3F20E62C6B}" type="parTrans" cxnId="{2DCBE1AE-A2E9-4462-AFA4-CAE17CCB489C}">
      <dgm:prSet/>
      <dgm:spPr/>
      <dgm:t>
        <a:bodyPr/>
        <a:lstStyle/>
        <a:p>
          <a:endParaRPr lang="en-US"/>
        </a:p>
      </dgm:t>
    </dgm:pt>
    <dgm:pt modelId="{202FC6C2-D724-4145-9F11-AE689419A470}" type="sibTrans" cxnId="{2DCBE1AE-A2E9-4462-AFA4-CAE17CCB489C}">
      <dgm:prSet/>
      <dgm:spPr/>
      <dgm:t>
        <a:bodyPr/>
        <a:lstStyle/>
        <a:p>
          <a:endParaRPr lang="en-US"/>
        </a:p>
      </dgm:t>
    </dgm:pt>
    <dgm:pt modelId="{1958D2C6-09B9-439C-ACB9-5E8E0D3B891F}">
      <dgm:prSet/>
      <dgm:spPr/>
      <dgm:t>
        <a:bodyPr/>
        <a:lstStyle/>
        <a:p>
          <a:r>
            <a:rPr lang="en-GB"/>
            <a:t>They allow us to build more human-friendly products, increase product engagement and lower learning curves.</a:t>
          </a:r>
          <a:endParaRPr lang="en-US"/>
        </a:p>
      </dgm:t>
    </dgm:pt>
    <dgm:pt modelId="{6CEC73C4-2BD7-42A4-AF49-9DF569E66344}" type="parTrans" cxnId="{42562C14-AF95-4658-958E-3911ABCC6D16}">
      <dgm:prSet/>
      <dgm:spPr/>
      <dgm:t>
        <a:bodyPr/>
        <a:lstStyle/>
        <a:p>
          <a:endParaRPr lang="en-US"/>
        </a:p>
      </dgm:t>
    </dgm:pt>
    <dgm:pt modelId="{F82E1B64-5DF6-48E5-B31A-B616F29BBD1F}" type="sibTrans" cxnId="{42562C14-AF95-4658-958E-3911ABCC6D16}">
      <dgm:prSet/>
      <dgm:spPr/>
      <dgm:t>
        <a:bodyPr/>
        <a:lstStyle/>
        <a:p>
          <a:endParaRPr lang="en-US"/>
        </a:p>
      </dgm:t>
    </dgm:pt>
    <dgm:pt modelId="{84BCDCC2-1AB5-43A9-8037-89FD95BE1CB4}">
      <dgm:prSet/>
      <dgm:spPr/>
      <dgm:t>
        <a:bodyPr/>
        <a:lstStyle/>
        <a:p>
          <a:r>
            <a:rPr lang="en-GB"/>
            <a:t>In design, visual hierarchy is the arrangement or positioning of different design elements to give them greater or lesser importance. The various gestalt principles heavily influence visual hierarchy.</a:t>
          </a:r>
          <a:endParaRPr lang="en-US"/>
        </a:p>
      </dgm:t>
    </dgm:pt>
    <dgm:pt modelId="{E94A27A1-B4AA-41E5-942B-C8C82A0BE834}" type="parTrans" cxnId="{76C0D2D9-FBD7-4A4F-A9DE-31445EA84B8F}">
      <dgm:prSet/>
      <dgm:spPr/>
      <dgm:t>
        <a:bodyPr/>
        <a:lstStyle/>
        <a:p>
          <a:endParaRPr lang="en-US"/>
        </a:p>
      </dgm:t>
    </dgm:pt>
    <dgm:pt modelId="{6E2D9A7A-D4D0-4E37-8AB7-CA970CE05119}" type="sibTrans" cxnId="{76C0D2D9-FBD7-4A4F-A9DE-31445EA84B8F}">
      <dgm:prSet/>
      <dgm:spPr/>
      <dgm:t>
        <a:bodyPr/>
        <a:lstStyle/>
        <a:p>
          <a:endParaRPr lang="en-US"/>
        </a:p>
      </dgm:t>
    </dgm:pt>
    <dgm:pt modelId="{8391C2E8-D0A3-A244-99AB-B5F203688374}" type="pres">
      <dgm:prSet presAssocID="{CCEF1C45-8F09-47EE-98CE-8BBB7A1C5456}" presName="hierChild1" presStyleCnt="0">
        <dgm:presLayoutVars>
          <dgm:chPref val="1"/>
          <dgm:dir/>
          <dgm:animOne val="branch"/>
          <dgm:animLvl val="lvl"/>
          <dgm:resizeHandles/>
        </dgm:presLayoutVars>
      </dgm:prSet>
      <dgm:spPr/>
    </dgm:pt>
    <dgm:pt modelId="{35D55DE2-9C09-1C45-8CD3-12928BF6C0A1}" type="pres">
      <dgm:prSet presAssocID="{60DE6826-3638-4DB7-9764-12CBA47D9DB2}" presName="hierRoot1" presStyleCnt="0"/>
      <dgm:spPr/>
    </dgm:pt>
    <dgm:pt modelId="{A452FFB6-2833-564C-9DC3-0D903901030E}" type="pres">
      <dgm:prSet presAssocID="{60DE6826-3638-4DB7-9764-12CBA47D9DB2}" presName="composite" presStyleCnt="0"/>
      <dgm:spPr/>
    </dgm:pt>
    <dgm:pt modelId="{9FC6FF81-725A-7647-A151-8315AC0BAB29}" type="pres">
      <dgm:prSet presAssocID="{60DE6826-3638-4DB7-9764-12CBA47D9DB2}" presName="background" presStyleLbl="node0" presStyleIdx="0" presStyleCnt="3"/>
      <dgm:spPr/>
    </dgm:pt>
    <dgm:pt modelId="{5342D426-086D-D347-B496-3795C5096813}" type="pres">
      <dgm:prSet presAssocID="{60DE6826-3638-4DB7-9764-12CBA47D9DB2}" presName="text" presStyleLbl="fgAcc0" presStyleIdx="0" presStyleCnt="3">
        <dgm:presLayoutVars>
          <dgm:chPref val="3"/>
        </dgm:presLayoutVars>
      </dgm:prSet>
      <dgm:spPr/>
    </dgm:pt>
    <dgm:pt modelId="{DE549732-DCAF-1B49-A017-5F3F8CF21B79}" type="pres">
      <dgm:prSet presAssocID="{60DE6826-3638-4DB7-9764-12CBA47D9DB2}" presName="hierChild2" presStyleCnt="0"/>
      <dgm:spPr/>
    </dgm:pt>
    <dgm:pt modelId="{B32B2D1E-DF29-C947-9C36-A72DDCF7F408}" type="pres">
      <dgm:prSet presAssocID="{1958D2C6-09B9-439C-ACB9-5E8E0D3B891F}" presName="hierRoot1" presStyleCnt="0"/>
      <dgm:spPr/>
    </dgm:pt>
    <dgm:pt modelId="{B75A7A87-3B69-AB4E-A03B-A86B45514AFF}" type="pres">
      <dgm:prSet presAssocID="{1958D2C6-09B9-439C-ACB9-5E8E0D3B891F}" presName="composite" presStyleCnt="0"/>
      <dgm:spPr/>
    </dgm:pt>
    <dgm:pt modelId="{ED276686-583A-A946-ABAA-2D003C7FB256}" type="pres">
      <dgm:prSet presAssocID="{1958D2C6-09B9-439C-ACB9-5E8E0D3B891F}" presName="background" presStyleLbl="node0" presStyleIdx="1" presStyleCnt="3"/>
      <dgm:spPr/>
    </dgm:pt>
    <dgm:pt modelId="{EB4B8CB8-A1F9-7842-AF07-C4ABD1DFB4BB}" type="pres">
      <dgm:prSet presAssocID="{1958D2C6-09B9-439C-ACB9-5E8E0D3B891F}" presName="text" presStyleLbl="fgAcc0" presStyleIdx="1" presStyleCnt="3">
        <dgm:presLayoutVars>
          <dgm:chPref val="3"/>
        </dgm:presLayoutVars>
      </dgm:prSet>
      <dgm:spPr/>
    </dgm:pt>
    <dgm:pt modelId="{8ABD22FF-F122-764B-AE74-617DC4CD5EA9}" type="pres">
      <dgm:prSet presAssocID="{1958D2C6-09B9-439C-ACB9-5E8E0D3B891F}" presName="hierChild2" presStyleCnt="0"/>
      <dgm:spPr/>
    </dgm:pt>
    <dgm:pt modelId="{8220036A-00DB-474B-883E-A5E96A083D7D}" type="pres">
      <dgm:prSet presAssocID="{84BCDCC2-1AB5-43A9-8037-89FD95BE1CB4}" presName="hierRoot1" presStyleCnt="0"/>
      <dgm:spPr/>
    </dgm:pt>
    <dgm:pt modelId="{EF75B637-2AA5-7042-AB12-67473D59E219}" type="pres">
      <dgm:prSet presAssocID="{84BCDCC2-1AB5-43A9-8037-89FD95BE1CB4}" presName="composite" presStyleCnt="0"/>
      <dgm:spPr/>
    </dgm:pt>
    <dgm:pt modelId="{1692DEF3-DD18-BA4E-B024-FDC7EDD37F9F}" type="pres">
      <dgm:prSet presAssocID="{84BCDCC2-1AB5-43A9-8037-89FD95BE1CB4}" presName="background" presStyleLbl="node0" presStyleIdx="2" presStyleCnt="3"/>
      <dgm:spPr/>
    </dgm:pt>
    <dgm:pt modelId="{BEEE2EBE-439B-304C-8A3F-DF2E68FCF7B8}" type="pres">
      <dgm:prSet presAssocID="{84BCDCC2-1AB5-43A9-8037-89FD95BE1CB4}" presName="text" presStyleLbl="fgAcc0" presStyleIdx="2" presStyleCnt="3">
        <dgm:presLayoutVars>
          <dgm:chPref val="3"/>
        </dgm:presLayoutVars>
      </dgm:prSet>
      <dgm:spPr/>
    </dgm:pt>
    <dgm:pt modelId="{E69FF368-7F33-B247-A862-983F57C2829F}" type="pres">
      <dgm:prSet presAssocID="{84BCDCC2-1AB5-43A9-8037-89FD95BE1CB4}" presName="hierChild2" presStyleCnt="0"/>
      <dgm:spPr/>
    </dgm:pt>
  </dgm:ptLst>
  <dgm:cxnLst>
    <dgm:cxn modelId="{42562C14-AF95-4658-958E-3911ABCC6D16}" srcId="{CCEF1C45-8F09-47EE-98CE-8BBB7A1C5456}" destId="{1958D2C6-09B9-439C-ACB9-5E8E0D3B891F}" srcOrd="1" destOrd="0" parTransId="{6CEC73C4-2BD7-42A4-AF49-9DF569E66344}" sibTransId="{F82E1B64-5DF6-48E5-B31A-B616F29BBD1F}"/>
    <dgm:cxn modelId="{406BD03A-042C-8C4D-95EF-9FDA7A450D74}" type="presOf" srcId="{CCEF1C45-8F09-47EE-98CE-8BBB7A1C5456}" destId="{8391C2E8-D0A3-A244-99AB-B5F203688374}" srcOrd="0" destOrd="0" presId="urn:microsoft.com/office/officeart/2005/8/layout/hierarchy1"/>
    <dgm:cxn modelId="{EBB57541-4358-1844-9DE8-D142778E50C1}" type="presOf" srcId="{84BCDCC2-1AB5-43A9-8037-89FD95BE1CB4}" destId="{BEEE2EBE-439B-304C-8A3F-DF2E68FCF7B8}" srcOrd="0" destOrd="0" presId="urn:microsoft.com/office/officeart/2005/8/layout/hierarchy1"/>
    <dgm:cxn modelId="{75FA11A1-6652-5649-BC74-381D8752DA75}" type="presOf" srcId="{60DE6826-3638-4DB7-9764-12CBA47D9DB2}" destId="{5342D426-086D-D347-B496-3795C5096813}" srcOrd="0" destOrd="0" presId="urn:microsoft.com/office/officeart/2005/8/layout/hierarchy1"/>
    <dgm:cxn modelId="{2DCBE1AE-A2E9-4462-AFA4-CAE17CCB489C}" srcId="{CCEF1C45-8F09-47EE-98CE-8BBB7A1C5456}" destId="{60DE6826-3638-4DB7-9764-12CBA47D9DB2}" srcOrd="0" destOrd="0" parTransId="{5A9C7477-61E8-4976-AA87-2C3F20E62C6B}" sibTransId="{202FC6C2-D724-4145-9F11-AE689419A470}"/>
    <dgm:cxn modelId="{76C0D2D9-FBD7-4A4F-A9DE-31445EA84B8F}" srcId="{CCEF1C45-8F09-47EE-98CE-8BBB7A1C5456}" destId="{84BCDCC2-1AB5-43A9-8037-89FD95BE1CB4}" srcOrd="2" destOrd="0" parTransId="{E94A27A1-B4AA-41E5-942B-C8C82A0BE834}" sibTransId="{6E2D9A7A-D4D0-4E37-8AB7-CA970CE05119}"/>
    <dgm:cxn modelId="{F170D6DC-9B3E-9144-B63A-C24F6491E966}" type="presOf" srcId="{1958D2C6-09B9-439C-ACB9-5E8E0D3B891F}" destId="{EB4B8CB8-A1F9-7842-AF07-C4ABD1DFB4BB}" srcOrd="0" destOrd="0" presId="urn:microsoft.com/office/officeart/2005/8/layout/hierarchy1"/>
    <dgm:cxn modelId="{0FD59835-2634-8446-9C19-3744F2C415E5}" type="presParOf" srcId="{8391C2E8-D0A3-A244-99AB-B5F203688374}" destId="{35D55DE2-9C09-1C45-8CD3-12928BF6C0A1}" srcOrd="0" destOrd="0" presId="urn:microsoft.com/office/officeart/2005/8/layout/hierarchy1"/>
    <dgm:cxn modelId="{5DEFD405-17CB-6C41-AD7E-E533F34B3662}" type="presParOf" srcId="{35D55DE2-9C09-1C45-8CD3-12928BF6C0A1}" destId="{A452FFB6-2833-564C-9DC3-0D903901030E}" srcOrd="0" destOrd="0" presId="urn:microsoft.com/office/officeart/2005/8/layout/hierarchy1"/>
    <dgm:cxn modelId="{E5010B13-C32B-9047-BFDF-C794851D62A1}" type="presParOf" srcId="{A452FFB6-2833-564C-9DC3-0D903901030E}" destId="{9FC6FF81-725A-7647-A151-8315AC0BAB29}" srcOrd="0" destOrd="0" presId="urn:microsoft.com/office/officeart/2005/8/layout/hierarchy1"/>
    <dgm:cxn modelId="{0E3C698D-554F-DA49-BBEB-5BA29B59107C}" type="presParOf" srcId="{A452FFB6-2833-564C-9DC3-0D903901030E}" destId="{5342D426-086D-D347-B496-3795C5096813}" srcOrd="1" destOrd="0" presId="urn:microsoft.com/office/officeart/2005/8/layout/hierarchy1"/>
    <dgm:cxn modelId="{0A235149-24FA-2442-80A5-2D51CC45837D}" type="presParOf" srcId="{35D55DE2-9C09-1C45-8CD3-12928BF6C0A1}" destId="{DE549732-DCAF-1B49-A017-5F3F8CF21B79}" srcOrd="1" destOrd="0" presId="urn:microsoft.com/office/officeart/2005/8/layout/hierarchy1"/>
    <dgm:cxn modelId="{C503AD8C-120B-2A4D-8819-B71194B18373}" type="presParOf" srcId="{8391C2E8-D0A3-A244-99AB-B5F203688374}" destId="{B32B2D1E-DF29-C947-9C36-A72DDCF7F408}" srcOrd="1" destOrd="0" presId="urn:microsoft.com/office/officeart/2005/8/layout/hierarchy1"/>
    <dgm:cxn modelId="{02CE8864-F0DA-0F40-ACAA-93BA1BBD3079}" type="presParOf" srcId="{B32B2D1E-DF29-C947-9C36-A72DDCF7F408}" destId="{B75A7A87-3B69-AB4E-A03B-A86B45514AFF}" srcOrd="0" destOrd="0" presId="urn:microsoft.com/office/officeart/2005/8/layout/hierarchy1"/>
    <dgm:cxn modelId="{24ADE53D-8F4D-1048-8C37-7B5ABD1ECF00}" type="presParOf" srcId="{B75A7A87-3B69-AB4E-A03B-A86B45514AFF}" destId="{ED276686-583A-A946-ABAA-2D003C7FB256}" srcOrd="0" destOrd="0" presId="urn:microsoft.com/office/officeart/2005/8/layout/hierarchy1"/>
    <dgm:cxn modelId="{E713F19A-DCF5-644F-B564-22F742217B90}" type="presParOf" srcId="{B75A7A87-3B69-AB4E-A03B-A86B45514AFF}" destId="{EB4B8CB8-A1F9-7842-AF07-C4ABD1DFB4BB}" srcOrd="1" destOrd="0" presId="urn:microsoft.com/office/officeart/2005/8/layout/hierarchy1"/>
    <dgm:cxn modelId="{FFE9DC0D-F6BE-6949-9A01-14E69BD281E3}" type="presParOf" srcId="{B32B2D1E-DF29-C947-9C36-A72DDCF7F408}" destId="{8ABD22FF-F122-764B-AE74-617DC4CD5EA9}" srcOrd="1" destOrd="0" presId="urn:microsoft.com/office/officeart/2005/8/layout/hierarchy1"/>
    <dgm:cxn modelId="{2236A2C1-17FC-1744-8661-4DFDCDB065ED}" type="presParOf" srcId="{8391C2E8-D0A3-A244-99AB-B5F203688374}" destId="{8220036A-00DB-474B-883E-A5E96A083D7D}" srcOrd="2" destOrd="0" presId="urn:microsoft.com/office/officeart/2005/8/layout/hierarchy1"/>
    <dgm:cxn modelId="{4A79FEDB-6754-4149-A276-9B33C10F0000}" type="presParOf" srcId="{8220036A-00DB-474B-883E-A5E96A083D7D}" destId="{EF75B637-2AA5-7042-AB12-67473D59E219}" srcOrd="0" destOrd="0" presId="urn:microsoft.com/office/officeart/2005/8/layout/hierarchy1"/>
    <dgm:cxn modelId="{EFAB4E5E-6E4A-F542-882F-0A95941C48F4}" type="presParOf" srcId="{EF75B637-2AA5-7042-AB12-67473D59E219}" destId="{1692DEF3-DD18-BA4E-B024-FDC7EDD37F9F}" srcOrd="0" destOrd="0" presId="urn:microsoft.com/office/officeart/2005/8/layout/hierarchy1"/>
    <dgm:cxn modelId="{DEC1FC87-8556-CF46-A980-28E3EBED8F2A}" type="presParOf" srcId="{EF75B637-2AA5-7042-AB12-67473D59E219}" destId="{BEEE2EBE-439B-304C-8A3F-DF2E68FCF7B8}" srcOrd="1" destOrd="0" presId="urn:microsoft.com/office/officeart/2005/8/layout/hierarchy1"/>
    <dgm:cxn modelId="{BA51F0A2-0490-5F4C-B99D-EB0BA69818B9}" type="presParOf" srcId="{8220036A-00DB-474B-883E-A5E96A083D7D}" destId="{E69FF368-7F33-B247-A862-983F57C2829F}"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6FF81-725A-7647-A151-8315AC0BAB29}">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342D426-086D-D347-B496-3795C5096813}">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Gestalt principles, or the laws of visual perception, help us understand how the brain interprets and groups individual images.</a:t>
          </a:r>
          <a:endParaRPr lang="en-US" sz="1600" kern="1200"/>
        </a:p>
      </dsp:txBody>
      <dsp:txXfrm>
        <a:off x="383617" y="1447754"/>
        <a:ext cx="2847502" cy="1768010"/>
      </dsp:txXfrm>
    </dsp:sp>
    <dsp:sp modelId="{ED276686-583A-A946-ABAA-2D003C7FB256}">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B4B8CB8-A1F9-7842-AF07-C4ABD1DFB4BB}">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allow us to build more human-friendly products, increase product engagement and lower learning curves.</a:t>
          </a:r>
          <a:endParaRPr lang="en-US" sz="1600" kern="1200"/>
        </a:p>
      </dsp:txBody>
      <dsp:txXfrm>
        <a:off x="3998355" y="1447754"/>
        <a:ext cx="2847502" cy="1768010"/>
      </dsp:txXfrm>
    </dsp:sp>
    <dsp:sp modelId="{1692DEF3-DD18-BA4E-B024-FDC7EDD37F9F}">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EEE2EBE-439B-304C-8A3F-DF2E68FCF7B8}">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design, visual hierarchy is the arrangement or positioning of different design elements to give them greater or lesser importance. The various gestalt principles heavily influence visual hierarchy.</a:t>
          </a:r>
          <a:endParaRPr lang="en-US" sz="16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10/30/23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concept came about in the 1920s when German psychologists Max Wertheimer, Kurt </a:t>
            </a:r>
            <a:r>
              <a:rPr lang="en-GB" sz="1200" b="0" i="0" u="none" strike="noStrike" kern="1200" dirty="0" err="1">
                <a:solidFill>
                  <a:schemeClr val="tx1"/>
                </a:solidFill>
                <a:effectLst/>
                <a:latin typeface="+mn-lt"/>
                <a:ea typeface="+mn-ea"/>
                <a:cs typeface="+mn-cs"/>
              </a:rPr>
              <a:t>Koffka</a:t>
            </a:r>
            <a:r>
              <a:rPr lang="en-GB" sz="1200" b="0" i="0" u="none" strike="noStrike" kern="1200" dirty="0">
                <a:solidFill>
                  <a:schemeClr val="tx1"/>
                </a:solidFill>
                <a:effectLst/>
                <a:latin typeface="+mn-lt"/>
                <a:ea typeface="+mn-ea"/>
                <a:cs typeface="+mn-cs"/>
              </a:rPr>
              <a:t>, and Wolfgang Kohler identified how the mind 'translates' everything the eye sees into a unified whole. The German word for 'unified whole' being—you guessed it—Gestalt.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a:t>
            </a:fld>
            <a:endParaRPr lang="en-US"/>
          </a:p>
        </p:txBody>
      </p:sp>
    </p:spTree>
    <p:extLst>
      <p:ext uri="{BB962C8B-B14F-4D97-AF65-F5344CB8AC3E}">
        <p14:creationId xmlns:p14="http://schemas.microsoft.com/office/powerpoint/2010/main" val="2115221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Each of these principles expresses a unique way the human mind processes and interprets complex visual elements into more manageable patterns. </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6</a:t>
            </a:fld>
            <a:endParaRPr lang="en-US"/>
          </a:p>
        </p:txBody>
      </p:sp>
    </p:spTree>
    <p:extLst>
      <p:ext uri="{BB962C8B-B14F-4D97-AF65-F5344CB8AC3E}">
        <p14:creationId xmlns:p14="http://schemas.microsoft.com/office/powerpoint/2010/main" val="117812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 uses this principle to identify books of similar content that may interest a further purchase.</a:t>
            </a:r>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a:p>
        </p:txBody>
      </p:sp>
    </p:spTree>
    <p:extLst>
      <p:ext uri="{BB962C8B-B14F-4D97-AF65-F5344CB8AC3E}">
        <p14:creationId xmlns:p14="http://schemas.microsoft.com/office/powerpoint/2010/main" val="521120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Our mind naturally groups similar things, even if they are not physically together. We look for common patterns in </a:t>
            </a:r>
            <a:r>
              <a:rPr lang="en-GB" sz="1200" b="0" i="0" u="none" strike="noStrike" kern="1200" dirty="0" err="1">
                <a:solidFill>
                  <a:schemeClr val="tx1"/>
                </a:solidFill>
                <a:effectLst/>
                <a:latin typeface="+mn-lt"/>
                <a:ea typeface="+mn-ea"/>
                <a:cs typeface="+mn-cs"/>
              </a:rPr>
              <a:t>colors</a:t>
            </a:r>
            <a:r>
              <a:rPr lang="en-GB" sz="1200" b="0" i="0" u="none" strike="noStrike" kern="1200" dirty="0">
                <a:solidFill>
                  <a:schemeClr val="tx1"/>
                </a:solidFill>
                <a:effectLst/>
                <a:latin typeface="+mn-lt"/>
                <a:ea typeface="+mn-ea"/>
                <a:cs typeface="+mn-cs"/>
              </a:rPr>
              <a:t>, shapes, and sizes. The mind also tends to think that similar things have the same function. It's the foundation of stereotyping.</a:t>
            </a:r>
          </a:p>
          <a:p>
            <a:pPr fontAlgn="base"/>
            <a:r>
              <a:rPr lang="en-GB" sz="1200" b="0" i="0" u="none" strike="noStrike" kern="1200" dirty="0">
                <a:solidFill>
                  <a:schemeClr val="tx1"/>
                </a:solidFill>
                <a:effectLst/>
                <a:latin typeface="+mn-lt"/>
                <a:ea typeface="+mn-ea"/>
                <a:cs typeface="+mn-cs"/>
              </a:rPr>
              <a:t>In the above example, the mind will group all violet dots and presume they serve the same purpose, even though they are not physically together on the page.</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12</a:t>
            </a:fld>
            <a:endParaRPr lang="en-US"/>
          </a:p>
        </p:txBody>
      </p:sp>
    </p:spTree>
    <p:extLst>
      <p:ext uri="{BB962C8B-B14F-4D97-AF65-F5344CB8AC3E}">
        <p14:creationId xmlns:p14="http://schemas.microsoft.com/office/powerpoint/2010/main" val="121252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closeness of the picture and text suggests that they are related to one another in this Walmart example.</a:t>
            </a:r>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a:p>
        </p:txBody>
      </p:sp>
    </p:spTree>
    <p:extLst>
      <p:ext uri="{BB962C8B-B14F-4D97-AF65-F5344CB8AC3E}">
        <p14:creationId xmlns:p14="http://schemas.microsoft.com/office/powerpoint/2010/main" val="4035930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GitHub uses the similarity principle in two ways on the slide. First, they use it to distinguish different sections. You can immediately tell that the grey section at the top serves a different purpose than the black section, which is also separate from and different than the blue section.</a:t>
            </a:r>
          </a:p>
          <a:p>
            <a:r>
              <a:rPr lang="en-GB" sz="1200" b="0" i="0" u="none" strike="noStrike" kern="1200" dirty="0">
                <a:solidFill>
                  <a:schemeClr val="tx1"/>
                </a:solidFill>
                <a:effectLst/>
                <a:latin typeface="+mn-lt"/>
                <a:ea typeface="+mn-ea"/>
                <a:cs typeface="+mn-cs"/>
              </a:rPr>
              <a:t>Second, they also use the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blue to distinguish links from regular text and to communicate that all blue text shares a common function.</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15</a:t>
            </a:fld>
            <a:endParaRPr lang="en-US"/>
          </a:p>
        </p:txBody>
      </p:sp>
    </p:spTree>
    <p:extLst>
      <p:ext uri="{BB962C8B-B14F-4D97-AF65-F5344CB8AC3E}">
        <p14:creationId xmlns:p14="http://schemas.microsoft.com/office/powerpoint/2010/main" val="943350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How close or far apart objects are depends on how close we consider they are in function to each other. Proximity is exceptionally interesting as it tends to override other Gestalt principles.</a:t>
            </a:r>
          </a:p>
          <a:p>
            <a:pPr fontAlgn="base"/>
            <a:r>
              <a:rPr lang="en-GB" sz="1200" b="0" i="0" u="none" strike="noStrike" kern="1200" dirty="0">
                <a:solidFill>
                  <a:schemeClr val="tx1"/>
                </a:solidFill>
                <a:effectLst/>
                <a:latin typeface="+mn-lt"/>
                <a:ea typeface="+mn-ea"/>
                <a:cs typeface="+mn-cs"/>
              </a:rPr>
              <a:t>We tend to link visual elements that are close together as a whole. At the same time, if things are far apart, we consider them as doing different things even if they are visually the same.</a:t>
            </a:r>
          </a:p>
          <a:p>
            <a:pPr fontAlgn="base"/>
            <a:r>
              <a:rPr lang="en-GB" sz="1200" b="0" i="0" u="none" strike="noStrike" kern="1200" dirty="0">
                <a:solidFill>
                  <a:schemeClr val="tx1"/>
                </a:solidFill>
                <a:effectLst/>
                <a:latin typeface="+mn-lt"/>
                <a:ea typeface="+mn-ea"/>
                <a:cs typeface="+mn-cs"/>
              </a:rPr>
              <a:t>When it comes to adjacent and overlapping objects, we consider their function to be even stronger than other objects. In the example above, the brain will consider overlapping to have a stronger relation than objects simply close together.</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a:p>
        </p:txBody>
      </p:sp>
    </p:spTree>
    <p:extLst>
      <p:ext uri="{BB962C8B-B14F-4D97-AF65-F5344CB8AC3E}">
        <p14:creationId xmlns:p14="http://schemas.microsoft.com/office/powerpoint/2010/main" val="3685958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83838"/>
                </a:solidFill>
                <a:effectLst/>
                <a:latin typeface="Georgia" panose="02040502050405020303" pitchFamily="18" charset="0"/>
              </a:rPr>
              <a:t>When we look at the IBM logo, we see three letters composed of short horizontal lines stacked above each other instead of the eight horizontal lines interspersed with uniform gaps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19</a:t>
            </a:fld>
            <a:endParaRPr lang="en-US"/>
          </a:p>
        </p:txBody>
      </p:sp>
    </p:spTree>
    <p:extLst>
      <p:ext uri="{BB962C8B-B14F-4D97-AF65-F5344CB8AC3E}">
        <p14:creationId xmlns:p14="http://schemas.microsoft.com/office/powerpoint/2010/main" val="3054016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above, we group the shapes by those within the same box, overriding their </a:t>
            </a:r>
            <a:r>
              <a:rPr lang="en-GB" sz="1200" b="0" i="0" u="none" strike="noStrike" kern="1200" dirty="0" err="1">
                <a:solidFill>
                  <a:schemeClr val="tx1"/>
                </a:solidFill>
                <a:effectLst/>
                <a:latin typeface="+mn-lt"/>
                <a:ea typeface="+mn-ea"/>
                <a:cs typeface="+mn-cs"/>
              </a:rPr>
              <a:t>color</a:t>
            </a:r>
            <a:r>
              <a:rPr lang="en-GB" sz="1200" b="0" i="0" u="none" strike="noStrike" kern="1200" dirty="0">
                <a:solidFill>
                  <a:schemeClr val="tx1"/>
                </a:solidFill>
                <a:effectLst/>
                <a:latin typeface="+mn-lt"/>
                <a:ea typeface="+mn-ea"/>
                <a:cs typeface="+mn-cs"/>
              </a:rPr>
              <a:t> or shape connections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a:p>
        </p:txBody>
      </p:sp>
    </p:spTree>
    <p:extLst>
      <p:ext uri="{BB962C8B-B14F-4D97-AF65-F5344CB8AC3E}">
        <p14:creationId xmlns:p14="http://schemas.microsoft.com/office/powerpoint/2010/main" val="540587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example from Pinterest, the common region principle is used to separate each pin—including its photo, title, description, contributor, and other details—from all the other pins around it.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238267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The brain will typically process the smaller item in the image as the 'figure' and the larger item as the 'ground'—immediately processing the figure first.</a:t>
            </a:r>
          </a:p>
          <a:p>
            <a:pPr fontAlgn="base"/>
            <a:r>
              <a:rPr lang="en-GB" sz="1200" b="0" i="0" u="none" strike="noStrike" kern="1200" dirty="0">
                <a:solidFill>
                  <a:schemeClr val="tx1"/>
                </a:solidFill>
                <a:effectLst/>
                <a:latin typeface="+mn-lt"/>
                <a:ea typeface="+mn-ea"/>
                <a:cs typeface="+mn-cs"/>
              </a:rPr>
              <a:t>However, the figure-ground object perception can be influenced by colour, focus, and contrast. In the example above, the brain processes the black object first and the white object as negative space—your focal point, therefore, changes per image when only the colour switches.</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4002125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uThis</a:t>
            </a:r>
            <a:r>
              <a:rPr lang="en-GB" sz="1200" b="0" i="0" u="none" strike="noStrike" kern="1200" dirty="0">
                <a:solidFill>
                  <a:schemeClr val="tx1"/>
                </a:solidFill>
                <a:effectLst/>
                <a:latin typeface="+mn-lt"/>
                <a:ea typeface="+mn-ea"/>
                <a:cs typeface="+mn-cs"/>
              </a:rPr>
              <a:t> is the case in the focal point principle example above; you process the yellow dot for its colour before processing anything else—regardless of how </a:t>
            </a:r>
            <a:r>
              <a:rPr lang="en-GB" sz="1200" b="0" i="0" u="none" strike="noStrike" kern="1200" dirty="0" err="1">
                <a:solidFill>
                  <a:schemeClr val="tx1"/>
                </a:solidFill>
                <a:effectLst/>
                <a:latin typeface="+mn-lt"/>
                <a:ea typeface="+mn-ea"/>
                <a:cs typeface="+mn-cs"/>
              </a:rPr>
              <a:t>centered</a:t>
            </a:r>
            <a:r>
              <a:rPr lang="en-GB" sz="1200" b="0" i="0" u="none" strike="noStrike" kern="1200" dirty="0">
                <a:solidFill>
                  <a:schemeClr val="tx1"/>
                </a:solidFill>
                <a:effectLst/>
                <a:latin typeface="+mn-lt"/>
                <a:ea typeface="+mn-ea"/>
                <a:cs typeface="+mn-cs"/>
              </a:rPr>
              <a:t> the dot is on the page.</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2001930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Instacart combines the focal point principle with the figure-ground principle to draw your eye to the white foreground, and then to the green “find stores” button</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34</a:t>
            </a:fld>
            <a:endParaRPr lang="en-US"/>
          </a:p>
        </p:txBody>
      </p:sp>
    </p:spTree>
    <p:extLst>
      <p:ext uri="{BB962C8B-B14F-4D97-AF65-F5344CB8AC3E}">
        <p14:creationId xmlns:p14="http://schemas.microsoft.com/office/powerpoint/2010/main" val="346984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6.xml"/><Relationship Id="rId7" Type="http://schemas.openxmlformats.org/officeDocument/2006/relationships/diagramLayout" Target="../diagrams/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25.png"/><Relationship Id="rId5" Type="http://schemas.openxmlformats.org/officeDocument/2006/relationships/image" Target="../media/image26.jpeg"/><Relationship Id="rId10" Type="http://schemas.microsoft.com/office/2007/relationships/diagramDrawing" Target="../diagrams/drawing1.xml"/><Relationship Id="rId4" Type="http://schemas.openxmlformats.org/officeDocument/2006/relationships/notesSlide" Target="../notesSlides/notesSlide1.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5.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5.png"/><Relationship Id="rId4" Type="http://schemas.openxmlformats.org/officeDocument/2006/relationships/image" Target="../media/image28.gif"/></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5.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5.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5.png"/><Relationship Id="rId5" Type="http://schemas.openxmlformats.org/officeDocument/2006/relationships/image" Target="../media/image30.png"/><Relationship Id="rId4" Type="http://schemas.openxmlformats.org/officeDocument/2006/relationships/notesSlide" Target="../notesSlides/notesSlide3.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5.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5.png"/><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5.png"/><Relationship Id="rId5" Type="http://schemas.openxmlformats.org/officeDocument/2006/relationships/image" Target="../media/image33.png"/><Relationship Id="rId4" Type="http://schemas.openxmlformats.org/officeDocument/2006/relationships/notesSlide" Target="../notesSlides/notesSlide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5.pn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5.png"/><Relationship Id="rId5" Type="http://schemas.openxmlformats.org/officeDocument/2006/relationships/image" Target="../media/image35.png"/><Relationship Id="rId4"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5.png"/><Relationship Id="rId5" Type="http://schemas.openxmlformats.org/officeDocument/2006/relationships/image" Target="../media/image36.png"/><Relationship Id="rId4" Type="http://schemas.openxmlformats.org/officeDocument/2006/relationships/notesSlide" Target="../notesSlides/notesSlide6.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5.png"/><Relationship Id="rId5" Type="http://schemas.openxmlformats.org/officeDocument/2006/relationships/image" Target="../media/image37.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5.png"/><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5.png"/><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25.png"/><Relationship Id="rId5" Type="http://schemas.openxmlformats.org/officeDocument/2006/relationships/image" Target="../media/image40.png"/><Relationship Id="rId4" Type="http://schemas.openxmlformats.org/officeDocument/2006/relationships/notesSlide" Target="../notesSlides/notesSlide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5.png"/><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5.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5.png"/><Relationship Id="rId4" Type="http://schemas.openxmlformats.org/officeDocument/2006/relationships/image" Target="../media/image4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5.png"/><Relationship Id="rId5" Type="http://schemas.openxmlformats.org/officeDocument/2006/relationships/image" Target="../media/image44.png"/><Relationship Id="rId4" Type="http://schemas.openxmlformats.org/officeDocument/2006/relationships/notesSlide" Target="../notesSlides/notesSlide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5.png"/><Relationship Id="rId4" Type="http://schemas.openxmlformats.org/officeDocument/2006/relationships/image" Target="../media/image45.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5.png"/><Relationship Id="rId5" Type="http://schemas.openxmlformats.org/officeDocument/2006/relationships/image" Target="../media/image46.png"/><Relationship Id="rId4" Type="http://schemas.openxmlformats.org/officeDocument/2006/relationships/notesSlide" Target="../notesSlides/notesSlide10.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5.png"/><Relationship Id="rId5" Type="http://schemas.openxmlformats.org/officeDocument/2006/relationships/image" Target="../media/image47.png"/><Relationship Id="rId4" Type="http://schemas.openxmlformats.org/officeDocument/2006/relationships/notesSlide" Target="../notesSlides/notesSlide11.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5.png"/><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5.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5.png"/><Relationship Id="rId4" Type="http://schemas.openxmlformats.org/officeDocument/2006/relationships/image" Target="../media/image50.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5.png"/><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5.png"/><Relationship Id="rId5" Type="http://schemas.openxmlformats.org/officeDocument/2006/relationships/image" Target="../media/image52.png"/><Relationship Id="rId4" Type="http://schemas.openxmlformats.org/officeDocument/2006/relationships/image" Target="../media/image5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5.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notesSlide" Target="../notesSlides/notesSlide1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5.png"/><Relationship Id="rId4" Type="http://schemas.openxmlformats.org/officeDocument/2006/relationships/image" Target="../media/image55.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4.m4a"/><Relationship Id="rId1" Type="http://schemas.microsoft.com/office/2007/relationships/media" Target="../media/media34.m4a"/><Relationship Id="rId6" Type="http://schemas.openxmlformats.org/officeDocument/2006/relationships/image" Target="../media/image25.png"/><Relationship Id="rId5" Type="http://schemas.openxmlformats.org/officeDocument/2006/relationships/image" Target="../media/image56.png"/><Relationship Id="rId4" Type="http://schemas.openxmlformats.org/officeDocument/2006/relationships/notesSlide" Target="../notesSlides/notesSlide13.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5.png"/><Relationship Id="rId5" Type="http://schemas.openxmlformats.org/officeDocument/2006/relationships/image" Target="../media/image58.png"/><Relationship Id="rId4" Type="http://schemas.openxmlformats.org/officeDocument/2006/relationships/image" Target="../media/image57.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5.png"/><Relationship Id="rId4" Type="http://schemas.openxmlformats.org/officeDocument/2006/relationships/image" Target="../media/image57.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5.png"/><Relationship Id="rId4" Type="http://schemas.openxmlformats.org/officeDocument/2006/relationships/image" Target="../media/image59.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25.png"/><Relationship Id="rId5" Type="http://schemas.openxmlformats.org/officeDocument/2006/relationships/image" Target="../media/image60.png"/><Relationship Id="rId4" Type="http://schemas.openxmlformats.org/officeDocument/2006/relationships/hyperlink" Target="https://www.youtube.com/watch?v=G-xD1bDoNl4"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25.png"/><Relationship Id="rId4" Type="http://schemas.openxmlformats.org/officeDocument/2006/relationships/image" Target="../media/image6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3">
            <a:extLst>
              <a:ext uri="{FF2B5EF4-FFF2-40B4-BE49-F238E27FC236}">
                <a16:creationId xmlns:a16="http://schemas.microsoft.com/office/drawing/2014/main" id="{2C37D6B6-C454-5FE6-68A7-03DA33E8F2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6332228"/>
      </p:ext>
    </p:extLst>
  </p:cSld>
  <p:clrMapOvr>
    <a:masterClrMapping/>
  </p:clrMapOvr>
  <mc:AlternateContent xmlns:mc="http://schemas.openxmlformats.org/markup-compatibility/2006">
    <mc:Choice xmlns:p14="http://schemas.microsoft.com/office/powerpoint/2010/main" Requires="p14">
      <p:transition spd="slow" p14:dur="2000" advTm="114346"/>
    </mc:Choice>
    <mc:Fallback>
      <p:transition spd="slow" advTm="114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p:txBody>
          <a:bodyPr wrap="square"/>
          <a:lstStyle/>
          <a:p>
            <a:pPr lvl="0" algn="just">
              <a:spcBef>
                <a:spcPts val="1200"/>
              </a:spcBef>
            </a:pPr>
            <a:r>
              <a:rPr lang="en-GB" sz="2000" b="1" dirty="0">
                <a:effectLst/>
                <a:ea typeface="Times New Roman" panose="02020603050405020304" pitchFamily="18" charset="0"/>
              </a:rPr>
              <a:t>Aim: </a:t>
            </a:r>
            <a:r>
              <a:rPr lang="en-GB" sz="2000" dirty="0"/>
              <a:t>To underpin the importance of Gestalt psychology and grouping principles in designing customer-centric products</a:t>
            </a:r>
            <a:r>
              <a:rPr lang="en-GB" sz="2000" dirty="0">
                <a:effectLst/>
                <a:ea typeface="Times New Roman" panose="02020603050405020304" pitchFamily="18" charset="0"/>
              </a:rPr>
              <a:t>.</a:t>
            </a:r>
            <a:endParaRPr lang="en-GB" sz="2000" dirty="0">
              <a:ea typeface="Times New Roman" panose="02020603050405020304" pitchFamily="18" charset="0"/>
            </a:endParaRPr>
          </a:p>
          <a:p>
            <a:pPr lvl="0" algn="just">
              <a:spcBef>
                <a:spcPts val="1200"/>
              </a:spcBef>
            </a:pPr>
            <a:endParaRPr lang="en-US" sz="2000" dirty="0">
              <a:effectLst/>
              <a:ea typeface="Calibri" panose="020F0502020204030204" pitchFamily="34" charset="0"/>
              <a:cs typeface="Times New Roman" panose="02020603050405020304" pitchFamily="18" charset="0"/>
            </a:endParaRPr>
          </a:p>
          <a:p>
            <a:pPr>
              <a:lnSpc>
                <a:spcPct val="115000"/>
              </a:lnSpc>
              <a:spcAft>
                <a:spcPts val="1000"/>
              </a:spcAft>
            </a:pPr>
            <a:r>
              <a:rPr lang="en-US" sz="2000" dirty="0">
                <a:effectLst/>
                <a:ea typeface="Calibri" panose="020F0502020204030204" pitchFamily="34" charset="0"/>
                <a:cs typeface="Times New Roman" panose="02020603050405020304" pitchFamily="18" charset="0"/>
              </a:rPr>
              <a:t>Learning Outcomes: Upon the successful completion of this </a:t>
            </a:r>
            <a:r>
              <a:rPr lang="en-US" sz="2000" dirty="0">
                <a:ea typeface="Calibri" panose="020F0502020204030204" pitchFamily="34" charset="0"/>
                <a:cs typeface="Times New Roman" panose="02020603050405020304" pitchFamily="18" charset="0"/>
              </a:rPr>
              <a:t>lesson</a:t>
            </a:r>
            <a:r>
              <a:rPr lang="en-US" sz="2000" dirty="0">
                <a:effectLst/>
                <a:ea typeface="Calibri" panose="020F0502020204030204" pitchFamily="34" charset="0"/>
                <a:cs typeface="Times New Roman" panose="02020603050405020304" pitchFamily="18" charset="0"/>
              </a:rPr>
              <a:t>, the student should be able to:</a:t>
            </a:r>
            <a:endParaRPr lang="en-GB" sz="20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dirty="0">
                <a:effectLst/>
                <a:ea typeface="Times New Roman" panose="02020603050405020304" pitchFamily="18" charset="0"/>
              </a:rPr>
              <a:t>Understand the importance of visual perception; and </a:t>
            </a:r>
          </a:p>
          <a:p>
            <a:pPr marL="342900" lvl="0" indent="-342900" algn="just">
              <a:spcBef>
                <a:spcPts val="1200"/>
              </a:spcBef>
              <a:buFont typeface="Symbol" panose="05050102010706020507" pitchFamily="18" charset="2"/>
              <a:buChar char=""/>
            </a:pPr>
            <a:r>
              <a:rPr lang="en-GB" sz="2000" dirty="0"/>
              <a:t>Design and deliver visual material that enhances the ability of an audience to interpret the data being presented to them</a:t>
            </a:r>
            <a:r>
              <a:rPr lang="en-US" sz="2000" dirty="0">
                <a:effectLst/>
                <a:ea typeface="Calibri" panose="020F0502020204030204" pitchFamily="34" charset="0"/>
              </a:rPr>
              <a:t>.</a:t>
            </a:r>
            <a:endParaRPr lang="en-GB" sz="2000" dirty="0">
              <a:effectLst/>
              <a:ea typeface="Times New Roman" panose="02020603050405020304" pitchFamily="18" charset="0"/>
            </a:endParaRPr>
          </a:p>
          <a:p>
            <a:endParaRPr lang="en-GB" sz="32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781517" y="31976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Grouping</a:t>
            </a:r>
          </a:p>
        </p:txBody>
      </p:sp>
      <p:pic>
        <p:nvPicPr>
          <p:cNvPr id="7" name="Audio 6">
            <a:extLst>
              <a:ext uri="{FF2B5EF4-FFF2-40B4-BE49-F238E27FC236}">
                <a16:creationId xmlns:a16="http://schemas.microsoft.com/office/drawing/2014/main" id="{58EABE39-0CDF-983D-5EBA-E35BEEED2C5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8216577"/>
      </p:ext>
    </p:extLst>
  </p:cSld>
  <p:clrMapOvr>
    <a:masterClrMapping/>
  </p:clrMapOvr>
  <mc:AlternateContent xmlns:mc="http://schemas.openxmlformats.org/markup-compatibility/2006">
    <mc:Choice xmlns:p14="http://schemas.microsoft.com/office/powerpoint/2010/main" Requires="p14">
      <p:transition spd="slow" p14:dur="2000" advTm="51989"/>
    </mc:Choice>
    <mc:Fallback>
      <p:transition spd="slow" advTm="519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12F952E-5A51-B51B-9ABD-7B1FF1F54C47}"/>
              </a:ext>
            </a:extLst>
          </p:cNvPr>
          <p:cNvPicPr>
            <a:picLocks noChangeAspect="1"/>
          </p:cNvPicPr>
          <p:nvPr/>
        </p:nvPicPr>
        <p:blipFill rotWithShape="1">
          <a:blip r:embed="rId5">
            <a:duotone>
              <a:schemeClr val="bg2">
                <a:shade val="45000"/>
                <a:satMod val="135000"/>
              </a:schemeClr>
              <a:prstClr val="white"/>
            </a:duotone>
          </a:blip>
          <a:srcRect t="10049" b="568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838200" y="365125"/>
            <a:ext cx="10515600"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a:solidFill>
                  <a:schemeClr val="tx1"/>
                </a:solidFill>
                <a:latin typeface="+mj-lt"/>
                <a:ea typeface="+mj-ea"/>
                <a:cs typeface="+mj-cs"/>
              </a:rPr>
              <a:t>What are Gestalt Principles?</a:t>
            </a:r>
          </a:p>
        </p:txBody>
      </p:sp>
      <p:graphicFrame>
        <p:nvGraphicFramePr>
          <p:cNvPr id="18" name="Content Placeholder 8">
            <a:extLst>
              <a:ext uri="{FF2B5EF4-FFF2-40B4-BE49-F238E27FC236}">
                <a16:creationId xmlns:a16="http://schemas.microsoft.com/office/drawing/2014/main" id="{14C6D6F1-E0FC-09EE-5B0E-5F881B43D6B9}"/>
              </a:ext>
            </a:extLst>
          </p:cNvPr>
          <p:cNvGraphicFramePr>
            <a:graphicFrameLocks noGrp="1"/>
          </p:cNvGraphicFramePr>
          <p:nvPr>
            <p:ph idx="1"/>
            <p:extLst>
              <p:ext uri="{D42A27DB-BD31-4B8C-83A1-F6EECF244321}">
                <p14:modId xmlns:p14="http://schemas.microsoft.com/office/powerpoint/2010/main" val="35191225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extLst>
              <a:ext uri="{FF2B5EF4-FFF2-40B4-BE49-F238E27FC236}">
                <a16:creationId xmlns:a16="http://schemas.microsoft.com/office/drawing/2014/main" id="{761A2BF9-5171-5E71-2C32-2AD9FDE1C80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49797831"/>
      </p:ext>
    </p:extLst>
  </p:cSld>
  <p:clrMapOvr>
    <a:masterClrMapping/>
  </p:clrMapOvr>
  <mc:AlternateContent xmlns:mc="http://schemas.openxmlformats.org/markup-compatibility/2006">
    <mc:Choice xmlns:p14="http://schemas.microsoft.com/office/powerpoint/2010/main" Requires="p14">
      <p:transition spd="slow" p14:dur="2000" advTm="67456"/>
    </mc:Choice>
    <mc:Fallback>
      <p:transition spd="slow" advTm="67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FCAC318-B0B8-5225-45D6-236E2AEFB0EA}"/>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What do you see?</a:t>
            </a:r>
          </a:p>
        </p:txBody>
      </p:sp>
      <p:pic>
        <p:nvPicPr>
          <p:cNvPr id="4" name="Content Placeholder 3" descr="A black and white logo&#10;&#10;Description automatically generated">
            <a:extLst>
              <a:ext uri="{FF2B5EF4-FFF2-40B4-BE49-F238E27FC236}">
                <a16:creationId xmlns:a16="http://schemas.microsoft.com/office/drawing/2014/main" id="{B3BF8FA6-0EA0-D92E-5C50-5616A22340B9}"/>
              </a:ext>
            </a:extLst>
          </p:cNvPr>
          <p:cNvPicPr>
            <a:picLocks noGrp="1" noChangeAspect="1"/>
          </p:cNvPicPr>
          <p:nvPr>
            <p:ph idx="1"/>
          </p:nvPr>
        </p:nvPicPr>
        <p:blipFill rotWithShape="1">
          <a:blip r:embed="rId4"/>
          <a:srcRect l="2941" t="3604" r="2811"/>
          <a:stretch/>
        </p:blipFill>
        <p:spPr>
          <a:xfrm>
            <a:off x="5396852" y="643466"/>
            <a:ext cx="5541628" cy="5568739"/>
          </a:xfrm>
          <a:prstGeom prst="rect">
            <a:avLst/>
          </a:prstGeom>
        </p:spPr>
      </p:pic>
      <p:pic>
        <p:nvPicPr>
          <p:cNvPr id="5" name="Audio 4">
            <a:extLst>
              <a:ext uri="{FF2B5EF4-FFF2-40B4-BE49-F238E27FC236}">
                <a16:creationId xmlns:a16="http://schemas.microsoft.com/office/drawing/2014/main" id="{05AF795E-FAAF-429B-B869-9F0B16EE8B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670310676"/>
      </p:ext>
    </p:extLst>
  </p:cSld>
  <p:clrMapOvr>
    <a:masterClrMapping/>
  </p:clrMapOvr>
  <mc:AlternateContent xmlns:mc="http://schemas.openxmlformats.org/markup-compatibility/2006">
    <mc:Choice xmlns:p14="http://schemas.microsoft.com/office/powerpoint/2010/main" Requires="p14">
      <p:transition spd="slow" p14:dur="2000" advTm="34464"/>
    </mc:Choice>
    <mc:Fallback>
      <p:transition spd="slow" advTm="34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F2891D2-68B7-3A6F-934E-A850BD0329A4}"/>
              </a:ext>
            </a:extLst>
          </p:cNvPr>
          <p:cNvSpPr>
            <a:spLocks noGrp="1"/>
          </p:cNvSpPr>
          <p:nvPr>
            <p:ph idx="1"/>
          </p:nvPr>
        </p:nvSpPr>
        <p:spPr/>
        <p:txBody>
          <a:bodyPr/>
          <a:lstStyle/>
          <a:p>
            <a:endParaRPr lang="en-US"/>
          </a:p>
        </p:txBody>
      </p:sp>
      <p:pic>
        <p:nvPicPr>
          <p:cNvPr id="1026" name="Picture 2" descr="Gestalt principles - moving dots or dog walking">
            <a:extLst>
              <a:ext uri="{FF2B5EF4-FFF2-40B4-BE49-F238E27FC236}">
                <a16:creationId xmlns:a16="http://schemas.microsoft.com/office/drawing/2014/main" id="{371675D0-DE8B-2037-7D5C-30BD9DF994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6885" y="231508"/>
            <a:ext cx="11421978" cy="642486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extLst>
              <a:ext uri="{FF2B5EF4-FFF2-40B4-BE49-F238E27FC236}">
                <a16:creationId xmlns:a16="http://schemas.microsoft.com/office/drawing/2014/main" id="{B1A5CBBE-1167-D297-D276-EA31895C72A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166176729"/>
      </p:ext>
    </p:extLst>
  </p:cSld>
  <p:clrMapOvr>
    <a:masterClrMapping/>
  </p:clrMapOvr>
  <mc:AlternateContent xmlns:mc="http://schemas.openxmlformats.org/markup-compatibility/2006">
    <mc:Choice xmlns:p14="http://schemas.microsoft.com/office/powerpoint/2010/main" Requires="p14">
      <p:transition spd="slow" p14:dur="2000" advTm="46912"/>
    </mc:Choice>
    <mc:Fallback>
      <p:transition spd="slow" advTm="469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94048" y="1319570"/>
            <a:ext cx="10803903" cy="3864988"/>
          </a:xfrm>
        </p:spPr>
        <p:txBody>
          <a:bodyPr wrap="square">
            <a:noAutofit/>
          </a:bodyPr>
          <a:lstStyle/>
          <a:p>
            <a:pPr marL="457200" lvl="1" indent="0">
              <a:buNone/>
            </a:pPr>
            <a:r>
              <a:rPr lang="en-GB" sz="2800" dirty="0">
                <a:solidFill>
                  <a:schemeClr val="bg1"/>
                </a:solidFill>
              </a:rPr>
              <a:t>There are seven principles that describe how the human brain processes and groups visual elements:</a:t>
            </a:r>
          </a:p>
          <a:p>
            <a:pPr marL="457200" lvl="1" indent="0">
              <a:buNone/>
            </a:pPr>
            <a:endParaRPr lang="en-GB" sz="2800" dirty="0">
              <a:solidFill>
                <a:schemeClr val="bg1"/>
              </a:solidFill>
            </a:endParaRPr>
          </a:p>
          <a:p>
            <a:pPr marL="1600200" lvl="2" indent="-457200" fontAlgn="base">
              <a:buFont typeface="Wingdings" pitchFamily="2" charset="2"/>
              <a:buChar char="Ø"/>
            </a:pPr>
            <a:r>
              <a:rPr lang="en-GB" sz="2800" dirty="0">
                <a:solidFill>
                  <a:schemeClr val="bg1"/>
                </a:solidFill>
              </a:rPr>
              <a:t>Continuity principle</a:t>
            </a:r>
          </a:p>
          <a:p>
            <a:pPr marL="1600200" lvl="2" indent="-457200" fontAlgn="base">
              <a:buFont typeface="Wingdings" pitchFamily="2" charset="2"/>
              <a:buChar char="Ø"/>
            </a:pPr>
            <a:r>
              <a:rPr lang="en-GB" sz="2800" dirty="0">
                <a:solidFill>
                  <a:schemeClr val="bg1"/>
                </a:solidFill>
              </a:rPr>
              <a:t>Similarity principle</a:t>
            </a:r>
          </a:p>
          <a:p>
            <a:pPr marL="1600200" lvl="2" indent="-457200" fontAlgn="base">
              <a:buFont typeface="Wingdings" pitchFamily="2" charset="2"/>
              <a:buChar char="Ø"/>
            </a:pPr>
            <a:r>
              <a:rPr lang="en-GB" sz="2800" dirty="0">
                <a:solidFill>
                  <a:schemeClr val="bg1"/>
                </a:solidFill>
              </a:rPr>
              <a:t>Proximity principle</a:t>
            </a:r>
          </a:p>
          <a:p>
            <a:pPr marL="1600200" lvl="2" indent="-457200" fontAlgn="base">
              <a:buFont typeface="Wingdings" pitchFamily="2" charset="2"/>
              <a:buChar char="Ø"/>
            </a:pPr>
            <a:r>
              <a:rPr lang="en-GB" sz="2800" dirty="0">
                <a:solidFill>
                  <a:schemeClr val="bg1"/>
                </a:solidFill>
              </a:rPr>
              <a:t>Closure principle</a:t>
            </a:r>
          </a:p>
          <a:p>
            <a:pPr marL="1600200" lvl="2" indent="-457200" fontAlgn="base">
              <a:buFont typeface="Wingdings" pitchFamily="2" charset="2"/>
              <a:buChar char="Ø"/>
            </a:pPr>
            <a:r>
              <a:rPr lang="en-GB" sz="2800" dirty="0">
                <a:solidFill>
                  <a:srgbClr val="FF0000"/>
                </a:solidFill>
              </a:rPr>
              <a:t>Common region principle</a:t>
            </a:r>
          </a:p>
          <a:p>
            <a:pPr marL="1600200" lvl="2" indent="-457200" fontAlgn="base">
              <a:buFont typeface="Wingdings" pitchFamily="2" charset="2"/>
              <a:buChar char="Ø"/>
            </a:pPr>
            <a:r>
              <a:rPr lang="en-GB" sz="2800" dirty="0">
                <a:solidFill>
                  <a:schemeClr val="bg1"/>
                </a:solidFill>
              </a:rPr>
              <a:t>Figure-ground principle</a:t>
            </a:r>
          </a:p>
          <a:p>
            <a:pPr marL="1600200" lvl="2" indent="-457200" fontAlgn="base">
              <a:buFont typeface="Wingdings" pitchFamily="2" charset="2"/>
              <a:buChar char="Ø"/>
            </a:pPr>
            <a:r>
              <a:rPr lang="en-GB" sz="2800" dirty="0">
                <a:solidFill>
                  <a:srgbClr val="FF0000"/>
                </a:solidFill>
              </a:rPr>
              <a:t>Focal point principle</a:t>
            </a:r>
          </a:p>
          <a:p>
            <a:pPr marL="457200" lvl="1" indent="0">
              <a:buNone/>
            </a:pPr>
            <a:r>
              <a:rPr lang="en-GB" dirty="0">
                <a:solidFill>
                  <a:schemeClr val="bg1"/>
                </a:solidFill>
              </a:rPr>
              <a:t> </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What are Gestalt Principles?</a:t>
            </a:r>
          </a:p>
        </p:txBody>
      </p:sp>
      <p:pic>
        <p:nvPicPr>
          <p:cNvPr id="5" name="Audio 4">
            <a:extLst>
              <a:ext uri="{FF2B5EF4-FFF2-40B4-BE49-F238E27FC236}">
                <a16:creationId xmlns:a16="http://schemas.microsoft.com/office/drawing/2014/main" id="{D9147B93-CAF9-F3FD-085B-7BAD2E5D98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35185259"/>
      </p:ext>
    </p:extLst>
  </p:cSld>
  <p:clrMapOvr>
    <a:masterClrMapping/>
  </p:clrMapOvr>
  <mc:AlternateContent xmlns:mc="http://schemas.openxmlformats.org/markup-compatibility/2006">
    <mc:Choice xmlns:p14="http://schemas.microsoft.com/office/powerpoint/2010/main" Requires="p14">
      <p:transition spd="slow" p14:dur="2000" advTm="74634"/>
    </mc:Choice>
    <mc:Fallback>
      <p:transition spd="slow" advTm="74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C29F7CD-2410-5EEE-83D7-DFC20D4FF69E}"/>
              </a:ext>
            </a:extLst>
          </p:cNvPr>
          <p:cNvSpPr>
            <a:spLocks noGrp="1"/>
          </p:cNvSpPr>
          <p:nvPr>
            <p:ph idx="1"/>
          </p:nvPr>
        </p:nvSpPr>
        <p:spPr/>
        <p:txBody>
          <a:bodyPr/>
          <a:lstStyle/>
          <a:p>
            <a:r>
              <a:rPr lang="en-US" dirty="0"/>
              <a:t>Why should designers care?</a:t>
            </a:r>
          </a:p>
          <a:p>
            <a:endParaRPr lang="en-US" dirty="0"/>
          </a:p>
          <a:p>
            <a:r>
              <a:rPr lang="en-US" dirty="0"/>
              <a:t>Great designers understand the powerful role that psychology plays in </a:t>
            </a:r>
          </a:p>
          <a:p>
            <a:r>
              <a:rPr lang="en-US" dirty="0"/>
              <a:t>visual perception. What happens when someone’s eye meets your </a:t>
            </a:r>
          </a:p>
          <a:p>
            <a:r>
              <a:rPr lang="en-US" dirty="0"/>
              <a:t>design creations? How does their mind react to the message your </a:t>
            </a:r>
          </a:p>
          <a:p>
            <a:r>
              <a:rPr lang="en-US" dirty="0"/>
              <a:t>piece is sharing? —</a:t>
            </a:r>
          </a:p>
          <a:p>
            <a:endParaRPr lang="en-US" dirty="0"/>
          </a:p>
          <a:p>
            <a:r>
              <a:rPr lang="en-US" dirty="0"/>
              <a:t>Laura </a:t>
            </a:r>
            <a:r>
              <a:rPr lang="en-US" dirty="0" err="1"/>
              <a:t>Busche</a:t>
            </a:r>
            <a:r>
              <a:rPr lang="en-US" dirty="0"/>
              <a:t>, Brand Content Strategist at Autodesk</a:t>
            </a:r>
          </a:p>
          <a:p>
            <a:endParaRPr lang="en-US" dirty="0"/>
          </a:p>
        </p:txBody>
      </p:sp>
      <p:pic>
        <p:nvPicPr>
          <p:cNvPr id="5" name="Audio 4">
            <a:extLst>
              <a:ext uri="{FF2B5EF4-FFF2-40B4-BE49-F238E27FC236}">
                <a16:creationId xmlns:a16="http://schemas.microsoft.com/office/drawing/2014/main" id="{120F94B5-E990-864E-B237-AA49223D8CE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83055853"/>
      </p:ext>
    </p:extLst>
  </p:cSld>
  <p:clrMapOvr>
    <a:masterClrMapping/>
  </p:clrMapOvr>
  <mc:AlternateContent xmlns:mc="http://schemas.openxmlformats.org/markup-compatibility/2006">
    <mc:Choice xmlns:p14="http://schemas.microsoft.com/office/powerpoint/2010/main" Requires="p14">
      <p:transition spd="slow" p14:dur="2000" advTm="158677"/>
    </mc:Choice>
    <mc:Fallback>
      <p:transition spd="slow" advTm="158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mind will always tend to follow the simplest line pattern on the page, even if they are not obviously linked. In the example (right), the mind disregards colour for grouping the dots. Instead, the mind registers each curved line as one figure.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pic>
        <p:nvPicPr>
          <p:cNvPr id="7" name="Picture 6" descr="Icon&#10;&#10;Description automatically generated">
            <a:extLst>
              <a:ext uri="{FF2B5EF4-FFF2-40B4-BE49-F238E27FC236}">
                <a16:creationId xmlns:a16="http://schemas.microsoft.com/office/drawing/2014/main" id="{B4E403BE-588C-E68D-4FA0-533C3E11B7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18671" y="1459523"/>
            <a:ext cx="6659955" cy="3521808"/>
          </a:xfrm>
          <a:prstGeom prst="rect">
            <a:avLst/>
          </a:prstGeom>
        </p:spPr>
      </p:pic>
      <p:pic>
        <p:nvPicPr>
          <p:cNvPr id="5" name="Audio 4">
            <a:extLst>
              <a:ext uri="{FF2B5EF4-FFF2-40B4-BE49-F238E27FC236}">
                <a16:creationId xmlns:a16="http://schemas.microsoft.com/office/drawing/2014/main" id="{6BDAEC1D-270D-F185-9B1A-9AEE6CD5DA7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291923050"/>
      </p:ext>
    </p:extLst>
  </p:cSld>
  <p:clrMapOvr>
    <a:masterClrMapping/>
  </p:clrMapOvr>
  <mc:AlternateContent xmlns:mc="http://schemas.openxmlformats.org/markup-compatibility/2006">
    <mc:Choice xmlns:p14="http://schemas.microsoft.com/office/powerpoint/2010/main" Requires="p14">
      <p:transition spd="slow" p14:dur="2000" advTm="78485"/>
    </mc:Choice>
    <mc:Fallback>
      <p:transition spd="slow" advTm="7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4152A50C-5AED-F3AE-BE90-2DBF6B1DC391}"/>
              </a:ext>
            </a:extLst>
          </p:cNvPr>
          <p:cNvPicPr>
            <a:picLocks noGrp="1" noChangeAspect="1"/>
          </p:cNvPicPr>
          <p:nvPr>
            <p:ph idx="1"/>
          </p:nvPr>
        </p:nvPicPr>
        <p:blipFill>
          <a:blip r:embed="rId5"/>
          <a:stretch>
            <a:fillRect/>
          </a:stretch>
        </p:blipFill>
        <p:spPr>
          <a:xfrm>
            <a:off x="1746250" y="1796256"/>
            <a:ext cx="8572500" cy="3213100"/>
          </a:xfrm>
        </p:spPr>
      </p:pic>
      <p:sp>
        <p:nvSpPr>
          <p:cNvPr id="3" name="Content Placeholder 1">
            <a:extLst>
              <a:ext uri="{FF2B5EF4-FFF2-40B4-BE49-F238E27FC236}">
                <a16:creationId xmlns:a16="http://schemas.microsoft.com/office/drawing/2014/main" id="{0B32CF01-8487-54A9-2CB8-53AB91D8142A}"/>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continuity principle</a:t>
            </a:r>
          </a:p>
        </p:txBody>
      </p:sp>
      <p:pic>
        <p:nvPicPr>
          <p:cNvPr id="6" name="Audio 5">
            <a:extLst>
              <a:ext uri="{FF2B5EF4-FFF2-40B4-BE49-F238E27FC236}">
                <a16:creationId xmlns:a16="http://schemas.microsoft.com/office/drawing/2014/main" id="{DA7BDB9D-33BA-C540-7E04-4449FB014A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059308558"/>
      </p:ext>
    </p:extLst>
  </p:cSld>
  <p:clrMapOvr>
    <a:masterClrMapping/>
  </p:clrMapOvr>
  <mc:AlternateContent xmlns:mc="http://schemas.openxmlformats.org/markup-compatibility/2006">
    <mc:Choice xmlns:p14="http://schemas.microsoft.com/office/powerpoint/2010/main" Requires="p14">
      <p:transition spd="slow" p14:dur="2000" advTm="81589"/>
    </mc:Choice>
    <mc:Fallback>
      <p:transition spd="slow" advTm="81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96216A69-AC84-7D31-73A0-F8F66F7A01F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continuity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2E66852-6278-7B6D-7361-BFE3341E4284}"/>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A picture containing text, clipart, tableware, dishware&#10;&#10;Description automatically generated">
            <a:extLst>
              <a:ext uri="{FF2B5EF4-FFF2-40B4-BE49-F238E27FC236}">
                <a16:creationId xmlns:a16="http://schemas.microsoft.com/office/drawing/2014/main" id="{70C0DA3A-CEE9-4543-CD27-807ADD375E60}"/>
              </a:ext>
            </a:extLst>
          </p:cNvPr>
          <p:cNvPicPr>
            <a:picLocks noChangeAspect="1"/>
          </p:cNvPicPr>
          <p:nvPr/>
        </p:nvPicPr>
        <p:blipFill>
          <a:blip r:embed="rId4"/>
          <a:stretch>
            <a:fillRect/>
          </a:stretch>
        </p:blipFill>
        <p:spPr>
          <a:xfrm>
            <a:off x="630936" y="2469153"/>
            <a:ext cx="10917936" cy="3602917"/>
          </a:xfrm>
          <a:prstGeom prst="rect">
            <a:avLst/>
          </a:prstGeom>
        </p:spPr>
      </p:pic>
      <p:pic>
        <p:nvPicPr>
          <p:cNvPr id="6" name="Audio 5">
            <a:extLst>
              <a:ext uri="{FF2B5EF4-FFF2-40B4-BE49-F238E27FC236}">
                <a16:creationId xmlns:a16="http://schemas.microsoft.com/office/drawing/2014/main" id="{0C58C8BA-EFA3-48D7-C4BB-F48B803252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001672"/>
      </p:ext>
    </p:extLst>
  </p:cSld>
  <p:clrMapOvr>
    <a:masterClrMapping/>
  </p:clrMapOvr>
  <mc:AlternateContent xmlns:mc="http://schemas.openxmlformats.org/markup-compatibility/2006">
    <mc:Choice xmlns:p14="http://schemas.microsoft.com/office/powerpoint/2010/main" Requires="p14">
      <p:transition spd="slow" p14:dur="2000" advTm="35061"/>
    </mc:Choice>
    <mc:Fallback>
      <p:transition spd="slow" advTm="35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E7EC8531-2B66-FF52-C4C0-942021BFD5AC}"/>
              </a:ext>
            </a:extLst>
          </p:cNvPr>
          <p:cNvSpPr txBox="1">
            <a:spLocks/>
          </p:cNvSpPr>
          <p:nvPr/>
        </p:nvSpPr>
        <p:spPr>
          <a:xfrm>
            <a:off x="1028700" y="1967266"/>
            <a:ext cx="2628900" cy="2547257"/>
          </a:xfrm>
          <a:prstGeom prst="rect">
            <a:avLst/>
          </a:prstGeom>
          <a:noFill/>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3600" kern="1200">
                <a:solidFill>
                  <a:srgbClr val="FFFFFF"/>
                </a:solidFill>
                <a:latin typeface="+mj-lt"/>
                <a:ea typeface="+mj-ea"/>
                <a:cs typeface="+mj-cs"/>
              </a:rPr>
              <a:t>The continuity principle</a:t>
            </a:r>
          </a:p>
        </p:txBody>
      </p:sp>
      <p:pic>
        <p:nvPicPr>
          <p:cNvPr id="5" name="Content Placeholder 4" descr="Map&#10;&#10;Description automatically generated">
            <a:extLst>
              <a:ext uri="{FF2B5EF4-FFF2-40B4-BE49-F238E27FC236}">
                <a16:creationId xmlns:a16="http://schemas.microsoft.com/office/drawing/2014/main" id="{89B64F05-FB45-8859-0F70-305CFA934899}"/>
              </a:ext>
            </a:extLst>
          </p:cNvPr>
          <p:cNvPicPr>
            <a:picLocks noGrp="1" noChangeAspect="1"/>
          </p:cNvPicPr>
          <p:nvPr>
            <p:ph idx="1"/>
          </p:nvPr>
        </p:nvPicPr>
        <p:blipFill>
          <a:blip r:embed="rId4"/>
          <a:stretch>
            <a:fillRect/>
          </a:stretch>
        </p:blipFill>
        <p:spPr>
          <a:xfrm>
            <a:off x="4777316" y="1147825"/>
            <a:ext cx="6780700" cy="4560020"/>
          </a:xfrm>
          <a:prstGeom prst="rect">
            <a:avLst/>
          </a:prstGeom>
        </p:spPr>
      </p:pic>
      <p:pic>
        <p:nvPicPr>
          <p:cNvPr id="6" name="Audio 5">
            <a:extLst>
              <a:ext uri="{FF2B5EF4-FFF2-40B4-BE49-F238E27FC236}">
                <a16:creationId xmlns:a16="http://schemas.microsoft.com/office/drawing/2014/main" id="{BE388134-F900-E428-D683-328E2D4914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68705901"/>
      </p:ext>
    </p:extLst>
  </p:cSld>
  <p:clrMapOvr>
    <a:masterClrMapping/>
  </p:clrMapOvr>
  <mc:AlternateContent xmlns:mc="http://schemas.openxmlformats.org/markup-compatibility/2006">
    <mc:Choice xmlns:p14="http://schemas.microsoft.com/office/powerpoint/2010/main" Requires="p14">
      <p:transition spd="slow" p14:dur="2000" advTm="56096"/>
    </mc:Choice>
    <mc:Fallback>
      <p:transition spd="slow" advTm="56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Our mind naturally groups similar things, even if they are not physically together. We look for common patterns in colours, shapes, and sizes. The mind also tends to think that similar things have the same function. It's the foundation of stereotyping.</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5" name="Picture 4" descr="Chart, icon, bubble chart&#10;&#10;Description automatically generated">
            <a:extLst>
              <a:ext uri="{FF2B5EF4-FFF2-40B4-BE49-F238E27FC236}">
                <a16:creationId xmlns:a16="http://schemas.microsoft.com/office/drawing/2014/main" id="{94335424-C07C-0ADB-49B6-E379A5EABD8D}"/>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5328137" y="1287501"/>
            <a:ext cx="5732585" cy="4203700"/>
          </a:xfrm>
          <a:prstGeom prst="rect">
            <a:avLst/>
          </a:prstGeom>
        </p:spPr>
      </p:pic>
      <p:pic>
        <p:nvPicPr>
          <p:cNvPr id="7" name="Audio 6">
            <a:extLst>
              <a:ext uri="{FF2B5EF4-FFF2-40B4-BE49-F238E27FC236}">
                <a16:creationId xmlns:a16="http://schemas.microsoft.com/office/drawing/2014/main" id="{1339F694-2D97-3E7F-421A-DB29C632FD9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57313855"/>
      </p:ext>
    </p:extLst>
  </p:cSld>
  <p:clrMapOvr>
    <a:masterClrMapping/>
  </p:clrMapOvr>
  <mc:AlternateContent xmlns:mc="http://schemas.openxmlformats.org/markup-compatibility/2006">
    <mc:Choice xmlns:p14="http://schemas.microsoft.com/office/powerpoint/2010/main" Requires="p14">
      <p:transition spd="slow" p14:dur="2000" advTm="78165"/>
    </mc:Choice>
    <mc:Fallback>
      <p:transition spd="slow" advTm="78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898D1D0B-6B87-45F9-DF5B-83FD18785876}"/>
              </a:ext>
            </a:extLst>
          </p:cNvPr>
          <p:cNvPicPr>
            <a:picLocks noGrp="1" noChangeAspect="1"/>
          </p:cNvPicPr>
          <p:nvPr>
            <p:ph idx="1"/>
          </p:nvPr>
        </p:nvPicPr>
        <p:blipFill>
          <a:blip r:embed="rId4"/>
          <a:stretch>
            <a:fillRect/>
          </a:stretch>
        </p:blipFill>
        <p:spPr>
          <a:xfrm>
            <a:off x="1141949" y="1615859"/>
            <a:ext cx="9826692" cy="3557390"/>
          </a:xfrm>
        </p:spPr>
      </p:pic>
      <p:sp>
        <p:nvSpPr>
          <p:cNvPr id="5" name="Content Placeholder 1">
            <a:extLst>
              <a:ext uri="{FF2B5EF4-FFF2-40B4-BE49-F238E27FC236}">
                <a16:creationId xmlns:a16="http://schemas.microsoft.com/office/drawing/2014/main" id="{1264CE71-076A-29DC-D5C8-CC0DD5D50E4B}"/>
              </a:ext>
            </a:extLst>
          </p:cNvPr>
          <p:cNvSpPr txBox="1">
            <a:spLocks/>
          </p:cNvSpPr>
          <p:nvPr/>
        </p:nvSpPr>
        <p:spPr>
          <a:xfrm>
            <a:off x="5743939" y="33229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F670C2AA-0D9F-FE74-5E8A-F644422A04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33658411"/>
      </p:ext>
    </p:extLst>
  </p:cSld>
  <p:clrMapOvr>
    <a:masterClrMapping/>
  </p:clrMapOvr>
  <mc:AlternateContent xmlns:mc="http://schemas.openxmlformats.org/markup-compatibility/2006">
    <mc:Choice xmlns:p14="http://schemas.microsoft.com/office/powerpoint/2010/main" Requires="p14">
      <p:transition spd="slow" p14:dur="2000" advTm="66080"/>
    </mc:Choice>
    <mc:Fallback>
      <p:transition spd="slow" advTm="66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01573F-0629-5254-AAA7-784B6768A83F}"/>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2178795" y="1470025"/>
            <a:ext cx="7707410" cy="3865563"/>
          </a:xfrm>
        </p:spPr>
      </p:pic>
      <p:sp>
        <p:nvSpPr>
          <p:cNvPr id="3" name="Content Placeholder 1">
            <a:extLst>
              <a:ext uri="{FF2B5EF4-FFF2-40B4-BE49-F238E27FC236}">
                <a16:creationId xmlns:a16="http://schemas.microsoft.com/office/drawing/2014/main" id="{9692F32E-3F85-6A01-D8CD-11715C542D7D}"/>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280087C0-CAED-9E86-3152-37F764AB7DB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346799092"/>
      </p:ext>
    </p:extLst>
  </p:cSld>
  <p:clrMapOvr>
    <a:masterClrMapping/>
  </p:clrMapOvr>
  <mc:AlternateContent xmlns:mc="http://schemas.openxmlformats.org/markup-compatibility/2006">
    <mc:Choice xmlns:p14="http://schemas.microsoft.com/office/powerpoint/2010/main" Requires="p14">
      <p:transition spd="slow" p14:dur="2000" advTm="58613"/>
    </mc:Choice>
    <mc:Fallback>
      <p:transition spd="slow" advTm="58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website&#10;&#10;Description automatically generated">
            <a:extLst>
              <a:ext uri="{FF2B5EF4-FFF2-40B4-BE49-F238E27FC236}">
                <a16:creationId xmlns:a16="http://schemas.microsoft.com/office/drawing/2014/main" id="{5B9DC3B4-A3B8-FB34-FDBA-B6AC32A141B2}"/>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2088418" y="1470025"/>
            <a:ext cx="7888164" cy="3865563"/>
          </a:xfrm>
        </p:spPr>
      </p:pic>
      <p:sp>
        <p:nvSpPr>
          <p:cNvPr id="3" name="Content Placeholder 1">
            <a:extLst>
              <a:ext uri="{FF2B5EF4-FFF2-40B4-BE49-F238E27FC236}">
                <a16:creationId xmlns:a16="http://schemas.microsoft.com/office/drawing/2014/main" id="{FFC14050-3111-A0DD-5B49-FFE340084791}"/>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similarity principle</a:t>
            </a:r>
          </a:p>
        </p:txBody>
      </p:sp>
      <p:pic>
        <p:nvPicPr>
          <p:cNvPr id="6" name="Audio 5">
            <a:extLst>
              <a:ext uri="{FF2B5EF4-FFF2-40B4-BE49-F238E27FC236}">
                <a16:creationId xmlns:a16="http://schemas.microsoft.com/office/drawing/2014/main" id="{487E5749-63C3-175A-1E0C-81A80A74EC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33105874"/>
      </p:ext>
    </p:extLst>
  </p:cSld>
  <p:clrMapOvr>
    <a:masterClrMapping/>
  </p:clrMapOvr>
  <mc:AlternateContent xmlns:mc="http://schemas.openxmlformats.org/markup-compatibility/2006">
    <mc:Choice xmlns:p14="http://schemas.microsoft.com/office/powerpoint/2010/main" Requires="p14">
      <p:transition spd="slow" p14:dur="2000" advTm="100597"/>
    </mc:Choice>
    <mc:Fallback>
      <p:transition spd="slow" advTm="100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proximity principle boosts relations between elements, visual hierarchy, and content flow, making everything easier to ‘read’ or interpret.</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pic>
        <p:nvPicPr>
          <p:cNvPr id="5" name="Picture 4" descr="Chart, bubble chart&#10;&#10;Description automatically generated">
            <a:extLst>
              <a:ext uri="{FF2B5EF4-FFF2-40B4-BE49-F238E27FC236}">
                <a16:creationId xmlns:a16="http://schemas.microsoft.com/office/drawing/2014/main" id="{5A56F3DD-F585-885C-572D-365B5BC9BEE4}"/>
              </a:ext>
            </a:extLst>
          </p:cNvPr>
          <p:cNvPicPr>
            <a:picLocks noChangeAspect="1"/>
          </p:cNvPicPr>
          <p:nvPr/>
        </p:nvPicPr>
        <p:blipFill>
          <a:blip r:embed="rId5"/>
          <a:stretch>
            <a:fillRect/>
          </a:stretch>
        </p:blipFill>
        <p:spPr>
          <a:xfrm>
            <a:off x="5302418" y="1325601"/>
            <a:ext cx="5994400" cy="4165600"/>
          </a:xfrm>
          <a:prstGeom prst="rect">
            <a:avLst/>
          </a:prstGeom>
        </p:spPr>
      </p:pic>
      <p:pic>
        <p:nvPicPr>
          <p:cNvPr id="7" name="Audio 6">
            <a:extLst>
              <a:ext uri="{FF2B5EF4-FFF2-40B4-BE49-F238E27FC236}">
                <a16:creationId xmlns:a16="http://schemas.microsoft.com/office/drawing/2014/main" id="{4EEF7760-A52D-437B-ACCC-66932D9E1F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85700950"/>
      </p:ext>
    </p:extLst>
  </p:cSld>
  <p:clrMapOvr>
    <a:masterClrMapping/>
  </p:clrMapOvr>
  <mc:AlternateContent xmlns:mc="http://schemas.openxmlformats.org/markup-compatibility/2006">
    <mc:Choice xmlns:p14="http://schemas.microsoft.com/office/powerpoint/2010/main" Requires="p14">
      <p:transition spd="slow" p14:dur="2000" advTm="79082"/>
    </mc:Choice>
    <mc:Fallback>
      <p:transition spd="slow" advTm="79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3F041CE5-2D2B-4AF1-6FB4-AE686C208A2A}"/>
              </a:ext>
            </a:extLst>
          </p:cNvPr>
          <p:cNvSpPr txBox="1">
            <a:spLocks/>
          </p:cNvSpPr>
          <p:nvPr/>
        </p:nvSpPr>
        <p:spPr>
          <a:xfrm>
            <a:off x="638881" y="417576"/>
            <a:ext cx="10909640" cy="1249394"/>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6600" kern="1200" dirty="0">
                <a:solidFill>
                  <a:schemeClr val="tx1"/>
                </a:solidFill>
                <a:latin typeface="+mj-lt"/>
                <a:ea typeface="+mj-ea"/>
                <a:cs typeface="+mj-cs"/>
              </a:rPr>
              <a:t>The proximity principle</a:t>
            </a:r>
          </a:p>
        </p:txBody>
      </p:sp>
      <p:sp>
        <p:nvSpPr>
          <p:cNvPr id="12"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kitchenware, grater, electronics&#10;&#10;Description automatically generated">
            <a:extLst>
              <a:ext uri="{FF2B5EF4-FFF2-40B4-BE49-F238E27FC236}">
                <a16:creationId xmlns:a16="http://schemas.microsoft.com/office/drawing/2014/main" id="{8BD3E59A-FE4F-7933-9807-B13B9A856F5A}"/>
              </a:ext>
            </a:extLst>
          </p:cNvPr>
          <p:cNvPicPr>
            <a:picLocks noGrp="1" noChangeAspect="1"/>
          </p:cNvPicPr>
          <p:nvPr>
            <p:ph idx="1"/>
          </p:nvPr>
        </p:nvPicPr>
        <p:blipFill>
          <a:blip r:embed="rId4"/>
          <a:stretch>
            <a:fillRect/>
          </a:stretch>
        </p:blipFill>
        <p:spPr>
          <a:xfrm>
            <a:off x="1825008" y="2633472"/>
            <a:ext cx="8538935" cy="3586353"/>
          </a:xfrm>
          <a:prstGeom prst="rect">
            <a:avLst/>
          </a:prstGeom>
        </p:spPr>
      </p:pic>
      <p:pic>
        <p:nvPicPr>
          <p:cNvPr id="6" name="Audio 5">
            <a:extLst>
              <a:ext uri="{FF2B5EF4-FFF2-40B4-BE49-F238E27FC236}">
                <a16:creationId xmlns:a16="http://schemas.microsoft.com/office/drawing/2014/main" id="{C49B74B7-0D98-1605-15C2-15169FE3B7C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07999966"/>
      </p:ext>
    </p:extLst>
  </p:cSld>
  <p:clrMapOvr>
    <a:masterClrMapping/>
  </p:clrMapOvr>
  <mc:AlternateContent xmlns:mc="http://schemas.openxmlformats.org/markup-compatibility/2006">
    <mc:Choice xmlns:p14="http://schemas.microsoft.com/office/powerpoint/2010/main" Requires="p14">
      <p:transition spd="slow" p14:dur="2000" advTm="39200"/>
    </mc:Choice>
    <mc:Fallback>
      <p:transition spd="slow" advTm="39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icon&#10;&#10;Description automatically generated">
            <a:extLst>
              <a:ext uri="{FF2B5EF4-FFF2-40B4-BE49-F238E27FC236}">
                <a16:creationId xmlns:a16="http://schemas.microsoft.com/office/drawing/2014/main" id="{D72C0250-15CB-301B-F31E-5CA24200DFC2}"/>
              </a:ext>
            </a:extLst>
          </p:cNvPr>
          <p:cNvPicPr>
            <a:picLocks noGrp="1" noChangeAspect="1"/>
          </p:cNvPicPr>
          <p:nvPr>
            <p:ph idx="1"/>
          </p:nvPr>
        </p:nvPicPr>
        <p:blipFill>
          <a:blip r:embed="rId4"/>
          <a:stretch>
            <a:fillRect/>
          </a:stretch>
        </p:blipFill>
        <p:spPr>
          <a:xfrm>
            <a:off x="2203450" y="1993106"/>
            <a:ext cx="7658100" cy="2819400"/>
          </a:xfrm>
        </p:spPr>
      </p:pic>
      <p:sp>
        <p:nvSpPr>
          <p:cNvPr id="5" name="Content Placeholder 1">
            <a:extLst>
              <a:ext uri="{FF2B5EF4-FFF2-40B4-BE49-F238E27FC236}">
                <a16:creationId xmlns:a16="http://schemas.microsoft.com/office/drawing/2014/main" id="{0D8168D1-0CB7-BC7E-FE83-20F461B142E3}"/>
              </a:ext>
            </a:extLst>
          </p:cNvPr>
          <p:cNvSpPr txBox="1">
            <a:spLocks/>
          </p:cNvSpPr>
          <p:nvPr/>
        </p:nvSpPr>
        <p:spPr>
          <a:xfrm>
            <a:off x="5856673"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proximity principle</a:t>
            </a:r>
          </a:p>
        </p:txBody>
      </p:sp>
      <p:pic>
        <p:nvPicPr>
          <p:cNvPr id="6" name="Audio 5">
            <a:extLst>
              <a:ext uri="{FF2B5EF4-FFF2-40B4-BE49-F238E27FC236}">
                <a16:creationId xmlns:a16="http://schemas.microsoft.com/office/drawing/2014/main" id="{297C917D-4790-6E5A-97DA-4717497D31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75573889"/>
      </p:ext>
    </p:extLst>
  </p:cSld>
  <p:clrMapOvr>
    <a:masterClrMapping/>
  </p:clrMapOvr>
  <mc:AlternateContent xmlns:mc="http://schemas.openxmlformats.org/markup-compatibility/2006">
    <mc:Choice xmlns:p14="http://schemas.microsoft.com/office/powerpoint/2010/main" Requires="p14">
      <p:transition spd="slow" p14:dur="2000" advTm="65386"/>
    </mc:Choice>
    <mc:Fallback>
      <p:transition spd="slow" advTm="65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1">
            <a:extLst>
              <a:ext uri="{FF2B5EF4-FFF2-40B4-BE49-F238E27FC236}">
                <a16:creationId xmlns:a16="http://schemas.microsoft.com/office/drawing/2014/main" id="{29C7E60D-089F-95FE-9DEA-E2ED89BC95B5}"/>
              </a:ext>
            </a:extLst>
          </p:cNvPr>
          <p:cNvSpPr txBox="1">
            <a:spLocks/>
          </p:cNvSpPr>
          <p:nvPr/>
        </p:nvSpPr>
        <p:spPr>
          <a:xfrm>
            <a:off x="630936" y="502920"/>
            <a:ext cx="3419856"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a:solidFill>
                  <a:schemeClr val="tx1"/>
                </a:solidFill>
                <a:latin typeface="+mj-lt"/>
                <a:ea typeface="+mj-ea"/>
                <a:cs typeface="+mj-cs"/>
              </a:rPr>
              <a:t>The proximity principle</a:t>
            </a:r>
          </a:p>
        </p:txBody>
      </p:sp>
      <p:sp>
        <p:nvSpPr>
          <p:cNvPr id="14"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FB1E84E-4FA4-AD19-1B44-43054CDEBA35}"/>
              </a:ext>
            </a:extLst>
          </p:cNvPr>
          <p:cNvSpPr>
            <a:spLocks noGrp="1"/>
          </p:cNvSpPr>
          <p:nvPr>
            <p:ph idx="1"/>
          </p:nvPr>
        </p:nvSpPr>
        <p:spPr>
          <a:xfrm>
            <a:off x="4654295" y="502920"/>
            <a:ext cx="6894576"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chemeClr val="tx1"/>
              </a:solidFill>
            </a:endParaRPr>
          </a:p>
        </p:txBody>
      </p:sp>
      <p:pic>
        <p:nvPicPr>
          <p:cNvPr id="5" name="Content Placeholder 4" descr="Icon&#10;&#10;Description automatically generated">
            <a:extLst>
              <a:ext uri="{FF2B5EF4-FFF2-40B4-BE49-F238E27FC236}">
                <a16:creationId xmlns:a16="http://schemas.microsoft.com/office/drawing/2014/main" id="{31B9F0F2-039C-DA6C-6389-0CC69C3BE329}"/>
              </a:ext>
            </a:extLst>
          </p:cNvPr>
          <p:cNvPicPr>
            <a:picLocks noChangeAspect="1"/>
          </p:cNvPicPr>
          <p:nvPr/>
        </p:nvPicPr>
        <p:blipFill>
          <a:blip r:embed="rId5"/>
          <a:stretch>
            <a:fillRect/>
          </a:stretch>
        </p:blipFill>
        <p:spPr>
          <a:xfrm>
            <a:off x="2070256" y="2290936"/>
            <a:ext cx="8039296" cy="3959352"/>
          </a:xfrm>
          <a:prstGeom prst="rect">
            <a:avLst/>
          </a:prstGeom>
        </p:spPr>
      </p:pic>
      <p:pic>
        <p:nvPicPr>
          <p:cNvPr id="6" name="Audio 5">
            <a:extLst>
              <a:ext uri="{FF2B5EF4-FFF2-40B4-BE49-F238E27FC236}">
                <a16:creationId xmlns:a16="http://schemas.microsoft.com/office/drawing/2014/main" id="{651F56CB-E5AB-66D7-9BD7-A255C845A2E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03825387"/>
      </p:ext>
    </p:extLst>
  </p:cSld>
  <p:clrMapOvr>
    <a:masterClrMapping/>
  </p:clrMapOvr>
  <mc:AlternateContent xmlns:mc="http://schemas.openxmlformats.org/markup-compatibility/2006">
    <mc:Choice xmlns:p14="http://schemas.microsoft.com/office/powerpoint/2010/main" Requires="p14">
      <p:transition spd="slow" p14:dur="2000" advTm="45333"/>
    </mc:Choice>
    <mc:Fallback>
      <p:transition spd="slow" advTm="45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6053668" y="803325"/>
            <a:ext cx="5314536" cy="132556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solidFill>
                  <a:schemeClr val="tx1"/>
                </a:solidFill>
                <a:ea typeface="+mj-ea"/>
                <a:cs typeface="+mj-cs"/>
              </a:rPr>
              <a:t>The closure principle</a:t>
            </a:r>
          </a:p>
        </p:txBody>
      </p:sp>
      <p:sp>
        <p:nvSpPr>
          <p:cNvPr id="15" name="Freeform: Shape 1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DBD695B-31E7-2EA6-F761-691B776B132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1733" y="639023"/>
            <a:ext cx="3835488" cy="3643712"/>
          </a:xfrm>
          <a:prstGeom prst="rect">
            <a:avLst/>
          </a:prstGeom>
        </p:spPr>
      </p:pic>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6053667" y="2279018"/>
            <a:ext cx="5314543" cy="3375920"/>
          </a:xfrm>
        </p:spPr>
        <p:txBody>
          <a:bodyPr vert="horz" wrap="square" lIns="91440" tIns="45720" rIns="91440" bIns="45720" rtlCol="0" anchor="t">
            <a:normAutofit/>
          </a:bodyPr>
          <a:lstStyle/>
          <a:p>
            <a:pPr marL="228600" lvl="1" indent="0">
              <a:buNone/>
            </a:pPr>
            <a:r>
              <a:rPr lang="en-US" dirty="0"/>
              <a:t>Humans naturally perceive objects as complete, </a:t>
            </a:r>
            <a:r>
              <a:rPr lang="en-US" i="1" dirty="0"/>
              <a:t>even if they are not</a:t>
            </a:r>
            <a:r>
              <a:rPr lang="en-US" dirty="0"/>
              <a:t>. This Gestalt principle is often in logos. The closure principle means the human brain interprets incomplete lines and patterns as 'closed' to see something they're familiar with.</a:t>
            </a:r>
          </a:p>
        </p:txBody>
      </p:sp>
      <p:pic>
        <p:nvPicPr>
          <p:cNvPr id="7" name="Audio 6">
            <a:extLst>
              <a:ext uri="{FF2B5EF4-FFF2-40B4-BE49-F238E27FC236}">
                <a16:creationId xmlns:a16="http://schemas.microsoft.com/office/drawing/2014/main" id="{16F6CC35-FE26-1A85-D517-C459604F58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7112555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018"/>
    </mc:Choice>
    <mc:Fallback>
      <p:transition spd="slow" advTm="63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ack and white image of a zebra&#10;&#10;Description automatically generated">
            <a:extLst>
              <a:ext uri="{FF2B5EF4-FFF2-40B4-BE49-F238E27FC236}">
                <a16:creationId xmlns:a16="http://schemas.microsoft.com/office/drawing/2014/main" id="{A39E2582-D8EA-838C-1FD3-BF8EA5035556}"/>
              </a:ext>
            </a:extLst>
          </p:cNvPr>
          <p:cNvPicPr>
            <a:picLocks noGrp="1" noChangeAspect="1"/>
          </p:cNvPicPr>
          <p:nvPr>
            <p:ph idx="1"/>
          </p:nvPr>
        </p:nvPicPr>
        <p:blipFill>
          <a:blip r:embed="rId4"/>
          <a:stretch>
            <a:fillRect/>
          </a:stretch>
        </p:blipFill>
        <p:spPr>
          <a:xfrm>
            <a:off x="182880" y="99567"/>
            <a:ext cx="11643360" cy="6617790"/>
          </a:xfrm>
        </p:spPr>
      </p:pic>
      <p:pic>
        <p:nvPicPr>
          <p:cNvPr id="5" name="Audio 4">
            <a:extLst>
              <a:ext uri="{FF2B5EF4-FFF2-40B4-BE49-F238E27FC236}">
                <a16:creationId xmlns:a16="http://schemas.microsoft.com/office/drawing/2014/main" id="{957985DB-3BC6-9AC2-3211-3F49EF613CA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34716255"/>
      </p:ext>
    </p:extLst>
  </p:cSld>
  <p:clrMapOvr>
    <a:masterClrMapping/>
  </p:clrMapOvr>
  <mc:AlternateContent xmlns:mc="http://schemas.openxmlformats.org/markup-compatibility/2006">
    <mc:Choice xmlns:p14="http://schemas.microsoft.com/office/powerpoint/2010/main" Requires="p14">
      <p:transition spd="slow" p14:dur="2000" advTm="29269"/>
    </mc:Choice>
    <mc:Fallback>
      <p:transition spd="slow" advTm="29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1">
            <a:extLst>
              <a:ext uri="{FF2B5EF4-FFF2-40B4-BE49-F238E27FC236}">
                <a16:creationId xmlns:a16="http://schemas.microsoft.com/office/drawing/2014/main" id="{01FCEFE0-EB76-B68B-7C88-C75BD1AB3AD5}"/>
              </a:ext>
            </a:extLst>
          </p:cNvPr>
          <p:cNvSpPr txBox="1">
            <a:spLocks/>
          </p:cNvSpPr>
          <p:nvPr/>
        </p:nvSpPr>
        <p:spPr>
          <a:xfrm>
            <a:off x="630936" y="630936"/>
            <a:ext cx="3599688" cy="1463040"/>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800" kern="1200">
                <a:solidFill>
                  <a:srgbClr val="FFFFFF"/>
                </a:solidFill>
                <a:latin typeface="+mj-lt"/>
                <a:ea typeface="+mj-ea"/>
                <a:cs typeface="+mj-cs"/>
              </a:rPr>
              <a:t>The closure principle</a:t>
            </a:r>
          </a:p>
        </p:txBody>
      </p:sp>
      <p:sp>
        <p:nvSpPr>
          <p:cNvPr id="27"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98565F3C-6AA9-5B41-8DDD-CF777C33C94C}"/>
              </a:ext>
            </a:extLst>
          </p:cNvPr>
          <p:cNvSpPr>
            <a:spLocks noGrp="1"/>
          </p:cNvSpPr>
          <p:nvPr>
            <p:ph idx="1"/>
          </p:nvPr>
        </p:nvSpPr>
        <p:spPr>
          <a:xfrm>
            <a:off x="4474462" y="630936"/>
            <a:ext cx="7074409" cy="1463040"/>
          </a:xfrm>
        </p:spPr>
        <p:txBody>
          <a:bodyPr vert="horz" lIns="91440" tIns="45720" rIns="91440" bIns="45720" rtlCol="0" anchor="ctr">
            <a:normAutofit/>
          </a:bodyPr>
          <a:lstStyle/>
          <a:p>
            <a:pPr indent="-228600">
              <a:buFont typeface="Arial" panose="020B0604020202020204" pitchFamily="34" charset="0"/>
              <a:buChar char="•"/>
            </a:pPr>
            <a:endParaRPr lang="en-US" sz="2200">
              <a:solidFill>
                <a:srgbClr val="FFFFFF"/>
              </a:solidFill>
            </a:endParaRPr>
          </a:p>
        </p:txBody>
      </p:sp>
      <p:pic>
        <p:nvPicPr>
          <p:cNvPr id="5" name="Content Placeholder 4">
            <a:extLst>
              <a:ext uri="{FF2B5EF4-FFF2-40B4-BE49-F238E27FC236}">
                <a16:creationId xmlns:a16="http://schemas.microsoft.com/office/drawing/2014/main" id="{6C59E110-4F33-12FF-D649-238D505B467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a:stretch/>
        </p:blipFill>
        <p:spPr>
          <a:xfrm>
            <a:off x="1804256" y="2971800"/>
            <a:ext cx="8571295" cy="3278488"/>
          </a:xfrm>
          <a:prstGeom prst="rect">
            <a:avLst/>
          </a:prstGeom>
        </p:spPr>
      </p:pic>
      <p:pic>
        <p:nvPicPr>
          <p:cNvPr id="6" name="Audio 5">
            <a:extLst>
              <a:ext uri="{FF2B5EF4-FFF2-40B4-BE49-F238E27FC236}">
                <a16:creationId xmlns:a16="http://schemas.microsoft.com/office/drawing/2014/main" id="{DC8D4A4D-A21F-6351-9E8C-C7DACFC79D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878462301"/>
      </p:ext>
    </p:extLst>
  </p:cSld>
  <p:clrMapOvr>
    <a:masterClrMapping/>
  </p:clrMapOvr>
  <mc:AlternateContent xmlns:mc="http://schemas.openxmlformats.org/markup-compatibility/2006">
    <mc:Choice xmlns:p14="http://schemas.microsoft.com/office/powerpoint/2010/main" Requires="p14">
      <p:transition spd="slow" p14:dur="2000" advTm="18176"/>
    </mc:Choice>
    <mc:Fallback>
      <p:transition spd="slow" advTm="18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The common region pulls on aspects from proximity vision science but is more straightforward. The common region principle states we group objects when the same barrier encompasses them</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5" name="Picture 4" descr="Bubble chart&#10;&#10;Description automatically generated with medium confidence">
            <a:extLst>
              <a:ext uri="{FF2B5EF4-FFF2-40B4-BE49-F238E27FC236}">
                <a16:creationId xmlns:a16="http://schemas.microsoft.com/office/drawing/2014/main" id="{566A6AD9-31AC-2CC5-FDC6-2763ADCCB160}"/>
              </a:ext>
            </a:extLst>
          </p:cNvPr>
          <p:cNvPicPr>
            <a:picLocks noChangeAspect="1"/>
          </p:cNvPicPr>
          <p:nvPr/>
        </p:nvPicPr>
        <p:blipFill>
          <a:blip r:embed="rId5"/>
          <a:stretch>
            <a:fillRect/>
          </a:stretch>
        </p:blipFill>
        <p:spPr>
          <a:xfrm>
            <a:off x="5844147" y="1409700"/>
            <a:ext cx="4813300" cy="4038600"/>
          </a:xfrm>
          <a:prstGeom prst="rect">
            <a:avLst/>
          </a:prstGeom>
        </p:spPr>
      </p:pic>
      <p:pic>
        <p:nvPicPr>
          <p:cNvPr id="7" name="Audio 6">
            <a:extLst>
              <a:ext uri="{FF2B5EF4-FFF2-40B4-BE49-F238E27FC236}">
                <a16:creationId xmlns:a16="http://schemas.microsoft.com/office/drawing/2014/main" id="{0723D213-A85B-99AF-9EFB-4C12BA23D77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559166030"/>
      </p:ext>
    </p:extLst>
  </p:cSld>
  <p:clrMapOvr>
    <a:masterClrMapping/>
  </p:clrMapOvr>
  <mc:AlternateContent xmlns:mc="http://schemas.openxmlformats.org/markup-compatibility/2006">
    <mc:Choice xmlns:p14="http://schemas.microsoft.com/office/powerpoint/2010/main" Requires="p14">
      <p:transition spd="slow" p14:dur="2000" advTm="72138"/>
    </mc:Choice>
    <mc:Fallback>
      <p:transition spd="slow" advTm="721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10;&#10;Description automatically generated">
            <a:extLst>
              <a:ext uri="{FF2B5EF4-FFF2-40B4-BE49-F238E27FC236}">
                <a16:creationId xmlns:a16="http://schemas.microsoft.com/office/drawing/2014/main" id="{5BDE56A1-53EA-EFBF-3AE6-514F8332D817}"/>
              </a:ext>
            </a:extLst>
          </p:cNvPr>
          <p:cNvPicPr>
            <a:picLocks noGrp="1" noChangeAspect="1"/>
          </p:cNvPicPr>
          <p:nvPr>
            <p:ph idx="1"/>
          </p:nvPr>
        </p:nvPicPr>
        <p:blipFill>
          <a:blip r:embed="rId4"/>
          <a:stretch>
            <a:fillRect/>
          </a:stretch>
        </p:blipFill>
        <p:spPr>
          <a:xfrm>
            <a:off x="2114550" y="1967706"/>
            <a:ext cx="7835900" cy="2870200"/>
          </a:xfrm>
        </p:spPr>
      </p:pic>
      <p:sp>
        <p:nvSpPr>
          <p:cNvPr id="5" name="Content Placeholder 1">
            <a:extLst>
              <a:ext uri="{FF2B5EF4-FFF2-40B4-BE49-F238E27FC236}">
                <a16:creationId xmlns:a16="http://schemas.microsoft.com/office/drawing/2014/main" id="{E87FA6DB-9157-A6F8-0C21-0C3675EF5070}"/>
              </a:ext>
            </a:extLst>
          </p:cNvPr>
          <p:cNvSpPr txBox="1">
            <a:spLocks/>
          </p:cNvSpPr>
          <p:nvPr/>
        </p:nvSpPr>
        <p:spPr>
          <a:xfrm>
            <a:off x="5794043" y="34481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6" name="Audio 5">
            <a:extLst>
              <a:ext uri="{FF2B5EF4-FFF2-40B4-BE49-F238E27FC236}">
                <a16:creationId xmlns:a16="http://schemas.microsoft.com/office/drawing/2014/main" id="{06F62F59-91FF-252F-6B44-68EAEE92FC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70020850"/>
      </p:ext>
    </p:extLst>
  </p:cSld>
  <p:clrMapOvr>
    <a:masterClrMapping/>
  </p:clrMapOvr>
  <mc:AlternateContent xmlns:mc="http://schemas.openxmlformats.org/markup-compatibility/2006">
    <mc:Choice xmlns:p14="http://schemas.microsoft.com/office/powerpoint/2010/main" Requires="p14">
      <p:transition spd="slow" p14:dur="2000" advTm="59328"/>
    </mc:Choice>
    <mc:Fallback>
      <p:transition spd="slow" advTm="59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 website&#10;&#10;Description automatically generated">
            <a:extLst>
              <a:ext uri="{FF2B5EF4-FFF2-40B4-BE49-F238E27FC236}">
                <a16:creationId xmlns:a16="http://schemas.microsoft.com/office/drawing/2014/main" id="{23E4635A-F964-C4F8-FDB0-B3A80417ACA3}"/>
              </a:ext>
            </a:extLst>
          </p:cNvPr>
          <p:cNvPicPr>
            <a:picLocks noGrp="1" noChangeAspect="1"/>
          </p:cNvPicPr>
          <p:nvPr>
            <p:ph idx="1"/>
          </p:nvPr>
        </p:nvPicPr>
        <p:blipFill>
          <a:blip r:embed="rId5"/>
          <a:stretch>
            <a:fillRect/>
          </a:stretch>
        </p:blipFill>
        <p:spPr>
          <a:xfrm>
            <a:off x="2050357" y="1470025"/>
            <a:ext cx="7964286" cy="3865563"/>
          </a:xfrm>
        </p:spPr>
      </p:pic>
      <p:sp>
        <p:nvSpPr>
          <p:cNvPr id="3" name="Content Placeholder 1">
            <a:extLst>
              <a:ext uri="{FF2B5EF4-FFF2-40B4-BE49-F238E27FC236}">
                <a16:creationId xmlns:a16="http://schemas.microsoft.com/office/drawing/2014/main" id="{2A3E4E6B-BD8F-9702-8FA0-975342655D60}"/>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common region principle</a:t>
            </a:r>
          </a:p>
        </p:txBody>
      </p:sp>
      <p:pic>
        <p:nvPicPr>
          <p:cNvPr id="6" name="Audio 5">
            <a:extLst>
              <a:ext uri="{FF2B5EF4-FFF2-40B4-BE49-F238E27FC236}">
                <a16:creationId xmlns:a16="http://schemas.microsoft.com/office/drawing/2014/main" id="{B9844FB4-E060-508B-4D6D-79C4AD217AC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49934133"/>
      </p:ext>
    </p:extLst>
  </p:cSld>
  <p:clrMapOvr>
    <a:masterClrMapping/>
  </p:clrMapOvr>
  <mc:AlternateContent xmlns:mc="http://schemas.openxmlformats.org/markup-compatibility/2006">
    <mc:Choice xmlns:p14="http://schemas.microsoft.com/office/powerpoint/2010/main" Requires="p14">
      <p:transition spd="slow" p14:dur="2000" advTm="109973"/>
    </mc:Choice>
    <mc:Fallback>
      <p:transition spd="slow" advTm="109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sz="2800" dirty="0">
                <a:solidFill>
                  <a:schemeClr val="bg1"/>
                </a:solidFill>
              </a:rPr>
              <a:t>This Gestalt principle focuses on how the brain interprets negative space and what it determines as the foreground and the background of an image.</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5" name="Picture 4" descr="Icon&#10;&#10;Description automatically generated">
            <a:extLst>
              <a:ext uri="{FF2B5EF4-FFF2-40B4-BE49-F238E27FC236}">
                <a16:creationId xmlns:a16="http://schemas.microsoft.com/office/drawing/2014/main" id="{5E97FDF2-F989-47F6-864E-80DF152A2B3F}"/>
              </a:ext>
            </a:extLst>
          </p:cNvPr>
          <p:cNvPicPr>
            <a:picLocks noChangeAspect="1"/>
          </p:cNvPicPr>
          <p:nvPr/>
        </p:nvPicPr>
        <p:blipFill>
          <a:blip r:embed="rId5"/>
          <a:stretch>
            <a:fillRect/>
          </a:stretch>
        </p:blipFill>
        <p:spPr>
          <a:xfrm>
            <a:off x="5312508" y="1338874"/>
            <a:ext cx="5892800" cy="3898900"/>
          </a:xfrm>
          <a:prstGeom prst="rect">
            <a:avLst/>
          </a:prstGeom>
        </p:spPr>
      </p:pic>
      <p:pic>
        <p:nvPicPr>
          <p:cNvPr id="7" name="Audio 6">
            <a:extLst>
              <a:ext uri="{FF2B5EF4-FFF2-40B4-BE49-F238E27FC236}">
                <a16:creationId xmlns:a16="http://schemas.microsoft.com/office/drawing/2014/main" id="{29A9282E-55E5-A84E-54BA-E089D1F1E2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37905768"/>
      </p:ext>
    </p:extLst>
  </p:cSld>
  <p:clrMapOvr>
    <a:masterClrMapping/>
  </p:clrMapOvr>
  <mc:AlternateContent xmlns:mc="http://schemas.openxmlformats.org/markup-compatibility/2006">
    <mc:Choice xmlns:p14="http://schemas.microsoft.com/office/powerpoint/2010/main" Requires="p14">
      <p:transition spd="slow" p14:dur="2000" advTm="83370"/>
    </mc:Choice>
    <mc:Fallback>
      <p:transition spd="slow" advTm="83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erson in front of a white apple logo&#10;&#10;Description automatically generated">
            <a:extLst>
              <a:ext uri="{FF2B5EF4-FFF2-40B4-BE49-F238E27FC236}">
                <a16:creationId xmlns:a16="http://schemas.microsoft.com/office/drawing/2014/main" id="{52D8E825-B86D-DFA5-1488-122A41634733}"/>
              </a:ext>
            </a:extLst>
          </p:cNvPr>
          <p:cNvPicPr>
            <a:picLocks noGrp="1" noChangeAspect="1"/>
          </p:cNvPicPr>
          <p:nvPr>
            <p:ph idx="1"/>
          </p:nvPr>
        </p:nvPicPr>
        <p:blipFill>
          <a:blip r:embed="rId4"/>
          <a:stretch>
            <a:fillRect/>
          </a:stretch>
        </p:blipFill>
        <p:spPr>
          <a:xfrm>
            <a:off x="2890983" y="1470025"/>
            <a:ext cx="6283035" cy="3865563"/>
          </a:xfrm>
        </p:spPr>
      </p:pic>
      <p:pic>
        <p:nvPicPr>
          <p:cNvPr id="5" name="Audio 4">
            <a:extLst>
              <a:ext uri="{FF2B5EF4-FFF2-40B4-BE49-F238E27FC236}">
                <a16:creationId xmlns:a16="http://schemas.microsoft.com/office/drawing/2014/main" id="{C7CD7F74-0E4B-3FD2-437B-DD70F830A4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13515727"/>
      </p:ext>
    </p:extLst>
  </p:cSld>
  <p:clrMapOvr>
    <a:masterClrMapping/>
  </p:clrMapOvr>
  <mc:AlternateContent xmlns:mc="http://schemas.openxmlformats.org/markup-compatibility/2006">
    <mc:Choice xmlns:p14="http://schemas.microsoft.com/office/powerpoint/2010/main" Requires="p14">
      <p:transition spd="slow" p14:dur="2000" advTm="35776"/>
    </mc:Choice>
    <mc:Fallback>
      <p:transition spd="slow" advTm="35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indoor, black, lamp, close&#10;&#10;Description automatically generated">
            <a:extLst>
              <a:ext uri="{FF2B5EF4-FFF2-40B4-BE49-F238E27FC236}">
                <a16:creationId xmlns:a16="http://schemas.microsoft.com/office/drawing/2014/main" id="{3392105F-DF24-0B7B-3563-189C95C6741F}"/>
              </a:ext>
            </a:extLst>
          </p:cNvPr>
          <p:cNvPicPr>
            <a:picLocks noGrp="1" noChangeAspect="1"/>
          </p:cNvPicPr>
          <p:nvPr>
            <p:ph idx="1"/>
          </p:nvPr>
        </p:nvPicPr>
        <p:blipFill>
          <a:blip r:embed="rId4" cstate="screen">
            <a:extLst>
              <a:ext uri="{28A0092B-C50C-407E-A947-70E740481C1C}">
                <a14:useLocalDpi xmlns:a14="http://schemas.microsoft.com/office/drawing/2010/main"/>
              </a:ext>
            </a:extLst>
          </a:blip>
          <a:stretch>
            <a:fillRect/>
          </a:stretch>
        </p:blipFill>
        <p:spPr>
          <a:xfrm>
            <a:off x="2999598" y="1470025"/>
            <a:ext cx="6065805" cy="3865563"/>
          </a:xfrm>
        </p:spPr>
      </p:pic>
      <p:sp>
        <p:nvSpPr>
          <p:cNvPr id="6" name="Content Placeholder 1">
            <a:extLst>
              <a:ext uri="{FF2B5EF4-FFF2-40B4-BE49-F238E27FC236}">
                <a16:creationId xmlns:a16="http://schemas.microsoft.com/office/drawing/2014/main" id="{D8CFB810-FF98-BBC0-2533-EBE903A45E15}"/>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7" name="Audio 6">
            <a:extLst>
              <a:ext uri="{FF2B5EF4-FFF2-40B4-BE49-F238E27FC236}">
                <a16:creationId xmlns:a16="http://schemas.microsoft.com/office/drawing/2014/main" id="{B419D082-BCD8-01B5-9371-ED33BD075C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425213588"/>
      </p:ext>
    </p:extLst>
  </p:cSld>
  <p:clrMapOvr>
    <a:masterClrMapping/>
  </p:clrMapOvr>
  <mc:AlternateContent xmlns:mc="http://schemas.openxmlformats.org/markup-compatibility/2006">
    <mc:Choice xmlns:p14="http://schemas.microsoft.com/office/powerpoint/2010/main" Requires="p14">
      <p:transition spd="slow" p14:dur="2000" advTm="34506"/>
    </mc:Choice>
    <mc:Fallback>
      <p:transition spd="slow" advTm="34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computer&#10;&#10;Description automatically generated with low confidence">
            <a:extLst>
              <a:ext uri="{FF2B5EF4-FFF2-40B4-BE49-F238E27FC236}">
                <a16:creationId xmlns:a16="http://schemas.microsoft.com/office/drawing/2014/main" id="{7F463768-7CF6-400F-651C-05A6B71057A5}"/>
              </a:ext>
            </a:extLst>
          </p:cNvPr>
          <p:cNvPicPr>
            <a:picLocks noGrp="1" noChangeAspect="1"/>
          </p:cNvPicPr>
          <p:nvPr>
            <p:ph idx="1"/>
          </p:nvPr>
        </p:nvPicPr>
        <p:blipFill>
          <a:blip r:embed="rId4"/>
          <a:stretch>
            <a:fillRect/>
          </a:stretch>
        </p:blipFill>
        <p:spPr>
          <a:xfrm>
            <a:off x="2222500" y="1967706"/>
            <a:ext cx="7620000" cy="2870200"/>
          </a:xfrm>
        </p:spPr>
      </p:pic>
      <p:sp>
        <p:nvSpPr>
          <p:cNvPr id="5" name="Content Placeholder 1">
            <a:extLst>
              <a:ext uri="{FF2B5EF4-FFF2-40B4-BE49-F238E27FC236}">
                <a16:creationId xmlns:a16="http://schemas.microsoft.com/office/drawing/2014/main" id="{12427A90-42F0-5195-4ADE-3CA6F98AF84B}"/>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figure-ground principle</a:t>
            </a:r>
          </a:p>
        </p:txBody>
      </p:sp>
      <p:pic>
        <p:nvPicPr>
          <p:cNvPr id="7" name="Audio 6">
            <a:extLst>
              <a:ext uri="{FF2B5EF4-FFF2-40B4-BE49-F238E27FC236}">
                <a16:creationId xmlns:a16="http://schemas.microsoft.com/office/drawing/2014/main" id="{AEB21805-1FF4-3172-6F0E-4A6904759D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51375948"/>
      </p:ext>
    </p:extLst>
  </p:cSld>
  <p:clrMapOvr>
    <a:masterClrMapping/>
  </p:clrMapOvr>
  <mc:AlternateContent xmlns:mc="http://schemas.openxmlformats.org/markup-compatibility/2006">
    <mc:Choice xmlns:p14="http://schemas.microsoft.com/office/powerpoint/2010/main" Requires="p14">
      <p:transition spd="slow" p14:dur="2000" advTm="5820"/>
    </mc:Choice>
    <mc:Fallback>
      <p:transition spd="slow" advTm="5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4785934" y="1100790"/>
            <a:ext cx="6908501" cy="4474169"/>
          </a:xfrm>
        </p:spPr>
      </p:pic>
      <p:pic>
        <p:nvPicPr>
          <p:cNvPr id="6" name="Audio 5">
            <a:extLst>
              <a:ext uri="{FF2B5EF4-FFF2-40B4-BE49-F238E27FC236}">
                <a16:creationId xmlns:a16="http://schemas.microsoft.com/office/drawing/2014/main" id="{B8356625-627B-1605-DDD2-51E2F8E3E2F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825559684"/>
      </p:ext>
    </p:extLst>
  </p:cSld>
  <p:clrMapOvr>
    <a:masterClrMapping/>
  </p:clrMapOvr>
  <mc:AlternateContent xmlns:mc="http://schemas.openxmlformats.org/markup-compatibility/2006">
    <mc:Choice xmlns:p14="http://schemas.microsoft.com/office/powerpoint/2010/main" Requires="p14">
      <p:transition spd="slow" p14:dur="2000" advTm="35082"/>
    </mc:Choice>
    <mc:Fallback>
      <p:transition spd="slow" advTm="3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 presetClass="exit" presetSubtype="0" fill="hold" nodeType="withEffect">
                                  <p:stCondLst>
                                    <p:cond delay="500"/>
                                  </p:stCondLst>
                                  <p:childTnLst>
                                    <p:set>
                                      <p:cBhvr>
                                        <p:cTn id="8" dur="1" fill="hold">
                                          <p:stCondLst>
                                            <p:cond delay="0"/>
                                          </p:stCondLst>
                                        </p:cTn>
                                        <p:tgtEl>
                                          <p:spTgt spid="5"/>
                                        </p:tgtEl>
                                        <p:attrNameLst>
                                          <p:attrName>style.visibility</p:attrName>
                                        </p:attrNameLst>
                                      </p:cBhvr>
                                      <p:to>
                                        <p:strVal val="hidden"/>
                                      </p:to>
                                    </p:set>
                                  </p:childTnLst>
                                </p:cTn>
                              </p:par>
                              <p:par>
                                <p:cTn id="9" presetID="1" presetClass="exit" presetSubtype="0" fill="hold" nodeType="withEffect">
                                  <p:stCondLst>
                                    <p:cond delay="50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10;&#10;Description automatically generated">
            <a:extLst>
              <a:ext uri="{FF2B5EF4-FFF2-40B4-BE49-F238E27FC236}">
                <a16:creationId xmlns:a16="http://schemas.microsoft.com/office/drawing/2014/main" id="{A50CFD54-1EF1-A09E-FE28-517EAAF3729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50304" y="1100790"/>
            <a:ext cx="3771383" cy="4474169"/>
          </a:xfrm>
          <a:prstGeom prst="rect">
            <a:avLst/>
          </a:prstGeom>
        </p:spPr>
      </p:pic>
      <p:pic>
        <p:nvPicPr>
          <p:cNvPr id="9" name="Content Placeholder 8" descr="A picture containing text&#10;&#10;Description automatically generated">
            <a:extLst>
              <a:ext uri="{FF2B5EF4-FFF2-40B4-BE49-F238E27FC236}">
                <a16:creationId xmlns:a16="http://schemas.microsoft.com/office/drawing/2014/main" id="{4560E968-0BE4-E5DE-360C-87F7F85996A8}"/>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4785934" y="1100790"/>
            <a:ext cx="6908501" cy="4474169"/>
          </a:xfrm>
        </p:spPr>
      </p:pic>
      <p:pic>
        <p:nvPicPr>
          <p:cNvPr id="8" name="Audio 7">
            <a:extLst>
              <a:ext uri="{FF2B5EF4-FFF2-40B4-BE49-F238E27FC236}">
                <a16:creationId xmlns:a16="http://schemas.microsoft.com/office/drawing/2014/main" id="{D5ACC833-E03D-23B5-F7D5-C6C9D50254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494934103"/>
      </p:ext>
    </p:extLst>
  </p:cSld>
  <p:clrMapOvr>
    <a:masterClrMapping/>
  </p:clrMapOvr>
  <mc:AlternateContent xmlns:mc="http://schemas.openxmlformats.org/markup-compatibility/2006">
    <mc:Choice xmlns:p14="http://schemas.microsoft.com/office/powerpoint/2010/main" Requires="p14">
      <p:transition spd="slow" p14:dur="2000" advTm="72629"/>
    </mc:Choice>
    <mc:Fallback>
      <p:transition spd="slow" advTm="72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616AF4D9-ECF8-8C24-51DA-F4562490A2C8}"/>
              </a:ext>
            </a:extLst>
          </p:cNvPr>
          <p:cNvSpPr>
            <a:spLocks noGrp="1"/>
          </p:cNvSpPr>
          <p:nvPr>
            <p:ph idx="1"/>
          </p:nvPr>
        </p:nvSpPr>
        <p:spPr>
          <a:xfrm>
            <a:off x="271240" y="1626213"/>
            <a:ext cx="4375916" cy="3864988"/>
          </a:xfrm>
        </p:spPr>
        <p:txBody>
          <a:bodyPr wrap="square">
            <a:normAutofit/>
          </a:bodyPr>
          <a:lstStyle/>
          <a:p>
            <a:pPr marL="457200" lvl="1" indent="0">
              <a:buNone/>
            </a:pPr>
            <a:r>
              <a:rPr lang="en-GB" dirty="0">
                <a:solidFill>
                  <a:schemeClr val="bg1"/>
                </a:solidFill>
              </a:rPr>
              <a:t>The simplest Gestalt principle, the focal point principle. The brain places a visual hierarchy on things that stand out against a regular pattern. Anything that doesn't follow an order grabs our attention first, and anything following the similarity law wins our attention second.</a:t>
            </a:r>
          </a:p>
        </p:txBody>
      </p:sp>
      <p:sp>
        <p:nvSpPr>
          <p:cNvPr id="2" name="Content Placeholder 1">
            <a:extLst>
              <a:ext uri="{FF2B5EF4-FFF2-40B4-BE49-F238E27FC236}">
                <a16:creationId xmlns:a16="http://schemas.microsoft.com/office/drawing/2014/main" id="{C8199325-8368-65CE-8B59-58F5C30890A6}"/>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10" name="Picture 9">
            <a:extLst>
              <a:ext uri="{FF2B5EF4-FFF2-40B4-BE49-F238E27FC236}">
                <a16:creationId xmlns:a16="http://schemas.microsoft.com/office/drawing/2014/main" id="{D7713AED-CD23-5B2A-7C66-8D3D34AD2BE9}"/>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378957" y="2127738"/>
            <a:ext cx="5310553" cy="3363463"/>
          </a:xfrm>
          <a:prstGeom prst="rect">
            <a:avLst/>
          </a:prstGeom>
        </p:spPr>
      </p:pic>
      <p:pic>
        <p:nvPicPr>
          <p:cNvPr id="8" name="Picture 7" descr="A picture containing icon&#10;&#10;Description automatically generated">
            <a:extLst>
              <a:ext uri="{FF2B5EF4-FFF2-40B4-BE49-F238E27FC236}">
                <a16:creationId xmlns:a16="http://schemas.microsoft.com/office/drawing/2014/main" id="{A86A6F69-6300-AC92-EA6A-A79127E4A22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427784" y="1090455"/>
            <a:ext cx="2358714" cy="2295156"/>
          </a:xfrm>
          <a:prstGeom prst="rect">
            <a:avLst/>
          </a:prstGeom>
        </p:spPr>
      </p:pic>
      <p:pic>
        <p:nvPicPr>
          <p:cNvPr id="7" name="Audio 6">
            <a:extLst>
              <a:ext uri="{FF2B5EF4-FFF2-40B4-BE49-F238E27FC236}">
                <a16:creationId xmlns:a16="http://schemas.microsoft.com/office/drawing/2014/main" id="{5D47C625-AB99-4790-80AF-7340AB615A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02572766"/>
      </p:ext>
    </p:extLst>
  </p:cSld>
  <p:clrMapOvr>
    <a:masterClrMapping/>
  </p:clrMapOvr>
  <mc:AlternateContent xmlns:mc="http://schemas.openxmlformats.org/markup-compatibility/2006">
    <mc:Choice xmlns:p14="http://schemas.microsoft.com/office/powerpoint/2010/main" Requires="p14">
      <p:transition spd="slow" p14:dur="2000" advTm="101504"/>
    </mc:Choice>
    <mc:Fallback>
      <p:transition spd="slow" advTm="101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con&#10;&#10;Description automatically generated with medium confidence">
            <a:extLst>
              <a:ext uri="{FF2B5EF4-FFF2-40B4-BE49-F238E27FC236}">
                <a16:creationId xmlns:a16="http://schemas.microsoft.com/office/drawing/2014/main" id="{B4960E8D-2C3F-93A2-5743-C7C85238D673}"/>
              </a:ext>
            </a:extLst>
          </p:cNvPr>
          <p:cNvPicPr>
            <a:picLocks noGrp="1" noChangeAspect="1"/>
          </p:cNvPicPr>
          <p:nvPr>
            <p:ph idx="1"/>
          </p:nvPr>
        </p:nvPicPr>
        <p:blipFill>
          <a:blip r:embed="rId4"/>
          <a:stretch>
            <a:fillRect/>
          </a:stretch>
        </p:blipFill>
        <p:spPr>
          <a:xfrm>
            <a:off x="3232150" y="1853406"/>
            <a:ext cx="5600700" cy="3098800"/>
          </a:xfrm>
        </p:spPr>
      </p:pic>
      <p:sp>
        <p:nvSpPr>
          <p:cNvPr id="5" name="Content Placeholder 1">
            <a:extLst>
              <a:ext uri="{FF2B5EF4-FFF2-40B4-BE49-F238E27FC236}">
                <a16:creationId xmlns:a16="http://schemas.microsoft.com/office/drawing/2014/main" id="{34A66C0D-5CE7-CBC0-05FC-6A510CCA9204}"/>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6" name="Audio 5">
            <a:extLst>
              <a:ext uri="{FF2B5EF4-FFF2-40B4-BE49-F238E27FC236}">
                <a16:creationId xmlns:a16="http://schemas.microsoft.com/office/drawing/2014/main" id="{8778B1B6-DEE5-7B12-5BDE-184366AE041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6776064"/>
      </p:ext>
    </p:extLst>
  </p:cSld>
  <p:clrMapOvr>
    <a:masterClrMapping/>
  </p:clrMapOvr>
  <mc:AlternateContent xmlns:mc="http://schemas.openxmlformats.org/markup-compatibility/2006">
    <mc:Choice xmlns:p14="http://schemas.microsoft.com/office/powerpoint/2010/main" Requires="p14">
      <p:transition spd="slow" p14:dur="2000" advTm="46698"/>
    </mc:Choice>
    <mc:Fallback>
      <p:transition spd="slow" advTm="46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BC2F25C-AF81-6C4A-0599-D94F326EA0EA}"/>
              </a:ext>
            </a:extLst>
          </p:cNvPr>
          <p:cNvPicPr>
            <a:picLocks noGrp="1" noChangeAspect="1"/>
          </p:cNvPicPr>
          <p:nvPr>
            <p:ph idx="1"/>
          </p:nvPr>
        </p:nvPicPr>
        <p:blipFill>
          <a:blip r:embed="rId5"/>
          <a:stretch>
            <a:fillRect/>
          </a:stretch>
        </p:blipFill>
        <p:spPr>
          <a:xfrm>
            <a:off x="2064446" y="1517900"/>
            <a:ext cx="7835900" cy="3619500"/>
          </a:xfrm>
        </p:spPr>
      </p:pic>
      <p:sp>
        <p:nvSpPr>
          <p:cNvPr id="5" name="Content Placeholder 1">
            <a:extLst>
              <a:ext uri="{FF2B5EF4-FFF2-40B4-BE49-F238E27FC236}">
                <a16:creationId xmlns:a16="http://schemas.microsoft.com/office/drawing/2014/main" id="{7CC6CBDE-A597-5B84-9DFC-1EDC050B1F2C}"/>
              </a:ext>
            </a:extLst>
          </p:cNvPr>
          <p:cNvSpPr txBox="1">
            <a:spLocks/>
          </p:cNvSpPr>
          <p:nvPr/>
        </p:nvSpPr>
        <p:spPr>
          <a:xfrm>
            <a:off x="5844147" y="207032"/>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focal point principle</a:t>
            </a:r>
          </a:p>
        </p:txBody>
      </p:sp>
      <p:pic>
        <p:nvPicPr>
          <p:cNvPr id="6" name="Audio 5">
            <a:extLst>
              <a:ext uri="{FF2B5EF4-FFF2-40B4-BE49-F238E27FC236}">
                <a16:creationId xmlns:a16="http://schemas.microsoft.com/office/drawing/2014/main" id="{9384D2EA-A313-CB6C-F2E1-54CE01ED48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237832365"/>
      </p:ext>
    </p:extLst>
  </p:cSld>
  <p:clrMapOvr>
    <a:masterClrMapping/>
  </p:clrMapOvr>
  <mc:AlternateContent xmlns:mc="http://schemas.openxmlformats.org/markup-compatibility/2006">
    <mc:Choice xmlns:p14="http://schemas.microsoft.com/office/powerpoint/2010/main" Requires="p14">
      <p:transition spd="slow" p14:dur="2000" advTm="71893"/>
    </mc:Choice>
    <mc:Fallback>
      <p:transition spd="slow" advTm="718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4"/>
          <a:stretch>
            <a:fillRect/>
          </a:stretch>
        </p:blipFill>
        <p:spPr>
          <a:xfrm>
            <a:off x="2965450" y="1523206"/>
            <a:ext cx="6134100" cy="3759200"/>
          </a:xfrm>
        </p:spPr>
      </p:pic>
      <p:sp>
        <p:nvSpPr>
          <p:cNvPr id="2" name="Rectangle 1">
            <a:extLst>
              <a:ext uri="{FF2B5EF4-FFF2-40B4-BE49-F238E27FC236}">
                <a16:creationId xmlns:a16="http://schemas.microsoft.com/office/drawing/2014/main" id="{7225EF23-313B-C891-400C-2A391E9BAD2A}"/>
              </a:ext>
            </a:extLst>
          </p:cNvPr>
          <p:cNvSpPr/>
          <p:nvPr/>
        </p:nvSpPr>
        <p:spPr>
          <a:xfrm>
            <a:off x="6425852" y="3620022"/>
            <a:ext cx="588723" cy="638827"/>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up of a knife&#10;&#10;Description automatically generated with medium confidence">
            <a:extLst>
              <a:ext uri="{FF2B5EF4-FFF2-40B4-BE49-F238E27FC236}">
                <a16:creationId xmlns:a16="http://schemas.microsoft.com/office/drawing/2014/main" id="{E235EAF8-62EB-E006-47C1-F48E5AD0BFA5}"/>
              </a:ext>
            </a:extLst>
          </p:cNvPr>
          <p:cNvPicPr>
            <a:picLocks noChangeAspect="1"/>
          </p:cNvPicPr>
          <p:nvPr/>
        </p:nvPicPr>
        <p:blipFill>
          <a:blip r:embed="rId5"/>
          <a:stretch>
            <a:fillRect/>
          </a:stretch>
        </p:blipFill>
        <p:spPr>
          <a:xfrm>
            <a:off x="3736758" y="1766169"/>
            <a:ext cx="1773378" cy="1261475"/>
          </a:xfrm>
          <a:prstGeom prst="rect">
            <a:avLst/>
          </a:prstGeom>
        </p:spPr>
      </p:pic>
      <p:cxnSp>
        <p:nvCxnSpPr>
          <p:cNvPr id="8" name="Straight Arrow Connector 7">
            <a:extLst>
              <a:ext uri="{FF2B5EF4-FFF2-40B4-BE49-F238E27FC236}">
                <a16:creationId xmlns:a16="http://schemas.microsoft.com/office/drawing/2014/main" id="{C7FF2932-ACD0-BB4F-4FB4-ACEFE081F78C}"/>
              </a:ext>
            </a:extLst>
          </p:cNvPr>
          <p:cNvCxnSpPr/>
          <p:nvPr/>
        </p:nvCxnSpPr>
        <p:spPr>
          <a:xfrm>
            <a:off x="5523978" y="3031299"/>
            <a:ext cx="901874" cy="58872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DA9E727C-0D4A-6A10-8C10-E731079DCE94}"/>
              </a:ext>
            </a:extLst>
          </p:cNvPr>
          <p:cNvSpPr txBox="1"/>
          <p:nvPr/>
        </p:nvSpPr>
        <p:spPr>
          <a:xfrm>
            <a:off x="3551238" y="4074183"/>
            <a:ext cx="1579278" cy="369332"/>
          </a:xfrm>
          <a:prstGeom prst="rect">
            <a:avLst/>
          </a:prstGeom>
          <a:noFill/>
        </p:spPr>
        <p:txBody>
          <a:bodyPr wrap="none" rtlCol="0">
            <a:spAutoFit/>
          </a:bodyPr>
          <a:lstStyle/>
          <a:p>
            <a:r>
              <a:rPr lang="en-US" dirty="0">
                <a:ln>
                  <a:solidFill>
                    <a:schemeClr val="bg1"/>
                  </a:solidFill>
                </a:ln>
                <a:solidFill>
                  <a:schemeClr val="bg1"/>
                </a:solidFill>
              </a:rPr>
              <a:t>Shot number 2</a:t>
            </a:r>
          </a:p>
        </p:txBody>
      </p:sp>
      <p:sp>
        <p:nvSpPr>
          <p:cNvPr id="10" name="TextBox 9">
            <a:extLst>
              <a:ext uri="{FF2B5EF4-FFF2-40B4-BE49-F238E27FC236}">
                <a16:creationId xmlns:a16="http://schemas.microsoft.com/office/drawing/2014/main" id="{D417AD5F-D39F-E59A-DCE0-EF97F2A2FE84}"/>
              </a:ext>
            </a:extLst>
          </p:cNvPr>
          <p:cNvSpPr txBox="1"/>
          <p:nvPr/>
        </p:nvSpPr>
        <p:spPr>
          <a:xfrm>
            <a:off x="9314979" y="2396906"/>
            <a:ext cx="1712328" cy="369332"/>
          </a:xfrm>
          <a:prstGeom prst="rect">
            <a:avLst/>
          </a:prstGeom>
          <a:noFill/>
        </p:spPr>
        <p:txBody>
          <a:bodyPr wrap="none" rtlCol="0">
            <a:spAutoFit/>
          </a:bodyPr>
          <a:lstStyle/>
          <a:p>
            <a:r>
              <a:rPr lang="en-US" dirty="0">
                <a:solidFill>
                  <a:schemeClr val="bg1"/>
                </a:solidFill>
              </a:rPr>
              <a:t>Impact of shot 1</a:t>
            </a:r>
          </a:p>
        </p:txBody>
      </p:sp>
      <p:cxnSp>
        <p:nvCxnSpPr>
          <p:cNvPr id="12" name="Straight Arrow Connector 11">
            <a:extLst>
              <a:ext uri="{FF2B5EF4-FFF2-40B4-BE49-F238E27FC236}">
                <a16:creationId xmlns:a16="http://schemas.microsoft.com/office/drawing/2014/main" id="{3A94ED78-7A57-C1A2-4C8D-D371AEC45E08}"/>
              </a:ext>
            </a:extLst>
          </p:cNvPr>
          <p:cNvCxnSpPr>
            <a:cxnSpLocks/>
            <a:endCxn id="13" idx="7"/>
          </p:cNvCxnSpPr>
          <p:nvPr/>
        </p:nvCxnSpPr>
        <p:spPr>
          <a:xfrm flipH="1">
            <a:off x="7846436" y="2780778"/>
            <a:ext cx="1485454" cy="722973"/>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5E420A96-0FF4-B13B-C5B2-CFBB8D4915FA}"/>
              </a:ext>
            </a:extLst>
          </p:cNvPr>
          <p:cNvSpPr/>
          <p:nvPr/>
        </p:nvSpPr>
        <p:spPr>
          <a:xfrm>
            <a:off x="7438372" y="3429000"/>
            <a:ext cx="478077" cy="510435"/>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extLst>
              <a:ext uri="{FF2B5EF4-FFF2-40B4-BE49-F238E27FC236}">
                <a16:creationId xmlns:a16="http://schemas.microsoft.com/office/drawing/2014/main" id="{4AE4B862-21FB-ECF4-66A5-FB975C190A7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57856763"/>
      </p:ext>
    </p:extLst>
  </p:cSld>
  <p:clrMapOvr>
    <a:masterClrMapping/>
  </p:clrMapOvr>
  <mc:AlternateContent xmlns:mc="http://schemas.openxmlformats.org/markup-compatibility/2006">
    <mc:Choice xmlns:p14="http://schemas.microsoft.com/office/powerpoint/2010/main" Requires="p14">
      <p:transition spd="slow" p14:dur="2000" advTm="38144"/>
    </mc:Choice>
    <mc:Fallback>
      <p:transition spd="slow" advTm="38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picture containing tree, grass, outdoor&#10;&#10;Description automatically generated">
            <a:extLst>
              <a:ext uri="{FF2B5EF4-FFF2-40B4-BE49-F238E27FC236}">
                <a16:creationId xmlns:a16="http://schemas.microsoft.com/office/drawing/2014/main" id="{3CEFAFC3-6160-4943-78D0-DDFCC852C263}"/>
              </a:ext>
            </a:extLst>
          </p:cNvPr>
          <p:cNvPicPr>
            <a:picLocks noGrp="1" noChangeAspect="1"/>
          </p:cNvPicPr>
          <p:nvPr>
            <p:ph idx="1"/>
          </p:nvPr>
        </p:nvPicPr>
        <p:blipFill>
          <a:blip r:embed="rId4"/>
          <a:stretch>
            <a:fillRect/>
          </a:stretch>
        </p:blipFill>
        <p:spPr>
          <a:xfrm>
            <a:off x="2965450" y="1523206"/>
            <a:ext cx="6134100" cy="3759200"/>
          </a:xfrm>
        </p:spPr>
      </p:pic>
      <p:pic>
        <p:nvPicPr>
          <p:cNvPr id="5" name="Audio 4">
            <a:extLst>
              <a:ext uri="{FF2B5EF4-FFF2-40B4-BE49-F238E27FC236}">
                <a16:creationId xmlns:a16="http://schemas.microsoft.com/office/drawing/2014/main" id="{DDDC5CC0-055E-4334-B866-C089123EA2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7377902"/>
      </p:ext>
    </p:extLst>
  </p:cSld>
  <p:clrMapOvr>
    <a:masterClrMapping/>
  </p:clrMapOvr>
  <mc:AlternateContent xmlns:mc="http://schemas.openxmlformats.org/markup-compatibility/2006">
    <mc:Choice xmlns:p14="http://schemas.microsoft.com/office/powerpoint/2010/main" Requires="p14">
      <p:transition spd="slow" p14:dur="2000" advTm="60085"/>
    </mc:Choice>
    <mc:Fallback>
      <p:transition spd="slow" advTm="60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6C106EE7-8485-411F-D8E9-3044ADDC214D}"/>
              </a:ext>
            </a:extLst>
          </p:cNvPr>
          <p:cNvSpPr txBox="1">
            <a:spLocks/>
          </p:cNvSpPr>
          <p:nvPr/>
        </p:nvSpPr>
        <p:spPr>
          <a:xfrm>
            <a:off x="3132936" y="4934826"/>
            <a:ext cx="8384987" cy="1465973"/>
          </a:xfrm>
          <a:prstGeom prst="rect">
            <a:avLst/>
          </a:prstGeom>
        </p:spPr>
        <p:txBody>
          <a:bodyPr vert="horz"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000" dirty="0">
                <a:solidFill>
                  <a:schemeClr val="tx1"/>
                </a:solidFill>
                <a:latin typeface="+mj-lt"/>
                <a:ea typeface="+mj-ea"/>
                <a:cs typeface="+mj-cs"/>
              </a:rPr>
              <a:t>What are Gestalt Principles?</a:t>
            </a:r>
          </a:p>
        </p:txBody>
      </p:sp>
      <p:pic>
        <p:nvPicPr>
          <p:cNvPr id="4" name="Content Placeholder 3" descr="Diagram, shape, schematic&#10;&#10;Description automatically generated">
            <a:extLst>
              <a:ext uri="{FF2B5EF4-FFF2-40B4-BE49-F238E27FC236}">
                <a16:creationId xmlns:a16="http://schemas.microsoft.com/office/drawing/2014/main" id="{B293DC6C-FD5A-35F6-4BE2-114573B913A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0" y="432"/>
            <a:ext cx="12191980" cy="4244759"/>
          </a:xfrm>
          <a:prstGeom prst="rect">
            <a:avLst/>
          </a:prstGeom>
        </p:spPr>
      </p:pic>
      <p:sp>
        <p:nvSpPr>
          <p:cNvPr id="9" name="Content Placeholder 8">
            <a:extLst>
              <a:ext uri="{FF2B5EF4-FFF2-40B4-BE49-F238E27FC236}">
                <a16:creationId xmlns:a16="http://schemas.microsoft.com/office/drawing/2014/main" id="{58617CB0-EF01-526F-4B33-380076BBC66B}"/>
              </a:ext>
            </a:extLst>
          </p:cNvPr>
          <p:cNvSpPr>
            <a:spLocks noGrp="1"/>
          </p:cNvSpPr>
          <p:nvPr>
            <p:ph idx="1"/>
          </p:nvPr>
        </p:nvSpPr>
        <p:spPr>
          <a:xfrm>
            <a:off x="5295899" y="4245191"/>
            <a:ext cx="5638800" cy="1465973"/>
          </a:xfrm>
        </p:spPr>
        <p:txBody>
          <a:bodyPr vert="horz" lIns="91440" tIns="45720" rIns="91440" bIns="45720" rtlCol="0">
            <a:normAutofit/>
          </a:bodyPr>
          <a:lstStyle/>
          <a:p>
            <a:r>
              <a:rPr lang="en-US" sz="2000" dirty="0">
                <a:solidFill>
                  <a:schemeClr val="tx1"/>
                </a:solidFill>
              </a:rPr>
              <a:t>Common Region</a:t>
            </a:r>
          </a:p>
        </p:txBody>
      </p:sp>
      <p:pic>
        <p:nvPicPr>
          <p:cNvPr id="6" name="Audio 5">
            <a:extLst>
              <a:ext uri="{FF2B5EF4-FFF2-40B4-BE49-F238E27FC236}">
                <a16:creationId xmlns:a16="http://schemas.microsoft.com/office/drawing/2014/main" id="{8F04C0B4-106B-2B9D-42BC-DC301F427C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07117600"/>
      </p:ext>
    </p:extLst>
  </p:cSld>
  <p:clrMapOvr>
    <a:masterClrMapping/>
  </p:clrMapOvr>
  <mc:AlternateContent xmlns:mc="http://schemas.openxmlformats.org/markup-compatibility/2006">
    <mc:Choice xmlns:p14="http://schemas.microsoft.com/office/powerpoint/2010/main" Requires="p14">
      <p:transition spd="slow" p14:dur="2000" advTm="61440"/>
    </mc:Choice>
    <mc:Fallback>
      <p:transition spd="slow" advTm="6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3CF83B-F3AB-08C2-9CBD-3EC82868E497}"/>
              </a:ext>
            </a:extLst>
          </p:cNvPr>
          <p:cNvSpPr>
            <a:spLocks noGrp="1"/>
          </p:cNvSpPr>
          <p:nvPr>
            <p:ph idx="1"/>
          </p:nvPr>
        </p:nvSpPr>
        <p:spPr>
          <a:xfrm>
            <a:off x="2167003" y="3568405"/>
            <a:ext cx="6726477" cy="1791221"/>
          </a:xfrm>
        </p:spPr>
        <p:txBody>
          <a:bodyPr/>
          <a:lstStyle/>
          <a:p>
            <a:endParaRPr lang="en-US" dirty="0"/>
          </a:p>
          <a:p>
            <a:endParaRPr lang="en-US" dirty="0"/>
          </a:p>
          <a:p>
            <a:r>
              <a:rPr lang="en-US" dirty="0">
                <a:hlinkClick r:id="rId4"/>
              </a:rPr>
              <a:t>And now for a video to reinforce our learning</a:t>
            </a:r>
            <a:endParaRPr lang="en-US" dirty="0"/>
          </a:p>
        </p:txBody>
      </p:sp>
      <p:sp>
        <p:nvSpPr>
          <p:cNvPr id="3" name="Content Placeholder 1">
            <a:extLst>
              <a:ext uri="{FF2B5EF4-FFF2-40B4-BE49-F238E27FC236}">
                <a16:creationId xmlns:a16="http://schemas.microsoft.com/office/drawing/2014/main" id="{BDA636B1-8598-9F7C-27A5-C453B4DEF455}"/>
              </a:ext>
            </a:extLst>
          </p:cNvPr>
          <p:cNvSpPr txBox="1">
            <a:spLocks/>
          </p:cNvSpPr>
          <p:nvPr/>
        </p:nvSpPr>
        <p:spPr>
          <a:xfrm>
            <a:off x="5831620" y="269663"/>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Gestalt Video</a:t>
            </a:r>
          </a:p>
        </p:txBody>
      </p:sp>
      <p:pic>
        <p:nvPicPr>
          <p:cNvPr id="5" name="Picture 4" descr="A collage of a person&#10;&#10;Description automatically generated with medium confidence">
            <a:extLst>
              <a:ext uri="{FF2B5EF4-FFF2-40B4-BE49-F238E27FC236}">
                <a16:creationId xmlns:a16="http://schemas.microsoft.com/office/drawing/2014/main" id="{5A10ACC9-7CEC-491C-8CD5-108AC069EE4F}"/>
              </a:ext>
            </a:extLst>
          </p:cNvPr>
          <p:cNvPicPr>
            <a:picLocks noChangeAspect="1"/>
          </p:cNvPicPr>
          <p:nvPr/>
        </p:nvPicPr>
        <p:blipFill>
          <a:blip r:embed="rId5"/>
          <a:stretch>
            <a:fillRect/>
          </a:stretch>
        </p:blipFill>
        <p:spPr>
          <a:xfrm>
            <a:off x="2737112" y="1290872"/>
            <a:ext cx="5404806" cy="3173144"/>
          </a:xfrm>
          <a:prstGeom prst="rect">
            <a:avLst/>
          </a:prstGeom>
        </p:spPr>
      </p:pic>
      <p:pic>
        <p:nvPicPr>
          <p:cNvPr id="7" name="Audio 6">
            <a:extLst>
              <a:ext uri="{FF2B5EF4-FFF2-40B4-BE49-F238E27FC236}">
                <a16:creationId xmlns:a16="http://schemas.microsoft.com/office/drawing/2014/main" id="{7A56A495-64CD-628F-37D9-CA5DAEA3B98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975175044"/>
      </p:ext>
    </p:extLst>
  </p:cSld>
  <p:clrMapOvr>
    <a:masterClrMapping/>
  </p:clrMapOvr>
  <mc:AlternateContent xmlns:mc="http://schemas.openxmlformats.org/markup-compatibility/2006">
    <mc:Choice xmlns:p14="http://schemas.microsoft.com/office/powerpoint/2010/main" Requires="p14">
      <p:transition spd="slow" p14:dur="2000" advTm="35808"/>
    </mc:Choice>
    <mc:Fallback>
      <p:transition spd="slow" advTm="3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636A491-074D-9320-4AA8-451D9EF46130}"/>
              </a:ext>
            </a:extLst>
          </p:cNvPr>
          <p:cNvSpPr>
            <a:spLocks noGrp="1"/>
          </p:cNvSpPr>
          <p:nvPr>
            <p:ph idx="1"/>
          </p:nvPr>
        </p:nvSpPr>
        <p:spPr>
          <a:xfrm>
            <a:off x="908865" y="1774892"/>
            <a:ext cx="10740875" cy="3864988"/>
          </a:xfrm>
        </p:spPr>
        <p:txBody>
          <a:bodyPr wrap="square"/>
          <a:lstStyle/>
          <a:p>
            <a:r>
              <a:rPr lang="en-GB" sz="3600" dirty="0"/>
              <a:t>If you understand how the human mind works, it’s easier to direct people’s attention to the right place. Gestalt assists you in doing this. Keeping these principles top-of-mind in </a:t>
            </a:r>
            <a:r>
              <a:rPr lang="en-GB" sz="3600" dirty="0" err="1"/>
              <a:t>powerpoint</a:t>
            </a:r>
            <a:r>
              <a:rPr lang="en-GB" sz="3600" dirty="0"/>
              <a:t> presentations and graphical design will help you keep the user at the centre of your product development process.</a:t>
            </a:r>
            <a:endParaRPr lang="en-US" sz="3600" dirty="0"/>
          </a:p>
        </p:txBody>
      </p:sp>
      <p:sp>
        <p:nvSpPr>
          <p:cNvPr id="3" name="Content Placeholder 1">
            <a:extLst>
              <a:ext uri="{FF2B5EF4-FFF2-40B4-BE49-F238E27FC236}">
                <a16:creationId xmlns:a16="http://schemas.microsoft.com/office/drawing/2014/main" id="{95BD6F1B-2BD4-EFB7-AD5A-BD37839E820C}"/>
              </a:ext>
            </a:extLst>
          </p:cNvPr>
          <p:cNvSpPr txBox="1">
            <a:spLocks/>
          </p:cNvSpPr>
          <p:nvPr/>
        </p:nvSpPr>
        <p:spPr>
          <a:xfrm>
            <a:off x="4060392" y="334697"/>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Summary</a:t>
            </a:r>
          </a:p>
        </p:txBody>
      </p:sp>
      <p:pic>
        <p:nvPicPr>
          <p:cNvPr id="5" name="Picture 4">
            <a:extLst>
              <a:ext uri="{FF2B5EF4-FFF2-40B4-BE49-F238E27FC236}">
                <a16:creationId xmlns:a16="http://schemas.microsoft.com/office/drawing/2014/main" id="{8CF4A9B3-C879-4E7C-4BC8-E0647C498081}"/>
              </a:ext>
            </a:extLst>
          </p:cNvPr>
          <p:cNvPicPr>
            <a:picLocks noChangeAspect="1"/>
          </p:cNvPicPr>
          <p:nvPr/>
        </p:nvPicPr>
        <p:blipFill>
          <a:blip r:embed="rId4" cstate="screen">
            <a:alphaModFix amt="20000"/>
            <a:extLst>
              <a:ext uri="{28A0092B-C50C-407E-A947-70E740481C1C}">
                <a14:useLocalDpi xmlns:a14="http://schemas.microsoft.com/office/drawing/2010/main"/>
              </a:ext>
            </a:extLst>
          </a:blip>
          <a:stretch>
            <a:fillRect/>
          </a:stretch>
        </p:blipFill>
        <p:spPr>
          <a:xfrm>
            <a:off x="3072885" y="1267179"/>
            <a:ext cx="7535552" cy="4323642"/>
          </a:xfrm>
          <a:prstGeom prst="rect">
            <a:avLst/>
          </a:prstGeom>
        </p:spPr>
      </p:pic>
      <p:pic>
        <p:nvPicPr>
          <p:cNvPr id="7" name="Audio 6">
            <a:extLst>
              <a:ext uri="{FF2B5EF4-FFF2-40B4-BE49-F238E27FC236}">
                <a16:creationId xmlns:a16="http://schemas.microsoft.com/office/drawing/2014/main" id="{88E44C21-4A28-11EE-D47C-46565D5628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277317739"/>
      </p:ext>
    </p:extLst>
  </p:cSld>
  <p:clrMapOvr>
    <a:masterClrMapping/>
  </p:clrMapOvr>
  <mc:AlternateContent xmlns:mc="http://schemas.openxmlformats.org/markup-compatibility/2006">
    <mc:Choice xmlns:p14="http://schemas.microsoft.com/office/powerpoint/2010/main" Requires="p14">
      <p:transition spd="slow" p14:dur="2000" advTm="91594"/>
    </mc:Choice>
    <mc:Fallback>
      <p:transition spd="slow" advTm="91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F51A78AF-6631-4B18-A903-61F0C67F65F0}"/>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terms/"/>
    <ds:schemaRef ds:uri="303dbf9b-b85b-46a0-94f1-894078c07ecd"/>
    <ds:schemaRef ds:uri="http://schemas.openxmlformats.org/package/2006/metadata/core-properties"/>
    <ds:schemaRef ds:uri="211f9404-bca0-4bcf-9c1d-965ccb6f8d2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750</TotalTime>
  <Words>1289</Words>
  <Application>Microsoft Macintosh PowerPoint</Application>
  <PresentationFormat>Widescreen</PresentationFormat>
  <Paragraphs>101</Paragraphs>
  <Slides>39</Slides>
  <Notes>13</Notes>
  <HiddenSlides>0</HiddenSlides>
  <MMClips>39</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39</vt:i4>
      </vt:variant>
    </vt:vector>
  </HeadingPairs>
  <TitlesOfParts>
    <vt:vector size="65" baseType="lpstr">
      <vt:lpstr>Arial</vt:lpstr>
      <vt:lpstr>Calibri</vt:lpstr>
      <vt:lpstr>Calibri Light</vt:lpstr>
      <vt:lpstr>Georgia</vt:lpstr>
      <vt:lpstr>Symbol</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67</cp:revision>
  <dcterms:created xsi:type="dcterms:W3CDTF">2021-03-09T15:35:42Z</dcterms:created>
  <dcterms:modified xsi:type="dcterms:W3CDTF">2023-10-30T10:38:07Z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