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2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70" r:id="rId8"/>
    <p:sldId id="263" r:id="rId9"/>
    <p:sldId id="265" r:id="rId10"/>
    <p:sldId id="266" r:id="rId11"/>
    <p:sldId id="267" r:id="rId12"/>
    <p:sldId id="262" r:id="rId13"/>
    <p:sldId id="264" r:id="rId14"/>
    <p:sldId id="268" r:id="rId15"/>
    <p:sldId id="269" r:id="rId16"/>
    <p:sldId id="271" r:id="rId17"/>
    <p:sldId id="272" r:id="rId18"/>
    <p:sldId id="274" r:id="rId19"/>
    <p:sldId id="275" r:id="rId20"/>
    <p:sldId id="273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667" autoAdjust="0"/>
    <p:restoredTop sz="94660"/>
  </p:normalViewPr>
  <p:slideViewPr>
    <p:cSldViewPr>
      <p:cViewPr varScale="1">
        <p:scale>
          <a:sx n="88" d="100"/>
          <a:sy n="88" d="100"/>
        </p:scale>
        <p:origin x="-8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EAB790-841E-4AFD-AD2D-F4C3C1F24C19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89BA3A-BBF2-4DDD-B81B-AB11F559E0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A157867-70B3-4369-BC88-FC10A42AA511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A157867-70B3-4369-BC88-FC10A42AA511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://www.youtube.com/watch?v=meEz3qV_RRc&amp;feature=channel" TargetMode="Externa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Gender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Are gender identities constructed and if so, why?</a:t>
            </a:r>
            <a:endParaRPr lang="en-GB" dirty="0"/>
          </a:p>
        </p:txBody>
      </p:sp>
      <p:pic>
        <p:nvPicPr>
          <p:cNvPr id="5122" name="Picture 2" descr="http://farm4.static.flickr.com/3627/3378420371_703ee8c51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717032"/>
            <a:ext cx="3151082" cy="262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Deconstructing the term ‘gender’</a:t>
            </a:r>
          </a:p>
          <a:p>
            <a:r>
              <a:rPr lang="en-GB" dirty="0" smtClean="0"/>
              <a:t>Task division</a:t>
            </a:r>
          </a:p>
          <a:p>
            <a:r>
              <a:rPr lang="en-GB" dirty="0" smtClean="0"/>
              <a:t>Use of space</a:t>
            </a:r>
          </a:p>
          <a:p>
            <a:r>
              <a:rPr lang="en-GB" dirty="0" smtClean="0"/>
              <a:t>Identity construction</a:t>
            </a:r>
          </a:p>
          <a:p>
            <a:r>
              <a:rPr lang="en-GB" dirty="0" smtClean="0"/>
              <a:t>Is woman ‘other’?</a:t>
            </a:r>
          </a:p>
          <a:p>
            <a:r>
              <a:rPr lang="en-GB" dirty="0" smtClean="0"/>
              <a:t>Feminist anthropological ideas</a:t>
            </a:r>
            <a:endParaRPr lang="en-GB" dirty="0"/>
          </a:p>
        </p:txBody>
      </p:sp>
      <p:pic>
        <p:nvPicPr>
          <p:cNvPr id="2051" name="Picture 3" descr="C:\Documents and Settings\sa025\Local Settings\Temporary Internet Files\Content.IE5\FKY84KH5\MC9000581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26876" y="3213312"/>
            <a:ext cx="2421588" cy="302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gender mean?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French ‘genre’ = kind or type of thing</a:t>
            </a:r>
          </a:p>
          <a:p>
            <a:r>
              <a:rPr lang="en-GB" dirty="0" smtClean="0"/>
              <a:t>Classification system</a:t>
            </a:r>
          </a:p>
          <a:p>
            <a:r>
              <a:rPr lang="en-GB" dirty="0" smtClean="0"/>
              <a:t>Links to </a:t>
            </a:r>
          </a:p>
          <a:p>
            <a:pPr lvl="1"/>
            <a:r>
              <a:rPr lang="en-GB" dirty="0" smtClean="0"/>
              <a:t>Task division</a:t>
            </a:r>
          </a:p>
          <a:p>
            <a:pPr lvl="1"/>
            <a:r>
              <a:rPr lang="en-GB" dirty="0" smtClean="0"/>
              <a:t>Cultural expectations</a:t>
            </a:r>
          </a:p>
          <a:p>
            <a:r>
              <a:rPr lang="en-GB" dirty="0" smtClean="0"/>
              <a:t>Has moral values attached</a:t>
            </a:r>
          </a:p>
          <a:p>
            <a:r>
              <a:rPr lang="en-GB" dirty="0" smtClean="0"/>
              <a:t>Determines actions, choices, behaviours</a:t>
            </a:r>
          </a:p>
          <a:p>
            <a:r>
              <a:rPr lang="en-GB" dirty="0" smtClean="0"/>
              <a:t>Not the same as biological sex  </a:t>
            </a:r>
            <a:endParaRPr lang="en-GB" dirty="0"/>
          </a:p>
        </p:txBody>
      </p:sp>
      <p:pic>
        <p:nvPicPr>
          <p:cNvPr id="3075" name="Picture 3" descr="C:\Users\luci\AppData\Local\Microsoft\Windows\Temporary Internet Files\Content.IE5\2O8T44R0\MC9000481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780928"/>
            <a:ext cx="1621884" cy="162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Anthropological data revealed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is a gender divide which determines social roles</a:t>
            </a:r>
          </a:p>
          <a:p>
            <a:r>
              <a:rPr lang="en-GB" dirty="0" smtClean="0"/>
              <a:t>It is often conceived of as dichotomous</a:t>
            </a:r>
          </a:p>
          <a:p>
            <a:r>
              <a:rPr lang="en-GB" dirty="0" smtClean="0"/>
              <a:t>These roles link to specific tasks</a:t>
            </a:r>
          </a:p>
          <a:p>
            <a:r>
              <a:rPr lang="en-GB" dirty="0" smtClean="0"/>
              <a:t>Why?</a:t>
            </a:r>
          </a:p>
          <a:p>
            <a:pPr lvl="1"/>
            <a:r>
              <a:rPr lang="en-GB" dirty="0" smtClean="0"/>
              <a:t>Was this connected to biology and sexual dimorphism</a:t>
            </a:r>
            <a:endParaRPr lang="en-GB" dirty="0"/>
          </a:p>
        </p:txBody>
      </p:sp>
      <p:pic>
        <p:nvPicPr>
          <p:cNvPr id="2050" name="Picture 2" descr="C:\Users\luci\AppData\Local\Microsoft\Windows\Temporary Internet Files\Content.IE5\2O8T44R0\MC9003124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581128"/>
            <a:ext cx="1817827" cy="1570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Biology and roles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Societies appear to be constructed according to ideas of appropriate/correct tasks</a:t>
            </a:r>
          </a:p>
          <a:p>
            <a:r>
              <a:rPr lang="en-GB" dirty="0" smtClean="0"/>
              <a:t>Where did these ideas come from?</a:t>
            </a:r>
          </a:p>
          <a:p>
            <a:pPr lvl="1"/>
            <a:r>
              <a:rPr lang="en-GB" dirty="0" smtClean="0"/>
              <a:t>Undoubtedly biology is formative</a:t>
            </a:r>
          </a:p>
          <a:p>
            <a:pPr lvl="2"/>
            <a:r>
              <a:rPr lang="en-GB" dirty="0" smtClean="0"/>
              <a:t>Menstruation</a:t>
            </a:r>
          </a:p>
          <a:p>
            <a:pPr lvl="2"/>
            <a:r>
              <a:rPr lang="en-GB" dirty="0" smtClean="0"/>
              <a:t>Pregnancy and childbirth</a:t>
            </a:r>
          </a:p>
          <a:p>
            <a:pPr lvl="2"/>
            <a:r>
              <a:rPr lang="en-GB" dirty="0" smtClean="0"/>
              <a:t>Lactation</a:t>
            </a:r>
          </a:p>
          <a:p>
            <a:pPr lvl="2"/>
            <a:r>
              <a:rPr lang="en-GB" smtClean="0"/>
              <a:t> Childcare </a:t>
            </a:r>
            <a:endParaRPr lang="en-GB" dirty="0"/>
          </a:p>
        </p:txBody>
      </p:sp>
      <p:pic>
        <p:nvPicPr>
          <p:cNvPr id="3075" name="Picture 3" descr="C:\Documents and Settings\sa025\Local Settings\Temporary Internet Files\Content.IE5\DLXUOH81\MP9004485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4653136"/>
            <a:ext cx="2160000" cy="144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Survival, subsistence and roles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625609"/>
          </a:xfrm>
        </p:spPr>
        <p:txBody>
          <a:bodyPr/>
          <a:lstStyle/>
          <a:p>
            <a:r>
              <a:rPr lang="en-GB" dirty="0" smtClean="0"/>
              <a:t>h/g as ‘original’ method of subsistence</a:t>
            </a:r>
          </a:p>
          <a:p>
            <a:r>
              <a:rPr lang="en-GB" dirty="0" smtClean="0"/>
              <a:t>Most food harvested through gathering (2/3rds world food gathered by women – </a:t>
            </a:r>
            <a:r>
              <a:rPr lang="en-GB" dirty="0" err="1" smtClean="0"/>
              <a:t>Boserup</a:t>
            </a:r>
            <a:r>
              <a:rPr lang="en-GB" dirty="0" smtClean="0"/>
              <a:t>, 1973; Linton, 1973)</a:t>
            </a:r>
          </a:p>
          <a:p>
            <a:r>
              <a:rPr lang="en-GB" dirty="0" smtClean="0"/>
              <a:t>Hunting problematic with small children – and no hair!</a:t>
            </a:r>
          </a:p>
          <a:p>
            <a:r>
              <a:rPr lang="en-GB" dirty="0" smtClean="0"/>
              <a:t>Parental investment necessitates relationship (</a:t>
            </a:r>
            <a:r>
              <a:rPr lang="en-GB" dirty="0" err="1" smtClean="0"/>
              <a:t>Tivers</a:t>
            </a:r>
            <a:r>
              <a:rPr lang="en-GB" dirty="0" smtClean="0"/>
              <a:t>, 1972)</a:t>
            </a:r>
            <a:endParaRPr lang="en-GB" dirty="0"/>
          </a:p>
        </p:txBody>
      </p:sp>
      <p:pic>
        <p:nvPicPr>
          <p:cNvPr id="18436" name="Picture 4" descr="C:\Users\luci\AppData\Local\Microsoft\Windows\Temporary Internet Files\Content.IE5\C5E04ZI0\MC9000222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105051"/>
            <a:ext cx="1805940" cy="1492301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8437" name="Picture 5" descr="C:\Users\luci\AppData\Local\Microsoft\Windows\Temporary Internet Files\Content.IE5\TAQDD7RT\MC9000222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5085184"/>
            <a:ext cx="1836115" cy="1510589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32" name="Picture 8" descr="C:\Users\luci\AppData\Local\Microsoft\Windows\Temporary Internet Files\Content.IE5\ZYY64IN6\MP9004424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3645360"/>
            <a:ext cx="2076270" cy="302400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 and biology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women more caring...naturally?</a:t>
            </a:r>
          </a:p>
          <a:p>
            <a:r>
              <a:rPr lang="en-GB" dirty="0" smtClean="0"/>
              <a:t>Are men more aggressive...naturally?</a:t>
            </a:r>
          </a:p>
          <a:p>
            <a:endParaRPr lang="en-GB" dirty="0" smtClean="0"/>
          </a:p>
          <a:p>
            <a:r>
              <a:rPr lang="en-GB" dirty="0" smtClean="0"/>
              <a:t>Do men have feminine characteristics?</a:t>
            </a:r>
          </a:p>
          <a:p>
            <a:r>
              <a:rPr lang="en-GB" dirty="0" smtClean="0"/>
              <a:t>Do women have masculine characteristics?</a:t>
            </a:r>
            <a:endParaRPr lang="en-GB" dirty="0"/>
          </a:p>
        </p:txBody>
      </p:sp>
      <p:pic>
        <p:nvPicPr>
          <p:cNvPr id="26625" name="Picture 1" descr="C:\Users\luci\AppData\Local\Microsoft\Windows\Temporary Internet Files\Content.IE5\DLIYC64I\MP90044308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80477" y="5085184"/>
            <a:ext cx="2335739" cy="1548000"/>
          </a:xfrm>
          <a:prstGeom prst="rect">
            <a:avLst/>
          </a:prstGeom>
          <a:noFill/>
        </p:spPr>
      </p:pic>
      <p:pic>
        <p:nvPicPr>
          <p:cNvPr id="26628" name="Picture 4" descr="C:\Users\luci\AppData\Local\Microsoft\Windows\Temporary Internet Files\Content.IE5\DLIYC64I\MP9002851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293096"/>
            <a:ext cx="3657600" cy="2401824"/>
          </a:xfrm>
          <a:prstGeom prst="rect">
            <a:avLst/>
          </a:prstGeom>
          <a:noFill/>
        </p:spPr>
      </p:pic>
      <p:pic>
        <p:nvPicPr>
          <p:cNvPr id="26633" name="Picture 9" descr="C:\Users\luci\AppData\Local\Microsoft\Windows\Temporary Internet Files\Content.IE5\G040T1WM\MP900448468[1].jpg"/>
          <p:cNvPicPr>
            <a:picLocks noChangeAspect="1" noChangeArrowheads="1"/>
          </p:cNvPicPr>
          <p:nvPr/>
        </p:nvPicPr>
        <p:blipFill>
          <a:blip r:embed="rId5" cstate="print"/>
          <a:srcRect t="21650" r="48208"/>
          <a:stretch>
            <a:fillRect/>
          </a:stretch>
        </p:blipFill>
        <p:spPr bwMode="auto">
          <a:xfrm>
            <a:off x="7235463" y="1124992"/>
            <a:ext cx="1729025" cy="223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Spatial division and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625609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Social space is divided into 2 basic categories</a:t>
            </a:r>
          </a:p>
          <a:p>
            <a:pPr lvl="1"/>
            <a:r>
              <a:rPr lang="en-GB" dirty="0" smtClean="0">
                <a:solidFill>
                  <a:srgbClr val="FF3399"/>
                </a:solidFill>
              </a:rPr>
              <a:t>Domestic sphere</a:t>
            </a:r>
            <a:r>
              <a:rPr lang="en-GB" dirty="0" smtClean="0"/>
              <a:t>: home/private, inhabited by women and children</a:t>
            </a:r>
          </a:p>
          <a:p>
            <a:pPr lvl="1"/>
            <a:r>
              <a:rPr lang="en-GB" dirty="0" smtClean="0">
                <a:solidFill>
                  <a:srgbClr val="0070C0"/>
                </a:solidFill>
              </a:rPr>
              <a:t>Political sphere</a:t>
            </a:r>
            <a:r>
              <a:rPr lang="en-GB" dirty="0" smtClean="0"/>
              <a:t>: public, inhabited by men</a:t>
            </a:r>
            <a:endParaRPr lang="en-GB" dirty="0"/>
          </a:p>
        </p:txBody>
      </p:sp>
      <p:pic>
        <p:nvPicPr>
          <p:cNvPr id="20486" name="Picture 6" descr="C:\Users\luci\AppData\Local\Microsoft\Windows\Temporary Internet Files\Content.IE5\C5E04ZI0\MC900415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581128"/>
            <a:ext cx="3151157" cy="2016000"/>
          </a:xfrm>
          <a:prstGeom prst="rect">
            <a:avLst/>
          </a:prstGeom>
          <a:noFill/>
        </p:spPr>
      </p:pic>
      <p:pic>
        <p:nvPicPr>
          <p:cNvPr id="20487" name="Picture 7" descr="C:\Users\luci\AppData\Local\Microsoft\Windows\Temporary Internet Files\Content.IE5\TAQDD7RT\MC9000547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509120"/>
            <a:ext cx="2285200" cy="2052000"/>
          </a:xfrm>
          <a:prstGeom prst="rect">
            <a:avLst/>
          </a:prstGeom>
          <a:noFill/>
        </p:spPr>
      </p:pic>
      <p:pic>
        <p:nvPicPr>
          <p:cNvPr id="20489" name="Picture 9" descr="C:\Users\luci\AppData\Local\Microsoft\Windows\Temporary Internet Files\Content.IE5\TAQDD7RT\MP900446455[1].jpg"/>
          <p:cNvPicPr>
            <a:picLocks noChangeAspect="1" noChangeArrowheads="1"/>
          </p:cNvPicPr>
          <p:nvPr/>
        </p:nvPicPr>
        <p:blipFill>
          <a:blip r:embed="rId4" cstate="print"/>
          <a:srcRect r="21667" b="6423"/>
          <a:stretch>
            <a:fillRect/>
          </a:stretch>
        </p:blipFill>
        <p:spPr bwMode="auto">
          <a:xfrm>
            <a:off x="6804248" y="4149080"/>
            <a:ext cx="1690296" cy="24928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genders – 3</a:t>
            </a:r>
            <a:r>
              <a:rPr lang="en-GB" baseline="30000" dirty="0" smtClean="0"/>
              <a:t>rd</a:t>
            </a:r>
            <a:r>
              <a:rPr lang="en-GB" dirty="0" smtClean="0"/>
              <a:t> gender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err="1" smtClean="0"/>
              <a:t>Hijras</a:t>
            </a:r>
            <a:r>
              <a:rPr lang="en-GB" dirty="0" smtClean="0"/>
              <a:t> – emasculated men and hermaphrodites</a:t>
            </a:r>
          </a:p>
          <a:p>
            <a:r>
              <a:rPr lang="en-GB" i="1" dirty="0" err="1" smtClean="0"/>
              <a:t>Xanith</a:t>
            </a:r>
            <a:r>
              <a:rPr lang="en-GB" dirty="0" smtClean="0"/>
              <a:t> (Islamic society Oman) – who have both masculine and feminine characteristics</a:t>
            </a:r>
          </a:p>
          <a:p>
            <a:r>
              <a:rPr lang="en-GB" i="1" dirty="0" err="1" smtClean="0"/>
              <a:t>Berdache</a:t>
            </a:r>
            <a:r>
              <a:rPr lang="en-GB" dirty="0" smtClean="0"/>
              <a:t> – ‘manly-hearted women’ or ‘two-spirit’ of Native American groups who reject traditional roles (shamans)</a:t>
            </a:r>
          </a:p>
          <a:p>
            <a:r>
              <a:rPr lang="en-GB" i="1" dirty="0" err="1" smtClean="0"/>
              <a:t>Mahu</a:t>
            </a:r>
            <a:r>
              <a:rPr lang="en-GB" dirty="0" smtClean="0"/>
              <a:t> – Tahitian men who behave as women</a:t>
            </a:r>
          </a:p>
          <a:p>
            <a:pPr>
              <a:buNone/>
            </a:pPr>
            <a:r>
              <a:rPr lang="en-GB" sz="2400" dirty="0" smtClean="0"/>
              <a:t>(Lassiter,2006:135-6)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 descr="http://farm4.static.flickr.com/3017/2989485478_e42d882d3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72816"/>
            <a:ext cx="3276600" cy="4362450"/>
          </a:xfrm>
          <a:prstGeom prst="rect">
            <a:avLst/>
          </a:prstGeom>
          <a:noFill/>
        </p:spPr>
      </p:pic>
      <p:pic>
        <p:nvPicPr>
          <p:cNvPr id="21510" name="Picture 6" descr="http://www.soc.ucsb.edu/sexinfo/images/berdach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692696"/>
            <a:ext cx="2200275" cy="3467100"/>
          </a:xfrm>
          <a:prstGeom prst="rect">
            <a:avLst/>
          </a:prstGeom>
          <a:noFill/>
        </p:spPr>
      </p:pic>
      <p:pic>
        <p:nvPicPr>
          <p:cNvPr id="21512" name="Picture 8" descr="http://www.medium4you.be/local/cache-vignettes/L300xH418/mahu-tahiti1ab62-019f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1700808"/>
            <a:ext cx="3133725" cy="4362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dancing boys of Afghanistan</a:t>
            </a:r>
            <a:endParaRPr lang="en-GB" dirty="0"/>
          </a:p>
        </p:txBody>
      </p:sp>
      <p:pic>
        <p:nvPicPr>
          <p:cNvPr id="24578" name="Picture 2" descr="ImageShack, share photos, pictures, free image hosting, free video hosting, image hosting, video hosting, photo image hosting site, video hosting sit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420888"/>
            <a:ext cx="4095750" cy="2924176"/>
          </a:xfrm>
          <a:prstGeom prst="rect">
            <a:avLst/>
          </a:prstGeom>
          <a:noFill/>
        </p:spPr>
      </p:pic>
      <p:pic>
        <p:nvPicPr>
          <p:cNvPr id="24580" name="Picture 4" descr="http://english.taand.com/images/articles/2010_04/1007/u2_46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276872"/>
            <a:ext cx="3333750" cy="3238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3568" y="3212976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OK...so task division makes some sense but why the value attached too?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83568" y="1628800"/>
            <a:ext cx="8077200" cy="1499616"/>
          </a:xfrm>
        </p:spPr>
        <p:txBody>
          <a:bodyPr/>
          <a:lstStyle/>
          <a:p>
            <a:r>
              <a:rPr lang="en-GB" dirty="0" smtClean="0"/>
              <a:t>And why are women’s tasks always diminished in stature?</a:t>
            </a:r>
            <a:endParaRPr lang="en-GB" dirty="0"/>
          </a:p>
        </p:txBody>
      </p:sp>
      <p:pic>
        <p:nvPicPr>
          <p:cNvPr id="19459" name="Picture 3" descr="C:\Users\luci\AppData\Local\Microsoft\Windows\Temporary Internet Files\Content.IE5\2O8T44R0\MP9004013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99620" y="764704"/>
            <a:ext cx="1704828" cy="255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Universal subordination of women?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Ethnographic examples of gender based inequality suggests this was a universal response to sexual difference </a:t>
            </a:r>
          </a:p>
          <a:p>
            <a:pPr>
              <a:buNone/>
            </a:pPr>
            <a:r>
              <a:rPr lang="en-GB" dirty="0" smtClean="0"/>
              <a:t>BUT...</a:t>
            </a:r>
          </a:p>
          <a:p>
            <a:r>
              <a:rPr lang="en-GB" dirty="0" smtClean="0"/>
              <a:t>Did this mean that it was ‘natural’? And if so, is natural right?</a:t>
            </a:r>
          </a:p>
          <a:p>
            <a:r>
              <a:rPr lang="en-GB" dirty="0" smtClean="0"/>
              <a:t>Is woman ‘the other’?</a:t>
            </a:r>
          </a:p>
          <a:p>
            <a:r>
              <a:rPr lang="en-GB" dirty="0" smtClean="0"/>
              <a:t>Are women naturally inferior to men?</a:t>
            </a:r>
          </a:p>
          <a:p>
            <a:pPr>
              <a:buNone/>
            </a:pPr>
            <a:r>
              <a:rPr lang="en-GB" sz="2000" dirty="0" smtClean="0"/>
              <a:t>(</a:t>
            </a:r>
            <a:r>
              <a:rPr lang="en-GB" sz="2000" dirty="0" err="1" smtClean="0"/>
              <a:t>Rosaldo</a:t>
            </a:r>
            <a:r>
              <a:rPr lang="en-GB" sz="2000" dirty="0" smtClean="0"/>
              <a:t> and Lamphere,1974:2)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55448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Some points from </a:t>
            </a:r>
            <a:br>
              <a:rPr lang="en-GB" dirty="0" smtClean="0"/>
            </a:br>
            <a:r>
              <a:rPr lang="en-GB" dirty="0" smtClean="0"/>
              <a:t>feminist anthropologists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71743"/>
            <a:ext cx="8229600" cy="4625609"/>
          </a:xfrm>
        </p:spPr>
        <p:txBody>
          <a:bodyPr/>
          <a:lstStyle/>
          <a:p>
            <a:r>
              <a:rPr lang="en-GB" dirty="0" smtClean="0"/>
              <a:t>Original assumptions were too narrow; gender roles are very different around the world; women dominate some situations and men in others</a:t>
            </a:r>
          </a:p>
          <a:p>
            <a:r>
              <a:rPr lang="en-GB" dirty="0" smtClean="0"/>
              <a:t>Example:</a:t>
            </a:r>
          </a:p>
          <a:p>
            <a:pPr lvl="1"/>
            <a:r>
              <a:rPr lang="en-GB" dirty="0" smtClean="0"/>
              <a:t>Iroquois tribes men serve as leaders but are elected by clan mothers – who can remove them too (Lassiter,2006:140)</a:t>
            </a:r>
          </a:p>
          <a:p>
            <a:pPr lvl="1"/>
            <a:endParaRPr lang="en-GB" dirty="0"/>
          </a:p>
        </p:txBody>
      </p:sp>
      <p:pic>
        <p:nvPicPr>
          <p:cNvPr id="25602" name="Picture 2" descr="http://summertownstock.com/panoramicsforebay/details/SummertownSun-IroquoisGroup1914detai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83093" y="188640"/>
            <a:ext cx="3053403" cy="18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Peggy Reeves </a:t>
            </a:r>
            <a:r>
              <a:rPr lang="en-GB" dirty="0" err="1" smtClean="0"/>
              <a:t>Sanday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2000" dirty="0" smtClean="0"/>
              <a:t>(1981, F</a:t>
            </a:r>
            <a:r>
              <a:rPr lang="en-GB" sz="2000" i="1" dirty="0" smtClean="0"/>
              <a:t>emale Power, Male Dominance: the origins of sexual inequality</a:t>
            </a:r>
            <a:r>
              <a:rPr lang="en-GB" sz="2000" dirty="0" smtClean="0"/>
              <a:t>, CUP)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Biology </a:t>
            </a:r>
            <a:r>
              <a:rPr lang="en-GB" i="1" dirty="0" smtClean="0"/>
              <a:t>exclusively </a:t>
            </a:r>
            <a:r>
              <a:rPr lang="en-GB" dirty="0" smtClean="0"/>
              <a:t>might not be formative</a:t>
            </a:r>
          </a:p>
          <a:p>
            <a:r>
              <a:rPr lang="en-GB" dirty="0" smtClean="0"/>
              <a:t>Humanity’s relationship to the landscape shapes conclusions about life</a:t>
            </a:r>
          </a:p>
          <a:p>
            <a:r>
              <a:rPr lang="en-GB" dirty="0" smtClean="0"/>
              <a:t>Gender based inequality was less evident in foraging societies. It increased with technological advances</a:t>
            </a:r>
            <a:endParaRPr lang="en-GB" dirty="0"/>
          </a:p>
        </p:txBody>
      </p:sp>
      <p:pic>
        <p:nvPicPr>
          <p:cNvPr id="27650" name="Picture 2" descr="http://www.upenn.edu/almanac/v44/n02/Eggi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861048"/>
            <a:ext cx="1918823" cy="273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Sherry </a:t>
            </a:r>
            <a:r>
              <a:rPr lang="en-GB" dirty="0" err="1" smtClean="0"/>
              <a:t>Ortner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2000" dirty="0" smtClean="0"/>
              <a:t>(1974,</a:t>
            </a:r>
            <a:r>
              <a:rPr lang="en-GB" sz="2000" i="1" dirty="0" smtClean="0"/>
              <a:t>Woman, Culture and Society</a:t>
            </a:r>
            <a:r>
              <a:rPr lang="en-GB" sz="2000" dirty="0" smtClean="0"/>
              <a:t>, Stanford </a:t>
            </a:r>
            <a:r>
              <a:rPr lang="en-GB" sz="2000" dirty="0" err="1" smtClean="0"/>
              <a:t>Uni</a:t>
            </a:r>
            <a:r>
              <a:rPr lang="en-GB" sz="2000" dirty="0" smtClean="0"/>
              <a:t> Press)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Biology and notion of ‘feminine personality’ culminates in women being easily seen as ‘natural’</a:t>
            </a:r>
          </a:p>
          <a:p>
            <a:r>
              <a:rPr lang="en-GB" dirty="0" smtClean="0"/>
              <a:t>Men are then ‘cultural’ – elevated</a:t>
            </a:r>
          </a:p>
          <a:p>
            <a:r>
              <a:rPr lang="en-GB" dirty="0" smtClean="0"/>
              <a:t>Culture controls nature; nature needs to serve culture</a:t>
            </a:r>
            <a:endParaRPr lang="en-GB" dirty="0"/>
          </a:p>
        </p:txBody>
      </p:sp>
      <p:pic>
        <p:nvPicPr>
          <p:cNvPr id="29699" name="Picture 3" descr="C:\Users\luci\AppData\Local\Microsoft\Windows\Temporary Internet Files\Content.IE5\DLIYC64I\MP9002276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32656"/>
            <a:ext cx="1643580" cy="248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Jane </a:t>
            </a:r>
            <a:r>
              <a:rPr lang="en-GB" dirty="0" err="1" smtClean="0"/>
              <a:t>Fishburne</a:t>
            </a:r>
            <a:r>
              <a:rPr lang="en-GB" dirty="0" smtClean="0"/>
              <a:t> Collier</a:t>
            </a:r>
            <a:r>
              <a:rPr lang="en-GB" sz="4800" dirty="0" smtClean="0"/>
              <a:t> </a:t>
            </a:r>
            <a:br>
              <a:rPr lang="en-GB" sz="4800" dirty="0" smtClean="0"/>
            </a:br>
            <a:r>
              <a:rPr lang="en-GB" sz="2200" dirty="0" smtClean="0"/>
              <a:t>(1974, </a:t>
            </a:r>
            <a:r>
              <a:rPr lang="en-GB" sz="2200" i="1" dirty="0" smtClean="0"/>
              <a:t>Woman, Culture and Society</a:t>
            </a:r>
            <a:r>
              <a:rPr lang="en-GB" sz="2200" dirty="0" smtClean="0"/>
              <a:t>, Stanford </a:t>
            </a:r>
            <a:r>
              <a:rPr lang="en-GB" sz="2200" dirty="0" err="1" smtClean="0"/>
              <a:t>Uni</a:t>
            </a:r>
            <a:r>
              <a:rPr lang="en-GB" sz="2200" dirty="0" smtClean="0"/>
              <a:t> Press) </a:t>
            </a:r>
            <a:endParaRPr lang="en-GB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Women control from behind the scenes, indirectly</a:t>
            </a:r>
          </a:p>
          <a:p>
            <a:r>
              <a:rPr lang="en-GB" dirty="0" smtClean="0"/>
              <a:t>All people have mothers!</a:t>
            </a:r>
          </a:p>
          <a:p>
            <a:r>
              <a:rPr lang="en-GB" dirty="0" smtClean="0"/>
              <a:t>This may appear trivial but social relationships create structures and shouldn’t be ignored</a:t>
            </a:r>
            <a:endParaRPr lang="en-GB" dirty="0"/>
          </a:p>
        </p:txBody>
      </p:sp>
      <p:pic>
        <p:nvPicPr>
          <p:cNvPr id="28674" name="Picture 2" descr="http://www.antropologiajuridica.cl/wp-content/uploads/cursos/primer_curso_aj.jpg"/>
          <p:cNvPicPr>
            <a:picLocks noChangeAspect="1" noChangeArrowheads="1"/>
          </p:cNvPicPr>
          <p:nvPr/>
        </p:nvPicPr>
        <p:blipFill>
          <a:blip r:embed="rId2" cstate="print"/>
          <a:srcRect l="52152" r="31216"/>
          <a:stretch>
            <a:fillRect/>
          </a:stretch>
        </p:blipFill>
        <p:spPr bwMode="auto">
          <a:xfrm>
            <a:off x="7956376" y="0"/>
            <a:ext cx="792088" cy="3571875"/>
          </a:xfrm>
          <a:prstGeom prst="rect">
            <a:avLst/>
          </a:prstGeom>
          <a:noFill/>
        </p:spPr>
      </p:pic>
      <p:pic>
        <p:nvPicPr>
          <p:cNvPr id="28676" name="Picture 4" descr="C:\Users\luci\AppData\Local\Microsoft\Windows\Temporary Internet Files\Content.IE5\DLIYC64I\MP90044398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725144"/>
            <a:ext cx="2218073" cy="14761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Henrietta Moore</a:t>
            </a:r>
            <a:br>
              <a:rPr lang="en-GB" dirty="0" smtClean="0"/>
            </a:br>
            <a:r>
              <a:rPr lang="en-GB" sz="2000" dirty="0" smtClean="0"/>
              <a:t>(1988, </a:t>
            </a:r>
            <a:r>
              <a:rPr lang="en-GB" sz="2000" i="1" dirty="0" smtClean="0"/>
              <a:t>Feminism and Anthropology</a:t>
            </a:r>
            <a:r>
              <a:rPr lang="en-GB" sz="2000" dirty="0" smtClean="0"/>
              <a:t>, University of Minnesota Press)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Gender is not only about women</a:t>
            </a:r>
          </a:p>
          <a:p>
            <a:r>
              <a:rPr lang="en-GB" dirty="0" smtClean="0"/>
              <a:t>It is about relationships and how society is structured</a:t>
            </a:r>
          </a:p>
          <a:p>
            <a:r>
              <a:rPr lang="en-GB" dirty="0" smtClean="0"/>
              <a:t>Looking at male roles is increasingly important too</a:t>
            </a:r>
            <a:endParaRPr lang="en-GB" dirty="0"/>
          </a:p>
        </p:txBody>
      </p:sp>
      <p:pic>
        <p:nvPicPr>
          <p:cNvPr id="31746" name="Picture 2" descr="http://erc.europa.eu/layouts/images/Moo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4653136"/>
            <a:ext cx="2735505" cy="18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Where women rule</a:t>
            </a:r>
            <a:endParaRPr lang="en-GB" dirty="0"/>
          </a:p>
        </p:txBody>
      </p:sp>
      <p:pic>
        <p:nvPicPr>
          <p:cNvPr id="1026" name="Picture 2" descr="http://i48.tinypic.com/2i0zne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13235" y="548992"/>
            <a:ext cx="3635229" cy="280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Exploration of gender </a:t>
            </a:r>
          </a:p>
          <a:p>
            <a:r>
              <a:rPr lang="en-GB" dirty="0" smtClean="0"/>
              <a:t>Explanation of difference in task role</a:t>
            </a:r>
          </a:p>
          <a:p>
            <a:r>
              <a:rPr lang="en-GB" dirty="0" smtClean="0"/>
              <a:t>Queried apparent universal gender inequality</a:t>
            </a:r>
          </a:p>
          <a:p>
            <a:r>
              <a:rPr lang="en-GB" dirty="0" smtClean="0"/>
              <a:t>Considered some feminist ideas and explanations</a:t>
            </a:r>
            <a:endParaRPr lang="en-GB" dirty="0"/>
          </a:p>
        </p:txBody>
      </p:sp>
      <p:pic>
        <p:nvPicPr>
          <p:cNvPr id="30722" name="Picture 2" descr="C:\Users\luci\AppData\Local\Microsoft\Windows\Temporary Internet Files\Content.IE5\C5E04ZI0\MP9004066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60648"/>
            <a:ext cx="2081784" cy="3121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Custom 23">
      <a:dk1>
        <a:srgbClr val="FFFFFF"/>
      </a:dk1>
      <a:lt1>
        <a:srgbClr val="141415"/>
      </a:lt1>
      <a:dk2>
        <a:srgbClr val="340000"/>
      </a:dk2>
      <a:lt2>
        <a:srgbClr val="FFC000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568</TotalTime>
  <Words>593</Words>
  <Application>Microsoft Office PowerPoint</Application>
  <PresentationFormat>On-screen Show (4:3)</PresentationFormat>
  <Paragraphs>95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Module</vt:lpstr>
      <vt:lpstr>Gender </vt:lpstr>
      <vt:lpstr>Today’s class</vt:lpstr>
      <vt:lpstr>What does gender mean?</vt:lpstr>
      <vt:lpstr>Anthropological data revealed</vt:lpstr>
      <vt:lpstr>Biology and roles</vt:lpstr>
      <vt:lpstr>Survival, subsistence and roles</vt:lpstr>
      <vt:lpstr>Characteristics and biology</vt:lpstr>
      <vt:lpstr>Spatial division and power</vt:lpstr>
      <vt:lpstr>Alternative genders – 3rd gender</vt:lpstr>
      <vt:lpstr>Slide 10</vt:lpstr>
      <vt:lpstr>The dancing boys of Afghanistan</vt:lpstr>
      <vt:lpstr>OK...so task division makes some sense but why the value attached too?</vt:lpstr>
      <vt:lpstr>Universal subordination of women?</vt:lpstr>
      <vt:lpstr>Some points from  feminist anthropologists</vt:lpstr>
      <vt:lpstr>Peggy Reeves Sanday (1981, Female Power, Male Dominance: the origins of sexual inequality, CUP)</vt:lpstr>
      <vt:lpstr>Sherry Ortner (1974,Woman, Culture and Society, Stanford Uni Press)</vt:lpstr>
      <vt:lpstr>Jane Fishburne Collier  (1974, Woman, Culture and Society, Stanford Uni Press) </vt:lpstr>
      <vt:lpstr>Henrietta Moore (1988, Feminism and Anthropology, University of Minnesota Press)</vt:lpstr>
      <vt:lpstr>Where women rule</vt:lpstr>
      <vt:lpstr>Summary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Gender </dc:title>
  <dc:creator>sa025</dc:creator>
  <cp:lastModifiedBy>sa025</cp:lastModifiedBy>
  <cp:revision>37</cp:revision>
  <dcterms:created xsi:type="dcterms:W3CDTF">2010-10-27T09:51:08Z</dcterms:created>
  <dcterms:modified xsi:type="dcterms:W3CDTF">2010-11-15T16:18:33Z</dcterms:modified>
</cp:coreProperties>
</file>