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6" r:id="rId1"/>
  </p:sldMasterIdLst>
  <p:notesMasterIdLst>
    <p:notesMasterId r:id="rId46"/>
  </p:notesMasterIdLst>
  <p:sldIdLst>
    <p:sldId id="257" r:id="rId2"/>
    <p:sldId id="345" r:id="rId3"/>
    <p:sldId id="346" r:id="rId4"/>
    <p:sldId id="347" r:id="rId5"/>
    <p:sldId id="348" r:id="rId6"/>
    <p:sldId id="301" r:id="rId7"/>
    <p:sldId id="349" r:id="rId8"/>
    <p:sldId id="308" r:id="rId9"/>
    <p:sldId id="307" r:id="rId10"/>
    <p:sldId id="303" r:id="rId11"/>
    <p:sldId id="304" r:id="rId12"/>
    <p:sldId id="309" r:id="rId13"/>
    <p:sldId id="310" r:id="rId14"/>
    <p:sldId id="311" r:id="rId15"/>
    <p:sldId id="344" r:id="rId16"/>
    <p:sldId id="312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5" r:id="rId28"/>
    <p:sldId id="327" r:id="rId29"/>
    <p:sldId id="328" r:id="rId30"/>
    <p:sldId id="329" r:id="rId31"/>
    <p:sldId id="330" r:id="rId32"/>
    <p:sldId id="331" r:id="rId33"/>
    <p:sldId id="332" r:id="rId34"/>
    <p:sldId id="333" r:id="rId35"/>
    <p:sldId id="335" r:id="rId36"/>
    <p:sldId id="336" r:id="rId37"/>
    <p:sldId id="337" r:id="rId38"/>
    <p:sldId id="338" r:id="rId39"/>
    <p:sldId id="339" r:id="rId40"/>
    <p:sldId id="340" r:id="rId41"/>
    <p:sldId id="341" r:id="rId42"/>
    <p:sldId id="342" r:id="rId43"/>
    <p:sldId id="343" r:id="rId44"/>
    <p:sldId id="297" r:id="rId4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51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44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740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10668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482916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oksites.net/download/weaver/download.ht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/>
          </a:bodyPr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908648"/>
            <a:ext cx="6480048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200" smtClean="0"/>
              <a:t>M5X01051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3200" dirty="0"/>
              <a:t>Lecture </a:t>
            </a:r>
            <a:r>
              <a:rPr lang="en-GB" sz="3200" dirty="0" smtClean="0"/>
              <a:t>1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 smtClean="0"/>
              <a:t>Introduction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AIM(S</a:t>
            </a:r>
            <a:r>
              <a:rPr lang="en-GB" b="1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</a:t>
            </a:r>
            <a:r>
              <a:rPr lang="en-GB" dirty="0"/>
              <a:t>underpin academic research and the third year major </a:t>
            </a:r>
            <a:r>
              <a:rPr lang="en-GB" dirty="0" smtClean="0"/>
              <a:t>project</a:t>
            </a:r>
          </a:p>
          <a:p>
            <a:r>
              <a:rPr lang="en-GB" dirty="0" smtClean="0"/>
              <a:t>To </a:t>
            </a:r>
            <a:r>
              <a:rPr lang="en-GB" dirty="0"/>
              <a:t>provide students with a comprehensive and systematic understanding of the knowledge and skills needed to collect, interpret, analyse, synthesise and present data using appropriate research </a:t>
            </a:r>
            <a:r>
              <a:rPr lang="en-GB" dirty="0" smtClean="0"/>
              <a:t>methods</a:t>
            </a:r>
          </a:p>
          <a:p>
            <a:r>
              <a:rPr lang="en-GB" dirty="0" smtClean="0"/>
              <a:t>To extend </a:t>
            </a:r>
            <a:r>
              <a:rPr lang="en-GB" dirty="0"/>
              <a:t>the student’s technical expertise in information systems development such that s/he is able to evaluate the suitability of different development methods for different </a:t>
            </a:r>
            <a:r>
              <a:rPr lang="en-GB" dirty="0" smtClean="0"/>
              <a:t>situations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776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LEARNING </a:t>
            </a:r>
            <a:r>
              <a:rPr lang="en-GB" b="1" dirty="0" smtClean="0"/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 smtClean="0"/>
              <a:t>Upon </a:t>
            </a:r>
            <a:r>
              <a:rPr lang="en-GB" dirty="0"/>
              <a:t>the successful completion of this module, the student should be able to demonstrate the ability to</a:t>
            </a:r>
            <a:r>
              <a:rPr lang="en-GB" dirty="0" smtClean="0"/>
              <a:t>:</a:t>
            </a:r>
            <a:endParaRPr lang="en-GB" dirty="0"/>
          </a:p>
          <a:p>
            <a:pPr lvl="0"/>
            <a:r>
              <a:rPr lang="en-GB" dirty="0"/>
              <a:t>Review critically the current research literature pertinent to a research topic and communicate the results of the research to specialist and non-specialist </a:t>
            </a:r>
            <a:r>
              <a:rPr lang="en-GB" dirty="0" smtClean="0"/>
              <a:t>audiences</a:t>
            </a:r>
            <a:endParaRPr lang="en-GB" dirty="0"/>
          </a:p>
          <a:p>
            <a:pPr lvl="0"/>
            <a:r>
              <a:rPr lang="en-GB" dirty="0"/>
              <a:t>Demonstrate a sound understanding of research and development strategies and use these to produce a proposal suitable for a Major Project that meets ethical and sustainability </a:t>
            </a:r>
            <a:r>
              <a:rPr lang="en-GB" dirty="0" smtClean="0"/>
              <a:t>guidelines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28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Research </a:t>
            </a:r>
            <a:r>
              <a:rPr lang="en-GB" dirty="0"/>
              <a:t>principles and approaches (e.g. the research process, purpose, sources of data including primary/secondary research, quantitative/qualitative data, objective/hypothesis formation, reliability, validity, generalisability)</a:t>
            </a:r>
          </a:p>
          <a:p>
            <a:pPr lvl="0"/>
            <a:r>
              <a:rPr lang="en-GB" dirty="0"/>
              <a:t>Research design strategies, (e.g. experiments, surveys, case studies), their advantages and limitations, and their suitability to a variety of research contexts</a:t>
            </a:r>
          </a:p>
          <a:p>
            <a:pPr lvl="0"/>
            <a:r>
              <a:rPr lang="en-GB" dirty="0" smtClean="0"/>
              <a:t>Developing </a:t>
            </a:r>
            <a:r>
              <a:rPr lang="en-GB" dirty="0"/>
              <a:t>and structuring a research proposal: problem identification, formulating aims/hypotheses, sampling, sustainability and ethical issues and the practicalities of </a:t>
            </a:r>
            <a:r>
              <a:rPr lang="en-GB" dirty="0" smtClean="0"/>
              <a:t>design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557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Referencing conventions (e.g. the Harvard system, numeric system)</a:t>
            </a:r>
          </a:p>
          <a:p>
            <a:r>
              <a:rPr lang="en-GB" dirty="0"/>
              <a:t>Critical, analytical thinking and writing</a:t>
            </a:r>
          </a:p>
          <a:p>
            <a:pPr lvl="0"/>
            <a:r>
              <a:rPr lang="en-GB" dirty="0"/>
              <a:t>Data collection &amp; sampling methods (e.g. interviews, questionnaires, observation), and their advantages and limitations in a variety of contexts </a:t>
            </a:r>
          </a:p>
          <a:p>
            <a:pPr lvl="0"/>
            <a:r>
              <a:rPr lang="en-GB" dirty="0"/>
              <a:t>Data analysis of both qualitative and quantitative information, including the use of appropriate computer software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078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Lectures &amp; Tutorials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3578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	   						         Hours</a:t>
            </a:r>
          </a:p>
          <a:p>
            <a:r>
              <a:rPr lang="en-GB" dirty="0" smtClean="0"/>
              <a:t>Lectures						</a:t>
            </a:r>
            <a:r>
              <a:rPr lang="en-GB" dirty="0" smtClean="0"/>
              <a:t>10</a:t>
            </a:r>
            <a:endParaRPr lang="en-GB" dirty="0" smtClean="0"/>
          </a:p>
          <a:p>
            <a:r>
              <a:rPr lang="en-GB" dirty="0" smtClean="0"/>
              <a:t>Tutorials/seminars				</a:t>
            </a:r>
            <a:r>
              <a:rPr lang="en-GB" dirty="0"/>
              <a:t>≈</a:t>
            </a:r>
            <a:r>
              <a:rPr lang="en-GB" dirty="0" smtClean="0"/>
              <a:t>10</a:t>
            </a:r>
            <a:r>
              <a:rPr lang="en-GB" dirty="0" smtClean="0"/>
              <a:t>	</a:t>
            </a:r>
          </a:p>
          <a:p>
            <a:r>
              <a:rPr lang="en-GB" dirty="0" smtClean="0"/>
              <a:t>Student private study			</a:t>
            </a:r>
            <a:r>
              <a:rPr lang="en-GB" dirty="0" smtClean="0"/>
              <a:t>20</a:t>
            </a:r>
            <a:endParaRPr lang="en-GB" dirty="0" smtClean="0"/>
          </a:p>
          <a:p>
            <a:pPr lvl="1"/>
            <a:r>
              <a:rPr lang="en-GB" dirty="0" smtClean="0"/>
              <a:t>Includes the time for researching and writing your project proposal</a:t>
            </a:r>
          </a:p>
          <a:p>
            <a:pPr marL="411480" lvl="1" indent="0">
              <a:buNone/>
            </a:pPr>
            <a:endParaRPr lang="en-GB" b="1" dirty="0" smtClean="0">
              <a:solidFill>
                <a:srgbClr val="FF0000"/>
              </a:solidFill>
            </a:endParaRPr>
          </a:p>
          <a:p>
            <a:r>
              <a:rPr lang="en-GB" dirty="0" smtClean="0"/>
              <a:t>TOTAL HOURS				</a:t>
            </a:r>
            <a:r>
              <a:rPr lang="en-GB" dirty="0" smtClean="0"/>
              <a:t>40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Outline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9569793"/>
              </p:ext>
            </p:extLst>
          </p:nvPr>
        </p:nvGraphicFramePr>
        <p:xfrm>
          <a:off x="467544" y="1412776"/>
          <a:ext cx="8229600" cy="4363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0160"/>
                <a:gridCol w="6789440"/>
              </a:tblGrid>
              <a:tr h="370840">
                <a:tc>
                  <a:txBody>
                    <a:bodyPr/>
                    <a:lstStyle/>
                    <a:p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Wednesday 28</a:t>
                      </a:r>
                      <a:r>
                        <a:rPr kumimoji="0" lang="en-GB" sz="1600" b="1" kern="1200" baseline="30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th</a:t>
                      </a:r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Sept</a:t>
                      </a:r>
                      <a:endParaRPr kumimoji="0" lang="en-GB" sz="1600" b="1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88819" marR="88819"/>
                </a:tc>
                <a:tc>
                  <a:txBody>
                    <a:bodyPr/>
                    <a:lstStyle/>
                    <a:p>
                      <a:endParaRPr lang="en-GB" sz="1600" dirty="0" smtClean="0"/>
                    </a:p>
                  </a:txBody>
                  <a:tcPr marL="88819" marR="88819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1400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–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1800</a:t>
                      </a:r>
                      <a:endParaRPr lang="en-GB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What is research? - 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Introduction</a:t>
                      </a:r>
                      <a:r>
                        <a:rPr lang="en-GB" sz="1600" dirty="0">
                          <a:latin typeface="Calibri"/>
                          <a:ea typeface="Times New Roman"/>
                          <a:cs typeface="Times New Roman"/>
                        </a:rPr>
                        <a:t>, critical thinking, 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critical</a:t>
                      </a: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reading lecture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Critical reading tutorial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Choosing </a:t>
                      </a:r>
                      <a:r>
                        <a:rPr lang="en-GB" sz="1600" dirty="0">
                          <a:latin typeface="Calibri"/>
                          <a:ea typeface="Times New Roman"/>
                          <a:cs typeface="Times New Roman"/>
                        </a:rPr>
                        <a:t>a 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project, solving business problems lecture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Available projects (project</a:t>
                      </a: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list, time to seek supervisors</a:t>
                      </a: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)</a:t>
                      </a:r>
                    </a:p>
                  </a:txBody>
                  <a:tcPr marL="66614" marR="66614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Friday 30</a:t>
                      </a:r>
                      <a:r>
                        <a:rPr kumimoji="0" lang="en-GB" sz="1600" b="1" kern="1200" baseline="30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th</a:t>
                      </a:r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Sept</a:t>
                      </a:r>
                      <a:endParaRPr kumimoji="0" lang="en-GB" sz="1600" b="1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0900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–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1100</a:t>
                      </a:r>
                      <a:endParaRPr lang="en-GB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Calibri"/>
                          <a:ea typeface="Times New Roman"/>
                          <a:cs typeface="Times New Roman"/>
                        </a:rPr>
                        <a:t>Research philosophies, strategies &amp; 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methodologies lecture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“How would you research X?” tutorial </a:t>
                      </a:r>
                    </a:p>
                  </a:txBody>
                  <a:tcPr marL="66614" marR="66614" marT="0" marB="0"/>
                </a:tc>
              </a:tr>
              <a:tr h="7175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Friday 21</a:t>
                      </a:r>
                      <a:r>
                        <a:rPr lang="en-GB" sz="1600" b="1" baseline="30000" dirty="0" smtClean="0">
                          <a:latin typeface="Calibri"/>
                          <a:ea typeface="Times New Roman"/>
                          <a:cs typeface="Times New Roman"/>
                        </a:rPr>
                        <a:t>st</a:t>
                      </a:r>
                      <a:r>
                        <a:rPr lang="en-GB" sz="1600" b="1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Oct</a:t>
                      </a:r>
                      <a:endParaRPr lang="en-GB" sz="16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XX00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–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XX00</a:t>
                      </a:r>
                      <a:endParaRPr lang="en-GB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Aims </a:t>
                      </a:r>
                      <a:r>
                        <a:rPr lang="en-GB" sz="1600" dirty="0">
                          <a:latin typeface="Calibri"/>
                          <a:ea typeface="Times New Roman"/>
                          <a:cs typeface="Times New Roman"/>
                        </a:rPr>
                        <a:t>&amp; objectives, literature reviews, 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referencing, rewording extracts, writing aims &amp; objectives lecture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Assessing aims &amp;</a:t>
                      </a: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objectives tutorial</a:t>
                      </a:r>
                      <a:endParaRPr lang="en-GB" sz="16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Friday 11</a:t>
                      </a:r>
                      <a:r>
                        <a:rPr lang="en-GB" sz="1600" b="1" baseline="30000" dirty="0" smtClean="0">
                          <a:latin typeface="Calibri"/>
                          <a:ea typeface="Times New Roman"/>
                          <a:cs typeface="Times New Roman"/>
                        </a:rPr>
                        <a:t>th</a:t>
                      </a:r>
                      <a:r>
                        <a:rPr lang="en-GB" sz="1600" b="1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Nov</a:t>
                      </a:r>
                      <a:endParaRPr lang="en-GB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</a:tr>
              <a:tr h="243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XX00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–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XX00</a:t>
                      </a:r>
                      <a:endParaRPr lang="en-GB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Design and development methodologies, choosing the right approach lecture</a:t>
                      </a:r>
                    </a:p>
                  </a:txBody>
                  <a:tcPr marL="66614" marR="66614" marT="0" marB="0"/>
                </a:tc>
              </a:tr>
              <a:tr h="243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Understanding design methodologies &amp; project</a:t>
                      </a: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planning 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tutorial</a:t>
                      </a:r>
                    </a:p>
                  </a:txBody>
                  <a:tcPr marL="66614" marR="66614" marT="0" marB="0"/>
                </a:tc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6586536" y="612648"/>
            <a:ext cx="957264" cy="457200"/>
          </a:xfrm>
        </p:spPr>
        <p:txBody>
          <a:bodyPr/>
          <a:lstStyle/>
          <a:p>
            <a:r>
              <a:rPr lang="en-GB" smtClean="0">
                <a:solidFill>
                  <a:srgbClr val="438086"/>
                </a:solidFill>
              </a:rPr>
              <a:t>Dr Nik Whitehead</a:t>
            </a:r>
            <a:endParaRPr lang="en-GB">
              <a:solidFill>
                <a:srgbClr val="43808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16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Outline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8778905"/>
              </p:ext>
            </p:extLst>
          </p:nvPr>
        </p:nvGraphicFramePr>
        <p:xfrm>
          <a:off x="467544" y="1412776"/>
          <a:ext cx="8229600" cy="46512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0160"/>
                <a:gridCol w="6789440"/>
              </a:tblGrid>
              <a:tr h="504056">
                <a:tc>
                  <a:txBody>
                    <a:bodyPr/>
                    <a:lstStyle/>
                    <a:p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Friday 2</a:t>
                      </a:r>
                      <a:r>
                        <a:rPr kumimoji="0" lang="en-GB" sz="1600" b="1" kern="1200" baseline="30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nd</a:t>
                      </a:r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Dec</a:t>
                      </a:r>
                      <a:endParaRPr kumimoji="0" lang="en-GB" sz="1600" b="1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88819" marR="88819"/>
                </a:tc>
                <a:tc>
                  <a:txBody>
                    <a:bodyPr/>
                    <a:lstStyle/>
                    <a:p>
                      <a:endParaRPr lang="en-GB" sz="1600" dirty="0" smtClean="0"/>
                    </a:p>
                  </a:txBody>
                  <a:tcPr marL="88819" marR="88819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XX00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– </a:t>
                      </a: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XX00 </a:t>
                      </a:r>
                      <a:endParaRPr lang="en-GB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Data collection, data analysis, questionnaire design lecture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Study design tutorial</a:t>
                      </a:r>
                    </a:p>
                  </a:txBody>
                  <a:tcPr marL="66614" marR="66614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Basic stats – measures of centre self-study materials and tutorial</a:t>
                      </a:r>
                    </a:p>
                  </a:txBody>
                  <a:tcPr marL="66614" marR="66614" marT="0" marB="0"/>
                </a:tc>
              </a:tr>
              <a:tr h="3625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Wed 11</a:t>
                      </a:r>
                      <a:r>
                        <a:rPr lang="en-GB" sz="1600" b="1" baseline="30000" dirty="0" smtClean="0">
                          <a:latin typeface="Calibri"/>
                          <a:ea typeface="Times New Roman"/>
                          <a:cs typeface="Times New Roman"/>
                        </a:rPr>
                        <a:t>th</a:t>
                      </a:r>
                      <a:r>
                        <a:rPr lang="en-GB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 Jan</a:t>
                      </a:r>
                      <a:endParaRPr lang="en-GB" sz="16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1400 – 1800 </a:t>
                      </a:r>
                      <a:endParaRPr lang="en-GB" sz="1600" i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Presenting results, reflective review, presenting data, drawing conclusions, reviewing your work lecture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Presenting data tutorial</a:t>
                      </a:r>
                    </a:p>
                  </a:txBody>
                  <a:tcPr marL="66614" marR="66614" marT="0" marB="0"/>
                </a:tc>
              </a:tr>
              <a:tr h="1219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600" i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kumimoji="0" lang="en-GB" sz="1600" b="1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Friday 13</a:t>
                      </a:r>
                      <a:r>
                        <a:rPr kumimoji="0" lang="en-GB" sz="1600" b="1" kern="1200" baseline="30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th</a:t>
                      </a:r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Jan</a:t>
                      </a:r>
                      <a:endParaRPr kumimoji="0" lang="en-GB" sz="1600" b="1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Presentation skills 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lecture/Effective</a:t>
                      </a: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use of library facilities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</a:tr>
              <a:tr h="1219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0900</a:t>
                      </a:r>
                      <a:r>
                        <a:rPr lang="en-GB" sz="1600" i="1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– 1100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i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Practical guide to what’s in a Project Proposal lecture</a:t>
                      </a:r>
                    </a:p>
                  </a:txBody>
                  <a:tcPr marL="66614" marR="66614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Friday 10</a:t>
                      </a:r>
                      <a:r>
                        <a:rPr kumimoji="0" lang="en-GB" sz="1600" b="1" kern="1200" baseline="30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th</a:t>
                      </a:r>
                      <a:r>
                        <a:rPr kumimoji="0" lang="en-GB" sz="1600" b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Feb</a:t>
                      </a:r>
                      <a:endParaRPr kumimoji="0" lang="en-GB" sz="1600" b="1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</a:tr>
              <a:tr h="243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dirty="0" smtClean="0">
                          <a:latin typeface="Calibri"/>
                          <a:ea typeface="Times New Roman"/>
                          <a:cs typeface="Times New Roman"/>
                        </a:rPr>
                        <a:t>XX00 - Close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600" i="1" baseline="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Facilitated</a:t>
                      </a: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w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ork on Project</a:t>
                      </a:r>
                      <a:r>
                        <a:rPr lang="en-GB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Proposal</a:t>
                      </a:r>
                      <a:r>
                        <a:rPr lang="en-GB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</a:tr>
              <a:tr h="243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600" i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14" marR="66614" marT="0" marB="0"/>
                </a:tc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6586536" y="612648"/>
            <a:ext cx="957264" cy="457200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Review critically the current research literature pertinent to a research topic and communicate the results of the research to specialist and non-specialist audiences.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Demonstrate a sound understanding of research and development strategies and use these to produce a proposal suitable for a Major Project that meets ethical and sustainability guidelines</a:t>
            </a: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100% Coursework</a:t>
            </a:r>
            <a:endParaRPr lang="en-GB" sz="1200" dirty="0" smtClean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short literature review on a technical topic</a:t>
            </a:r>
          </a:p>
          <a:p>
            <a:pPr lvl="1"/>
            <a:r>
              <a:rPr lang="en-GB" dirty="0" smtClean="0"/>
              <a:t>An </a:t>
            </a:r>
            <a:r>
              <a:rPr lang="en-GB" dirty="0" smtClean="0"/>
              <a:t>individually written academic project proposal of approximately 3,000 </a:t>
            </a:r>
            <a:r>
              <a:rPr lang="en-GB" dirty="0" smtClean="0"/>
              <a:t>words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Recommended Books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2000" b="1" dirty="0" smtClean="0"/>
              <a:t>Success in Your Project: a Guide to Student System Development Projects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Weaver, P.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Prentice-Hall, 2004 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ISBN: 978-0-273-67809-0</a:t>
            </a:r>
          </a:p>
          <a:p>
            <a:pPr lvl="1">
              <a:lnSpc>
                <a:spcPct val="115000"/>
              </a:lnSpc>
              <a:buNone/>
            </a:pPr>
            <a:r>
              <a:rPr lang="en-GB" sz="1900" dirty="0" smtClean="0">
                <a:ea typeface="Times New Roman"/>
                <a:cs typeface="Times New Roman"/>
                <a:hlinkClick r:id="rId2"/>
              </a:rPr>
              <a:t>http://www.booksites.net/download/weaver/download.htm</a:t>
            </a:r>
            <a:endParaRPr lang="en-GB" sz="1900" dirty="0" smtClean="0"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buNone/>
            </a:pPr>
            <a:endParaRPr lang="en-GB" sz="2000" dirty="0" smtClean="0"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sz="2000" b="1" dirty="0" smtClean="0">
                <a:ea typeface="Times New Roman"/>
                <a:cs typeface="Times New Roman"/>
              </a:rPr>
              <a:t>Information Systems Development: Methodologies, Techniques and Tools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</a:t>
            </a:r>
            <a:r>
              <a:rPr lang="en-GB" sz="2000" dirty="0" err="1" smtClean="0">
                <a:ea typeface="Times New Roman"/>
                <a:cs typeface="Times New Roman"/>
              </a:rPr>
              <a:t>Avison</a:t>
            </a:r>
            <a:r>
              <a:rPr lang="en-GB" sz="2000" dirty="0" smtClean="0">
                <a:ea typeface="Times New Roman"/>
                <a:cs typeface="Times New Roman"/>
              </a:rPr>
              <a:t>, D. and Fitzgerald, G,</a:t>
            </a:r>
          </a:p>
          <a:p>
            <a:pPr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McGraw-Hill, 2006</a:t>
            </a:r>
          </a:p>
          <a:p>
            <a:pPr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ISBN: 978-0-077-11417-6</a:t>
            </a:r>
          </a:p>
          <a:p>
            <a:pPr>
              <a:lnSpc>
                <a:spcPct val="115000"/>
              </a:lnSpc>
              <a:spcAft>
                <a:spcPts val="0"/>
              </a:spcAft>
              <a:buNone/>
            </a:pPr>
            <a:endParaRPr lang="en-GB" sz="2000" dirty="0" smtClean="0"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en-GB" sz="2000" b="1" dirty="0" smtClean="0">
                <a:ea typeface="Times New Roman"/>
                <a:cs typeface="Times New Roman"/>
              </a:rPr>
              <a:t>Research Methods for Business Students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Saunders, M.N.K., Lewis, P., and </a:t>
            </a:r>
            <a:r>
              <a:rPr lang="en-GB" sz="2000" dirty="0" err="1" smtClean="0">
                <a:ea typeface="Times New Roman"/>
                <a:cs typeface="Times New Roman"/>
              </a:rPr>
              <a:t>Thornhill</a:t>
            </a:r>
            <a:r>
              <a:rPr lang="en-GB" sz="2000" dirty="0" smtClean="0">
                <a:ea typeface="Times New Roman"/>
                <a:cs typeface="Times New Roman"/>
              </a:rPr>
              <a:t>, A.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Financial Times / Prentice-Hall, 2012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ISBN: 978-0-273-75075-8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Critical Thinking</a:t>
            </a:r>
            <a:endParaRPr lang="en-GB" dirty="0" smtClean="0"/>
          </a:p>
        </p:txBody>
      </p:sp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Weighing up the arguments and evidence for and against something</a:t>
            </a:r>
          </a:p>
          <a:p>
            <a:endParaRPr lang="en-GB" dirty="0" smtClean="0"/>
          </a:p>
          <a:p>
            <a:pPr lvl="1">
              <a:buNone/>
            </a:pPr>
            <a:r>
              <a:rPr lang="en-GB" dirty="0" smtClean="0"/>
              <a:t>Examining		Reasoning</a:t>
            </a:r>
          </a:p>
          <a:p>
            <a:pPr lvl="1">
              <a:buNone/>
            </a:pPr>
            <a:r>
              <a:rPr lang="en-GB" dirty="0" smtClean="0"/>
              <a:t>	</a:t>
            </a:r>
          </a:p>
          <a:p>
            <a:pPr lvl="1">
              <a:buNone/>
            </a:pPr>
            <a:r>
              <a:rPr lang="en-GB" dirty="0" smtClean="0"/>
              <a:t>Accuracy		Logic			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Possible flaws	Evidence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Comparison		Hidden assumptions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Critical Writing</a:t>
            </a:r>
            <a:endParaRPr lang="en-GB" dirty="0" smtClean="0"/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Clear conclusions</a:t>
            </a:r>
          </a:p>
          <a:p>
            <a:r>
              <a:rPr lang="en-GB" smtClean="0"/>
              <a:t>Clear line of reasoning (argument)</a:t>
            </a:r>
          </a:p>
          <a:p>
            <a:r>
              <a:rPr lang="en-GB" smtClean="0"/>
              <a:t>Evidence to support argument</a:t>
            </a:r>
          </a:p>
          <a:p>
            <a:r>
              <a:rPr lang="en-GB" smtClean="0"/>
              <a:t>Reading sources of information critically</a:t>
            </a:r>
          </a:p>
          <a:p>
            <a:r>
              <a:rPr lang="en-GB" smtClean="0"/>
              <a:t>Looking at the subject from different perspectives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Reading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the line of reasoning</a:t>
            </a:r>
          </a:p>
          <a:p>
            <a:r>
              <a:rPr lang="en-GB" dirty="0" smtClean="0"/>
              <a:t>Critically evaluate the line of reasoning</a:t>
            </a:r>
          </a:p>
          <a:p>
            <a:r>
              <a:rPr lang="en-GB" dirty="0" smtClean="0"/>
              <a:t>Question surface appearances</a:t>
            </a:r>
          </a:p>
          <a:p>
            <a:r>
              <a:rPr lang="en-GB" dirty="0" smtClean="0"/>
              <a:t>Identify evidence in the text</a:t>
            </a:r>
          </a:p>
          <a:p>
            <a:r>
              <a:rPr lang="en-GB" dirty="0" smtClean="0"/>
              <a:t>Evaluate the evidence</a:t>
            </a:r>
          </a:p>
          <a:p>
            <a:r>
              <a:rPr lang="en-GB" dirty="0" smtClean="0"/>
              <a:t>Identify the writer’s conclusions</a:t>
            </a:r>
          </a:p>
          <a:p>
            <a:r>
              <a:rPr lang="en-GB" dirty="0" smtClean="0"/>
              <a:t>Evaluate whether the evidence supports the conclusions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the line of reasoning</a:t>
            </a:r>
          </a:p>
        </p:txBody>
      </p:sp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line of reasoning is:</a:t>
            </a:r>
          </a:p>
          <a:p>
            <a:pPr lvl="1"/>
            <a:r>
              <a:rPr lang="en-GB" dirty="0" smtClean="0"/>
              <a:t>The argument</a:t>
            </a:r>
          </a:p>
          <a:p>
            <a:pPr lvl="1"/>
            <a:r>
              <a:rPr lang="en-GB" dirty="0" smtClean="0"/>
              <a:t>The point of view</a:t>
            </a:r>
          </a:p>
          <a:p>
            <a:pPr lvl="1"/>
            <a:r>
              <a:rPr lang="en-GB" dirty="0" smtClean="0"/>
              <a:t>The case that is being made</a:t>
            </a:r>
          </a:p>
          <a:p>
            <a:endParaRPr lang="en-GB" dirty="0" smtClean="0"/>
          </a:p>
          <a:p>
            <a:r>
              <a:rPr lang="en-GB" dirty="0" smtClean="0"/>
              <a:t>Ask yourself:</a:t>
            </a:r>
          </a:p>
          <a:p>
            <a:pPr lvl="1"/>
            <a:r>
              <a:rPr lang="en-GB" dirty="0" smtClean="0"/>
              <a:t>‘What are the main things the writer wants the reader to accept?’</a:t>
            </a:r>
          </a:p>
          <a:p>
            <a:pPr lvl="1"/>
            <a:r>
              <a:rPr lang="en-GB" dirty="0" smtClean="0"/>
              <a:t>‘What reasons does the writer present to encourage the reader to accept this?’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 to identify the main line of reasoning, that is, the writer’s main point of view, in the passage provided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main line of reasoning:</a:t>
            </a:r>
          </a:p>
          <a:p>
            <a:pPr lvl="1"/>
            <a:r>
              <a:rPr lang="en-GB" dirty="0" smtClean="0"/>
              <a:t>Outdoor play is good for children’s health, so </a:t>
            </a:r>
            <a:r>
              <a:rPr lang="en-GB" dirty="0" err="1" smtClean="0"/>
              <a:t>Rochborough</a:t>
            </a:r>
            <a:r>
              <a:rPr lang="en-GB" dirty="0" smtClean="0"/>
              <a:t> needs better facilities for it.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Critically evaluate the line of reasoning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argument is critically evaluated in terms of whether it contains:</a:t>
            </a:r>
          </a:p>
          <a:p>
            <a:pPr lvl="1"/>
            <a:r>
              <a:rPr lang="en-GB" dirty="0" smtClean="0"/>
              <a:t>Relevant reasons to support it</a:t>
            </a:r>
          </a:p>
          <a:p>
            <a:pPr lvl="1"/>
            <a:r>
              <a:rPr lang="en-GB" dirty="0" smtClean="0"/>
              <a:t>Logical progression</a:t>
            </a:r>
          </a:p>
          <a:p>
            <a:pPr lvl="1"/>
            <a:r>
              <a:rPr lang="en-GB" dirty="0" smtClean="0"/>
              <a:t>False premises</a:t>
            </a:r>
          </a:p>
          <a:p>
            <a:pPr lvl="1"/>
            <a:r>
              <a:rPr lang="en-GB" dirty="0" smtClean="0"/>
              <a:t>Flawed reasoning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Relevant/Supportive Reasons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are the relevant reasons given to support the argument</a:t>
            </a:r>
          </a:p>
          <a:p>
            <a:pPr lvl="1"/>
            <a:r>
              <a:rPr lang="en-GB" dirty="0" smtClean="0"/>
              <a:t>Activity</a:t>
            </a:r>
          </a:p>
          <a:p>
            <a:endParaRPr lang="en-GB" dirty="0" smtClean="0"/>
          </a:p>
          <a:p>
            <a:r>
              <a:rPr lang="en-GB" dirty="0" smtClean="0"/>
              <a:t>What reasons does the writer of the passage give to support their argument? Are all the reasons given relevant?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Rochborough</a:t>
            </a:r>
            <a:r>
              <a:rPr lang="en-GB" dirty="0" smtClean="0"/>
              <a:t> Health passage makes a number of propositions or reasons to support the argument put forth: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Outdoor play improves levels of social interaction</a:t>
            </a:r>
          </a:p>
          <a:p>
            <a:pPr lvl="1"/>
            <a:r>
              <a:rPr lang="en-GB" dirty="0" smtClean="0"/>
              <a:t>Only 18% of </a:t>
            </a:r>
            <a:r>
              <a:rPr lang="en-GB" dirty="0" err="1" smtClean="0"/>
              <a:t>Rochborough</a:t>
            </a:r>
            <a:r>
              <a:rPr lang="en-GB" dirty="0" smtClean="0"/>
              <a:t> homes have gardens</a:t>
            </a:r>
          </a:p>
          <a:p>
            <a:pPr lvl="1"/>
            <a:r>
              <a:rPr lang="en-GB" dirty="0" smtClean="0"/>
              <a:t>Supervised play areas are expensive</a:t>
            </a:r>
          </a:p>
          <a:p>
            <a:pPr lvl="1"/>
            <a:r>
              <a:rPr lang="en-GB" dirty="0" smtClean="0"/>
              <a:t>The incident of the fox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Logical Progression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line of reasoning:</a:t>
            </a:r>
          </a:p>
          <a:p>
            <a:pPr lvl="1"/>
            <a:r>
              <a:rPr lang="en-GB" dirty="0" smtClean="0"/>
              <a:t>Begins from a premise</a:t>
            </a:r>
          </a:p>
          <a:p>
            <a:pPr lvl="1"/>
            <a:r>
              <a:rPr lang="en-GB" dirty="0" smtClean="0"/>
              <a:t>Follows on in logical stages (A leads to B; B leads to C; C leads to D …)</a:t>
            </a:r>
          </a:p>
          <a:p>
            <a:pPr lvl="1"/>
            <a:r>
              <a:rPr lang="en-GB" dirty="0" smtClean="0"/>
              <a:t>Leads to a conclusion that follows directly from what has gone before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premise and logical progression in the passage?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premise is that outdoor play is good for children’s health</a:t>
            </a:r>
          </a:p>
          <a:p>
            <a:pPr lvl="1"/>
            <a:r>
              <a:rPr lang="en-GB" dirty="0" smtClean="0"/>
              <a:t>Logical evidence supports the health argument (that outdoor play is desirable)</a:t>
            </a:r>
          </a:p>
          <a:p>
            <a:pPr lvl="1"/>
            <a:r>
              <a:rPr lang="en-GB" dirty="0" smtClean="0"/>
              <a:t>Parents’ attitudes support this argument</a:t>
            </a:r>
          </a:p>
          <a:p>
            <a:pPr lvl="1"/>
            <a:r>
              <a:rPr lang="en-GB" dirty="0" smtClean="0"/>
              <a:t>A lack of facilities prevents outdoor play</a:t>
            </a:r>
          </a:p>
          <a:p>
            <a:pPr lvl="1"/>
            <a:r>
              <a:rPr lang="en-GB" dirty="0" smtClean="0"/>
              <a:t>More outdoor play facilities are needed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False Premises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there were a reason why outdoor play was not good for </a:t>
            </a:r>
            <a:r>
              <a:rPr lang="en-GB" dirty="0" err="1" smtClean="0"/>
              <a:t>Rochborough</a:t>
            </a:r>
            <a:r>
              <a:rPr lang="en-GB" dirty="0" smtClean="0"/>
              <a:t> children, the writer of the passage would have started from a false premise.</a:t>
            </a:r>
          </a:p>
          <a:p>
            <a:endParaRPr lang="en-GB" dirty="0" smtClean="0"/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If there were high levels of pollution in the area, then the premise that outdoor play was good for children would be false.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Flawed Reasoning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Casual Connection?</a:t>
            </a:r>
          </a:p>
          <a:p>
            <a:pPr lvl="1"/>
            <a:r>
              <a:rPr lang="en-GB" dirty="0" smtClean="0"/>
              <a:t>The number of cows in Britain has gone down, and the amount of cheese consumed is on the increase.</a:t>
            </a:r>
          </a:p>
          <a:p>
            <a:pPr lvl="1"/>
            <a:r>
              <a:rPr lang="en-GB" dirty="0" smtClean="0"/>
              <a:t>Psychologically, people seem to eat more cheese when they feel it will run out.</a:t>
            </a:r>
          </a:p>
          <a:p>
            <a:endParaRPr lang="en-GB" dirty="0" smtClean="0"/>
          </a:p>
          <a:p>
            <a:r>
              <a:rPr lang="en-GB" dirty="0" smtClean="0"/>
              <a:t>This assumes a connection between the number of British cows and cheese consumption	</a:t>
            </a:r>
          </a:p>
          <a:p>
            <a:r>
              <a:rPr lang="en-GB" dirty="0" smtClean="0"/>
              <a:t>What other reasons could there be for the increase in cheese consumption?</a:t>
            </a:r>
          </a:p>
          <a:p>
            <a:pPr lvl="1"/>
            <a:r>
              <a:rPr lang="en-GB" dirty="0" smtClean="0"/>
              <a:t>Increased vegetarianism</a:t>
            </a:r>
          </a:p>
          <a:p>
            <a:pPr lvl="1"/>
            <a:r>
              <a:rPr lang="en-GB" dirty="0" smtClean="0"/>
              <a:t>A rise in cheese imports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Flawed Reasoning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Drawing general conclusions</a:t>
            </a:r>
          </a:p>
          <a:p>
            <a:pPr lvl="1"/>
            <a:r>
              <a:rPr lang="en-GB" dirty="0" smtClean="0"/>
              <a:t>Eleven students were late for class; the bus was delayed. Therefore can we conclude that the students were late because of the bus?</a:t>
            </a:r>
          </a:p>
          <a:p>
            <a:endParaRPr lang="en-GB" dirty="0" smtClean="0"/>
          </a:p>
          <a:p>
            <a:r>
              <a:rPr lang="en-GB" dirty="0" smtClean="0"/>
              <a:t>Inappropriate comparisons</a:t>
            </a:r>
          </a:p>
          <a:p>
            <a:pPr lvl="1"/>
            <a:r>
              <a:rPr lang="en-GB" dirty="0" smtClean="0"/>
              <a:t>In the passage a comparison is drawn between children who play indoors and those who play outdoors.</a:t>
            </a:r>
          </a:p>
          <a:p>
            <a:pPr lvl="1"/>
            <a:r>
              <a:rPr lang="en-GB" dirty="0" smtClean="0"/>
              <a:t>However, the children who play outdoors might already have been healthier before the clinical trials.</a:t>
            </a:r>
          </a:p>
          <a:p>
            <a:pPr lvl="1"/>
            <a:r>
              <a:rPr lang="en-GB" dirty="0" smtClean="0"/>
              <a:t>Furthermore, the children who play indoors might do so because of other reasons such as asthma, hay fever, etc.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surface appearances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evidence what it appears to be?</a:t>
            </a:r>
          </a:p>
          <a:p>
            <a:r>
              <a:rPr lang="en-GB" dirty="0" smtClean="0"/>
              <a:t>Might there be other explanations apart from the obvious one?</a:t>
            </a:r>
          </a:p>
          <a:p>
            <a:r>
              <a:rPr lang="en-GB" dirty="0" smtClean="0"/>
              <a:t>Has all the necessary information been given, or might other details lead to a different conclusion?</a:t>
            </a:r>
          </a:p>
          <a:p>
            <a:r>
              <a:rPr lang="en-GB" dirty="0" smtClean="0"/>
              <a:t>Are there interested parties who would gain if the conclusions were accepted?</a:t>
            </a:r>
          </a:p>
          <a:p>
            <a:r>
              <a:rPr lang="en-GB" dirty="0" smtClean="0"/>
              <a:t>Are there hidden assumptions or agendas?</a:t>
            </a:r>
          </a:p>
          <a:p>
            <a:r>
              <a:rPr lang="en-GB" dirty="0" smtClean="0"/>
              <a:t>Does the evidence come from a reliable source?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hidden agendas might there be in the passage you have?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The article was published by the Playcouncil, who are likely to have a vested interest in arguing for more supervised play spaces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evidence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for:</a:t>
            </a:r>
          </a:p>
          <a:p>
            <a:pPr lvl="1"/>
            <a:r>
              <a:rPr lang="en-GB" dirty="0" smtClean="0"/>
              <a:t>Statistics</a:t>
            </a:r>
          </a:p>
          <a:p>
            <a:pPr lvl="1"/>
            <a:r>
              <a:rPr lang="en-GB" dirty="0" smtClean="0"/>
              <a:t>Examples</a:t>
            </a:r>
          </a:p>
          <a:p>
            <a:pPr lvl="1"/>
            <a:r>
              <a:rPr lang="en-GB" dirty="0" smtClean="0"/>
              <a:t>Case histories</a:t>
            </a:r>
          </a:p>
          <a:p>
            <a:pPr lvl="1"/>
            <a:r>
              <a:rPr lang="en-GB" dirty="0" smtClean="0"/>
              <a:t>Findings from experiments</a:t>
            </a:r>
          </a:p>
          <a:p>
            <a:pPr lvl="1"/>
            <a:r>
              <a:rPr lang="en-GB" dirty="0" smtClean="0"/>
              <a:t>Surveys</a:t>
            </a:r>
          </a:p>
          <a:p>
            <a:pPr lvl="1"/>
            <a:r>
              <a:rPr lang="en-GB" dirty="0" smtClean="0"/>
              <a:t>Questionnaires</a:t>
            </a:r>
          </a:p>
          <a:p>
            <a:pPr lvl="1"/>
            <a:r>
              <a:rPr lang="en-GB" dirty="0" smtClean="0"/>
              <a:t>Case studies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evidence is given in the </a:t>
            </a:r>
            <a:r>
              <a:rPr lang="en-GB" dirty="0" err="1" smtClean="0"/>
              <a:t>Rochborough</a:t>
            </a:r>
            <a:r>
              <a:rPr lang="en-GB" dirty="0" smtClean="0"/>
              <a:t> Health passage?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main types of evidence used in the passage are clinical trials, surveys and anecdotes. 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Evaluate the evidence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Check the date of research</a:t>
            </a:r>
          </a:p>
          <a:p>
            <a:r>
              <a:rPr lang="en-GB" dirty="0" smtClean="0"/>
              <a:t>Check the source of the information</a:t>
            </a:r>
          </a:p>
          <a:p>
            <a:r>
              <a:rPr lang="en-GB" dirty="0" smtClean="0"/>
              <a:t>Check for bias in the sources</a:t>
            </a:r>
          </a:p>
          <a:p>
            <a:r>
              <a:rPr lang="en-GB" dirty="0" smtClean="0"/>
              <a:t>Beware of numbers and statistics</a:t>
            </a:r>
          </a:p>
          <a:p>
            <a:pPr lvl="1"/>
            <a:r>
              <a:rPr lang="en-GB" dirty="0" smtClean="0"/>
              <a:t>60% sounds like a lot but if only 10 people were surveyed 60% only equals 6 people</a:t>
            </a:r>
          </a:p>
          <a:p>
            <a:r>
              <a:rPr lang="en-GB" dirty="0" smtClean="0"/>
              <a:t>Check the sample size and make-up</a:t>
            </a:r>
          </a:p>
          <a:p>
            <a:r>
              <a:rPr lang="en-GB" dirty="0" smtClean="0"/>
              <a:t>Check for emotive words</a:t>
            </a:r>
          </a:p>
          <a:p>
            <a:pPr lvl="1"/>
            <a:r>
              <a:rPr lang="en-GB" dirty="0" smtClean="0"/>
              <a:t>‘cruel’, ‘unfair’, ‘abuse’, ‘natural’, ‘normal’, ‘innocent child’, ‘old’, ‘little’, ‘massive’</a:t>
            </a:r>
          </a:p>
          <a:p>
            <a:r>
              <a:rPr lang="en-GB" dirty="0" smtClean="0"/>
              <a:t>Check for persuader words</a:t>
            </a:r>
          </a:p>
          <a:p>
            <a:pPr lvl="1"/>
            <a:r>
              <a:rPr lang="en-GB" dirty="0" smtClean="0"/>
              <a:t>‘surely’, ‘clearly’, ‘obviously’, ‘it is evident that’, ‘it is plain to see’, ‘naturally’, ‘of course’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mtClean="0"/>
              <a:t>Evaluate the evidence given in the Rochborough Health passage.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the writer’s conclusions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Often conclusions are ‘triggered’ by words such as:</a:t>
            </a:r>
          </a:p>
          <a:p>
            <a:pPr lvl="1"/>
            <a:r>
              <a:rPr lang="en-GB" dirty="0" smtClean="0"/>
              <a:t>Therefore</a:t>
            </a:r>
          </a:p>
          <a:p>
            <a:pPr lvl="1"/>
            <a:r>
              <a:rPr lang="en-GB" dirty="0" smtClean="0"/>
              <a:t>So</a:t>
            </a:r>
          </a:p>
          <a:p>
            <a:pPr lvl="1"/>
            <a:r>
              <a:rPr lang="en-GB" dirty="0" smtClean="0"/>
              <a:t>Hence </a:t>
            </a:r>
          </a:p>
          <a:p>
            <a:pPr lvl="1"/>
            <a:r>
              <a:rPr lang="en-GB" dirty="0" smtClean="0"/>
              <a:t>Thus</a:t>
            </a:r>
          </a:p>
          <a:p>
            <a:pPr lvl="1"/>
            <a:r>
              <a:rPr lang="en-GB" dirty="0" smtClean="0"/>
              <a:t>Must</a:t>
            </a:r>
          </a:p>
          <a:p>
            <a:pPr lvl="1"/>
            <a:r>
              <a:rPr lang="en-GB" dirty="0" smtClean="0"/>
              <a:t>Should</a:t>
            </a:r>
          </a:p>
          <a:p>
            <a:pPr lvl="1"/>
            <a:r>
              <a:rPr lang="en-GB" dirty="0" smtClean="0"/>
              <a:t>Need to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the conclusion in the </a:t>
            </a:r>
            <a:r>
              <a:rPr lang="en-GB" dirty="0" err="1" smtClean="0"/>
              <a:t>Rochborough</a:t>
            </a:r>
            <a:r>
              <a:rPr lang="en-GB" dirty="0" smtClean="0"/>
              <a:t> Health passage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conclusion is that </a:t>
            </a:r>
            <a:r>
              <a:rPr lang="en-GB" dirty="0" err="1" smtClean="0"/>
              <a:t>Rochborough</a:t>
            </a:r>
            <a:r>
              <a:rPr lang="en-GB" dirty="0" smtClean="0"/>
              <a:t> should provide more supervised play areas.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Evaluate whether the evidence supports the conclusions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Evidence may be reliable (based on good research/fact) but then draw conclusions which are not warranted by that evidence.</a:t>
            </a:r>
          </a:p>
          <a:p>
            <a:pPr lvl="1"/>
            <a:r>
              <a:rPr lang="en-GB" dirty="0" smtClean="0"/>
              <a:t>The karate champion is a woman 		(verifiable fact)</a:t>
            </a:r>
          </a:p>
          <a:p>
            <a:pPr lvl="1"/>
            <a:r>
              <a:rPr lang="en-GB" dirty="0" smtClean="0"/>
              <a:t>My mother is a woman 		</a:t>
            </a:r>
          </a:p>
          <a:p>
            <a:pPr marL="411480" lvl="1" indent="0">
              <a:buNone/>
            </a:pPr>
            <a:r>
              <a:rPr lang="en-GB" dirty="0"/>
              <a:t>	</a:t>
            </a:r>
            <a:r>
              <a:rPr lang="en-GB" dirty="0" smtClean="0"/>
              <a:t>(verifiable fact)</a:t>
            </a:r>
          </a:p>
          <a:p>
            <a:pPr lvl="1"/>
            <a:r>
              <a:rPr lang="en-GB" dirty="0" smtClean="0"/>
              <a:t>Conclusion: My mother is a woman, therefore she is a karate champion 				(false conclusion)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consider that the evidence in the </a:t>
            </a:r>
            <a:r>
              <a:rPr lang="en-GB" dirty="0" err="1" smtClean="0"/>
              <a:t>Rochborough</a:t>
            </a:r>
            <a:r>
              <a:rPr lang="en-GB" dirty="0" smtClean="0"/>
              <a:t> Health passage supports the conclusion drawn?</a:t>
            </a:r>
          </a:p>
          <a:p>
            <a:endParaRPr lang="en-GB" dirty="0" smtClean="0"/>
          </a:p>
          <a:p>
            <a:r>
              <a:rPr lang="en-GB" dirty="0" smtClean="0"/>
              <a:t>What assumptions are made in the passage?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There is insufficient evidence to support the conclusion as many assumptions have been made:</a:t>
            </a:r>
          </a:p>
          <a:p>
            <a:pPr lvl="1"/>
            <a:r>
              <a:rPr lang="en-GB" dirty="0" smtClean="0"/>
              <a:t>That playing outdoors is better for all children’s health. This may not be the case.</a:t>
            </a:r>
          </a:p>
          <a:p>
            <a:pPr lvl="1"/>
            <a:r>
              <a:rPr lang="en-GB" dirty="0" smtClean="0"/>
              <a:t>That the health of children who play indoors at present would necessarily improve by playing outdoors. This may not be true.</a:t>
            </a:r>
          </a:p>
          <a:p>
            <a:pPr lvl="1"/>
            <a:r>
              <a:rPr lang="en-GB" dirty="0" smtClean="0"/>
              <a:t>That playing outside decreases the incidence of asthma and bronchial conditions.</a:t>
            </a:r>
          </a:p>
          <a:p>
            <a:pPr lvl="1"/>
            <a:r>
              <a:rPr lang="en-GB" dirty="0" smtClean="0"/>
              <a:t>That beneficial effects are available only from outdoor play areas.</a:t>
            </a:r>
          </a:p>
          <a:p>
            <a:pPr lvl="1"/>
            <a:r>
              <a:rPr lang="en-GB" dirty="0" smtClean="0"/>
              <a:t>That there are not enough supervised play areas already for </a:t>
            </a:r>
            <a:r>
              <a:rPr lang="en-GB" dirty="0" err="1" smtClean="0"/>
              <a:t>Rochborough</a:t>
            </a:r>
            <a:r>
              <a:rPr lang="en-GB" dirty="0" smtClean="0"/>
              <a:t> children – no figures are quoted for existing supervised play areas.</a:t>
            </a:r>
          </a:p>
          <a:p>
            <a:pPr lvl="1"/>
            <a:r>
              <a:rPr lang="en-GB" dirty="0" smtClean="0"/>
              <a:t>We do not know what percentage of children already play outdoors.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Solution</a:t>
            </a:r>
            <a:endParaRPr lang="en-GB" dirty="0"/>
          </a:p>
        </p:txBody>
      </p:sp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Although the writer makes a good case, all these gaps mean that the writer has not given sufficient evidence to support the conclusion.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Summary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Identify the line of reasoning</a:t>
            </a:r>
          </a:p>
          <a:p>
            <a:r>
              <a:rPr lang="en-GB" smtClean="0"/>
              <a:t>Critically evaluate the line of reasoning</a:t>
            </a:r>
          </a:p>
          <a:p>
            <a:r>
              <a:rPr lang="en-GB" smtClean="0"/>
              <a:t>Question surface appearances</a:t>
            </a:r>
          </a:p>
          <a:p>
            <a:r>
              <a:rPr lang="en-GB" smtClean="0"/>
              <a:t>Identify evidence in the text</a:t>
            </a:r>
          </a:p>
          <a:p>
            <a:r>
              <a:rPr lang="en-GB" smtClean="0"/>
              <a:t>Evaluate the evidence</a:t>
            </a:r>
          </a:p>
          <a:p>
            <a:r>
              <a:rPr lang="en-GB" smtClean="0"/>
              <a:t>Identify the writer’s conclusions</a:t>
            </a:r>
          </a:p>
          <a:p>
            <a:r>
              <a:rPr lang="en-GB" smtClean="0"/>
              <a:t>Evaluate whether the evidence supports the conclusions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Next session: </a:t>
            </a:r>
            <a:r>
              <a:rPr lang="en-GB" dirty="0" smtClean="0"/>
              <a:t>Research Philosophies, Strategies &amp; Methodologies</a:t>
            </a:r>
          </a:p>
          <a:p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6586536" y="612648"/>
            <a:ext cx="957264" cy="457200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44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1038</TotalTime>
  <Words>1779</Words>
  <Application>Microsoft Office PowerPoint</Application>
  <PresentationFormat>On-screen Show (4:3)</PresentationFormat>
  <Paragraphs>282</Paragraphs>
  <Slides>44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Arial</vt:lpstr>
      <vt:lpstr>Calibri</vt:lpstr>
      <vt:lpstr>Georgia</vt:lpstr>
      <vt:lpstr>Times New Roman</vt:lpstr>
      <vt:lpstr>Trebuchet MS</vt:lpstr>
      <vt:lpstr>Wingdings 2</vt:lpstr>
      <vt:lpstr>Urban</vt:lpstr>
      <vt:lpstr>Research Methods</vt:lpstr>
      <vt:lpstr>AIM(S)</vt:lpstr>
      <vt:lpstr>LEARNING OUTCOMES</vt:lpstr>
      <vt:lpstr>INDICATIVE CONTENT</vt:lpstr>
      <vt:lpstr>INDICATIVE CONTENT</vt:lpstr>
      <vt:lpstr>Lectures &amp; Tutorials</vt:lpstr>
      <vt:lpstr>Outline</vt:lpstr>
      <vt:lpstr>Outline</vt:lpstr>
      <vt:lpstr>Learning Outcomes</vt:lpstr>
      <vt:lpstr>Assessment</vt:lpstr>
      <vt:lpstr>Recommended Books</vt:lpstr>
      <vt:lpstr>Critical Thinking</vt:lpstr>
      <vt:lpstr>Critical Thinking</vt:lpstr>
      <vt:lpstr>Critical Writing</vt:lpstr>
      <vt:lpstr>Critical Reading</vt:lpstr>
      <vt:lpstr>Identify the line of reasoning</vt:lpstr>
      <vt:lpstr>Activity</vt:lpstr>
      <vt:lpstr>Activity Solution</vt:lpstr>
      <vt:lpstr>Critically evaluate the line of reasoning</vt:lpstr>
      <vt:lpstr>Relevant/Supportive Reasons</vt:lpstr>
      <vt:lpstr>Activity Solution</vt:lpstr>
      <vt:lpstr>Logical Progression</vt:lpstr>
      <vt:lpstr>Activity</vt:lpstr>
      <vt:lpstr>Activity Solution</vt:lpstr>
      <vt:lpstr>False Premises</vt:lpstr>
      <vt:lpstr>Flawed Reasoning</vt:lpstr>
      <vt:lpstr>Flawed Reasoning</vt:lpstr>
      <vt:lpstr>Question surface appearances</vt:lpstr>
      <vt:lpstr>Activity</vt:lpstr>
      <vt:lpstr>Activity Solution</vt:lpstr>
      <vt:lpstr>Identify evidence</vt:lpstr>
      <vt:lpstr>Activity</vt:lpstr>
      <vt:lpstr>Activity Solution</vt:lpstr>
      <vt:lpstr>Evaluate the evidence</vt:lpstr>
      <vt:lpstr>Activity</vt:lpstr>
      <vt:lpstr>Identify the writer’s conclusions</vt:lpstr>
      <vt:lpstr>Activity</vt:lpstr>
      <vt:lpstr>Activity Solution</vt:lpstr>
      <vt:lpstr>Evaluate whether the evidence supports the conclusions</vt:lpstr>
      <vt:lpstr>Activity</vt:lpstr>
      <vt:lpstr>Activity Solution</vt:lpstr>
      <vt:lpstr>Activity Solution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John Rees</cp:lastModifiedBy>
  <cp:revision>112</cp:revision>
  <dcterms:created xsi:type="dcterms:W3CDTF">2006-01-28T12:00:35Z</dcterms:created>
  <dcterms:modified xsi:type="dcterms:W3CDTF">2016-09-20T08:37:21Z</dcterms:modified>
</cp:coreProperties>
</file>