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black circle in a purple and orange color&#10;&#10;AI-generated content may be incorrect.">
            <a:extLst>
              <a:ext uri="{FF2B5EF4-FFF2-40B4-BE49-F238E27FC236}">
                <a16:creationId xmlns:a16="http://schemas.microsoft.com/office/drawing/2014/main" id="{C8E832A1-AE20-595C-6C6A-C6CAD6D722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9" t="1529" r="16895" b="27442"/>
          <a:stretch>
            <a:fillRect/>
          </a:stretch>
        </p:blipFill>
        <p:spPr>
          <a:xfrm flipH="1">
            <a:off x="-27432" y="0"/>
            <a:ext cx="12219432" cy="686571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5259" y="1820486"/>
            <a:ext cx="4800600" cy="2762187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4800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95260" y="4714821"/>
            <a:ext cx="3830874" cy="1496616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295259" y="219456"/>
            <a:ext cx="2703777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235440" y="219456"/>
            <a:ext cx="1495365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36645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 Conten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217452" y="214858"/>
            <a:ext cx="1485900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5087218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ack circle in a purple and orange color&#10;&#10;AI-generated content may be incorrect.">
            <a:extLst>
              <a:ext uri="{FF2B5EF4-FFF2-40B4-BE49-F238E27FC236}">
                <a16:creationId xmlns:a16="http://schemas.microsoft.com/office/drawing/2014/main" id="{6AC85073-6D22-76C5-C752-C565E9FBCC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6" t="10520" r="14652" b="11508"/>
          <a:stretch>
            <a:fillRect/>
          </a:stretch>
        </p:blipFill>
        <p:spPr>
          <a:xfrm flipH="1">
            <a:off x="-2" y="11899"/>
            <a:ext cx="12192001" cy="6865715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BF6CFC71-0CC0-F6AB-06FD-5F2DE2587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792" y="459253"/>
            <a:ext cx="5658468" cy="2691359"/>
          </a:xfrm>
        </p:spPr>
        <p:txBody>
          <a:bodyPr/>
          <a:lstStyle>
            <a:lvl1pPr>
              <a:defRPr sz="4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41932924-E87B-08A2-5EE3-BBA69699E2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62264" y="516600"/>
            <a:ext cx="2593814" cy="1627886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200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62265" y="219456"/>
            <a:ext cx="2504049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363200" y="219456"/>
            <a:ext cx="1146383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1657" y="219456"/>
            <a:ext cx="555948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623650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7C87932-7DAB-7F93-5E51-7AEEA5AC7F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88952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 tIns="36576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7EB34FF5-770C-AA64-B806-5D6DED711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463843"/>
            <a:ext cx="12188952" cy="2394157"/>
          </a:xfrm>
          <a:gradFill>
            <a:gsLst>
              <a:gs pos="31000">
                <a:srgbClr val="000000">
                  <a:alpha val="30000"/>
                </a:srgbClr>
              </a:gs>
              <a:gs pos="87000">
                <a:srgbClr val="000000">
                  <a:alpha val="60000"/>
                </a:srgbClr>
              </a:gs>
              <a:gs pos="0">
                <a:srgbClr val="000000">
                  <a:alpha val="0"/>
                </a:srgbClr>
              </a:gs>
            </a:gsLst>
            <a:lin ang="5400000" scaled="0"/>
          </a:gradFill>
        </p:spPr>
        <p:txBody>
          <a:bodyPr lIns="502920" tIns="0" rIns="5029200" bIns="365760" anchor="b"/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49132BB0-A42B-7355-8046-F22B2344C6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801099" y="4463843"/>
            <a:ext cx="3387853" cy="2394157"/>
          </a:xfrm>
        </p:spPr>
        <p:txBody>
          <a:bodyPr vert="horz" lIns="137160" tIns="365760" rIns="0" bIns="457200" rtlCol="0" anchor="b">
            <a:normAutofit/>
          </a:bodyPr>
          <a:lstStyle>
            <a:lvl1pPr marL="0" indent="0">
              <a:buNone/>
              <a:defRPr lang="en-US" sz="1400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72D5EE-6935-237E-C4A2-C61261249F3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437656" y="219456"/>
            <a:ext cx="2740616" cy="3657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001462-21CF-5988-0554-7DB1C494B04E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866095" y="219456"/>
            <a:ext cx="1957990" cy="3657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C81CEA4D-A8A1-D4D2-8F28-C8346937244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362195" y="219456"/>
            <a:ext cx="448805" cy="3657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843872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colorful background&#10;&#10;AI-generated content may be incorrect.">
            <a:extLst>
              <a:ext uri="{FF2B5EF4-FFF2-40B4-BE49-F238E27FC236}">
                <a16:creationId xmlns:a16="http://schemas.microsoft.com/office/drawing/2014/main" id="{6F838A51-B977-1664-089F-3B2250DFEF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8117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892EA34-13CC-54C1-DE3D-4F1D5D55C9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980" y="4311805"/>
            <a:ext cx="8585337" cy="2368300"/>
          </a:xfrm>
        </p:spPr>
        <p:txBody>
          <a:bodyPr anchor="b">
            <a:normAutofit/>
          </a:bodyPr>
          <a:lstStyle>
            <a:lvl1pPr>
              <a:defRPr sz="69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849E7-8E94-3B02-239C-AAB481596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9100" y="219456"/>
            <a:ext cx="2656178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845713-EE4C-7615-B812-531C14CF0CA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01100" y="219456"/>
            <a:ext cx="1913256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44BD7-C050-D052-8408-65ADAAF67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1658" y="219456"/>
            <a:ext cx="555948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22981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ack background with a purple and orange light&#10;&#10;AI-generated content may be incorrect.">
            <a:extLst>
              <a:ext uri="{FF2B5EF4-FFF2-40B4-BE49-F238E27FC236}">
                <a16:creationId xmlns:a16="http://schemas.microsoft.com/office/drawing/2014/main" id="{D09BF41B-6D10-9A6E-03E4-5E7320A61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2"/>
            <a:ext cx="12192000" cy="2869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68" y="2138776"/>
            <a:ext cx="6433266" cy="1962149"/>
          </a:xfrm>
        </p:spPr>
        <p:txBody>
          <a:bodyPr anchor="t">
            <a:normAutofit/>
          </a:bodyPr>
          <a:lstStyle>
            <a:lvl1pPr>
              <a:defRPr sz="88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53300" y="214858"/>
            <a:ext cx="1485900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353301" y="2138776"/>
            <a:ext cx="3718420" cy="4109624"/>
          </a:xfrm>
        </p:spPr>
        <p:txBody>
          <a:bodyPr vert="horz" lIns="91440" tIns="45720" rIns="91440" bIns="45720" rtlCol="0" anchor="t">
            <a:normAutofit/>
          </a:bodyPr>
          <a:lstStyle>
            <a:lvl1pPr marL="457200" indent="-457200">
              <a:buFont typeface="+mj-lt"/>
              <a:buAutoNum type="arabicPeriod"/>
              <a:defRPr lang="en-US" sz="1400" dirty="0">
                <a:solidFill>
                  <a:schemeClr val="tx1"/>
                </a:solidFill>
              </a:defRPr>
            </a:lvl1pPr>
            <a:lvl2pPr marL="571500" indent="-342900">
              <a:buFont typeface="+mj-lt"/>
              <a:buAutoNum type="arabicPeriod"/>
              <a:defRPr lang="en-US" sz="1400" dirty="0">
                <a:solidFill>
                  <a:schemeClr val="tx1"/>
                </a:solidFill>
              </a:defRPr>
            </a:lvl2pPr>
            <a:lvl3pPr marL="800100" indent="-342900">
              <a:buFont typeface="+mj-lt"/>
              <a:buAutoNum type="arabicPeriod"/>
              <a:defRPr lang="en-US" sz="1400" dirty="0">
                <a:solidFill>
                  <a:schemeClr val="tx1"/>
                </a:solidFill>
              </a:defRPr>
            </a:lvl3pPr>
            <a:lvl4pPr>
              <a:buFont typeface="+mj-lt"/>
              <a:buAutoNum type="arabicPeriod"/>
              <a:defRPr lang="en-US" sz="1400" dirty="0">
                <a:solidFill>
                  <a:schemeClr val="tx1"/>
                </a:solidFill>
              </a:defRPr>
            </a:lvl4pPr>
            <a:lvl5pPr>
              <a:buFont typeface="+mj-lt"/>
              <a:buAutoNum type="arabicPeriod"/>
              <a:defRPr lang="en-US" sz="1400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970707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bg>
      <p:bgPr>
        <a:solidFill>
          <a:srgbClr val="0909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ack background with a red and yellow light&#10;&#10;AI-generated content may be incorrect.">
            <a:extLst>
              <a:ext uri="{FF2B5EF4-FFF2-40B4-BE49-F238E27FC236}">
                <a16:creationId xmlns:a16="http://schemas.microsoft.com/office/drawing/2014/main" id="{BD349A90-08FB-AFC0-8649-56404DF7B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109"/>
          <a:stretch>
            <a:fillRect/>
          </a:stretch>
        </p:blipFill>
        <p:spPr>
          <a:xfrm rot="10800000" flipH="1">
            <a:off x="-9982" y="2555751"/>
            <a:ext cx="12192000" cy="43439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852" y="3481713"/>
            <a:ext cx="5496426" cy="2092272"/>
          </a:xfrm>
        </p:spPr>
        <p:txBody>
          <a:bodyPr anchor="t">
            <a:normAutofit/>
          </a:bodyPr>
          <a:lstStyle>
            <a:lvl1pPr>
              <a:defRPr sz="7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743EA2DD-B019-E3AA-ACB7-13CC3353E8D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2000" cy="2555751"/>
          </a:xfrm>
          <a:blipFill>
            <a:blip r:embed="rId3">
              <a:alphaModFix amt="65000"/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3660" y="2734068"/>
            <a:ext cx="2727331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785567" y="2734068"/>
            <a:ext cx="1586711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6614" y="2734068"/>
            <a:ext cx="526695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785567" y="3481713"/>
            <a:ext cx="3916103" cy="2765887"/>
          </a:xfrm>
        </p:spPr>
        <p:txBody>
          <a:bodyPr vert="horz" lIns="91440" tIns="45720" rIns="91440" bIns="45720" rtlCol="0">
            <a:normAutofit/>
          </a:bodyPr>
          <a:lstStyle>
            <a:lvl1pPr marL="342900" indent="-342900">
              <a:lnSpc>
                <a:spcPct val="130000"/>
              </a:lnSpc>
              <a:buFont typeface="+mj-lt"/>
              <a:buAutoNum type="arabicPeriod"/>
              <a:defRPr lang="en-US" sz="1400" dirty="0">
                <a:solidFill>
                  <a:schemeClr val="tx1"/>
                </a:solidFill>
              </a:defRPr>
            </a:lvl1pPr>
            <a:lvl2pPr marL="571500" indent="-342900">
              <a:lnSpc>
                <a:spcPct val="130000"/>
              </a:lnSpc>
              <a:buFont typeface="+mj-lt"/>
              <a:buAutoNum type="arabicPeriod"/>
              <a:defRPr lang="en-US" sz="1400" dirty="0">
                <a:solidFill>
                  <a:schemeClr val="tx1"/>
                </a:solidFill>
              </a:defRPr>
            </a:lvl2pPr>
            <a:lvl3pPr marL="800100" indent="-342900">
              <a:lnSpc>
                <a:spcPct val="130000"/>
              </a:lnSpc>
              <a:buFont typeface="+mj-lt"/>
              <a:buAutoNum type="arabicPeriod"/>
              <a:defRPr lang="en-US" sz="1400" dirty="0">
                <a:solidFill>
                  <a:schemeClr val="tx1"/>
                </a:solidFill>
              </a:defRPr>
            </a:lvl3pPr>
            <a:lvl4pPr>
              <a:lnSpc>
                <a:spcPct val="130000"/>
              </a:lnSpc>
              <a:buFont typeface="+mj-lt"/>
              <a:buAutoNum type="arabicPeriod"/>
              <a:defRPr lang="en-US" sz="1400" dirty="0">
                <a:solidFill>
                  <a:schemeClr val="tx1"/>
                </a:solidFill>
              </a:defRPr>
            </a:lvl4pPr>
            <a:lvl5pPr>
              <a:lnSpc>
                <a:spcPct val="130000"/>
              </a:lnSpc>
              <a:buFont typeface="+mj-lt"/>
              <a:buAutoNum type="arabicPeriod"/>
              <a:defRPr lang="en-US" sz="1400" dirty="0">
                <a:solidFill>
                  <a:schemeClr val="tx1"/>
                </a:solidFill>
              </a:defRPr>
            </a:lvl5pPr>
          </a:lstStyle>
          <a:p>
            <a:pPr marL="228600" lvl="0" indent="-228600"/>
            <a:r>
              <a:rPr lang="en-US"/>
              <a:t>Click to edit Master text styles</a:t>
            </a:r>
          </a:p>
          <a:p>
            <a:pPr marL="228600" lvl="1" indent="-228600"/>
            <a:r>
              <a:rPr lang="en-US"/>
              <a:t>Second level</a:t>
            </a:r>
          </a:p>
          <a:p>
            <a:pPr marL="228600" lvl="2" indent="-228600"/>
            <a:r>
              <a:rPr lang="en-US"/>
              <a:t>Third level</a:t>
            </a:r>
          </a:p>
          <a:p>
            <a:pPr marL="228600" lvl="3" indent="-228600"/>
            <a:r>
              <a:rPr lang="en-US"/>
              <a:t>Fourth level</a:t>
            </a:r>
          </a:p>
          <a:p>
            <a:pPr marL="228600" lvl="4" indent="-228600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414117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 descr="A purple and black background&#10;&#10;AI-generated content may be incorrect.">
            <a:extLst>
              <a:ext uri="{FF2B5EF4-FFF2-40B4-BE49-F238E27FC236}">
                <a16:creationId xmlns:a16="http://schemas.microsoft.com/office/drawing/2014/main" id="{518E8C82-2B1B-76C7-A67D-099AEEEAD0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9"/>
          <a:stretch>
            <a:fillRect/>
          </a:stretch>
        </p:blipFill>
        <p:spPr>
          <a:xfrm>
            <a:off x="6324601" y="1"/>
            <a:ext cx="5881254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851" y="1276990"/>
            <a:ext cx="5378267" cy="985658"/>
          </a:xfrm>
        </p:spPr>
        <p:txBody>
          <a:bodyPr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393" y="214858"/>
            <a:ext cx="2726376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01100" y="214858"/>
            <a:ext cx="1941840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0295" y="214858"/>
            <a:ext cx="555948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477" y="2471736"/>
            <a:ext cx="5378268" cy="366273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9494723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bg>
      <p:bgPr>
        <a:solidFill>
          <a:srgbClr val="0909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black background with a purple and orange light&#10;&#10;AI-generated content may be incorrect.">
            <a:extLst>
              <a:ext uri="{FF2B5EF4-FFF2-40B4-BE49-F238E27FC236}">
                <a16:creationId xmlns:a16="http://schemas.microsoft.com/office/drawing/2014/main" id="{E41EB56E-DF88-E5AB-35AF-891395DCDB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4406900"/>
            <a:ext cx="9144000" cy="24511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6899" y="1886712"/>
            <a:ext cx="3507989" cy="3233928"/>
          </a:xfrm>
        </p:spPr>
        <p:txBody>
          <a:bodyPr anchor="t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9100" y="208394"/>
            <a:ext cx="2532118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867400" y="208394"/>
            <a:ext cx="2017548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6588" y="208394"/>
            <a:ext cx="553156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867401" y="1886712"/>
            <a:ext cx="4495800" cy="323392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>
                <a:solidFill>
                  <a:schemeClr val="tx1"/>
                </a:solidFill>
              </a:defRPr>
            </a:lvl1pPr>
            <a:lvl2pPr>
              <a:defRPr lang="en-US">
                <a:solidFill>
                  <a:schemeClr val="tx1"/>
                </a:solidFill>
              </a:defRPr>
            </a:lvl2pPr>
            <a:lvl3pPr>
              <a:defRPr lang="en-US">
                <a:solidFill>
                  <a:schemeClr val="tx1"/>
                </a:solidFill>
              </a:defRPr>
            </a:lvl3pPr>
            <a:lvl4pPr>
              <a:defRPr lang="en-US">
                <a:solidFill>
                  <a:schemeClr val="tx1"/>
                </a:solidFill>
              </a:defRPr>
            </a:lvl4pPr>
            <a:lvl5pPr>
              <a:defRPr lang="en-US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182226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436" y="1115568"/>
            <a:ext cx="2505264" cy="1624122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9768" y="219456"/>
            <a:ext cx="2684048" cy="33832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74064" y="215823"/>
            <a:ext cx="1485900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8242" y="215823"/>
            <a:ext cx="549272" cy="338328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8436" y="3028523"/>
            <a:ext cx="2505264" cy="3410378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B2531DA-E07E-34C2-010B-27DB8B00492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374064" y="1181100"/>
            <a:ext cx="8817936" cy="5676900"/>
          </a:xfrm>
          <a:blipFill>
            <a:blip r:embed="rId2">
              <a:alphaModFix amt="65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22229886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1115568"/>
            <a:ext cx="4000500" cy="1352516"/>
          </a:xfrm>
        </p:spPr>
        <p:txBody>
          <a:bodyPr anchor="t">
            <a:normAutofit/>
          </a:bodyPr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9100" y="219456"/>
            <a:ext cx="2727930" cy="33832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47899" y="219456"/>
            <a:ext cx="1747774" cy="338328"/>
          </a:xfrm>
        </p:spPr>
        <p:txBody>
          <a:bodyPr/>
          <a:lstStyle/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3948" y="216280"/>
            <a:ext cx="551113" cy="338328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847899" y="1104900"/>
            <a:ext cx="6925002" cy="1352516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None/>
              <a:defRPr sz="1400"/>
            </a:lvl1pPr>
            <a:lvl2pPr marL="514350" indent="-285750">
              <a:buFont typeface="Arial" panose="020B0604020202020204" pitchFamily="34" charset="0"/>
              <a:buNone/>
              <a:defRPr sz="1400"/>
            </a:lvl2pPr>
            <a:lvl3pPr marL="742950" indent="-285750">
              <a:buFont typeface="Arial" panose="020B0604020202020204" pitchFamily="34" charset="0"/>
              <a:buNone/>
              <a:defRPr sz="1400"/>
            </a:lvl3pPr>
            <a:lvl4pPr marL="857250" indent="-171450">
              <a:buFont typeface="Arial" panose="020B0604020202020204" pitchFamily="34" charset="0"/>
              <a:buNone/>
              <a:defRPr sz="1400"/>
            </a:lvl4pPr>
            <a:lvl5pPr marL="1085850" indent="-17145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346877B-7C99-D26C-DFEC-72A4289A8FA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2938509"/>
            <a:ext cx="12192000" cy="3919491"/>
          </a:xfrm>
          <a:blipFill>
            <a:blip r:embed="rId2" cstate="email">
              <a:alphaModFix amt="6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401602952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1115568"/>
            <a:ext cx="2514600" cy="2918919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393" y="214858"/>
            <a:ext cx="2514600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EB6A322-B3CC-9AE7-DB63-8B433811BD6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423747" y="0"/>
            <a:ext cx="8768253" cy="3985719"/>
          </a:xfrm>
          <a:blipFill>
            <a:blip r:embed="rId2" cstate="email">
              <a:alphaModFix amt="6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52800" y="4077628"/>
            <a:ext cx="1920240" cy="338328"/>
          </a:xfrm>
        </p:spPr>
        <p:txBody>
          <a:bodyPr/>
          <a:lstStyle/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1657" y="4077628"/>
            <a:ext cx="555948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352800" y="4423576"/>
            <a:ext cx="8420100" cy="1824824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862259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1339" y="1115568"/>
            <a:ext cx="5247577" cy="994131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9768" y="219456"/>
            <a:ext cx="2933700" cy="33832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896579" y="209088"/>
            <a:ext cx="1844044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4185" y="209088"/>
            <a:ext cx="555948" cy="338328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3BFBE8F-8803-50FD-04BC-3A247F9767C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1181100"/>
            <a:ext cx="5247577" cy="5676900"/>
          </a:xfrm>
          <a:blipFill>
            <a:blip r:embed="rId2">
              <a:alphaModFix amt="65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881339" y="2133600"/>
            <a:ext cx="5247577" cy="4114800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970176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057" y="1115568"/>
            <a:ext cx="3607670" cy="3170545"/>
          </a:xfrm>
        </p:spPr>
        <p:txBody>
          <a:bodyPr anchor="t">
            <a:normAutofit/>
          </a:bodyPr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9768" y="214858"/>
            <a:ext cx="2597106" cy="33832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45909" y="214858"/>
            <a:ext cx="1586711" cy="338328"/>
          </a:xfrm>
        </p:spPr>
        <p:txBody>
          <a:bodyPr/>
          <a:lstStyle/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7610" y="214858"/>
            <a:ext cx="555948" cy="338328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845909" y="1112672"/>
            <a:ext cx="6926991" cy="1967808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4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21707E4-5122-AA3B-7CFC-6AF9C0BAC46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903079" y="3500203"/>
            <a:ext cx="7288921" cy="3357797"/>
          </a:xfrm>
          <a:custGeom>
            <a:avLst/>
            <a:gdLst>
              <a:gd name="connsiteX0" fmla="*/ 0 w 7391400"/>
              <a:gd name="connsiteY0" fmla="*/ 0 h 3018269"/>
              <a:gd name="connsiteX1" fmla="*/ 7391400 w 7391400"/>
              <a:gd name="connsiteY1" fmla="*/ 0 h 3018269"/>
              <a:gd name="connsiteX2" fmla="*/ 7391400 w 7391400"/>
              <a:gd name="connsiteY2" fmla="*/ 3018269 h 3018269"/>
              <a:gd name="connsiteX3" fmla="*/ 0 w 7391400"/>
              <a:gd name="connsiteY3" fmla="*/ 3018269 h 301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91400" h="3018269">
                <a:moveTo>
                  <a:pt x="0" y="0"/>
                </a:moveTo>
                <a:lnTo>
                  <a:pt x="7391400" y="0"/>
                </a:lnTo>
                <a:lnTo>
                  <a:pt x="7391400" y="3018269"/>
                </a:lnTo>
                <a:lnTo>
                  <a:pt x="0" y="3018269"/>
                </a:lnTo>
                <a:close/>
              </a:path>
            </a:pathLst>
          </a:custGeo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05545547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393" y="3429001"/>
            <a:ext cx="2501307" cy="2551982"/>
          </a:xfrm>
        </p:spPr>
        <p:txBody>
          <a:bodyPr anchor="t">
            <a:normAutofit/>
          </a:bodyPr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402C8AD-A927-B946-5850-6500487D688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1"/>
            <a:ext cx="12192000" cy="2705099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393" y="2865290"/>
            <a:ext cx="2726376" cy="33832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52799" y="2865290"/>
            <a:ext cx="1967345" cy="338328"/>
          </a:xfrm>
        </p:spPr>
        <p:txBody>
          <a:bodyPr/>
          <a:lstStyle/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1657" y="2865290"/>
            <a:ext cx="555948" cy="338328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352800" y="3429000"/>
            <a:ext cx="8210204" cy="3009900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4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7716444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230" y="1115568"/>
            <a:ext cx="3603256" cy="1409878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38700" y="209088"/>
            <a:ext cx="2514600" cy="338328"/>
          </a:xfrm>
        </p:spPr>
        <p:txBody>
          <a:bodyPr/>
          <a:lstStyle/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6019" y="219456"/>
            <a:ext cx="564341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6230" y="2705100"/>
            <a:ext cx="3603256" cy="3695700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183D1CED-EDC4-B2B7-E11C-EF0ED41A913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935269" y="1175658"/>
            <a:ext cx="7256731" cy="5682342"/>
          </a:xfrm>
          <a:blipFill>
            <a:blip r:embed="rId2" cstate="email">
              <a:alphaModFix amt="6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3641740031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4607626"/>
            <a:ext cx="4419600" cy="1640774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4508209-B462-E74A-288F-8910B06DE3A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914" y="0"/>
            <a:ext cx="4836786" cy="4214191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41275" y="209088"/>
            <a:ext cx="2726376" cy="33832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01100" y="214858"/>
            <a:ext cx="1905250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541276" y="1104900"/>
            <a:ext cx="5750381" cy="5143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0094487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1115568"/>
            <a:ext cx="3105335" cy="1636510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393" y="214858"/>
            <a:ext cx="2726376" cy="33832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55522" y="214858"/>
            <a:ext cx="2536988" cy="338328"/>
          </a:xfrm>
        </p:spPr>
        <p:txBody>
          <a:bodyPr/>
          <a:lstStyle/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2840" y="214858"/>
            <a:ext cx="555948" cy="338328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A8D0EC2-AB64-20F7-00E1-73B35DEAA2D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" y="3017520"/>
            <a:ext cx="3417902" cy="3840480"/>
          </a:xfrm>
          <a:blipFill>
            <a:blip r:embed="rId2">
              <a:alphaModFix amt="65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055522" y="1104901"/>
            <a:ext cx="7476571" cy="53339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1112573"/>
      </p:ext>
    </p:extLst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colorful background&#10;&#10;AI-generated content may be incorrect.">
            <a:extLst>
              <a:ext uri="{FF2B5EF4-FFF2-40B4-BE49-F238E27FC236}">
                <a16:creationId xmlns:a16="http://schemas.microsoft.com/office/drawing/2014/main" id="{C26FEAF5-B987-7B83-7D1F-A4C535E2B0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01" r="5781"/>
          <a:stretch>
            <a:fillRect/>
          </a:stretch>
        </p:blipFill>
        <p:spPr>
          <a:xfrm rot="10800000" flipH="1">
            <a:off x="0" y="-1"/>
            <a:ext cx="12192000" cy="6864096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E9DD887D-B316-418B-8AF4-4F941223A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0" y="5082379"/>
            <a:ext cx="4000500" cy="1169230"/>
          </a:xfrm>
        </p:spPr>
        <p:txBody>
          <a:bodyPr anchor="b">
            <a:normAutofit/>
          </a:bodyPr>
          <a:lstStyle>
            <a:lvl1pPr>
              <a:defRPr sz="2000" spc="-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6D72DC-8ED1-FAB8-CD4C-7BDCAEA2C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C6FDB9-A3B3-A4DB-D081-D27ECC7043C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772400" y="209088"/>
            <a:ext cx="1970690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BFCFB0-1D5D-C25F-A74C-5CFB9C195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942D9118-C154-84FE-9D86-92525287F07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280988" y="1063625"/>
            <a:ext cx="10428287" cy="3508375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26000"/>
            </a:lvl1pPr>
          </a:lstStyle>
          <a:p>
            <a:pPr lvl="0"/>
            <a:r>
              <a:rPr lang="en-US" dirty="0"/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3946792956"/>
      </p:ext>
    </p:extLst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red and purple light&#10;&#10;AI-generated content may be incorrect.">
            <a:extLst>
              <a:ext uri="{FF2B5EF4-FFF2-40B4-BE49-F238E27FC236}">
                <a16:creationId xmlns:a16="http://schemas.microsoft.com/office/drawing/2014/main" id="{27A6C04A-3EE2-7293-8111-E4CF6B18B2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4" t="57458" r="22221" b="1"/>
          <a:stretch>
            <a:fillRect/>
          </a:stretch>
        </p:blipFill>
        <p:spPr>
          <a:xfrm rot="10800000">
            <a:off x="0" y="0"/>
            <a:ext cx="12192000" cy="480281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19099" y="2885606"/>
            <a:ext cx="8801101" cy="3553293"/>
          </a:xfrm>
        </p:spPr>
        <p:txBody>
          <a:bodyPr anchor="b">
            <a:normAutofit/>
          </a:bodyPr>
          <a:lstStyle>
            <a:lvl1pPr marL="0" indent="0">
              <a:lnSpc>
                <a:spcPct val="85000"/>
              </a:lnSpc>
              <a:buNone/>
              <a:defRPr sz="6000" b="0" spc="-50" baseline="0">
                <a:solidFill>
                  <a:schemeClr val="tx1"/>
                </a:solidFill>
              </a:defRPr>
            </a:lvl1pPr>
            <a:lvl2pPr marL="228600" indent="0">
              <a:lnSpc>
                <a:spcPct val="85000"/>
              </a:lnSpc>
              <a:buNone/>
              <a:defRPr sz="4400" b="0" spc="-50" baseline="0">
                <a:solidFill>
                  <a:schemeClr val="tx1"/>
                </a:solidFill>
              </a:defRPr>
            </a:lvl2pPr>
            <a:lvl3pPr marL="457200" indent="0">
              <a:lnSpc>
                <a:spcPct val="85000"/>
              </a:lnSpc>
              <a:buNone/>
              <a:defRPr sz="4000" b="0" spc="-50" baseline="0">
                <a:solidFill>
                  <a:schemeClr val="tx1"/>
                </a:solidFill>
              </a:defRPr>
            </a:lvl3pPr>
            <a:lvl4pPr marL="685800" indent="0">
              <a:lnSpc>
                <a:spcPct val="85000"/>
              </a:lnSpc>
              <a:buNone/>
              <a:defRPr sz="3600" b="0" spc="-50" baseline="0">
                <a:solidFill>
                  <a:schemeClr val="tx1"/>
                </a:solidFill>
              </a:defRPr>
            </a:lvl4pPr>
            <a:lvl5pPr marL="914400" indent="0">
              <a:lnSpc>
                <a:spcPct val="85000"/>
              </a:lnSpc>
              <a:buNone/>
              <a:defRPr sz="3200" b="0" spc="-50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49212200"/>
      </p:ext>
    </p:extLst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colorful background&#10;&#10;AI-generated content may be incorrect.">
            <a:extLst>
              <a:ext uri="{FF2B5EF4-FFF2-40B4-BE49-F238E27FC236}">
                <a16:creationId xmlns:a16="http://schemas.microsoft.com/office/drawing/2014/main" id="{56ABB8EC-1098-DCAC-E2E3-BCA53EEC62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1" t="22024" r="10011"/>
          <a:stretch>
            <a:fillRect/>
          </a:stretch>
        </p:blipFill>
        <p:spPr>
          <a:xfrm rot="10800000" flipH="1">
            <a:off x="0" y="0"/>
            <a:ext cx="12192000" cy="686409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131542D-3EA5-35E3-406E-8496EA7D40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66899" y="4874218"/>
            <a:ext cx="8506567" cy="666427"/>
          </a:xfrm>
        </p:spPr>
        <p:txBody>
          <a:bodyPr anchor="ctr">
            <a:normAutofit/>
          </a:bodyPr>
          <a:lstStyle>
            <a:lvl1pPr algn="r">
              <a:lnSpc>
                <a:spcPct val="90000"/>
              </a:lnSpc>
              <a:defRPr sz="1400" b="0" cap="all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AFB98B-06E5-997A-53DA-CC0E6A618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4CA6F2-8C52-8488-999E-FEF7877BA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59DD64-9865-92B3-BED2-F770E9763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BBD3F2A-2B85-D7B7-24A2-D01A281CD79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866899" y="1856096"/>
            <a:ext cx="8506567" cy="2855388"/>
          </a:xfrm>
        </p:spPr>
        <p:txBody>
          <a:bodyPr anchor="ctr">
            <a:normAutofit/>
          </a:bodyPr>
          <a:lstStyle>
            <a:lvl1pPr marL="164592" indent="-164592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5000" spc="-5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</p:spTree>
    <p:extLst>
      <p:ext uri="{BB962C8B-B14F-4D97-AF65-F5344CB8AC3E}">
        <p14:creationId xmlns:p14="http://schemas.microsoft.com/office/powerpoint/2010/main" val="3153956694"/>
      </p:ext>
    </p:extLst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1115568"/>
            <a:ext cx="8382000" cy="70165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4CA46A-141E-21AB-51BA-BA1F0F395708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431800" y="1900238"/>
            <a:ext cx="4924425" cy="434816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F8607D36-7013-02AC-69A9-8D38C5BBA7D0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5878824" y="1900238"/>
            <a:ext cx="4924425" cy="434816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23959460"/>
      </p:ext>
    </p:extLst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655" y="932098"/>
            <a:ext cx="10835539" cy="70408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01100" y="214858"/>
            <a:ext cx="1920240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8654" y="1675614"/>
            <a:ext cx="4913919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854769-C5D8-1BF0-C3A2-77216D6255D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431800" y="2285022"/>
            <a:ext cx="4900773" cy="396337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6500" y="1675614"/>
            <a:ext cx="4967694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3527224-4234-3620-766D-DCCA3AFDF896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79401" y="2285022"/>
            <a:ext cx="4982762" cy="396337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7409187"/>
      </p:ext>
    </p:extLst>
  </p:cSld>
  <p:clrMapOvr>
    <a:masterClrMapping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791" y="1113510"/>
            <a:ext cx="8380309" cy="87619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D6B226B-77A6-410C-9796-083F278E0125}" type="datetime1">
              <a:rPr lang="en-US" smtClean="0"/>
              <a:t>10/11/2026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3364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166787"/>
      </p:ext>
    </p:extLst>
  </p:cSld>
  <p:clrMapOvr>
    <a:masterClrMapping/>
  </p:clrMapOvr>
  <p:hf sldNum="0"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red and purple light&#10;&#10;AI-generated content may be incorrect.">
            <a:extLst>
              <a:ext uri="{FF2B5EF4-FFF2-40B4-BE49-F238E27FC236}">
                <a16:creationId xmlns:a16="http://schemas.microsoft.com/office/drawing/2014/main" id="{CC69B319-31FA-514C-5A82-30B4D1B20A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92"/>
          <a:stretch>
            <a:fillRect/>
          </a:stretch>
        </p:blipFill>
        <p:spPr>
          <a:xfrm flipH="1">
            <a:off x="-1" y="0"/>
            <a:ext cx="12191999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393" y="758952"/>
            <a:ext cx="7609668" cy="1734866"/>
          </a:xfrm>
        </p:spPr>
        <p:txBody>
          <a:bodyPr anchor="t">
            <a:noAutofit/>
          </a:bodyPr>
          <a:lstStyle>
            <a:lvl1pPr>
              <a:defRPr sz="7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19100" y="2705101"/>
            <a:ext cx="8801100" cy="294755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>
                <a:solidFill>
                  <a:schemeClr val="tx1"/>
                </a:solidFill>
              </a:defRPr>
            </a:lvl1pPr>
            <a:lvl2pPr>
              <a:defRPr lang="en-US" dirty="0">
                <a:solidFill>
                  <a:schemeClr val="tx1"/>
                </a:solidFill>
              </a:defRPr>
            </a:lvl2pPr>
            <a:lvl3pPr>
              <a:defRPr lang="en-US" dirty="0">
                <a:solidFill>
                  <a:schemeClr val="tx1"/>
                </a:solidFill>
              </a:defRPr>
            </a:lvl3pPr>
            <a:lvl4pPr>
              <a:defRPr lang="en-US" dirty="0">
                <a:solidFill>
                  <a:schemeClr val="tx1"/>
                </a:solidFill>
              </a:defRPr>
            </a:lvl4pPr>
            <a:lvl5pPr>
              <a:defRPr lang="en-US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26392266"/>
      </p:ext>
    </p:extLst>
  </p:cSld>
  <p:clrMapOvr>
    <a:masterClrMapping/>
  </p:clrMapOvr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and purple light&#10;&#10;AI-generated content may be incorrect.">
            <a:extLst>
              <a:ext uri="{FF2B5EF4-FFF2-40B4-BE49-F238E27FC236}">
                <a16:creationId xmlns:a16="http://schemas.microsoft.com/office/drawing/2014/main" id="{86565871-9318-EC0D-5245-A159818CA8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92"/>
          <a:stretch>
            <a:fillRect/>
          </a:stretch>
        </p:blipFill>
        <p:spPr>
          <a:xfrm flipH="1">
            <a:off x="-1" y="0"/>
            <a:ext cx="12191999" cy="6858000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687F1B09-5020-D2DD-189E-7226AD232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792" y="2704772"/>
            <a:ext cx="5465660" cy="2733384"/>
          </a:xfrm>
        </p:spPr>
        <p:txBody>
          <a:bodyPr/>
          <a:lstStyle>
            <a:lvl1pPr>
              <a:defRPr sz="7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8492B719-9068-0A96-E408-4EB3E9F85BE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305550" y="2705100"/>
            <a:ext cx="4410075" cy="15621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8992000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791" y="1113510"/>
            <a:ext cx="9942409" cy="87619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9417" y="2133600"/>
            <a:ext cx="9942409" cy="4305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2393" y="214858"/>
            <a:ext cx="2726376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700" cap="all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01100" y="214858"/>
            <a:ext cx="1920240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700" cap="all" baseline="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10/11/2026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91657" y="214858"/>
            <a:ext cx="555948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700" cap="all" baseline="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4675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  <p:sldLayoutId id="2147483692" r:id="rId18"/>
    <p:sldLayoutId id="2147483693" r:id="rId19"/>
    <p:sldLayoutId id="2147483694" r:id="rId20"/>
    <p:sldLayoutId id="2147483695" r:id="rId21"/>
    <p:sldLayoutId id="2147483696" r:id="rId22"/>
    <p:sldLayoutId id="2147483697" r:id="rId23"/>
    <p:sldLayoutId id="2147483698" r:id="rId24"/>
    <p:sldLayoutId id="2147483699" r:id="rId25"/>
    <p:sldLayoutId id="2147483700" r:id="rId26"/>
    <p:sldLayoutId id="2147483701" r:id="rId27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000" b="0" kern="1200" spc="-11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pos="264">
          <p15:clr>
            <a:srgbClr val="F26B43"/>
          </p15:clr>
        </p15:guide>
        <p15:guide id="4" orient="horz" pos="264">
          <p15:clr>
            <a:srgbClr val="F26B43"/>
          </p15:clr>
        </p15:guide>
        <p15:guide id="5" pos="7416">
          <p15:clr>
            <a:srgbClr val="F26B43"/>
          </p15:clr>
        </p15:guide>
        <p15:guide id="12" pos="4632">
          <p15:clr>
            <a:srgbClr val="F26B43"/>
          </p15:clr>
        </p15:guide>
        <p15:guide id="13" pos="5544">
          <p15:clr>
            <a:srgbClr val="F26B43"/>
          </p15:clr>
        </p15:guide>
        <p15:guide id="26" pos="2784">
          <p15:clr>
            <a:srgbClr val="F26B43"/>
          </p15:clr>
        </p15:guide>
        <p15:guide id="27" pos="3048">
          <p15:clr>
            <a:srgbClr val="F26B43"/>
          </p15:clr>
        </p15:guide>
        <p15:guide id="29" pos="3960">
          <p15:clr>
            <a:srgbClr val="F26B43"/>
          </p15:clr>
        </p15:guide>
        <p15:guide id="30" pos="1176">
          <p15:clr>
            <a:srgbClr val="F26B43"/>
          </p15:clr>
        </p15:guide>
        <p15:guide id="31" pos="912">
          <p15:clr>
            <a:srgbClr val="F26B43"/>
          </p15:clr>
        </p15:guide>
        <p15:guide id="32" pos="3696">
          <p15:clr>
            <a:srgbClr val="F26B43"/>
          </p15:clr>
        </p15:guide>
        <p15:guide id="33" pos="1848">
          <p15:clr>
            <a:srgbClr val="F26B43"/>
          </p15:clr>
        </p15:guide>
        <p15:guide id="34" pos="2112">
          <p15:clr>
            <a:srgbClr val="F26B43"/>
          </p15:clr>
        </p15:guide>
        <p15:guide id="36" pos="6528">
          <p15:clr>
            <a:srgbClr val="F26B43"/>
          </p15:clr>
        </p15:guide>
        <p15:guide id="37" pos="6744">
          <p15:clr>
            <a:srgbClr val="F26B43"/>
          </p15:clr>
        </p15:guide>
        <p15:guide id="42" orient="horz" pos="393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9306A0C-5B5A-0A49-6C75-AFACC3DBF4E2}"/>
              </a:ext>
            </a:extLst>
          </p:cNvPr>
          <p:cNvSpPr txBox="1"/>
          <p:nvPr/>
        </p:nvSpPr>
        <p:spPr>
          <a:xfrm>
            <a:off x="7928776" y="252463"/>
            <a:ext cx="3212502" cy="194277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100" b="1" i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Developing and management individuals and teams </a:t>
            </a:r>
          </a:p>
        </p:txBody>
      </p:sp>
      <p:pic>
        <p:nvPicPr>
          <p:cNvPr id="2" name="Picture 1" descr="Periodic table of elements">
            <a:extLst>
              <a:ext uri="{FF2B5EF4-FFF2-40B4-BE49-F238E27FC236}">
                <a16:creationId xmlns:a16="http://schemas.microsoft.com/office/drawing/2014/main" id="{DA38BBFD-5BF8-276D-CC67-95FD4D52A51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644" r="11465"/>
          <a:stretch>
            <a:fillRect/>
          </a:stretch>
        </p:blipFill>
        <p:spPr>
          <a:xfrm>
            <a:off x="20" y="10"/>
            <a:ext cx="7723393" cy="68579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0FF37E-4345-B049-29DE-32E5BF5A8039}"/>
              </a:ext>
            </a:extLst>
          </p:cNvPr>
          <p:cNvSpPr txBox="1"/>
          <p:nvPr/>
        </p:nvSpPr>
        <p:spPr>
          <a:xfrm>
            <a:off x="8210130" y="3429000"/>
            <a:ext cx="3212502" cy="27673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/>
              <a:t>Student name: Julius Racz</a:t>
            </a:r>
          </a:p>
          <a:p>
            <a:pPr>
              <a:lnSpc>
                <a:spcPct val="110000"/>
              </a:lnSpc>
              <a:spcAft>
                <a:spcPts val="600"/>
              </a:spcAft>
            </a:pPr>
            <a:endParaRPr lang="en-US" sz="1100" dirty="0"/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/>
              <a:t>Student Number: 2505678</a:t>
            </a:r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dirty="0"/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/>
              <a:t>Module code: LCLM5002</a:t>
            </a:r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dirty="0"/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/>
              <a:t>Programmed: BA(Hons) Leadership and Management Skills for workplace</a:t>
            </a:r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dirty="0"/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/>
              <a:t>Module: Developing and Management Individuals and Teams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AA7590-CA2B-5857-BE6F-2B9346952D52}"/>
              </a:ext>
            </a:extLst>
          </p:cNvPr>
          <p:cNvSpPr txBox="1"/>
          <p:nvPr/>
        </p:nvSpPr>
        <p:spPr>
          <a:xfrm>
            <a:off x="7928776" y="2474978"/>
            <a:ext cx="3716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Component 1- individuals presentation</a:t>
            </a:r>
          </a:p>
        </p:txBody>
      </p:sp>
    </p:spTree>
    <p:extLst>
      <p:ext uri="{BB962C8B-B14F-4D97-AF65-F5344CB8AC3E}">
        <p14:creationId xmlns:p14="http://schemas.microsoft.com/office/powerpoint/2010/main" val="1286850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al 15">
            <a:extLst>
              <a:ext uri="{FF2B5EF4-FFF2-40B4-BE49-F238E27FC236}">
                <a16:creationId xmlns:a16="http://schemas.microsoft.com/office/drawing/2014/main" id="{EEFFED93-2C0A-9BC5-2F7D-65104A057309}"/>
              </a:ext>
            </a:extLst>
          </p:cNvPr>
          <p:cNvSpPr/>
          <p:nvPr/>
        </p:nvSpPr>
        <p:spPr>
          <a:xfrm>
            <a:off x="372274" y="4221887"/>
            <a:ext cx="1524000" cy="1012723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082A30-65B3-AD4D-8B56-9D20FE83B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526" y="302834"/>
            <a:ext cx="5296539" cy="434586"/>
          </a:xfrm>
        </p:spPr>
        <p:txBody>
          <a:bodyPr>
            <a:normAutofit/>
          </a:bodyPr>
          <a:lstStyle/>
          <a:p>
            <a:r>
              <a:rPr lang="en-GB" sz="20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Organisation overview and HR challenge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92EB916-C267-F104-30AF-66DF8D17827D}"/>
              </a:ext>
            </a:extLst>
          </p:cNvPr>
          <p:cNvSpPr/>
          <p:nvPr/>
        </p:nvSpPr>
        <p:spPr>
          <a:xfrm>
            <a:off x="209526" y="1342676"/>
            <a:ext cx="2644878" cy="149204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2E4166F-7837-73A9-AD6A-4AA55ECCF1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4245" y="1390930"/>
            <a:ext cx="2818810" cy="14723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7D08556-12DE-63E6-90BC-2B95F4D64A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7484" y="1342677"/>
            <a:ext cx="2818810" cy="137696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225CFD6-03E3-4B41-29B8-9B80FCDCE097}"/>
              </a:ext>
            </a:extLst>
          </p:cNvPr>
          <p:cNvSpPr txBox="1"/>
          <p:nvPr/>
        </p:nvSpPr>
        <p:spPr>
          <a:xfrm>
            <a:off x="209526" y="1457756"/>
            <a:ext cx="264487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highlight>
                  <a:srgbClr val="FFFF00"/>
                </a:highlight>
              </a:rPr>
              <a:t>Health Connect UK</a:t>
            </a:r>
          </a:p>
          <a:p>
            <a:endParaRPr lang="en-GB" sz="1400" dirty="0"/>
          </a:p>
          <a:p>
            <a:r>
              <a:rPr lang="en-GB" sz="1200" dirty="0"/>
              <a:t>A fictional, growing UK digital healthcare provider offering virtual consultations, remote monitoring and digital services.</a:t>
            </a:r>
            <a:endParaRPr lang="en-GB" sz="11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DBF1826-DBCE-DBC2-2C66-02B930A75B68}"/>
              </a:ext>
            </a:extLst>
          </p:cNvPr>
          <p:cNvSpPr txBox="1"/>
          <p:nvPr/>
        </p:nvSpPr>
        <p:spPr>
          <a:xfrm>
            <a:off x="3854245" y="1553135"/>
            <a:ext cx="281881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highlight>
                  <a:srgbClr val="FF0000"/>
                </a:highlight>
              </a:rPr>
              <a:t>WHY HR MATTERS</a:t>
            </a:r>
          </a:p>
          <a:p>
            <a:endParaRPr lang="en-GB" sz="1400" u="sng" dirty="0"/>
          </a:p>
          <a:p>
            <a:r>
              <a:rPr lang="en-GB" sz="1200" dirty="0"/>
              <a:t>The right people and skills support safe care, services quality, growth and patient trust. Technology alone cannot deliver good care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BEFDF0C-4182-1B70-2F67-7D41BABA6EF7}"/>
              </a:ext>
            </a:extLst>
          </p:cNvPr>
          <p:cNvSpPr txBox="1"/>
          <p:nvPr/>
        </p:nvSpPr>
        <p:spPr>
          <a:xfrm>
            <a:off x="7767484" y="1477059"/>
            <a:ext cx="264183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Main HR Challenges</a:t>
            </a:r>
          </a:p>
          <a:p>
            <a:endParaRPr lang="en-GB" sz="1400" u="sng" dirty="0"/>
          </a:p>
          <a:p>
            <a:r>
              <a:rPr lang="en-GB" sz="1200" dirty="0"/>
              <a:t>Recruitment and retention burnout digital skills gaps leadership development effective teamwork.</a:t>
            </a:r>
          </a:p>
          <a:p>
            <a:endParaRPr lang="en-GB" sz="1400" u="sng" dirty="0"/>
          </a:p>
          <a:p>
            <a:endParaRPr lang="en-GB" sz="1400" u="sng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369AA3C-1A98-765A-A614-A3DB4F630279}"/>
              </a:ext>
            </a:extLst>
          </p:cNvPr>
          <p:cNvSpPr txBox="1"/>
          <p:nvPr/>
        </p:nvSpPr>
        <p:spPr>
          <a:xfrm>
            <a:off x="209526" y="3581430"/>
            <a:ext cx="41197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0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0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0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0A8163F-2DF7-4262-39F8-4633654934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7974" y="4216139"/>
            <a:ext cx="1536325" cy="10242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F22C01A-CEAF-A7A0-C9CB-6A463F7D39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4892" y="4210393"/>
            <a:ext cx="1536325" cy="1024217"/>
          </a:xfrm>
          <a:prstGeom prst="rect">
            <a:avLst/>
          </a:prstGeom>
          <a:solidFill>
            <a:srgbClr val="FFC000"/>
          </a:solidFill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D4E60D2-1126-40FE-2D8E-6938F03C83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8726" y="4172350"/>
            <a:ext cx="1536325" cy="1024217"/>
          </a:xfrm>
          <a:prstGeom prst="rect">
            <a:avLst/>
          </a:prstGeom>
          <a:solidFill>
            <a:srgbClr val="00B050"/>
          </a:solidFill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F5CE281C-1190-9866-2E86-1030132A7992}"/>
              </a:ext>
            </a:extLst>
          </p:cNvPr>
          <p:cNvSpPr txBox="1"/>
          <p:nvPr/>
        </p:nvSpPr>
        <p:spPr>
          <a:xfrm>
            <a:off x="746121" y="4466212"/>
            <a:ext cx="101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Skills gaps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503E060-ECCB-B40A-77B1-8E9F8B55BE35}"/>
              </a:ext>
            </a:extLst>
          </p:cNvPr>
          <p:cNvSpPr txBox="1"/>
          <p:nvPr/>
        </p:nvSpPr>
        <p:spPr>
          <a:xfrm>
            <a:off x="3501475" y="4480313"/>
            <a:ext cx="1262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Work pressure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07EC0A2-1CF1-5D51-078D-F8297601386E}"/>
              </a:ext>
            </a:extLst>
          </p:cNvPr>
          <p:cNvSpPr txBox="1"/>
          <p:nvPr/>
        </p:nvSpPr>
        <p:spPr>
          <a:xfrm>
            <a:off x="6070606" y="4504118"/>
            <a:ext cx="12620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Turnover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A24FE86-327D-E89E-A51F-14EBBCD6BEC1}"/>
              </a:ext>
            </a:extLst>
          </p:cNvPr>
          <p:cNvSpPr txBox="1"/>
          <p:nvPr/>
        </p:nvSpPr>
        <p:spPr>
          <a:xfrm>
            <a:off x="8714538" y="4386944"/>
            <a:ext cx="1005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Service risk</a:t>
            </a:r>
          </a:p>
        </p:txBody>
      </p:sp>
      <p:sp>
        <p:nvSpPr>
          <p:cNvPr id="27" name="Arrow: Right 26">
            <a:extLst>
              <a:ext uri="{FF2B5EF4-FFF2-40B4-BE49-F238E27FC236}">
                <a16:creationId xmlns:a16="http://schemas.microsoft.com/office/drawing/2014/main" id="{65BFC74B-58E2-D906-9EBD-E7256870717A}"/>
              </a:ext>
            </a:extLst>
          </p:cNvPr>
          <p:cNvSpPr/>
          <p:nvPr/>
        </p:nvSpPr>
        <p:spPr>
          <a:xfrm>
            <a:off x="2301266" y="4645793"/>
            <a:ext cx="601093" cy="16491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7C3A217A-042C-1406-F13E-3946EBE48B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0010" y="4609518"/>
            <a:ext cx="621846" cy="20118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20A169B8-B0D4-3217-82E6-1212ABF9FF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9914" y="4588192"/>
            <a:ext cx="621846" cy="20118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5FBC2E72-C1B6-C7CE-8D36-80138C190045}"/>
              </a:ext>
            </a:extLst>
          </p:cNvPr>
          <p:cNvSpPr txBox="1"/>
          <p:nvPr/>
        </p:nvSpPr>
        <p:spPr>
          <a:xfrm>
            <a:off x="587691" y="5678731"/>
            <a:ext cx="9357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Implication: use one joined up people plan and measure recruitment, wellbeing, capability and retention.</a:t>
            </a:r>
          </a:p>
        </p:txBody>
      </p:sp>
    </p:spTree>
    <p:extLst>
      <p:ext uri="{BB962C8B-B14F-4D97-AF65-F5344CB8AC3E}">
        <p14:creationId xmlns:p14="http://schemas.microsoft.com/office/powerpoint/2010/main" val="114756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483CF-1D43-3BAA-C59A-1A524FA0A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5625592" cy="365760"/>
          </a:xfrm>
        </p:spPr>
        <p:txBody>
          <a:bodyPr>
            <a:normAutofit/>
          </a:bodyPr>
          <a:lstStyle/>
          <a:p>
            <a:r>
              <a:rPr lang="en-GB" sz="18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Workforce planning: Identify and close skills gaps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FB4DC05-C480-40D3-A027-62DFB116E8BE}"/>
              </a:ext>
            </a:extLst>
          </p:cNvPr>
          <p:cNvSpPr/>
          <p:nvPr/>
        </p:nvSpPr>
        <p:spPr>
          <a:xfrm>
            <a:off x="843280" y="2021840"/>
            <a:ext cx="1828800" cy="199136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AC65EAE-DAE2-F8BC-36DB-D0B62F5B38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5264" y="2021840"/>
            <a:ext cx="1841152" cy="19996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D308E9B-48D1-6AAA-0C21-850D56C5AD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5084" y="2021840"/>
            <a:ext cx="1841152" cy="199966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5A30DB9-B1A5-A7AA-9BDC-FAE1FA69C1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5444" y="2021840"/>
            <a:ext cx="1841152" cy="199966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198786-9041-7C9D-9E68-644CD681E4A6}"/>
              </a:ext>
            </a:extLst>
          </p:cNvPr>
          <p:cNvSpPr txBox="1"/>
          <p:nvPr/>
        </p:nvSpPr>
        <p:spPr>
          <a:xfrm>
            <a:off x="905764" y="2199640"/>
            <a:ext cx="16951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1600" u="sng" dirty="0"/>
              <a:t>Forecast</a:t>
            </a:r>
          </a:p>
          <a:p>
            <a:pPr marL="342900" indent="-342900">
              <a:buAutoNum type="arabicPeriod"/>
            </a:pPr>
            <a:endParaRPr lang="en-GB" sz="1600" dirty="0"/>
          </a:p>
          <a:p>
            <a:r>
              <a:rPr lang="en-GB" sz="1200" dirty="0"/>
              <a:t>Use patient demand, growth plans rota date and service targets.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E819EAC-5A8A-3473-2785-AB71AF68B1F5}"/>
              </a:ext>
            </a:extLst>
          </p:cNvPr>
          <p:cNvSpPr txBox="1"/>
          <p:nvPr/>
        </p:nvSpPr>
        <p:spPr>
          <a:xfrm>
            <a:off x="3553540" y="2199640"/>
            <a:ext cx="158496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2. </a:t>
            </a:r>
            <a:r>
              <a:rPr lang="en-GB" sz="1600" u="sng" dirty="0"/>
              <a:t>Map supply</a:t>
            </a:r>
          </a:p>
          <a:p>
            <a:endParaRPr lang="en-GB" sz="1600" dirty="0"/>
          </a:p>
          <a:p>
            <a:r>
              <a:rPr lang="en-GB" sz="1200" dirty="0"/>
              <a:t>Review headcount, vacancies, turnover, skills and absence.</a:t>
            </a:r>
            <a:endParaRPr lang="en-GB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94AD730-511F-3358-7535-CC3EBDEF14FE}"/>
              </a:ext>
            </a:extLst>
          </p:cNvPr>
          <p:cNvSpPr txBox="1"/>
          <p:nvPr/>
        </p:nvSpPr>
        <p:spPr>
          <a:xfrm>
            <a:off x="6573520" y="2199640"/>
            <a:ext cx="149352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3. Find gaps</a:t>
            </a:r>
          </a:p>
          <a:p>
            <a:endParaRPr lang="en-GB" sz="1600" u="sng" dirty="0"/>
          </a:p>
          <a:p>
            <a:r>
              <a:rPr lang="en-GB" sz="1200" dirty="0"/>
              <a:t>Identify future needs in digital system, data literacy, cyber safety and leadership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051AAEE-5A1E-DCAA-076E-B9217190C348}"/>
              </a:ext>
            </a:extLst>
          </p:cNvPr>
          <p:cNvSpPr txBox="1"/>
          <p:nvPr/>
        </p:nvSpPr>
        <p:spPr>
          <a:xfrm>
            <a:off x="9580880" y="2199640"/>
            <a:ext cx="1705356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4. Take action</a:t>
            </a:r>
          </a:p>
          <a:p>
            <a:endParaRPr lang="en-GB" dirty="0"/>
          </a:p>
          <a:p>
            <a:r>
              <a:rPr lang="en-GB" sz="1200" dirty="0"/>
              <a:t>Recruit, train, redesign roles or use temporary specialist support, review monthly.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B3BBAC-F2B9-3DCF-EC51-53D4FC6C9D62}"/>
              </a:ext>
            </a:extLst>
          </p:cNvPr>
          <p:cNvSpPr txBox="1"/>
          <p:nvPr/>
        </p:nvSpPr>
        <p:spPr>
          <a:xfrm>
            <a:off x="702564" y="1369530"/>
            <a:ext cx="7140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Workforce planning matches the skills and number of people available with future organisation need (CIPD, 2025).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3D99ED9-819A-374B-2E1B-4313F2CC735B}"/>
              </a:ext>
            </a:extLst>
          </p:cNvPr>
          <p:cNvSpPr txBox="1"/>
          <p:nvPr/>
        </p:nvSpPr>
        <p:spPr>
          <a:xfrm>
            <a:off x="598504" y="4372021"/>
            <a:ext cx="37475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Dashboard measure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Vacancy rate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Time to hire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6/12-month retention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Sickness absence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Trainning completion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Engagement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C624729-3A74-A485-81FF-F2F50E2E76BC}"/>
              </a:ext>
            </a:extLst>
          </p:cNvPr>
          <p:cNvSpPr txBox="1"/>
          <p:nvPr/>
        </p:nvSpPr>
        <p:spPr>
          <a:xfrm>
            <a:off x="3726869" y="4375242"/>
            <a:ext cx="230817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Critical evaluation</a:t>
            </a:r>
          </a:p>
          <a:p>
            <a:endParaRPr lang="en-GB" sz="1600" u="sng" dirty="0"/>
          </a:p>
          <a:p>
            <a:r>
              <a:rPr lang="en-GB" sz="1200" dirty="0"/>
              <a:t>Forecast can be wrong when demand changes. Combine date with staff feedback and scenario planning: patient safety must guide staffing.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3CF392A-C7E4-2F23-3040-A1931D7A91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6416" y="4372021"/>
            <a:ext cx="31242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172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80128FE-C85E-3ADB-6D5F-D75709B71967}"/>
              </a:ext>
            </a:extLst>
          </p:cNvPr>
          <p:cNvSpPr/>
          <p:nvPr/>
        </p:nvSpPr>
        <p:spPr>
          <a:xfrm>
            <a:off x="173635" y="1260627"/>
            <a:ext cx="2990290" cy="2082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EB7D3F3-3BDE-7555-EF38-DC59ABB76A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428" y="3514574"/>
            <a:ext cx="3044704" cy="20828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56E4F28-3511-DC54-7EBB-0402369275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6075" y="1260627"/>
            <a:ext cx="3044704" cy="20828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8D797EB-76FB-1F83-DAB1-F533AB68F0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7648" y="1260627"/>
            <a:ext cx="3044704" cy="20828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CD79C9B-7AA1-F729-CD71-B59C6D66BEE7}"/>
              </a:ext>
            </a:extLst>
          </p:cNvPr>
          <p:cNvSpPr txBox="1"/>
          <p:nvPr/>
        </p:nvSpPr>
        <p:spPr>
          <a:xfrm>
            <a:off x="173635" y="1666240"/>
            <a:ext cx="2990290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Internal recruitment</a:t>
            </a:r>
          </a:p>
          <a:p>
            <a:endParaRPr lang="en-GB" dirty="0"/>
          </a:p>
          <a:p>
            <a:r>
              <a:rPr lang="en-GB" sz="1200" dirty="0"/>
              <a:t>Promote, transfer or develop current employees. Benefits faster onboarding, lower cost and visible career paths. Risk smaller pool and perceived favouritism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9F70263-FA41-6697-F47A-45E45DCE5B88}"/>
              </a:ext>
            </a:extLst>
          </p:cNvPr>
          <p:cNvSpPr txBox="1"/>
          <p:nvPr/>
        </p:nvSpPr>
        <p:spPr>
          <a:xfrm>
            <a:off x="3612062" y="1513618"/>
            <a:ext cx="299029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External recruitment</a:t>
            </a:r>
          </a:p>
          <a:p>
            <a:endParaRPr lang="en-GB" dirty="0"/>
          </a:p>
          <a:p>
            <a:r>
              <a:rPr lang="en-GB" sz="1200" dirty="0"/>
              <a:t>Use professional network, universities and specialist agencies. Benefits wider choice and new expertise. Risk higher cost, longer time and uncertain fit.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F8E363-16AB-828E-A6BA-A531550A8BC0}"/>
              </a:ext>
            </a:extLst>
          </p:cNvPr>
          <p:cNvSpPr txBox="1"/>
          <p:nvPr/>
        </p:nvSpPr>
        <p:spPr>
          <a:xfrm>
            <a:off x="6776720" y="269094"/>
            <a:ext cx="5821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Recruitment strategy: use a balanced mix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FEFBB8D-92F9-3827-2FA5-CE01D7FABE57}"/>
              </a:ext>
            </a:extLst>
          </p:cNvPr>
          <p:cNvSpPr txBox="1"/>
          <p:nvPr/>
        </p:nvSpPr>
        <p:spPr>
          <a:xfrm>
            <a:off x="173635" y="3793179"/>
            <a:ext cx="283372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Online recruitment</a:t>
            </a:r>
          </a:p>
          <a:p>
            <a:endParaRPr lang="en-GB" dirty="0"/>
          </a:p>
          <a:p>
            <a:r>
              <a:rPr lang="en-GB" sz="1200" dirty="0"/>
              <a:t>Use an accessible careers page and reputable job boards. It can reach candidates quickly, but applications must be screened consistently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B29CBAB-FA8C-858E-5F74-637AFF98BA61}"/>
              </a:ext>
            </a:extLst>
          </p:cNvPr>
          <p:cNvSpPr txBox="1"/>
          <p:nvPr/>
        </p:nvSpPr>
        <p:spPr>
          <a:xfrm>
            <a:off x="6996075" y="1462140"/>
            <a:ext cx="2900498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Social media recruitment </a:t>
            </a:r>
          </a:p>
          <a:p>
            <a:endParaRPr lang="en-GB" dirty="0"/>
          </a:p>
          <a:p>
            <a:r>
              <a:rPr lang="en-GB" sz="1200" dirty="0"/>
              <a:t>Share realistic job previews and staff stories on professional channels such as linked. It raises awareness but should not replace fair formal selection.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B62E5CE-E41C-08A8-FC28-24E5A23C3089}"/>
              </a:ext>
            </a:extLst>
          </p:cNvPr>
          <p:cNvSpPr txBox="1"/>
          <p:nvPr/>
        </p:nvSpPr>
        <p:spPr>
          <a:xfrm>
            <a:off x="3612062" y="4216400"/>
            <a:ext cx="74318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Recommendation: develop internal leaders and use external/online campaigns for scarce digital health skills.</a:t>
            </a:r>
          </a:p>
          <a:p>
            <a:r>
              <a:rPr lang="en-GB" dirty="0"/>
              <a:t>Fairness: use a clear job describe, consistent scoring, structured interviews and reasble adjustment ( </a:t>
            </a:r>
            <a:r>
              <a:rPr lang="en-GB" dirty="0" err="1"/>
              <a:t>Acas</a:t>
            </a:r>
            <a:r>
              <a:rPr lang="en-GB" dirty="0"/>
              <a:t> guidance).</a:t>
            </a:r>
          </a:p>
        </p:txBody>
      </p:sp>
    </p:spTree>
    <p:extLst>
      <p:ext uri="{BB962C8B-B14F-4D97-AF65-F5344CB8AC3E}">
        <p14:creationId xmlns:p14="http://schemas.microsoft.com/office/powerpoint/2010/main" val="39762646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14C94-785C-EDEE-658D-511C8BEA6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7027672" cy="365760"/>
          </a:xfrm>
        </p:spPr>
        <p:txBody>
          <a:bodyPr>
            <a:normAutofit/>
          </a:bodyPr>
          <a:lstStyle/>
          <a:p>
            <a:r>
              <a:rPr lang="en-GB" sz="20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Practical example: recruit a digital health nurse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574C5E-CBDC-6CF4-20DA-62B02BFC43CF}"/>
              </a:ext>
            </a:extLst>
          </p:cNvPr>
          <p:cNvSpPr txBox="1"/>
          <p:nvPr/>
        </p:nvSpPr>
        <p:spPr>
          <a:xfrm>
            <a:off x="284480" y="1544320"/>
            <a:ext cx="8585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Role: support remote monitoring, patient communication and safe use of digital system</a:t>
            </a:r>
          </a:p>
          <a:p>
            <a:endParaRPr lang="en-GB" sz="1600" dirty="0"/>
          </a:p>
          <a:p>
            <a:endParaRPr lang="en-GB" sz="1600" dirty="0"/>
          </a:p>
        </p:txBody>
      </p:sp>
      <p:sp>
        <p:nvSpPr>
          <p:cNvPr id="5" name="Plaque 4">
            <a:extLst>
              <a:ext uri="{FF2B5EF4-FFF2-40B4-BE49-F238E27FC236}">
                <a16:creationId xmlns:a16="http://schemas.microsoft.com/office/drawing/2014/main" id="{5B3A9BE1-EE31-CF94-5019-57B430162B5E}"/>
              </a:ext>
            </a:extLst>
          </p:cNvPr>
          <p:cNvSpPr/>
          <p:nvPr/>
        </p:nvSpPr>
        <p:spPr>
          <a:xfrm>
            <a:off x="473161" y="2441357"/>
            <a:ext cx="1160861" cy="1363563"/>
          </a:xfrm>
          <a:prstGeom prst="plaqu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27A30D5-9454-5437-E351-374273FA5A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2841" y="2636520"/>
            <a:ext cx="1160861" cy="11684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BEBC7B1-D10C-BF1D-F352-77C6B515AA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9932" y="2636520"/>
            <a:ext cx="1160861" cy="11684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133798A-B53F-4182-A4ED-31E6F3A946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0887" y="2596138"/>
            <a:ext cx="1160861" cy="1168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8DB2662-276B-77B4-E287-70174F1C38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6525" y="2641600"/>
            <a:ext cx="1160861" cy="11684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8C084E7-586B-75DC-5872-D2E15DB17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1207" y="2641600"/>
            <a:ext cx="1160861" cy="11684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1F2F899-C115-1145-388A-B543EAE3F121}"/>
              </a:ext>
            </a:extLst>
          </p:cNvPr>
          <p:cNvSpPr txBox="1"/>
          <p:nvPr/>
        </p:nvSpPr>
        <p:spPr>
          <a:xfrm>
            <a:off x="612648" y="2492196"/>
            <a:ext cx="113758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Plan</a:t>
            </a:r>
            <a:endParaRPr lang="en-GB" u="sng" dirty="0"/>
          </a:p>
          <a:p>
            <a:endParaRPr lang="en-GB" dirty="0"/>
          </a:p>
          <a:p>
            <a:r>
              <a:rPr lang="en-GB" sz="1400" dirty="0"/>
              <a:t>confirm workload and role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073033C-6E34-550C-7049-128F26129C60}"/>
              </a:ext>
            </a:extLst>
          </p:cNvPr>
          <p:cNvSpPr txBox="1"/>
          <p:nvPr/>
        </p:nvSpPr>
        <p:spPr>
          <a:xfrm>
            <a:off x="2277431" y="2589778"/>
            <a:ext cx="86491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Attract</a:t>
            </a:r>
            <a:endParaRPr lang="en-GB" u="sng" dirty="0"/>
          </a:p>
          <a:p>
            <a:endParaRPr lang="en-GB" dirty="0"/>
          </a:p>
          <a:p>
            <a:r>
              <a:rPr lang="en-GB" sz="1400" dirty="0"/>
              <a:t>Internal online adverts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3696DE1-49BC-B9AC-7F71-0A12AB551AB3}"/>
              </a:ext>
            </a:extLst>
          </p:cNvPr>
          <p:cNvSpPr txBox="1"/>
          <p:nvPr/>
        </p:nvSpPr>
        <p:spPr>
          <a:xfrm>
            <a:off x="3799266" y="2636520"/>
            <a:ext cx="144329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Shortlist</a:t>
            </a:r>
            <a:endParaRPr lang="en-GB" dirty="0"/>
          </a:p>
          <a:p>
            <a:r>
              <a:rPr lang="en-GB" sz="1400" dirty="0"/>
              <a:t>Use the person specification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F034BE-3E14-A233-448A-2E47CE53AD4A}"/>
              </a:ext>
            </a:extLst>
          </p:cNvPr>
          <p:cNvSpPr txBox="1"/>
          <p:nvPr/>
        </p:nvSpPr>
        <p:spPr>
          <a:xfrm>
            <a:off x="5661639" y="2676862"/>
            <a:ext cx="90326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Assess</a:t>
            </a:r>
          </a:p>
          <a:p>
            <a:r>
              <a:rPr lang="en-GB" sz="1200" dirty="0"/>
              <a:t>Structure</a:t>
            </a:r>
          </a:p>
          <a:p>
            <a:r>
              <a:rPr lang="en-GB" sz="1200" dirty="0"/>
              <a:t>Interview</a:t>
            </a:r>
          </a:p>
          <a:p>
            <a:r>
              <a:rPr lang="en-GB" sz="1200" dirty="0"/>
              <a:t>scenario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0C8ECE1-7B11-746C-4552-85B6911BCC4C}"/>
              </a:ext>
            </a:extLst>
          </p:cNvPr>
          <p:cNvSpPr txBox="1"/>
          <p:nvPr/>
        </p:nvSpPr>
        <p:spPr>
          <a:xfrm>
            <a:off x="7360920" y="2687320"/>
            <a:ext cx="8432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Check</a:t>
            </a:r>
          </a:p>
          <a:p>
            <a:r>
              <a:rPr lang="en-GB" sz="1200" dirty="0"/>
              <a:t>Registration and references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57D3AF8-D9AB-5832-DA2A-4C1AF31BE71E}"/>
              </a:ext>
            </a:extLst>
          </p:cNvPr>
          <p:cNvSpPr txBox="1"/>
          <p:nvPr/>
        </p:nvSpPr>
        <p:spPr>
          <a:xfrm>
            <a:off x="8955932" y="2826395"/>
            <a:ext cx="11608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Onboard</a:t>
            </a:r>
          </a:p>
          <a:p>
            <a:r>
              <a:rPr lang="en-GB" sz="1200" dirty="0"/>
              <a:t>Buddy day review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6A6BC8F-A888-4D93-1442-9B680EB8BB5B}"/>
              </a:ext>
            </a:extLst>
          </p:cNvPr>
          <p:cNvSpPr/>
          <p:nvPr/>
        </p:nvSpPr>
        <p:spPr>
          <a:xfrm>
            <a:off x="210525" y="4206240"/>
            <a:ext cx="3556000" cy="18288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178D40C-A5A7-F601-2742-D7257235A5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8839" y="4131067"/>
            <a:ext cx="3572566" cy="1841152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7727695-C4B7-8AEF-1B28-AD0CA9F296E7}"/>
              </a:ext>
            </a:extLst>
          </p:cNvPr>
          <p:cNvSpPr txBox="1"/>
          <p:nvPr/>
        </p:nvSpPr>
        <p:spPr>
          <a:xfrm>
            <a:off x="800567" y="4420701"/>
            <a:ext cx="262128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Essential criteria</a:t>
            </a:r>
          </a:p>
          <a:p>
            <a:endParaRPr lang="en-GB" sz="1200" dirty="0"/>
          </a:p>
          <a:p>
            <a:r>
              <a:rPr lang="en-GB" sz="1200" dirty="0"/>
              <a:t>Relevant nursing registration and experience: communication digital confidence: safe judgement confidentiality and teamwork.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2279D79-04C8-DAB5-00B8-C52CCD4C2AB3}"/>
              </a:ext>
            </a:extLst>
          </p:cNvPr>
          <p:cNvSpPr txBox="1"/>
          <p:nvPr/>
        </p:nvSpPr>
        <p:spPr>
          <a:xfrm>
            <a:off x="4356567" y="4374534"/>
            <a:ext cx="312133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Structural scenario</a:t>
            </a:r>
          </a:p>
          <a:p>
            <a:endParaRPr lang="en-GB" dirty="0"/>
          </a:p>
          <a:p>
            <a:r>
              <a:rPr lang="en-GB" sz="1200" dirty="0"/>
              <a:t>Ask all candidates: a patient remote monitoring reading triggers an alert. What would you do? Score answer against an agreed rubric.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BC26016-060E-E147-1A4F-7CC4929B8EBC}"/>
              </a:ext>
            </a:extLst>
          </p:cNvPr>
          <p:cNvSpPr txBox="1"/>
          <p:nvPr/>
        </p:nvSpPr>
        <p:spPr>
          <a:xfrm>
            <a:off x="7477905" y="5342936"/>
            <a:ext cx="4810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Why it helps: consistent criteria can improve fairness and reduce bias assess only job relevant skills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B1A8847-D913-F4FA-4BC5-9DCD5A8536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5510" y="407670"/>
            <a:ext cx="2765442" cy="167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893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F663D-C1F1-A5EE-476F-C4DBE6108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5320066" cy="496389"/>
          </a:xfrm>
        </p:spPr>
        <p:txBody>
          <a:bodyPr>
            <a:normAutofit/>
          </a:bodyPr>
          <a:lstStyle/>
          <a:p>
            <a:r>
              <a:rPr lang="en-GB" sz="20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 theories: explain the recommendations</a:t>
            </a:r>
          </a:p>
        </p:txBody>
      </p:sp>
      <p:sp>
        <p:nvSpPr>
          <p:cNvPr id="4" name="Teardrop 3">
            <a:extLst>
              <a:ext uri="{FF2B5EF4-FFF2-40B4-BE49-F238E27FC236}">
                <a16:creationId xmlns:a16="http://schemas.microsoft.com/office/drawing/2014/main" id="{9822CBC9-A37B-E349-9DCD-B255492BF855}"/>
              </a:ext>
            </a:extLst>
          </p:cNvPr>
          <p:cNvSpPr/>
          <p:nvPr/>
        </p:nvSpPr>
        <p:spPr>
          <a:xfrm>
            <a:off x="751114" y="1981200"/>
            <a:ext cx="3526972" cy="1534886"/>
          </a:xfrm>
          <a:prstGeom prst="teardrop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78FB34-45DF-4D6D-8ED7-C450C93B81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9828" y="1372068"/>
            <a:ext cx="3937246" cy="15485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A3B4794-0678-C6F0-4C2D-549D6F6D7A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3818" y="3241884"/>
            <a:ext cx="4242068" cy="1808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638F5BC-3097-C36D-07F9-884AB04336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422" y="4146084"/>
            <a:ext cx="4118893" cy="180840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70950C-F448-A5C7-D18A-56385FDDF749}"/>
              </a:ext>
            </a:extLst>
          </p:cNvPr>
          <p:cNvSpPr txBox="1"/>
          <p:nvPr/>
        </p:nvSpPr>
        <p:spPr>
          <a:xfrm>
            <a:off x="1447797" y="2110885"/>
            <a:ext cx="276497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Human capital Theory</a:t>
            </a:r>
          </a:p>
          <a:p>
            <a:r>
              <a:rPr lang="en-GB" sz="1200" dirty="0"/>
              <a:t>Skills and knowledge are assets. Invest in digital health training and career pathways. Limitation training takes time, so its impact should be measured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848DD0B-DE06-9B1E-40DD-53DBA4E23BCF}"/>
              </a:ext>
            </a:extLst>
          </p:cNvPr>
          <p:cNvSpPr txBox="1"/>
          <p:nvPr/>
        </p:nvSpPr>
        <p:spPr>
          <a:xfrm>
            <a:off x="5417702" y="1664609"/>
            <a:ext cx="371202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Maslow hierarchy of needs</a:t>
            </a:r>
          </a:p>
          <a:p>
            <a:r>
              <a:rPr lang="en-GB" sz="1200" dirty="0"/>
              <a:t>Staff needed safe conditions and belongs as well as growth. Address  workload, team inclusion and development. Limitation people needs differ.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EB10BC0-B439-08C4-1310-416A1A04B91F}"/>
              </a:ext>
            </a:extLst>
          </p:cNvPr>
          <p:cNvSpPr txBox="1"/>
          <p:nvPr/>
        </p:nvSpPr>
        <p:spPr>
          <a:xfrm>
            <a:off x="1549154" y="4506685"/>
            <a:ext cx="33854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Herzberg two factor theory</a:t>
            </a:r>
          </a:p>
          <a:p>
            <a:r>
              <a:rPr lang="en-GB" sz="1200" dirty="0"/>
              <a:t>Fair pay and conditions reduce dissatisfaction recognition and responsibility may motivate. Rewards alone cannot fix excessive workload or poor management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2D29D61-7832-4901-3E01-AAA8E85338F8}"/>
              </a:ext>
            </a:extLst>
          </p:cNvPr>
          <p:cNvSpPr txBox="1"/>
          <p:nvPr/>
        </p:nvSpPr>
        <p:spPr>
          <a:xfrm>
            <a:off x="6096000" y="3607475"/>
            <a:ext cx="32983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McGregor Theory X and Y </a:t>
            </a:r>
          </a:p>
          <a:p>
            <a:r>
              <a:rPr lang="en-GB" sz="1200" dirty="0"/>
              <a:t>A theory Y approach support and trust, involvement and autonomy. Keep clear clinical standards so autonomy does not weaken patient safety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CEC8D75-334B-ACD0-5254-0BAE1A52EF10}"/>
              </a:ext>
            </a:extLst>
          </p:cNvPr>
          <p:cNvSpPr txBox="1"/>
          <p:nvPr/>
        </p:nvSpPr>
        <p:spPr>
          <a:xfrm>
            <a:off x="5932714" y="5349810"/>
            <a:ext cx="4996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Critical point: theories are useful lenses, not guarantees. Test interventions through staff feedback, retention training outcomes and service quality measures.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F32B1F-98C0-5E0A-BA7F-426C97C763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7865" y="257643"/>
            <a:ext cx="2352675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732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86C87-22C2-FA61-BE4A-293C7114D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5907895" cy="539931"/>
          </a:xfrm>
        </p:spPr>
        <p:txBody>
          <a:bodyPr>
            <a:normAutofit/>
          </a:bodyPr>
          <a:lstStyle/>
          <a:p>
            <a:r>
              <a:rPr lang="en-GB" sz="20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Learning, development and talent management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E345E32-7EC5-7E7D-13D7-882EE2976674}"/>
              </a:ext>
            </a:extLst>
          </p:cNvPr>
          <p:cNvSpPr/>
          <p:nvPr/>
        </p:nvSpPr>
        <p:spPr>
          <a:xfrm>
            <a:off x="4103045" y="2333530"/>
            <a:ext cx="3186466" cy="155665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FA53CD-4CAD-29C0-7EF0-9667CF4217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3911" y="4158343"/>
            <a:ext cx="3194581" cy="18288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69D9E69-A01F-2C1D-39A8-973AF87BFA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9862" y="4289339"/>
            <a:ext cx="3194581" cy="156680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FBDCF9D7-DD9A-AEF0-E283-EF61C6FEB3E1}"/>
              </a:ext>
            </a:extLst>
          </p:cNvPr>
          <p:cNvSpPr/>
          <p:nvPr/>
        </p:nvSpPr>
        <p:spPr>
          <a:xfrm>
            <a:off x="380129" y="4103915"/>
            <a:ext cx="3186466" cy="175223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DA219E-2FE5-8ED2-A56E-CEB5BA0839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014" y="2323379"/>
            <a:ext cx="3194581" cy="156680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CF93DC4-027F-9EC8-B69A-EDBE86678964}"/>
              </a:ext>
            </a:extLst>
          </p:cNvPr>
          <p:cNvSpPr txBox="1"/>
          <p:nvPr/>
        </p:nvSpPr>
        <p:spPr>
          <a:xfrm>
            <a:off x="247542" y="1372496"/>
            <a:ext cx="108974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Develop existing staff as well as recruiting new people, especially digital health skills are scarce.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4043AB8-3D48-6C1E-46BC-381C38B45EC0}"/>
              </a:ext>
            </a:extLst>
          </p:cNvPr>
          <p:cNvSpPr txBox="1"/>
          <p:nvPr/>
        </p:nvSpPr>
        <p:spPr>
          <a:xfrm>
            <a:off x="468086" y="2471057"/>
            <a:ext cx="29282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Formal learning </a:t>
            </a:r>
          </a:p>
          <a:p>
            <a:r>
              <a:rPr lang="en-GB" sz="1200" dirty="0"/>
              <a:t>Digital systems and date literacy Cybersecurity and confidentiality remote consultation standards clinical escalation protocols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DDFC127-12CA-04F6-7096-1EBBB5204EDD}"/>
              </a:ext>
            </a:extLst>
          </p:cNvPr>
          <p:cNvSpPr txBox="1"/>
          <p:nvPr/>
        </p:nvSpPr>
        <p:spPr>
          <a:xfrm>
            <a:off x="4234543" y="2471056"/>
            <a:ext cx="28738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Learning with others</a:t>
            </a:r>
          </a:p>
          <a:p>
            <a:r>
              <a:rPr lang="en-GB" sz="1200" dirty="0"/>
              <a:t>Mentoring and buddy shifts multidiscipline case reviews peer learning communities' leadership coaching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6B16BCA-A000-67E7-663D-DB9F505743CD}"/>
              </a:ext>
            </a:extLst>
          </p:cNvPr>
          <p:cNvSpPr txBox="1"/>
          <p:nvPr/>
        </p:nvSpPr>
        <p:spPr>
          <a:xfrm>
            <a:off x="468086" y="4289339"/>
            <a:ext cx="30153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Learning through work</a:t>
            </a:r>
          </a:p>
          <a:p>
            <a:r>
              <a:rPr lang="en-GB" sz="1200" dirty="0"/>
              <a:t>Supervised practice </a:t>
            </a:r>
          </a:p>
          <a:p>
            <a:r>
              <a:rPr lang="en-GB" sz="1200" dirty="0"/>
              <a:t>Job shadowing and rotation </a:t>
            </a:r>
          </a:p>
          <a:p>
            <a:r>
              <a:rPr lang="en-GB" sz="1200" dirty="0"/>
              <a:t>Improvement projects</a:t>
            </a:r>
          </a:p>
          <a:p>
            <a:r>
              <a:rPr lang="en-GB" sz="1200" dirty="0"/>
              <a:t>Support stretch assignments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3460203-60EC-2D78-2159-072F2AFC6A1B}"/>
              </a:ext>
            </a:extLst>
          </p:cNvPr>
          <p:cNvSpPr txBox="1"/>
          <p:nvPr/>
        </p:nvSpPr>
        <p:spPr>
          <a:xfrm>
            <a:off x="4103045" y="4376057"/>
            <a:ext cx="287469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Individuals learning plan</a:t>
            </a:r>
          </a:p>
          <a:p>
            <a:r>
              <a:rPr lang="en-GB" sz="1200" dirty="0"/>
              <a:t>Need: confident use of monitoring dashboard and safe escalation. Action: training modules, supervised scenarios monthly coaching. Evidence: skills checklist and manager observation.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671A2BD-9637-315A-9D21-66D8EC316917}"/>
              </a:ext>
            </a:extLst>
          </p:cNvPr>
          <p:cNvSpPr txBox="1"/>
          <p:nvPr/>
        </p:nvSpPr>
        <p:spPr>
          <a:xfrm>
            <a:off x="8730343" y="5061857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35F4A5E-056A-3413-C751-9653B938EE8E}"/>
              </a:ext>
            </a:extLst>
          </p:cNvPr>
          <p:cNvSpPr txBox="1"/>
          <p:nvPr/>
        </p:nvSpPr>
        <p:spPr>
          <a:xfrm>
            <a:off x="7819862" y="4506686"/>
            <a:ext cx="30658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Evaluate training</a:t>
            </a:r>
          </a:p>
          <a:p>
            <a:r>
              <a:rPr lang="en-GB" sz="1200" dirty="0"/>
              <a:t>Check knowledge and confidence before/after training: observe correct system use review errors, escalation quality and staff feedback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33FE15-03F5-D047-C68C-2B1598BE3C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4139" y="1875065"/>
            <a:ext cx="2486025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954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A49A2-93E5-E411-5BE2-15CC394DF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5846025" cy="388909"/>
          </a:xfrm>
        </p:spPr>
        <p:txBody>
          <a:bodyPr>
            <a:normAutofit/>
          </a:bodyPr>
          <a:lstStyle/>
          <a:p>
            <a:r>
              <a:rPr lang="en-GB" sz="20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Retention, motivation and employee wellbeing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5641B07-DAEC-3CE9-FD6B-74A647CB298B}"/>
              </a:ext>
            </a:extLst>
          </p:cNvPr>
          <p:cNvSpPr/>
          <p:nvPr/>
        </p:nvSpPr>
        <p:spPr>
          <a:xfrm>
            <a:off x="474562" y="1782501"/>
            <a:ext cx="2106592" cy="126164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26319EB-C652-0D63-0C48-134ECA6084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3026" y="1782501"/>
            <a:ext cx="2473718" cy="14899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80B5F3B-5523-C219-75D9-50525784DC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9407" y="1782501"/>
            <a:ext cx="2115495" cy="127417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4C1FFE-6F4F-A821-BF0C-F0BD990FB1FA}"/>
              </a:ext>
            </a:extLst>
          </p:cNvPr>
          <p:cNvSpPr txBox="1"/>
          <p:nvPr/>
        </p:nvSpPr>
        <p:spPr>
          <a:xfrm>
            <a:off x="555584" y="1806366"/>
            <a:ext cx="1944547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Work design</a:t>
            </a:r>
          </a:p>
          <a:p>
            <a:r>
              <a:rPr lang="en-GB" sz="1200" dirty="0"/>
              <a:t>Review caseload and rotas: protect breaks: offer flexible options where service needs allow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D608ACB-054E-FCB9-C95B-287A4E4E3CA5}"/>
              </a:ext>
            </a:extLst>
          </p:cNvPr>
          <p:cNvSpPr txBox="1"/>
          <p:nvPr/>
        </p:nvSpPr>
        <p:spPr>
          <a:xfrm>
            <a:off x="4074289" y="1782501"/>
            <a:ext cx="186352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Fair reward </a:t>
            </a:r>
          </a:p>
          <a:p>
            <a:r>
              <a:rPr lang="en-GB" sz="1200" dirty="0"/>
              <a:t>Benchmark scarce skill pay explain benefits: recognise teamwork and quality not only speed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08D5B2B-9F30-DE9E-8074-BB90BBEF146E}"/>
              </a:ext>
            </a:extLst>
          </p:cNvPr>
          <p:cNvSpPr txBox="1"/>
          <p:nvPr/>
        </p:nvSpPr>
        <p:spPr>
          <a:xfrm>
            <a:off x="7874049" y="1865748"/>
            <a:ext cx="20261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Voice and leaderships </a:t>
            </a:r>
          </a:p>
          <a:p>
            <a:r>
              <a:rPr lang="en-GB" sz="1200" dirty="0"/>
              <a:t>Pulse surveys, stay interviews, supportive one to ones and confidential wellbeing support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0FE9ACD-C827-49C9-62C3-53D307712A7F}"/>
              </a:ext>
            </a:extLst>
          </p:cNvPr>
          <p:cNvSpPr txBox="1"/>
          <p:nvPr/>
        </p:nvSpPr>
        <p:spPr>
          <a:xfrm>
            <a:off x="474562" y="3732350"/>
            <a:ext cx="9549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Retentional should be evidence: understand why people leave before choosing solutions.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E707553-CCF8-0243-EB03-45BD7FAD8A7B}"/>
              </a:ext>
            </a:extLst>
          </p:cNvPr>
          <p:cNvSpPr/>
          <p:nvPr/>
        </p:nvSpPr>
        <p:spPr>
          <a:xfrm>
            <a:off x="1053296" y="4722471"/>
            <a:ext cx="1296365" cy="112274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85997B5-1CE4-538C-AE3F-41FCD5CA39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2276" y="4704132"/>
            <a:ext cx="1304657" cy="113395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0794AD2-A43C-78C7-DCD8-2388F42A63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344" y="4726323"/>
            <a:ext cx="1304657" cy="113395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58488E3-6E1B-A41C-3350-D2417D1DFC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936" y="4737898"/>
            <a:ext cx="1304657" cy="1133954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2C3F6FD4-5042-E6AE-EF1D-CD6F4F075976}"/>
              </a:ext>
            </a:extLst>
          </p:cNvPr>
          <p:cNvSpPr txBox="1"/>
          <p:nvPr/>
        </p:nvSpPr>
        <p:spPr>
          <a:xfrm>
            <a:off x="1189298" y="5086443"/>
            <a:ext cx="1024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Listen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7CF9092-E384-6C1C-A10E-3801C47CE711}"/>
              </a:ext>
            </a:extLst>
          </p:cNvPr>
          <p:cNvSpPr txBox="1"/>
          <p:nvPr/>
        </p:nvSpPr>
        <p:spPr>
          <a:xfrm>
            <a:off x="3567693" y="5045301"/>
            <a:ext cx="117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diagnose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6735F6B-0E0C-FFBB-3542-12AC4622D8F3}"/>
              </a:ext>
            </a:extLst>
          </p:cNvPr>
          <p:cNvSpPr txBox="1"/>
          <p:nvPr/>
        </p:nvSpPr>
        <p:spPr>
          <a:xfrm>
            <a:off x="5937813" y="5086443"/>
            <a:ext cx="1006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Act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2038E7A-AA27-182D-6FDE-647B63FD1F9D}"/>
              </a:ext>
            </a:extLst>
          </p:cNvPr>
          <p:cNvSpPr txBox="1"/>
          <p:nvPr/>
        </p:nvSpPr>
        <p:spPr>
          <a:xfrm>
            <a:off x="8341978" y="5032465"/>
            <a:ext cx="1145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Measure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8661780-DB2B-D064-0999-15EE7D1BD614}"/>
              </a:ext>
            </a:extLst>
          </p:cNvPr>
          <p:cNvSpPr txBox="1"/>
          <p:nvPr/>
        </p:nvSpPr>
        <p:spPr>
          <a:xfrm>
            <a:off x="1247172" y="6067236"/>
            <a:ext cx="84842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Track turnover, absence, engagement, overtime, exit themes and training participations. Protect confidentiality and act on feedback.</a:t>
            </a:r>
          </a:p>
        </p:txBody>
      </p:sp>
    </p:spTree>
    <p:extLst>
      <p:ext uri="{BB962C8B-B14F-4D97-AF65-F5344CB8AC3E}">
        <p14:creationId xmlns:p14="http://schemas.microsoft.com/office/powerpoint/2010/main" val="1605046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F5ECD-3C24-5D64-7B99-32978F029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6151946" cy="365760"/>
          </a:xfrm>
        </p:spPr>
        <p:txBody>
          <a:bodyPr>
            <a:normAutofit/>
          </a:bodyPr>
          <a:lstStyle/>
          <a:p>
            <a:r>
              <a:rPr lang="en-GB" sz="20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Performance management and team leadership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96A5E3-E857-45C0-F822-56F9DC56D968}"/>
              </a:ext>
            </a:extLst>
          </p:cNvPr>
          <p:cNvSpPr/>
          <p:nvPr/>
        </p:nvSpPr>
        <p:spPr>
          <a:xfrm>
            <a:off x="501445" y="1641987"/>
            <a:ext cx="2635045" cy="168131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B9210FD-CC0E-6CCD-657F-11BFF2F577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6548" y="3785419"/>
            <a:ext cx="2651990" cy="169483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026B4AF-FBD7-D568-C70E-41E02C5A3D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3425" y="1641987"/>
            <a:ext cx="2651990" cy="169483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BBC5D22-9C05-0500-2455-1C7D9E866F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3308" y="3785418"/>
            <a:ext cx="2651990" cy="169483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13D06AA-98DD-4755-A88B-EB1B95F8DA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72" y="3785419"/>
            <a:ext cx="2651990" cy="169483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54DDCDB-3D7C-4288-4C59-61FA29597C3B}"/>
              </a:ext>
            </a:extLst>
          </p:cNvPr>
          <p:cNvSpPr txBox="1"/>
          <p:nvPr/>
        </p:nvSpPr>
        <p:spPr>
          <a:xfrm>
            <a:off x="501445" y="1630532"/>
            <a:ext cx="240585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Continuous performance cycle</a:t>
            </a:r>
          </a:p>
          <a:p>
            <a:r>
              <a:rPr lang="en-GB" sz="1200" dirty="0"/>
              <a:t>Agree goals provide resource and coaching give regular feedback review outcomes agree development action. Use two-way conversations, not only annual appraisal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7D13DF0-D75A-100B-C278-5A782C6DE278}"/>
              </a:ext>
            </a:extLst>
          </p:cNvPr>
          <p:cNvSpPr txBox="1"/>
          <p:nvPr/>
        </p:nvSpPr>
        <p:spPr>
          <a:xfrm>
            <a:off x="3983425" y="1620700"/>
            <a:ext cx="278116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Balanced measure </a:t>
            </a:r>
          </a:p>
          <a:p>
            <a:r>
              <a:rPr lang="en-GB" sz="1400" dirty="0"/>
              <a:t>People: retention and wellbeing. Capability: training and competency services: response time, safe escalation and patient feedback. Avoid rewarding speed over quality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30ED2F2-ACE5-87BF-717E-C403E7872CCE}"/>
              </a:ext>
            </a:extLst>
          </p:cNvPr>
          <p:cNvSpPr txBox="1"/>
          <p:nvPr/>
        </p:nvSpPr>
        <p:spPr>
          <a:xfrm>
            <a:off x="612648" y="4041058"/>
            <a:ext cx="237635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Clinical team leaders</a:t>
            </a:r>
          </a:p>
          <a:p>
            <a:r>
              <a:rPr lang="en-GB" sz="1400" dirty="0"/>
              <a:t>Coaching, feedback, workload planning and psychological safety.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CEF1BE5-974E-86D4-009A-36D603E6F32F}"/>
              </a:ext>
            </a:extLst>
          </p:cNvPr>
          <p:cNvSpPr txBox="1"/>
          <p:nvPr/>
        </p:nvSpPr>
        <p:spPr>
          <a:xfrm>
            <a:off x="4493342" y="3962400"/>
            <a:ext cx="24187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Digital team leads </a:t>
            </a:r>
          </a:p>
          <a:p>
            <a:r>
              <a:rPr lang="en-GB" sz="1400" dirty="0"/>
              <a:t>Cross- functional communication, change leadership and date – informed decisions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A9B8EE-DFF0-2398-C453-214950E2BAE3}"/>
              </a:ext>
            </a:extLst>
          </p:cNvPr>
          <p:cNvSpPr txBox="1"/>
          <p:nvPr/>
        </p:nvSpPr>
        <p:spPr>
          <a:xfrm>
            <a:off x="8219768" y="4041058"/>
            <a:ext cx="2359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Executive sponsors </a:t>
            </a:r>
          </a:p>
          <a:p>
            <a:r>
              <a:rPr lang="en-GB" sz="1400" dirty="0"/>
              <a:t>Model fairness, fund development and review workforce outcomes quarterly.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738F9D9-5DFD-56EB-D0A7-5EE47BFE8DC6}"/>
              </a:ext>
            </a:extLst>
          </p:cNvPr>
          <p:cNvSpPr txBox="1"/>
          <p:nvPr/>
        </p:nvSpPr>
        <p:spPr>
          <a:xfrm>
            <a:off x="1373468" y="5928850"/>
            <a:ext cx="6846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Clear objective and ongoing feedback should support development rather than relying only on rating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A8F669F-118E-558B-D8A1-A894FFE09B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9892" y="843732"/>
            <a:ext cx="321945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151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8E5F02-2B72-39E0-9A74-A6AA487E9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5316204" cy="523076"/>
          </a:xfrm>
        </p:spPr>
        <p:txBody>
          <a:bodyPr>
            <a:normAutofit/>
          </a:bodyPr>
          <a:lstStyle/>
          <a:p>
            <a:r>
              <a:rPr lang="en-GB" sz="20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Implementation plan and success measure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794A20E-F26E-30BE-076B-4519F274E9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712625"/>
              </p:ext>
            </p:extLst>
          </p:nvPr>
        </p:nvGraphicFramePr>
        <p:xfrm>
          <a:off x="757084" y="1211278"/>
          <a:ext cx="10579512" cy="29192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536551">
                  <a:extLst>
                    <a:ext uri="{9D8B030D-6E8A-4147-A177-3AD203B41FA5}">
                      <a16:colId xmlns:a16="http://schemas.microsoft.com/office/drawing/2014/main" val="930427754"/>
                    </a:ext>
                  </a:extLst>
                </a:gridCol>
                <a:gridCol w="2680987">
                  <a:extLst>
                    <a:ext uri="{9D8B030D-6E8A-4147-A177-3AD203B41FA5}">
                      <a16:colId xmlns:a16="http://schemas.microsoft.com/office/drawing/2014/main" val="1896844265"/>
                    </a:ext>
                  </a:extLst>
                </a:gridCol>
                <a:gridCol w="2680987">
                  <a:extLst>
                    <a:ext uri="{9D8B030D-6E8A-4147-A177-3AD203B41FA5}">
                      <a16:colId xmlns:a16="http://schemas.microsoft.com/office/drawing/2014/main" val="2567072366"/>
                    </a:ext>
                  </a:extLst>
                </a:gridCol>
                <a:gridCol w="2680987">
                  <a:extLst>
                    <a:ext uri="{9D8B030D-6E8A-4147-A177-3AD203B41FA5}">
                      <a16:colId xmlns:a16="http://schemas.microsoft.com/office/drawing/2014/main" val="28974799"/>
                    </a:ext>
                  </a:extLst>
                </a:gridCol>
              </a:tblGrid>
              <a:tr h="450374">
                <a:tc>
                  <a:txBody>
                    <a:bodyPr/>
                    <a:lstStyle/>
                    <a:p>
                      <a:r>
                        <a:rPr lang="en-GB" dirty="0"/>
                        <a:t>Timeline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Focus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Actions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Measure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811249"/>
                  </a:ext>
                </a:extLst>
              </a:tr>
              <a:tr h="822974">
                <a:tc>
                  <a:txBody>
                    <a:bodyPr/>
                    <a:lstStyle/>
                    <a:p>
                      <a:r>
                        <a:rPr lang="en-GB" sz="1600" dirty="0"/>
                        <a:t>Days 1 - 30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Listen and diagnose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Review vacancy and turnover data: run staff pulse surveys and stay/exit interviews: map critical skills.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Baseline dashboard: priority roles agreed.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0320688"/>
                  </a:ext>
                </a:extLst>
              </a:tr>
              <a:tr h="822974">
                <a:tc>
                  <a:txBody>
                    <a:bodyPr/>
                    <a:lstStyle/>
                    <a:p>
                      <a:r>
                        <a:rPr lang="en-GB" dirty="0"/>
                        <a:t>Days 31 - 60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Design and pilot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Launch structure recruitment: start digital-health training pilot: coach team leaders: review workload hot spots.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Time to hire training participation: staff feedback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8252053"/>
                  </a:ext>
                </a:extLst>
              </a:tr>
              <a:tr h="822974">
                <a:tc>
                  <a:txBody>
                    <a:bodyPr/>
                    <a:lstStyle/>
                    <a:p>
                      <a:r>
                        <a:rPr lang="en-GB" dirty="0"/>
                        <a:t>Days 61 - 90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Evaluate and scale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Compare early results with baseline: improve adverts and onboarding: extent successful training and wellbeing actions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Retention trend: competency checks: engagement: service quality.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1616996"/>
                  </a:ext>
                </a:extLst>
              </a:tr>
            </a:tbl>
          </a:graphicData>
        </a:graphic>
      </p:graphicFrame>
      <p:sp>
        <p:nvSpPr>
          <p:cNvPr id="5" name="Double Bracket 4">
            <a:extLst>
              <a:ext uri="{FF2B5EF4-FFF2-40B4-BE49-F238E27FC236}">
                <a16:creationId xmlns:a16="http://schemas.microsoft.com/office/drawing/2014/main" id="{DDBAF27D-7B9F-7BCA-4D35-BD34970BC436}"/>
              </a:ext>
            </a:extLst>
          </p:cNvPr>
          <p:cNvSpPr/>
          <p:nvPr/>
        </p:nvSpPr>
        <p:spPr>
          <a:xfrm>
            <a:off x="612648" y="5014452"/>
            <a:ext cx="3310423" cy="1445342"/>
          </a:xfrm>
          <a:prstGeom prst="bracket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33C3B02-F051-F8B4-631B-66675D150C11}"/>
              </a:ext>
            </a:extLst>
          </p:cNvPr>
          <p:cNvSpPr txBox="1"/>
          <p:nvPr/>
        </p:nvSpPr>
        <p:spPr>
          <a:xfrm>
            <a:off x="757084" y="5109031"/>
            <a:ext cx="30676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Accountability </a:t>
            </a:r>
          </a:p>
          <a:p>
            <a:endParaRPr lang="en-GB" sz="1600" u="sng" dirty="0"/>
          </a:p>
          <a:p>
            <a:r>
              <a:rPr lang="en-GB" sz="1400" dirty="0"/>
              <a:t>HR lead + service management +team representative </a:t>
            </a:r>
          </a:p>
        </p:txBody>
      </p:sp>
      <p:sp>
        <p:nvSpPr>
          <p:cNvPr id="9" name="Double Bracket 8">
            <a:extLst>
              <a:ext uri="{FF2B5EF4-FFF2-40B4-BE49-F238E27FC236}">
                <a16:creationId xmlns:a16="http://schemas.microsoft.com/office/drawing/2014/main" id="{680DF57D-7BE1-D9F6-CF87-1BBE5705155F}"/>
              </a:ext>
            </a:extLst>
          </p:cNvPr>
          <p:cNvSpPr/>
          <p:nvPr/>
        </p:nvSpPr>
        <p:spPr>
          <a:xfrm>
            <a:off x="5928852" y="5109031"/>
            <a:ext cx="4198374" cy="1350763"/>
          </a:xfrm>
          <a:prstGeom prst="bracket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2C718A-6D9F-FF88-FA32-681CBBBF4B41}"/>
              </a:ext>
            </a:extLst>
          </p:cNvPr>
          <p:cNvSpPr txBox="1"/>
          <p:nvPr/>
        </p:nvSpPr>
        <p:spPr>
          <a:xfrm>
            <a:off x="6331974" y="5293697"/>
            <a:ext cx="3470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Review rhythm</a:t>
            </a:r>
          </a:p>
          <a:p>
            <a:r>
              <a:rPr lang="en-GB" sz="1600" dirty="0"/>
              <a:t>Monthly dashboard: quarterly executive review </a:t>
            </a:r>
          </a:p>
        </p:txBody>
      </p:sp>
    </p:spTree>
    <p:extLst>
      <p:ext uri="{BB962C8B-B14F-4D97-AF65-F5344CB8AC3E}">
        <p14:creationId xmlns:p14="http://schemas.microsoft.com/office/powerpoint/2010/main" val="29084519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4C2F3-D8D4-F86E-A0FA-892702016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6456746" cy="513244"/>
          </a:xfrm>
        </p:spPr>
        <p:txBody>
          <a:bodyPr>
            <a:normAutofit/>
          </a:bodyPr>
          <a:lstStyle/>
          <a:p>
            <a:r>
              <a:rPr lang="en-GB" sz="20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Conclusion: a heathier, stronger workforce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1D20D8-846D-69E1-7602-DAE421DCB7E1}"/>
              </a:ext>
            </a:extLst>
          </p:cNvPr>
          <p:cNvSpPr txBox="1"/>
          <p:nvPr/>
        </p:nvSpPr>
        <p:spPr>
          <a:xfrm>
            <a:off x="924232" y="1740310"/>
            <a:ext cx="98420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Health Connect UK HR challenges need a join up response not one recruitment campaign alone.</a:t>
            </a:r>
          </a:p>
          <a:p>
            <a:endParaRPr lang="en-GB" dirty="0"/>
          </a:p>
          <a:p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Attract; balanced internal, external, online and social recruitment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Develop: targeted training, mentoring and career pathways.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Retain: fair reward, manageable workload, staff voice and wellbeing.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Measure: review retention, capability, engagement and service quality.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r>
              <a:rPr lang="en-GB" dirty="0"/>
              <a:t> expect results: stronger recruitment and retention, better staff capability, lower burnout risk and more reliable patient care. Progress should be checked against a </a:t>
            </a:r>
            <a:r>
              <a:rPr lang="en-GB" dirty="0" err="1"/>
              <a:t>basline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08982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DBDFF-9AAB-1A8C-E750-CEE7CAA9C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494" y="204510"/>
            <a:ext cx="3743042" cy="729555"/>
          </a:xfrm>
        </p:spPr>
        <p:txBody>
          <a:bodyPr>
            <a:normAutofit/>
          </a:bodyPr>
          <a:lstStyle/>
          <a:p>
            <a:r>
              <a:rPr lang="en-GB" sz="32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449D73-C879-0E49-1067-D4B8D0E497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88490" y="1002910"/>
            <a:ext cx="12280490" cy="5496214"/>
          </a:xfrm>
        </p:spPr>
        <p:txBody>
          <a:bodyPr>
            <a:noAutofit/>
          </a:bodyPr>
          <a:lstStyle/>
          <a:p>
            <a:r>
              <a:rPr lang="en-GB" sz="1400" dirty="0"/>
              <a:t>1. </a:t>
            </a:r>
            <a:r>
              <a:rPr lang="en-GB" sz="1400" dirty="0" err="1"/>
              <a:t>Acas</a:t>
            </a:r>
            <a:r>
              <a:rPr lang="en-GB" sz="1400" dirty="0"/>
              <a:t> (n.d.) Recruitment and selection. Available at: https://www.acas.org.uk/recruitment (Accessed: 11 October 2026).</a:t>
            </a:r>
          </a:p>
          <a:p>
            <a:r>
              <a:rPr lang="en-GB" sz="1400" dirty="0"/>
              <a:t>2. Armstrong, M. and Taylor, S. (2023) Armstrong’s Handbook of Human Resource Management Practice. 16th </a:t>
            </a:r>
            <a:r>
              <a:rPr lang="en-GB" sz="1400" dirty="0" err="1"/>
              <a:t>edn</a:t>
            </a:r>
            <a:r>
              <a:rPr lang="en-GB" sz="1400" dirty="0"/>
              <a:t>. London: Kogan Page.</a:t>
            </a:r>
          </a:p>
          <a:p>
            <a:r>
              <a:rPr lang="en-GB" sz="1400" dirty="0"/>
              <a:t>3. CIPD (2025) Workforce planning. Available at: https://www.cipd.org/uk/knowledge/factsheets/workforce-planning-factsheet (Accessed: 11 October</a:t>
            </a:r>
          </a:p>
          <a:p>
            <a:r>
              <a:rPr lang="en-GB" sz="1400" dirty="0"/>
              <a:t>2026).</a:t>
            </a:r>
          </a:p>
          <a:p>
            <a:r>
              <a:rPr lang="en-GB" sz="1400" dirty="0"/>
              <a:t>4. CIPD (2025) Talent management. Available at: https://www.cipd.org/uk/knowledge/factsheets/talent-factsheet/ (Accessed: 11 October 2026).</a:t>
            </a:r>
          </a:p>
          <a:p>
            <a:r>
              <a:rPr lang="en-GB" sz="1400" dirty="0"/>
              <a:t>5. Herzberg, F., Mausner, B. and Snyderman, B.B. (1959) The Motivation to Work. 2nd </a:t>
            </a:r>
            <a:r>
              <a:rPr lang="en-GB" sz="1400" dirty="0" err="1"/>
              <a:t>edn</a:t>
            </a:r>
            <a:r>
              <a:rPr lang="en-GB" sz="1400" dirty="0"/>
              <a:t>. New York: John Wiley &amp; Sons.</a:t>
            </a:r>
          </a:p>
          <a:p>
            <a:r>
              <a:rPr lang="en-GB" sz="1400" dirty="0"/>
              <a:t>6. Maslow, A.H. (1943) ‘A theory of human motivation’, Psychological Review, 50(4), pp. 370–396.</a:t>
            </a:r>
          </a:p>
          <a:p>
            <a:r>
              <a:rPr lang="en-GB" sz="1400" dirty="0"/>
              <a:t>7. McGregor, D. (1960) The Human Side of Enterprise. New York: McGraw-Hill.</a:t>
            </a:r>
          </a:p>
          <a:p>
            <a:r>
              <a:rPr lang="en-GB" sz="1400" dirty="0"/>
              <a:t>8. Robbins, S.P. and Judge, T.A. (2022) Organizational </a:t>
            </a:r>
            <a:r>
              <a:rPr lang="en-GB" sz="1400" dirty="0" err="1"/>
              <a:t>Behavior</a:t>
            </a:r>
            <a:r>
              <a:rPr lang="en-GB" sz="1400" dirty="0"/>
              <a:t>. 18th </a:t>
            </a:r>
            <a:r>
              <a:rPr lang="en-GB" sz="1400" dirty="0" err="1"/>
              <a:t>edn</a:t>
            </a:r>
            <a:r>
              <a:rPr lang="en-GB" sz="1400" dirty="0"/>
              <a:t>. Harlow: Pearson.</a:t>
            </a:r>
          </a:p>
          <a:p>
            <a:r>
              <a:rPr lang="en-GB" sz="1400" dirty="0"/>
              <a:t>9. Taylor, S. (2024) Resourcing and Talent Management: The Theory and Practice of Recruiting and Developing a Workforce. 9th </a:t>
            </a:r>
            <a:r>
              <a:rPr lang="en-GB" sz="1400" dirty="0" err="1"/>
              <a:t>edn</a:t>
            </a:r>
            <a:r>
              <a:rPr lang="en-GB" sz="1400" dirty="0"/>
              <a:t>. London:</a:t>
            </a:r>
          </a:p>
          <a:p>
            <a:r>
              <a:rPr lang="en-GB" sz="1400" dirty="0"/>
              <a:t>CIPD/Kogan Page.</a:t>
            </a:r>
          </a:p>
          <a:p>
            <a:r>
              <a:rPr lang="en-GB" sz="1400" dirty="0"/>
              <a:t>10. </a:t>
            </a:r>
            <a:r>
              <a:rPr lang="en-GB" sz="1400" dirty="0" err="1"/>
              <a:t>HealthConnect</a:t>
            </a:r>
            <a:r>
              <a:rPr lang="en-GB" sz="1400" dirty="0"/>
              <a:t> UK case study (module assessment brief). Use the exact title and date supplied by your tutor.</a:t>
            </a:r>
          </a:p>
        </p:txBody>
      </p:sp>
    </p:spTree>
    <p:extLst>
      <p:ext uri="{BB962C8B-B14F-4D97-AF65-F5344CB8AC3E}">
        <p14:creationId xmlns:p14="http://schemas.microsoft.com/office/powerpoint/2010/main" val="351759113"/>
      </p:ext>
    </p:extLst>
  </p:cSld>
  <p:clrMapOvr>
    <a:masterClrMapping/>
  </p:clrMapOvr>
</p:sld>
</file>

<file path=ppt/theme/theme1.xml><?xml version="1.0" encoding="utf-8"?>
<a:theme xmlns:a="http://schemas.openxmlformats.org/drawingml/2006/main" name="Film Burn">
  <a:themeElements>
    <a:clrScheme name="Custom 2">
      <a:dk1>
        <a:srgbClr val="09090C"/>
      </a:dk1>
      <a:lt1>
        <a:sysClr val="window" lastClr="FFFFFF"/>
      </a:lt1>
      <a:dk2>
        <a:srgbClr val="000000"/>
      </a:dk2>
      <a:lt2>
        <a:srgbClr val="F9EFEC"/>
      </a:lt2>
      <a:accent1>
        <a:srgbClr val="CB49B2"/>
      </a:accent1>
      <a:accent2>
        <a:srgbClr val="7C3191"/>
      </a:accent2>
      <a:accent3>
        <a:srgbClr val="E95D48"/>
      </a:accent3>
      <a:accent4>
        <a:srgbClr val="F08E6B"/>
      </a:accent4>
      <a:accent5>
        <a:srgbClr val="D93752"/>
      </a:accent5>
      <a:accent6>
        <a:srgbClr val="EE7345"/>
      </a:accent6>
      <a:hlink>
        <a:srgbClr val="CB49B2"/>
      </a:hlink>
      <a:folHlink>
        <a:srgbClr val="E95D48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ilm burn" id="{4524321E-1019-4E52-AA1C-5D37B75CD749}" vid="{4A46179B-AA1B-40E1-9320-430DA2EBD8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Film Burn</Template>
  <TotalTime>243</TotalTime>
  <Words>1529</Words>
  <Application>Microsoft Office PowerPoint</Application>
  <PresentationFormat>Widescreen</PresentationFormat>
  <Paragraphs>192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Neue Haas Grotesk Text Pro</vt:lpstr>
      <vt:lpstr>Film Burn</vt:lpstr>
      <vt:lpstr>PowerPoint Presentation</vt:lpstr>
      <vt:lpstr>Organisation overview and HR challenge</vt:lpstr>
      <vt:lpstr>Workforce planning: Identify and close skills gaps</vt:lpstr>
      <vt:lpstr>PowerPoint Presentation</vt:lpstr>
      <vt:lpstr>Practical example: recruit a digital health nurse</vt:lpstr>
      <vt:lpstr>HR theories: explain the recommendations</vt:lpstr>
      <vt:lpstr>Learning, development and talent management</vt:lpstr>
      <vt:lpstr>Retention, motivation and employee wellbeing </vt:lpstr>
      <vt:lpstr>Performance management and team leadership</vt:lpstr>
      <vt:lpstr>Implementation plan and success measure </vt:lpstr>
      <vt:lpstr>Conclusion: a heathier, stronger workforce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Julius Racz (2505678)</dc:creator>
  <cp:lastModifiedBy>Julius Racz (2505678)</cp:lastModifiedBy>
  <cp:revision>3</cp:revision>
  <dcterms:created xsi:type="dcterms:W3CDTF">2026-10-11T16:10:18Z</dcterms:created>
  <dcterms:modified xsi:type="dcterms:W3CDTF">2026-10-11T20:58:01Z</dcterms:modified>
</cp:coreProperties>
</file>