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7" r:id="rId2"/>
    <p:sldId id="294" r:id="rId3"/>
    <p:sldId id="719" r:id="rId4"/>
    <p:sldId id="746" r:id="rId5"/>
    <p:sldId id="720" r:id="rId6"/>
    <p:sldId id="747" r:id="rId7"/>
    <p:sldId id="748" r:id="rId8"/>
    <p:sldId id="721" r:id="rId9"/>
    <p:sldId id="722" r:id="rId10"/>
    <p:sldId id="724" r:id="rId11"/>
    <p:sldId id="725" r:id="rId12"/>
    <p:sldId id="726" r:id="rId13"/>
    <p:sldId id="749" r:id="rId14"/>
    <p:sldId id="727" r:id="rId15"/>
    <p:sldId id="728" r:id="rId16"/>
    <p:sldId id="729" r:id="rId17"/>
    <p:sldId id="730" r:id="rId18"/>
    <p:sldId id="731" r:id="rId19"/>
    <p:sldId id="732" r:id="rId20"/>
    <p:sldId id="733" r:id="rId21"/>
    <p:sldId id="735" r:id="rId22"/>
    <p:sldId id="273" r:id="rId23"/>
    <p:sldId id="60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297"/>
    <p:restoredTop sz="62890"/>
  </p:normalViewPr>
  <p:slideViewPr>
    <p:cSldViewPr snapToGrid="0" snapToObjects="1">
      <p:cViewPr varScale="1">
        <p:scale>
          <a:sx n="93" d="100"/>
          <a:sy n="93" d="100"/>
        </p:scale>
        <p:origin x="1480" y="20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be able to keep a project on track, the project manager has to monitor progress. There are three questions a project manager must be able to answer to be sure the project is progressing as expected</a:t>
            </a:r>
          </a:p>
          <a:p>
            <a:r>
              <a:rPr lang="en-GB" sz="1200" kern="1200" dirty="0">
                <a:solidFill>
                  <a:schemeClr val="tx1"/>
                </a:solidFill>
                <a:effectLst/>
                <a:latin typeface="+mn-lt"/>
                <a:ea typeface="+mn-ea"/>
                <a:cs typeface="+mn-cs"/>
              </a:rPr>
              <a:t>Is the project progressing at least as fast as planned schedule</a:t>
            </a:r>
          </a:p>
          <a:p>
            <a:r>
              <a:rPr lang="en-GB" sz="1200" kern="1200" dirty="0">
                <a:solidFill>
                  <a:schemeClr val="tx1"/>
                </a:solidFill>
                <a:effectLst/>
                <a:latin typeface="+mn-lt"/>
                <a:ea typeface="+mn-ea"/>
                <a:cs typeface="+mn-cs"/>
              </a:rPr>
              <a:t>Is the project budget being spent no faster than planned and costs</a:t>
            </a:r>
          </a:p>
          <a:p>
            <a:r>
              <a:rPr lang="en-GB" sz="1200" kern="1200" dirty="0">
                <a:solidFill>
                  <a:schemeClr val="tx1"/>
                </a:solidFill>
                <a:effectLst/>
                <a:latin typeface="+mn-lt"/>
                <a:ea typeface="+mn-ea"/>
                <a:cs typeface="+mn-cs"/>
              </a:rPr>
              <a:t>Are the benefits from the project being delivered at the rate expected and benefits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track progress against any of these three dimensions two sets of information required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much work has been completed, how much money has been spent and what benefits have been achieved</a:t>
            </a:r>
          </a:p>
          <a:p>
            <a:r>
              <a:rPr lang="en-GB" sz="1200" kern="1200" dirty="0">
                <a:solidFill>
                  <a:schemeClr val="tx1"/>
                </a:solidFill>
                <a:effectLst/>
                <a:latin typeface="+mn-lt"/>
                <a:ea typeface="+mn-ea"/>
                <a:cs typeface="+mn-cs"/>
              </a:rPr>
              <a:t>How much should have been Space completed, spent or achieved</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Being able to answer these questions requires a plan and a budget and an accurate understanding of progress. Without these objective assessment of progress cannot be made and only of subjective judgement can be achieved which is probably wrong. Tracking progress is based on the record collection regular collection of information from the project team. A weekly collection is sufficient for most projects and the information should be collected formally through progress reports and informally from chat with project team members.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information needs to be analysed at two levels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Relative to the current point in time</a:t>
            </a:r>
          </a:p>
          <a:p>
            <a:r>
              <a:rPr lang="en-GB" sz="1200" kern="1200" dirty="0">
                <a:solidFill>
                  <a:schemeClr val="tx1"/>
                </a:solidFill>
                <a:effectLst/>
                <a:latin typeface="+mn-lt"/>
                <a:ea typeface="+mn-ea"/>
                <a:cs typeface="+mn-cs"/>
              </a:rPr>
              <a:t>As a trend overtime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Always expect deviations from the plan variances in progress are less important than the trend and if the trend in progress is significantly different from the plan the plan and the approach to the project should be reviewed.</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also be helpful to track trends over time by assessing</a:t>
            </a:r>
          </a:p>
          <a:p>
            <a:r>
              <a:rPr lang="en-GB" sz="1200" kern="1200" dirty="0">
                <a:solidFill>
                  <a:schemeClr val="tx1"/>
                </a:solidFill>
                <a:effectLst/>
                <a:latin typeface="+mn-lt"/>
                <a:ea typeface="+mn-ea"/>
                <a:cs typeface="+mn-cs"/>
              </a:rPr>
              <a:t>Volumes of issues and Rachel resolutions</a:t>
            </a:r>
          </a:p>
          <a:p>
            <a:r>
              <a:rPr lang="en-GB" sz="1200" kern="1200" dirty="0">
                <a:solidFill>
                  <a:schemeClr val="tx1"/>
                </a:solidFill>
                <a:effectLst/>
                <a:latin typeface="+mn-lt"/>
                <a:ea typeface="+mn-ea"/>
                <a:cs typeface="+mn-cs"/>
              </a:rPr>
              <a:t>Risk levels</a:t>
            </a:r>
          </a:p>
          <a:p>
            <a:r>
              <a:rPr lang="en-GB" sz="1200" kern="1200" dirty="0">
                <a:solidFill>
                  <a:schemeClr val="tx1"/>
                </a:solidFill>
                <a:effectLst/>
                <a:latin typeface="+mn-lt"/>
                <a:ea typeface="+mn-ea"/>
                <a:cs typeface="+mn-cs"/>
              </a:rPr>
              <a:t>Rate of return use contingency.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Essential way to communicate in a project is my progress reports and good progress supporting helps managing expectations were poor progress reports Will indicate a badly run project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Usually, projects produce summary weekly reports, and more detailed reports on a less regular basis. In typical self information in a report is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name</a:t>
            </a:r>
          </a:p>
          <a:p>
            <a:r>
              <a:rPr lang="en-GB" sz="1200" kern="1200" dirty="0">
                <a:solidFill>
                  <a:schemeClr val="tx1"/>
                </a:solidFill>
                <a:effectLst/>
                <a:latin typeface="+mn-lt"/>
                <a:ea typeface="+mn-ea"/>
                <a:cs typeface="+mn-cs"/>
              </a:rPr>
              <a:t>Date and reporting period covered</a:t>
            </a:r>
          </a:p>
          <a:p>
            <a:r>
              <a:rPr lang="en-GB" sz="1200" kern="1200" dirty="0">
                <a:solidFill>
                  <a:schemeClr val="tx1"/>
                </a:solidFill>
                <a:effectLst/>
                <a:latin typeface="+mn-lt"/>
                <a:ea typeface="+mn-ea"/>
                <a:cs typeface="+mn-cs"/>
              </a:rPr>
              <a:t>Summary of progress and status</a:t>
            </a:r>
          </a:p>
          <a:p>
            <a:r>
              <a:rPr lang="en-GB" sz="1200" kern="1200" dirty="0">
                <a:solidFill>
                  <a:schemeClr val="tx1"/>
                </a:solidFill>
                <a:effectLst/>
                <a:latin typeface="+mn-lt"/>
                <a:ea typeface="+mn-ea"/>
                <a:cs typeface="+mn-cs"/>
              </a:rPr>
              <a:t>Main actions completed in the last period</a:t>
            </a:r>
          </a:p>
          <a:p>
            <a:r>
              <a:rPr lang="en-GB" sz="1200" kern="1200" dirty="0">
                <a:solidFill>
                  <a:schemeClr val="tx1"/>
                </a:solidFill>
                <a:effectLst/>
                <a:latin typeface="+mn-lt"/>
                <a:ea typeface="+mn-ea"/>
                <a:cs typeface="+mn-cs"/>
              </a:rPr>
              <a:t>Main actions to be completed in the next reporting period</a:t>
            </a:r>
          </a:p>
          <a:p>
            <a:r>
              <a:rPr lang="en-GB" sz="1200" kern="1200" dirty="0">
                <a:solidFill>
                  <a:schemeClr val="tx1"/>
                </a:solidFill>
                <a:effectLst/>
                <a:latin typeface="+mn-lt"/>
                <a:ea typeface="+mn-ea"/>
                <a:cs typeface="+mn-cs"/>
              </a:rPr>
              <a:t>Issues for escalation</a:t>
            </a:r>
          </a:p>
          <a:p>
            <a:r>
              <a:rPr lang="en-GB" sz="1200" kern="1200" dirty="0">
                <a:solidFill>
                  <a:schemeClr val="tx1"/>
                </a:solidFill>
                <a:effectLst/>
                <a:latin typeface="+mn-lt"/>
                <a:ea typeface="+mn-ea"/>
                <a:cs typeface="+mn-cs"/>
              </a:rPr>
              <a:t>Risk support escalation</a:t>
            </a:r>
          </a:p>
          <a:p>
            <a:r>
              <a:rPr lang="en-GB" sz="1200" kern="1200" dirty="0">
                <a:solidFill>
                  <a:schemeClr val="tx1"/>
                </a:solidFill>
                <a:effectLst/>
                <a:latin typeface="+mn-lt"/>
                <a:ea typeface="+mn-ea"/>
                <a:cs typeface="+mn-cs"/>
              </a:rPr>
              <a:t>Decisions and approvals required</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854762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643043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reports provide useful information but for an accurate understanding of a progress a review session is required we are direct dialogue occurs between the project manager and the project team. Reviews are an important part of managing a project and before holding a project review it should be established why a project review session is being held. What information will you know and what questions will you be able to answer I want to review session is complete. What outcomes or types of actions will happen following the meeting. If you cannot answer these questions do not hold the review.</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Are you reviewing a sensible amount of information and information actually needs debate and discussion.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is the review session for? There are differences between internal reviews with a  project manager and project team or one with the project sponsor and one with stakeholders customers or executives.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typical aim of our review session is to</a:t>
            </a:r>
          </a:p>
          <a:p>
            <a:r>
              <a:rPr lang="en-GB" sz="1200" kern="1200" dirty="0">
                <a:solidFill>
                  <a:schemeClr val="tx1"/>
                </a:solidFill>
                <a:effectLst/>
                <a:latin typeface="+mn-lt"/>
                <a:ea typeface="+mn-ea"/>
                <a:cs typeface="+mn-cs"/>
              </a:rPr>
              <a:t>Verify project reports and get a complete understanding of the project status. This includes factual information such as work completed but also intangible data such as the mood of the project team</a:t>
            </a:r>
          </a:p>
          <a:p>
            <a:r>
              <a:rPr lang="en-GB" sz="1200" kern="1200" dirty="0">
                <a:solidFill>
                  <a:schemeClr val="tx1"/>
                </a:solidFill>
                <a:effectLst/>
                <a:latin typeface="+mn-lt"/>
                <a:ea typeface="+mn-ea"/>
                <a:cs typeface="+mn-cs"/>
              </a:rPr>
              <a:t>Determining remedial action needs to take place to maintain status</a:t>
            </a:r>
          </a:p>
          <a:p>
            <a:r>
              <a:rPr lang="en-GB" sz="1200" kern="1200" dirty="0">
                <a:solidFill>
                  <a:schemeClr val="tx1"/>
                </a:solidFill>
                <a:effectLst/>
                <a:latin typeface="+mn-lt"/>
                <a:ea typeface="+mn-ea"/>
                <a:cs typeface="+mn-cs"/>
              </a:rPr>
              <a:t>Identify opportunities to improve project</a:t>
            </a:r>
          </a:p>
          <a:p>
            <a:r>
              <a:rPr lang="en-GB" sz="1200" kern="1200" dirty="0">
                <a:solidFill>
                  <a:schemeClr val="tx1"/>
                </a:solidFill>
                <a:effectLst/>
                <a:latin typeface="+mn-lt"/>
                <a:ea typeface="+mn-ea"/>
                <a:cs typeface="+mn-cs"/>
              </a:rPr>
              <a:t>Discuss plans moving forward and generally share information</a:t>
            </a:r>
          </a:p>
          <a:p>
            <a:r>
              <a:rPr lang="en-GB" sz="1200" kern="1200" dirty="0">
                <a:solidFill>
                  <a:schemeClr val="tx1"/>
                </a:solidFill>
                <a:effectLst/>
                <a:latin typeface="+mn-lt"/>
                <a:ea typeface="+mn-ea"/>
                <a:cs typeface="+mn-cs"/>
              </a:rPr>
              <a:t>Reduce the overhead on the product team in report in terms. Reporting is a key part of working on a project but it is not the goal of projects to report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Typical contents of a review session consist of</a:t>
            </a:r>
          </a:p>
          <a:p>
            <a:r>
              <a:rPr lang="en-GB" sz="1200" kern="1200" dirty="0">
                <a:solidFill>
                  <a:schemeClr val="tx1"/>
                </a:solidFill>
                <a:effectLst/>
                <a:latin typeface="+mn-lt"/>
                <a:ea typeface="+mn-ea"/>
                <a:cs typeface="+mn-cs"/>
              </a:rPr>
              <a:t>Informing teams of any changes in direction, baseline plans or other relevant information</a:t>
            </a:r>
          </a:p>
          <a:p>
            <a:r>
              <a:rPr lang="en-GB" sz="1200" kern="1200" dirty="0">
                <a:solidFill>
                  <a:schemeClr val="tx1"/>
                </a:solidFill>
                <a:effectLst/>
                <a:latin typeface="+mn-lt"/>
                <a:ea typeface="+mn-ea"/>
                <a:cs typeface="+mn-cs"/>
              </a:rPr>
              <a:t>Determining what the team during the last period. Was it planned, was it produced anything</a:t>
            </a:r>
          </a:p>
          <a:p>
            <a:r>
              <a:rPr lang="en-GB" sz="1200" kern="1200" dirty="0">
                <a:solidFill>
                  <a:schemeClr val="tx1"/>
                </a:solidFill>
                <a:effectLst/>
                <a:latin typeface="+mn-lt"/>
                <a:ea typeface="+mn-ea"/>
                <a:cs typeface="+mn-cs"/>
              </a:rPr>
              <a:t>Determining what the team plan to do the next period. Does that match the project plan</a:t>
            </a:r>
          </a:p>
          <a:p>
            <a:r>
              <a:rPr lang="en-GB" sz="1200" kern="1200" dirty="0">
                <a:solidFill>
                  <a:schemeClr val="tx1"/>
                </a:solidFill>
                <a:effectLst/>
                <a:latin typeface="+mn-lt"/>
                <a:ea typeface="+mn-ea"/>
                <a:cs typeface="+mn-cs"/>
              </a:rPr>
              <a:t>Discuss upcoming milestones</a:t>
            </a:r>
          </a:p>
          <a:p>
            <a:r>
              <a:rPr lang="en-GB" sz="1200" kern="1200" dirty="0">
                <a:solidFill>
                  <a:schemeClr val="tx1"/>
                </a:solidFill>
                <a:effectLst/>
                <a:latin typeface="+mn-lt"/>
                <a:ea typeface="+mn-ea"/>
                <a:cs typeface="+mn-cs"/>
              </a:rPr>
              <a:t>Review plans are making amendments</a:t>
            </a:r>
          </a:p>
          <a:p>
            <a:r>
              <a:rPr lang="en-GB" sz="1200" kern="1200" dirty="0">
                <a:solidFill>
                  <a:schemeClr val="tx1"/>
                </a:solidFill>
                <a:effectLst/>
                <a:latin typeface="+mn-lt"/>
                <a:ea typeface="+mn-ea"/>
                <a:cs typeface="+mn-cs"/>
              </a:rPr>
              <a:t>Check for any new issues, risks or changes to the team or anything between wants to raise</a:t>
            </a:r>
          </a:p>
          <a:p>
            <a:r>
              <a:rPr lang="en-GB" sz="1200" kern="1200" dirty="0">
                <a:solidFill>
                  <a:schemeClr val="tx1"/>
                </a:solidFill>
                <a:effectLst/>
                <a:latin typeface="+mn-lt"/>
                <a:ea typeface="+mn-ea"/>
                <a:cs typeface="+mn-cs"/>
              </a:rPr>
              <a:t>Assessing progress on issues and risks or changes the team are working on discussed team of staff issues that may impact the project</a:t>
            </a:r>
          </a:p>
          <a:p>
            <a:r>
              <a:rPr lang="en-GB" sz="1200" kern="1200" dirty="0">
                <a:solidFill>
                  <a:schemeClr val="tx1"/>
                </a:solidFill>
                <a:effectLst/>
                <a:latin typeface="+mn-lt"/>
                <a:ea typeface="+mn-ea"/>
                <a:cs typeface="+mn-cs"/>
              </a:rPr>
              <a:t>Report on actions have a project manager or escalated to a higher support</a:t>
            </a:r>
          </a:p>
          <a:p>
            <a:r>
              <a:rPr lang="en-GB" sz="1200" kern="1200" dirty="0">
                <a:solidFill>
                  <a:schemeClr val="tx1"/>
                </a:solidFill>
                <a:effectLst/>
                <a:latin typeface="+mn-lt"/>
                <a:ea typeface="+mn-ea"/>
                <a:cs typeface="+mn-cs"/>
              </a:rPr>
              <a:t>Any other points project team members want to discuss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more complex projects and programs it is worth also review and dependencies between projects and any resource issues and conflicts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Following the review meeting a decision can be made about the project. Typical questions are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the project on track or not</a:t>
            </a:r>
          </a:p>
          <a:p>
            <a:r>
              <a:rPr lang="en-GB" sz="1200" kern="1200" dirty="0">
                <a:solidFill>
                  <a:schemeClr val="tx1"/>
                </a:solidFill>
                <a:effectLst/>
                <a:latin typeface="+mn-lt"/>
                <a:ea typeface="+mn-ea"/>
                <a:cs typeface="+mn-cs"/>
              </a:rPr>
              <a:t>What is the overall project status</a:t>
            </a:r>
          </a:p>
          <a:p>
            <a:r>
              <a:rPr lang="en-GB" sz="1200" kern="1200" dirty="0">
                <a:solidFill>
                  <a:schemeClr val="tx1"/>
                </a:solidFill>
                <a:effectLst/>
                <a:latin typeface="+mn-lt"/>
                <a:ea typeface="+mn-ea"/>
                <a:cs typeface="+mn-cs"/>
              </a:rPr>
              <a:t>What can you do to bring the project back on track</a:t>
            </a:r>
          </a:p>
          <a:p>
            <a:r>
              <a:rPr lang="en-GB" sz="1200" kern="1200" dirty="0">
                <a:solidFill>
                  <a:schemeClr val="tx1"/>
                </a:solidFill>
                <a:effectLst/>
                <a:latin typeface="+mn-lt"/>
                <a:ea typeface="+mn-ea"/>
                <a:cs typeface="+mn-cs"/>
              </a:rPr>
              <a:t>What is the current view of the likely outcome of the project</a:t>
            </a:r>
          </a:p>
          <a:p>
            <a:r>
              <a:rPr lang="en-GB" sz="1200" kern="1200" dirty="0">
                <a:solidFill>
                  <a:schemeClr val="tx1"/>
                </a:solidFill>
                <a:effectLst/>
                <a:latin typeface="+mn-lt"/>
                <a:ea typeface="+mn-ea"/>
                <a:cs typeface="+mn-cs"/>
              </a:rPr>
              <a:t>Is there anything that needs escalating or warning the sponsor about</a:t>
            </a:r>
          </a:p>
          <a:p>
            <a:r>
              <a:rPr lang="en-GB" sz="1200" kern="1200" dirty="0">
                <a:solidFill>
                  <a:schemeClr val="tx1"/>
                </a:solidFill>
                <a:effectLst/>
                <a:latin typeface="+mn-lt"/>
                <a:ea typeface="+mn-ea"/>
                <a:cs typeface="+mn-cs"/>
              </a:rPr>
              <a:t>Are there any actions relating to team motivation or management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516469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reports provide useful information but for an accurate understanding of a progress a review session is required we are direct dialogue occurs between the project manager and the project team. Reviews are an important part of managing a project and before holding a project review it should be established why a project review session is being held. What information will you know and what questions will you be able to answer I want to review session is complete. What outcomes or types of actions will happen following the meeting. If you cannot answer these questions do not hold the review.</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Are you reviewing a sensible amount of information and information actually needs debate and discussion.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is the review session for? There are differences between internal reviews with a  project manager and project team or one with the project sponsor and one with stakeholders customers or executives.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typical aim of our review session is to</a:t>
            </a:r>
          </a:p>
          <a:p>
            <a:r>
              <a:rPr lang="en-GB" sz="1200" kern="1200" dirty="0">
                <a:solidFill>
                  <a:schemeClr val="tx1"/>
                </a:solidFill>
                <a:effectLst/>
                <a:latin typeface="+mn-lt"/>
                <a:ea typeface="+mn-ea"/>
                <a:cs typeface="+mn-cs"/>
              </a:rPr>
              <a:t>Verify project reports and get a complete understanding of the project status. This includes factual information such as work completed but also intangible data such as the mood of the project team</a:t>
            </a:r>
          </a:p>
          <a:p>
            <a:r>
              <a:rPr lang="en-GB" sz="1200" kern="1200" dirty="0">
                <a:solidFill>
                  <a:schemeClr val="tx1"/>
                </a:solidFill>
                <a:effectLst/>
                <a:latin typeface="+mn-lt"/>
                <a:ea typeface="+mn-ea"/>
                <a:cs typeface="+mn-cs"/>
              </a:rPr>
              <a:t>Determining remedial action needs to take place to maintain status</a:t>
            </a:r>
          </a:p>
          <a:p>
            <a:r>
              <a:rPr lang="en-GB" sz="1200" kern="1200" dirty="0">
                <a:solidFill>
                  <a:schemeClr val="tx1"/>
                </a:solidFill>
                <a:effectLst/>
                <a:latin typeface="+mn-lt"/>
                <a:ea typeface="+mn-ea"/>
                <a:cs typeface="+mn-cs"/>
              </a:rPr>
              <a:t>Identify opportunities to improve project</a:t>
            </a:r>
          </a:p>
          <a:p>
            <a:r>
              <a:rPr lang="en-GB" sz="1200" kern="1200" dirty="0">
                <a:solidFill>
                  <a:schemeClr val="tx1"/>
                </a:solidFill>
                <a:effectLst/>
                <a:latin typeface="+mn-lt"/>
                <a:ea typeface="+mn-ea"/>
                <a:cs typeface="+mn-cs"/>
              </a:rPr>
              <a:t>Discuss plans moving forward and generally share information</a:t>
            </a:r>
          </a:p>
          <a:p>
            <a:r>
              <a:rPr lang="en-GB" sz="1200" kern="1200" dirty="0">
                <a:solidFill>
                  <a:schemeClr val="tx1"/>
                </a:solidFill>
                <a:effectLst/>
                <a:latin typeface="+mn-lt"/>
                <a:ea typeface="+mn-ea"/>
                <a:cs typeface="+mn-cs"/>
              </a:rPr>
              <a:t>Reduce the overhead on the product team in report in terms. Reporting is a key part of working on a project but it is not the goal of projects to report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Typical contents of a review session consist of</a:t>
            </a:r>
          </a:p>
          <a:p>
            <a:r>
              <a:rPr lang="en-GB" sz="1200" kern="1200" dirty="0">
                <a:solidFill>
                  <a:schemeClr val="tx1"/>
                </a:solidFill>
                <a:effectLst/>
                <a:latin typeface="+mn-lt"/>
                <a:ea typeface="+mn-ea"/>
                <a:cs typeface="+mn-cs"/>
              </a:rPr>
              <a:t>Informing teams of any changes in direction, baseline plans or other relevant information</a:t>
            </a:r>
          </a:p>
          <a:p>
            <a:r>
              <a:rPr lang="en-GB" sz="1200" kern="1200" dirty="0">
                <a:solidFill>
                  <a:schemeClr val="tx1"/>
                </a:solidFill>
                <a:effectLst/>
                <a:latin typeface="+mn-lt"/>
                <a:ea typeface="+mn-ea"/>
                <a:cs typeface="+mn-cs"/>
              </a:rPr>
              <a:t>Determining what the team during the last period. Was it planned, was it produced anything</a:t>
            </a:r>
          </a:p>
          <a:p>
            <a:r>
              <a:rPr lang="en-GB" sz="1200" kern="1200" dirty="0">
                <a:solidFill>
                  <a:schemeClr val="tx1"/>
                </a:solidFill>
                <a:effectLst/>
                <a:latin typeface="+mn-lt"/>
                <a:ea typeface="+mn-ea"/>
                <a:cs typeface="+mn-cs"/>
              </a:rPr>
              <a:t>Determining what the team plan to do the next period. Does that match the project plan</a:t>
            </a:r>
          </a:p>
          <a:p>
            <a:r>
              <a:rPr lang="en-GB" sz="1200" kern="1200" dirty="0">
                <a:solidFill>
                  <a:schemeClr val="tx1"/>
                </a:solidFill>
                <a:effectLst/>
                <a:latin typeface="+mn-lt"/>
                <a:ea typeface="+mn-ea"/>
                <a:cs typeface="+mn-cs"/>
              </a:rPr>
              <a:t>Discuss upcoming milestones</a:t>
            </a:r>
          </a:p>
          <a:p>
            <a:r>
              <a:rPr lang="en-GB" sz="1200" kern="1200" dirty="0">
                <a:solidFill>
                  <a:schemeClr val="tx1"/>
                </a:solidFill>
                <a:effectLst/>
                <a:latin typeface="+mn-lt"/>
                <a:ea typeface="+mn-ea"/>
                <a:cs typeface="+mn-cs"/>
              </a:rPr>
              <a:t>Review plans are making amendments</a:t>
            </a:r>
          </a:p>
          <a:p>
            <a:r>
              <a:rPr lang="en-GB" sz="1200" kern="1200" dirty="0">
                <a:solidFill>
                  <a:schemeClr val="tx1"/>
                </a:solidFill>
                <a:effectLst/>
                <a:latin typeface="+mn-lt"/>
                <a:ea typeface="+mn-ea"/>
                <a:cs typeface="+mn-cs"/>
              </a:rPr>
              <a:t>Check for any new issues, risks or changes to the team or anything between wants to raise</a:t>
            </a:r>
          </a:p>
          <a:p>
            <a:r>
              <a:rPr lang="en-GB" sz="1200" kern="1200" dirty="0">
                <a:solidFill>
                  <a:schemeClr val="tx1"/>
                </a:solidFill>
                <a:effectLst/>
                <a:latin typeface="+mn-lt"/>
                <a:ea typeface="+mn-ea"/>
                <a:cs typeface="+mn-cs"/>
              </a:rPr>
              <a:t>Assessing progress on issues and risks or changes the team are working on discussed team of staff issues that may impact the project</a:t>
            </a:r>
          </a:p>
          <a:p>
            <a:r>
              <a:rPr lang="en-GB" sz="1200" kern="1200" dirty="0">
                <a:solidFill>
                  <a:schemeClr val="tx1"/>
                </a:solidFill>
                <a:effectLst/>
                <a:latin typeface="+mn-lt"/>
                <a:ea typeface="+mn-ea"/>
                <a:cs typeface="+mn-cs"/>
              </a:rPr>
              <a:t>Report on actions have a project manager or escalated to a higher support</a:t>
            </a:r>
          </a:p>
          <a:p>
            <a:r>
              <a:rPr lang="en-GB" sz="1200" kern="1200" dirty="0">
                <a:solidFill>
                  <a:schemeClr val="tx1"/>
                </a:solidFill>
                <a:effectLst/>
                <a:latin typeface="+mn-lt"/>
                <a:ea typeface="+mn-ea"/>
                <a:cs typeface="+mn-cs"/>
              </a:rPr>
              <a:t>Any other points project team members want to discuss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more complex projects and programs it is worth also review and dependencies between projects and any resource issues and conflicts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Following the review meeting a decision can be made about the project. Typical questions are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the project on track or not</a:t>
            </a:r>
          </a:p>
          <a:p>
            <a:r>
              <a:rPr lang="en-GB" sz="1200" kern="1200" dirty="0">
                <a:solidFill>
                  <a:schemeClr val="tx1"/>
                </a:solidFill>
                <a:effectLst/>
                <a:latin typeface="+mn-lt"/>
                <a:ea typeface="+mn-ea"/>
                <a:cs typeface="+mn-cs"/>
              </a:rPr>
              <a:t>What is the overall project status</a:t>
            </a:r>
          </a:p>
          <a:p>
            <a:r>
              <a:rPr lang="en-GB" sz="1200" kern="1200" dirty="0">
                <a:solidFill>
                  <a:schemeClr val="tx1"/>
                </a:solidFill>
                <a:effectLst/>
                <a:latin typeface="+mn-lt"/>
                <a:ea typeface="+mn-ea"/>
                <a:cs typeface="+mn-cs"/>
              </a:rPr>
              <a:t>What can you do to bring the project back on track</a:t>
            </a:r>
          </a:p>
          <a:p>
            <a:r>
              <a:rPr lang="en-GB" sz="1200" kern="1200" dirty="0">
                <a:solidFill>
                  <a:schemeClr val="tx1"/>
                </a:solidFill>
                <a:effectLst/>
                <a:latin typeface="+mn-lt"/>
                <a:ea typeface="+mn-ea"/>
                <a:cs typeface="+mn-cs"/>
              </a:rPr>
              <a:t>What is the current view of the likely outcome of the project</a:t>
            </a:r>
          </a:p>
          <a:p>
            <a:r>
              <a:rPr lang="en-GB" sz="1200" kern="1200" dirty="0">
                <a:solidFill>
                  <a:schemeClr val="tx1"/>
                </a:solidFill>
                <a:effectLst/>
                <a:latin typeface="+mn-lt"/>
                <a:ea typeface="+mn-ea"/>
                <a:cs typeface="+mn-cs"/>
              </a:rPr>
              <a:t>Is there anything that needs escalating or warning the sponsor about</a:t>
            </a:r>
          </a:p>
          <a:p>
            <a:r>
              <a:rPr lang="en-GB" sz="1200" kern="1200" dirty="0">
                <a:solidFill>
                  <a:schemeClr val="tx1"/>
                </a:solidFill>
                <a:effectLst/>
                <a:latin typeface="+mn-lt"/>
                <a:ea typeface="+mn-ea"/>
                <a:cs typeface="+mn-cs"/>
              </a:rPr>
              <a:t>Are there any actions relating to team motivation or management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552952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reports provide useful information but for an accurate understanding of a progress a review session is required we are direct dialogue occurs between the project manager and the project team. Reviews are an important part of managing a project and before holding a project review it should be established why a project review session is being held. What information will you know and what questions will you be able to answer I want to review session is complete. What outcomes or types of actions will happen following the meeting. If you cannot answer these questions do not hold the review.</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Are you reviewing a sensible amount of information and information actually needs debate and discussion.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is the review session for? There are differences between internal reviews with a  project manager and project team or one with the project sponsor and one with stakeholders customers or executives.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typical aim of our review session is to</a:t>
            </a:r>
          </a:p>
          <a:p>
            <a:r>
              <a:rPr lang="en-GB" sz="1200" kern="1200" dirty="0">
                <a:solidFill>
                  <a:schemeClr val="tx1"/>
                </a:solidFill>
                <a:effectLst/>
                <a:latin typeface="+mn-lt"/>
                <a:ea typeface="+mn-ea"/>
                <a:cs typeface="+mn-cs"/>
              </a:rPr>
              <a:t>Verify project reports and get a complete understanding of the project status. This includes factual information such as work completed but also intangible data such as the mood of the project team</a:t>
            </a:r>
          </a:p>
          <a:p>
            <a:r>
              <a:rPr lang="en-GB" sz="1200" kern="1200" dirty="0">
                <a:solidFill>
                  <a:schemeClr val="tx1"/>
                </a:solidFill>
                <a:effectLst/>
                <a:latin typeface="+mn-lt"/>
                <a:ea typeface="+mn-ea"/>
                <a:cs typeface="+mn-cs"/>
              </a:rPr>
              <a:t>Determining remedial action needs to take place to maintain status</a:t>
            </a:r>
          </a:p>
          <a:p>
            <a:r>
              <a:rPr lang="en-GB" sz="1200" kern="1200" dirty="0">
                <a:solidFill>
                  <a:schemeClr val="tx1"/>
                </a:solidFill>
                <a:effectLst/>
                <a:latin typeface="+mn-lt"/>
                <a:ea typeface="+mn-ea"/>
                <a:cs typeface="+mn-cs"/>
              </a:rPr>
              <a:t>Identify opportunities to improve project</a:t>
            </a:r>
          </a:p>
          <a:p>
            <a:r>
              <a:rPr lang="en-GB" sz="1200" kern="1200" dirty="0">
                <a:solidFill>
                  <a:schemeClr val="tx1"/>
                </a:solidFill>
                <a:effectLst/>
                <a:latin typeface="+mn-lt"/>
                <a:ea typeface="+mn-ea"/>
                <a:cs typeface="+mn-cs"/>
              </a:rPr>
              <a:t>Discuss plans moving forward and generally share information</a:t>
            </a:r>
          </a:p>
          <a:p>
            <a:r>
              <a:rPr lang="en-GB" sz="1200" kern="1200" dirty="0">
                <a:solidFill>
                  <a:schemeClr val="tx1"/>
                </a:solidFill>
                <a:effectLst/>
                <a:latin typeface="+mn-lt"/>
                <a:ea typeface="+mn-ea"/>
                <a:cs typeface="+mn-cs"/>
              </a:rPr>
              <a:t>Reduce the overhead on the product team in report in terms. Reporting is a key part of working on a project but it is not the goal of projects to report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Typical contents of a review session consist of</a:t>
            </a:r>
          </a:p>
          <a:p>
            <a:r>
              <a:rPr lang="en-GB" sz="1200" kern="1200" dirty="0">
                <a:solidFill>
                  <a:schemeClr val="tx1"/>
                </a:solidFill>
                <a:effectLst/>
                <a:latin typeface="+mn-lt"/>
                <a:ea typeface="+mn-ea"/>
                <a:cs typeface="+mn-cs"/>
              </a:rPr>
              <a:t>Informing teams of any changes in direction, baseline plans or other relevant information</a:t>
            </a:r>
          </a:p>
          <a:p>
            <a:r>
              <a:rPr lang="en-GB" sz="1200" kern="1200" dirty="0">
                <a:solidFill>
                  <a:schemeClr val="tx1"/>
                </a:solidFill>
                <a:effectLst/>
                <a:latin typeface="+mn-lt"/>
                <a:ea typeface="+mn-ea"/>
                <a:cs typeface="+mn-cs"/>
              </a:rPr>
              <a:t>Determining what the team during the last period. Was it planned, was it produced anything</a:t>
            </a:r>
          </a:p>
          <a:p>
            <a:r>
              <a:rPr lang="en-GB" sz="1200" kern="1200" dirty="0">
                <a:solidFill>
                  <a:schemeClr val="tx1"/>
                </a:solidFill>
                <a:effectLst/>
                <a:latin typeface="+mn-lt"/>
                <a:ea typeface="+mn-ea"/>
                <a:cs typeface="+mn-cs"/>
              </a:rPr>
              <a:t>Determining what the team plan to do the next period. Does that match the project plan</a:t>
            </a:r>
          </a:p>
          <a:p>
            <a:r>
              <a:rPr lang="en-GB" sz="1200" kern="1200" dirty="0">
                <a:solidFill>
                  <a:schemeClr val="tx1"/>
                </a:solidFill>
                <a:effectLst/>
                <a:latin typeface="+mn-lt"/>
                <a:ea typeface="+mn-ea"/>
                <a:cs typeface="+mn-cs"/>
              </a:rPr>
              <a:t>Discuss upcoming milestones</a:t>
            </a:r>
          </a:p>
          <a:p>
            <a:r>
              <a:rPr lang="en-GB" sz="1200" kern="1200" dirty="0">
                <a:solidFill>
                  <a:schemeClr val="tx1"/>
                </a:solidFill>
                <a:effectLst/>
                <a:latin typeface="+mn-lt"/>
                <a:ea typeface="+mn-ea"/>
                <a:cs typeface="+mn-cs"/>
              </a:rPr>
              <a:t>Review plans are making amendments</a:t>
            </a:r>
          </a:p>
          <a:p>
            <a:r>
              <a:rPr lang="en-GB" sz="1200" kern="1200" dirty="0">
                <a:solidFill>
                  <a:schemeClr val="tx1"/>
                </a:solidFill>
                <a:effectLst/>
                <a:latin typeface="+mn-lt"/>
                <a:ea typeface="+mn-ea"/>
                <a:cs typeface="+mn-cs"/>
              </a:rPr>
              <a:t>Check for any new issues, risks or changes to the team or anything between wants to raise</a:t>
            </a:r>
          </a:p>
          <a:p>
            <a:r>
              <a:rPr lang="en-GB" sz="1200" kern="1200" dirty="0">
                <a:solidFill>
                  <a:schemeClr val="tx1"/>
                </a:solidFill>
                <a:effectLst/>
                <a:latin typeface="+mn-lt"/>
                <a:ea typeface="+mn-ea"/>
                <a:cs typeface="+mn-cs"/>
              </a:rPr>
              <a:t>Assessing progress on issues and risks or changes the team are working on discussed team of staff issues that may impact the project</a:t>
            </a:r>
          </a:p>
          <a:p>
            <a:r>
              <a:rPr lang="en-GB" sz="1200" kern="1200" dirty="0">
                <a:solidFill>
                  <a:schemeClr val="tx1"/>
                </a:solidFill>
                <a:effectLst/>
                <a:latin typeface="+mn-lt"/>
                <a:ea typeface="+mn-ea"/>
                <a:cs typeface="+mn-cs"/>
              </a:rPr>
              <a:t>Report on actions have a project manager or escalated to a higher support</a:t>
            </a:r>
          </a:p>
          <a:p>
            <a:r>
              <a:rPr lang="en-GB" sz="1200" kern="1200" dirty="0">
                <a:solidFill>
                  <a:schemeClr val="tx1"/>
                </a:solidFill>
                <a:effectLst/>
                <a:latin typeface="+mn-lt"/>
                <a:ea typeface="+mn-ea"/>
                <a:cs typeface="+mn-cs"/>
              </a:rPr>
              <a:t>Any other points project team members want to discuss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more complex projects and programs it is worth also review and dependencies between projects and any resource issues and conflicts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Following the review meeting a decision can be made about the project. Typical questions are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the project on track or not</a:t>
            </a:r>
          </a:p>
          <a:p>
            <a:r>
              <a:rPr lang="en-GB" sz="1200" kern="1200" dirty="0">
                <a:solidFill>
                  <a:schemeClr val="tx1"/>
                </a:solidFill>
                <a:effectLst/>
                <a:latin typeface="+mn-lt"/>
                <a:ea typeface="+mn-ea"/>
                <a:cs typeface="+mn-cs"/>
              </a:rPr>
              <a:t>What is the overall project status</a:t>
            </a:r>
          </a:p>
          <a:p>
            <a:r>
              <a:rPr lang="en-GB" sz="1200" kern="1200" dirty="0">
                <a:solidFill>
                  <a:schemeClr val="tx1"/>
                </a:solidFill>
                <a:effectLst/>
                <a:latin typeface="+mn-lt"/>
                <a:ea typeface="+mn-ea"/>
                <a:cs typeface="+mn-cs"/>
              </a:rPr>
              <a:t>What can you do to bring the project back on track</a:t>
            </a:r>
          </a:p>
          <a:p>
            <a:r>
              <a:rPr lang="en-GB" sz="1200" kern="1200" dirty="0">
                <a:solidFill>
                  <a:schemeClr val="tx1"/>
                </a:solidFill>
                <a:effectLst/>
                <a:latin typeface="+mn-lt"/>
                <a:ea typeface="+mn-ea"/>
                <a:cs typeface="+mn-cs"/>
              </a:rPr>
              <a:t>What is the current view of the likely outcome of the project</a:t>
            </a:r>
          </a:p>
          <a:p>
            <a:r>
              <a:rPr lang="en-GB" sz="1200" kern="1200" dirty="0">
                <a:solidFill>
                  <a:schemeClr val="tx1"/>
                </a:solidFill>
                <a:effectLst/>
                <a:latin typeface="+mn-lt"/>
                <a:ea typeface="+mn-ea"/>
                <a:cs typeface="+mn-cs"/>
              </a:rPr>
              <a:t>Is there anything that needs escalating or warning the sponsor about</a:t>
            </a:r>
          </a:p>
          <a:p>
            <a:r>
              <a:rPr lang="en-GB" sz="1200" kern="1200" dirty="0">
                <a:solidFill>
                  <a:schemeClr val="tx1"/>
                </a:solidFill>
                <a:effectLst/>
                <a:latin typeface="+mn-lt"/>
                <a:ea typeface="+mn-ea"/>
                <a:cs typeface="+mn-cs"/>
              </a:rPr>
              <a:t>Are there any actions relating to team motivation or management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889830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Dependencies between task important parts of a project plan. Dependencies result in tasks in a plan being done in a certain order and there are two types of dependency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Internal dependencies relationships between tasks within the project plan.</a:t>
            </a:r>
          </a:p>
          <a:p>
            <a:r>
              <a:rPr lang="en-GB" sz="1200" kern="1200" dirty="0">
                <a:solidFill>
                  <a:schemeClr val="tx1"/>
                </a:solidFill>
                <a:effectLst/>
                <a:latin typeface="+mn-lt"/>
                <a:ea typeface="+mn-ea"/>
                <a:cs typeface="+mn-cs"/>
              </a:rPr>
              <a:t>External dependencies and relationships between tasks within the project and tasks external to the project. The latter may or may not be on another project. These are sometimes called interfaces.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important for the project manager to monitor and manage dependencies, or else the project can fail. Dependencies should be managed by the following steps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Identify dependencies. It is critical to identify all dependencies</a:t>
            </a:r>
          </a:p>
          <a:p>
            <a:r>
              <a:rPr lang="en-GB" sz="1200" kern="1200" dirty="0">
                <a:solidFill>
                  <a:schemeClr val="tx1"/>
                </a:solidFill>
                <a:effectLst/>
                <a:latin typeface="+mn-lt"/>
                <a:ea typeface="+mn-ea"/>
                <a:cs typeface="+mn-cs"/>
              </a:rPr>
              <a:t>What has happened or needs to happen for a task to be completed</a:t>
            </a:r>
          </a:p>
          <a:p>
            <a:r>
              <a:rPr lang="en-GB" sz="1200" kern="1200" dirty="0">
                <a:solidFill>
                  <a:schemeClr val="tx1"/>
                </a:solidFill>
                <a:effectLst/>
                <a:latin typeface="+mn-lt"/>
                <a:ea typeface="+mn-ea"/>
                <a:cs typeface="+mn-cs"/>
              </a:rPr>
              <a:t>If dependencies are real they must be in a plan. Try to remove operate the dependency if possible as dependencies constrain and increase timescales. If they can be removed they should be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Build a plan using the right type of dependency. Start to finish start to start finished finished a late et cetera for external dependencies ensure that the project or piece of work is delivering to the dependency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is accountable for delivering the work which you are dependent upon</a:t>
            </a:r>
          </a:p>
          <a:p>
            <a:r>
              <a:rPr lang="en-GB" sz="1200" kern="1200" dirty="0">
                <a:solidFill>
                  <a:schemeClr val="tx1"/>
                </a:solidFill>
                <a:effectLst/>
                <a:latin typeface="+mn-lt"/>
                <a:ea typeface="+mn-ea"/>
                <a:cs typeface="+mn-cs"/>
              </a:rPr>
              <a:t>Should the dependency people into the script project</a:t>
            </a:r>
          </a:p>
          <a:p>
            <a:r>
              <a:rPr lang="en-GB" sz="1200" kern="1200" dirty="0">
                <a:solidFill>
                  <a:schemeClr val="tx1"/>
                </a:solidFill>
                <a:effectLst/>
                <a:latin typeface="+mn-lt"/>
                <a:ea typeface="+mn-ea"/>
                <a:cs typeface="+mn-cs"/>
              </a:rPr>
              <a:t>Monitor delivery of a dependency but getting periodic updates on progress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Monitor delivery of the dependency forgetting periodic updates on progress so you can assess the degree of risk upon the project if it is not delivered on time</a:t>
            </a:r>
          </a:p>
          <a:p>
            <a:r>
              <a:rPr lang="en-GB" sz="1200" kern="1200" dirty="0">
                <a:solidFill>
                  <a:schemeClr val="tx1"/>
                </a:solidFill>
                <a:effectLst/>
                <a:latin typeface="+mn-lt"/>
                <a:ea typeface="+mn-ea"/>
                <a:cs typeface="+mn-cs"/>
              </a:rPr>
              <a:t>Or critical dependency do not accept statement of progress. Read the progress report so that you are confident they are accurately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Update plans in line with progress and delivery of dependencies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193603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a risk cannot be controlled, the alternative is to mitigate the impact it would have should it occur, with a contingency plan. A contingency plan is a series of actions are only initiated should I risk event occur when a defined trigger happens.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Identify the risk events that you need a contingency plan for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Define a contingency plan. Consult the team and use creativity. The creation of good contingency plans can be hard &amp; need </a:t>
            </a:r>
            <a:r>
              <a:rPr lang="en-GB" sz="1200" kern="1200" dirty="0" err="1">
                <a:solidFill>
                  <a:schemeClr val="tx1"/>
                </a:solidFill>
                <a:effectLst/>
                <a:latin typeface="+mn-lt"/>
                <a:ea typeface="+mn-ea"/>
                <a:cs typeface="+mn-cs"/>
              </a:rPr>
              <a:t>sreal</a:t>
            </a:r>
            <a:r>
              <a:rPr lang="en-GB" sz="1200" kern="1200" dirty="0">
                <a:solidFill>
                  <a:schemeClr val="tx1"/>
                </a:solidFill>
                <a:effectLst/>
                <a:latin typeface="+mn-lt"/>
                <a:ea typeface="+mn-ea"/>
                <a:cs typeface="+mn-cs"/>
              </a:rPr>
              <a:t> creativity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Determine what triggers your contingency plan. It is often assume that the trigger for a contingency plan to be activated is the occurrence of a risk event. Unfortunately because of the length of time it takes to implement many contingency plans have to be activated before the risk occurs.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Ensure you have the resources to implement the contingency plan will have a way of getting them should the contingency plan be implemented. Contingency plans are optional expenditure to reduce risk, and may be difficult to justify. Consider them as investment or an insurance.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Ensure the contingency plan reduces risk. Some contingency plans sound great, but when analyse can be shown to result in no reduction and therefore not worthwhile.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Ensure the sponsor and stakeholders understand implications of the contingency plan if it is implemented. It may mean more cost and often means reduced scope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Monitor for the trigger event and action plan for the trigger occur.</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Maintain or update the contingency plan should the project change in a way that requires it to be updated</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35260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50000"/>
              </a:spcBef>
            </a:pPr>
            <a:r>
              <a:rPr lang="en-GB" sz="1200" dirty="0"/>
              <a:t>No matter how good a project manager unless team members do the work allocated a project is likely to fail. A project manager has to be able to drive performance in the project team and well-managed/motivated teams will perform far better than a better resourced and skilled team that lacks motivation.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Attempt to select people who are motivated or interested in the project in the first place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Assign clear roles and responsibilities relating to individual‘s capabilities and once. Everyone in the team should know</a:t>
            </a:r>
          </a:p>
          <a:p>
            <a:r>
              <a:rPr lang="en-GB" sz="1200" kern="1200" dirty="0">
                <a:solidFill>
                  <a:schemeClr val="tx1"/>
                </a:solidFill>
                <a:effectLst/>
                <a:latin typeface="+mn-lt"/>
                <a:ea typeface="+mn-ea"/>
                <a:cs typeface="+mn-cs"/>
              </a:rPr>
              <a:t>Why they are in the team</a:t>
            </a:r>
          </a:p>
          <a:p>
            <a:r>
              <a:rPr lang="en-GB" sz="1200" kern="1200" dirty="0">
                <a:solidFill>
                  <a:schemeClr val="tx1"/>
                </a:solidFill>
                <a:effectLst/>
                <a:latin typeface="+mn-lt"/>
                <a:ea typeface="+mn-ea"/>
                <a:cs typeface="+mn-cs"/>
              </a:rPr>
              <a:t>What they expected to deliver</a:t>
            </a:r>
          </a:p>
          <a:p>
            <a:r>
              <a:rPr lang="en-GB" sz="1200" kern="1200" dirty="0">
                <a:solidFill>
                  <a:schemeClr val="tx1"/>
                </a:solidFill>
                <a:effectLst/>
                <a:latin typeface="+mn-lt"/>
                <a:ea typeface="+mn-ea"/>
                <a:cs typeface="+mn-cs"/>
              </a:rPr>
              <a:t>When they are expected to deliver it</a:t>
            </a:r>
          </a:p>
          <a:p>
            <a:r>
              <a:rPr lang="en-GB" sz="1200" kern="1200" dirty="0">
                <a:solidFill>
                  <a:schemeClr val="tx1"/>
                </a:solidFill>
                <a:effectLst/>
                <a:latin typeface="+mn-lt"/>
                <a:ea typeface="+mn-ea"/>
                <a:cs typeface="+mn-cs"/>
              </a:rPr>
              <a:t>What resources they have at their disposal</a:t>
            </a:r>
          </a:p>
          <a:p>
            <a:r>
              <a:rPr lang="en-GB" sz="1200" kern="1200" dirty="0">
                <a:solidFill>
                  <a:schemeClr val="tx1"/>
                </a:solidFill>
                <a:effectLst/>
                <a:latin typeface="+mn-lt"/>
                <a:ea typeface="+mn-ea"/>
                <a:cs typeface="+mn-cs"/>
              </a:rPr>
              <a:t>How much freedom they have to work out what they should be doing</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Ensure everyone understands project progress and personal Contribution towards it. The team will soon learn if this doesn’t happen and progress for slacken off.</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there are problems do not wait for things to improve but respond to performance issues both in project progress and levels of personal contribution.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Make use of the team. Listen to the comments and feedback. Use their advice or if you’re not going to explain why.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Monitor team dynamics and team politics. Respond to team and interpersonal problems that I’m getting into the way of the teams work.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Senior people are also part of a team and have to come under the project managers control. They need to be influenced as well as the team members. This needs to be learnt.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Use a reasonable proportion of time management and motivation for motivating the project team members and keep the team motivated by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Setting the project teams expectations. If it will be hard and difficult tell them in advance.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Explain the importance of the project and receiving suitable feedback from senior managers.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Ensure the team has a clear idea about objectives and personal responsibilities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Keep everyone updated on status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Feedback on progress of the team knows how the project is supported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Aligning performance management and annual appraisal process to performance on the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Aligning project with personal needs, for example learning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Removing individual distractions, irritations and concerns, for example</a:t>
            </a:r>
          </a:p>
          <a:p>
            <a:r>
              <a:rPr lang="en-GB" sz="1200" kern="1200" dirty="0">
                <a:solidFill>
                  <a:schemeClr val="tx1"/>
                </a:solidFill>
                <a:effectLst/>
                <a:latin typeface="+mn-lt"/>
                <a:ea typeface="+mn-ea"/>
                <a:cs typeface="+mn-cs"/>
              </a:rPr>
              <a:t>Not feeling that they are adding value</a:t>
            </a:r>
          </a:p>
          <a:p>
            <a:r>
              <a:rPr lang="en-GB" sz="1200" kern="1200" dirty="0">
                <a:solidFill>
                  <a:schemeClr val="tx1"/>
                </a:solidFill>
                <a:effectLst/>
                <a:latin typeface="+mn-lt"/>
                <a:ea typeface="+mn-ea"/>
                <a:cs typeface="+mn-cs"/>
              </a:rPr>
              <a:t>Not knowing their personal work is valued</a:t>
            </a:r>
          </a:p>
          <a:p>
            <a:r>
              <a:rPr lang="en-GB" sz="1200" kern="1200" dirty="0">
                <a:solidFill>
                  <a:schemeClr val="tx1"/>
                </a:solidFill>
                <a:effectLst/>
                <a:latin typeface="+mn-lt"/>
                <a:ea typeface="+mn-ea"/>
                <a:cs typeface="+mn-cs"/>
              </a:rPr>
              <a:t>Not knowing that their career is progressing whilst on the project</a:t>
            </a:r>
          </a:p>
          <a:p>
            <a:r>
              <a:rPr lang="en-GB" sz="1200" kern="1200" dirty="0">
                <a:solidFill>
                  <a:schemeClr val="tx1"/>
                </a:solidFill>
                <a:effectLst/>
                <a:latin typeface="+mn-lt"/>
                <a:ea typeface="+mn-ea"/>
                <a:cs typeface="+mn-cs"/>
              </a:rPr>
              <a:t>Being unsure if they have a job to go back to you once the project is complete</a:t>
            </a:r>
          </a:p>
          <a:p>
            <a:r>
              <a:rPr lang="en-GB" sz="1200" kern="1200" dirty="0">
                <a:solidFill>
                  <a:schemeClr val="tx1"/>
                </a:solidFill>
                <a:effectLst/>
                <a:latin typeface="+mn-lt"/>
                <a:ea typeface="+mn-ea"/>
                <a:cs typeface="+mn-cs"/>
              </a:rPr>
              <a:t>Avoiding demotivation, factors such as uncertainty and lack of value will create the motivation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 not forget anybody in the team especially geographically or physically separated members. If they are working on the project they are part of the team and need the same level of management.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or reward people for contributions appropriately</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166266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5401739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Dealing with problems when and how to change project team members and when to stop a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Unfortunately there are occasions when someone needs to be replaced on a project team</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Before moving anyone ascertain that they are really the course of the project problem or that the project will improve without them. Do not assume this.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 not leave it too late. The primary responsibility is to deliver the project not to be nice to team members or avoid uncomfortable situations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Make decisions based on the needs of the project for example if the project needs intense effort and the team members need to be willing to work intensely. If they are not in the other room people for the project.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Check you have someone to replace the individual with. Some team members are so destructive that the team is better off without them even if there is no replacement. But on other occasions a poor performer is better than no one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Remember that judgements of suitability are not purely a function of a personal performance but also depend on individual impact on the project team. A high performer who describes the project team is as much of a problem as I know performer who does not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Before removing anyone who has worked hard on project check the following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Does the poorly performing individual understand what is required of them</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Do they understand that they are performing Poorly? Will some constructive feedback resolve the issue?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Do you understand what is driving the poor performance? Can any of these reasons be easily resolved?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Is the individual willing and able to overcome the performance issue?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After someone has been removed from a project will impact on their performance assessments. It is important to differentiate between poor performance, changing needs and choice of wrong person. If changing project team members is not enough, the project might need to be stopped.</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1815362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to stop a project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project is an recoverable and will not deliver. If it has been bad for a long time it is likely to continue to do so.</a:t>
            </a:r>
          </a:p>
          <a:p>
            <a:r>
              <a:rPr lang="en-GB" sz="1200" kern="1200" dirty="0">
                <a:solidFill>
                  <a:schemeClr val="tx1"/>
                </a:solidFill>
                <a:effectLst/>
                <a:latin typeface="+mn-lt"/>
                <a:ea typeface="+mn-ea"/>
                <a:cs typeface="+mn-cs"/>
              </a:rPr>
              <a:t>The actual cost yet to be invested I spent is greater than the benefits.</a:t>
            </a:r>
          </a:p>
          <a:p>
            <a:r>
              <a:rPr lang="en-GB" sz="1200" kern="1200" dirty="0">
                <a:solidFill>
                  <a:schemeClr val="tx1"/>
                </a:solidFill>
                <a:effectLst/>
                <a:latin typeface="+mn-lt"/>
                <a:ea typeface="+mn-ea"/>
                <a:cs typeface="+mn-cs"/>
              </a:rPr>
              <a:t>The opportunity cost of continuing is higher than the possible benefits.</a:t>
            </a:r>
          </a:p>
          <a:p>
            <a:r>
              <a:rPr lang="en-GB" sz="1200" kern="1200" dirty="0">
                <a:solidFill>
                  <a:schemeClr val="tx1"/>
                </a:solidFill>
                <a:effectLst/>
                <a:latin typeface="+mn-lt"/>
                <a:ea typeface="+mn-ea"/>
                <a:cs typeface="+mn-cs"/>
              </a:rPr>
              <a:t>The situation in a business changes to such an extent that the project is irrelevant or the benefits the project will deliver decline below the remaining cost to deliver.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project manager and sponsor should be brave to</a:t>
            </a:r>
          </a:p>
          <a:p>
            <a:r>
              <a:rPr lang="en-GB" sz="1200" kern="1200" dirty="0">
                <a:solidFill>
                  <a:schemeClr val="tx1"/>
                </a:solidFill>
                <a:effectLst/>
                <a:latin typeface="+mn-lt"/>
                <a:ea typeface="+mn-ea"/>
                <a:cs typeface="+mn-cs"/>
              </a:rPr>
              <a:t>“a feeling project. Identify if it can be realistically saved and if not abandoned it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Don’t wait too long for it to improve, or keep hoping that improvement is just around the corner</a:t>
            </a:r>
          </a:p>
          <a:p>
            <a:r>
              <a:rPr lang="en-GB" sz="1200" kern="1200" dirty="0">
                <a:solidFill>
                  <a:schemeClr val="tx1"/>
                </a:solidFill>
                <a:effectLst/>
                <a:latin typeface="+mn-lt"/>
                <a:ea typeface="+mn-ea"/>
                <a:cs typeface="+mn-cs"/>
              </a:rPr>
              <a:t>Don’t overly penalised people for underperformance on this the mistake is repeated. If the penalties are too high people avoid missing mistakes and cover a problems as long as I can.</a:t>
            </a:r>
          </a:p>
          <a:p>
            <a:r>
              <a:rPr lang="en-GB" sz="1200" kern="1200" dirty="0">
                <a:solidFill>
                  <a:schemeClr val="tx1"/>
                </a:solidFill>
                <a:effectLst/>
                <a:latin typeface="+mn-lt"/>
                <a:ea typeface="+mn-ea"/>
                <a:cs typeface="+mn-cs"/>
              </a:rPr>
              <a:t>Even if the project is killed, try to learn from the experience and review the project.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Signs to look out for innovative project</a:t>
            </a:r>
          </a:p>
          <a:p>
            <a:r>
              <a:rPr lang="en-GB" sz="1200" kern="1200" dirty="0">
                <a:solidFill>
                  <a:schemeClr val="tx1"/>
                </a:solidFill>
                <a:effectLst/>
                <a:latin typeface="+mn-lt"/>
                <a:ea typeface="+mn-ea"/>
                <a:cs typeface="+mn-cs"/>
              </a:rPr>
              <a:t>Lack of understanding of real progress. Any progress is regularly worse than it should be according to reports and predictions</a:t>
            </a:r>
          </a:p>
          <a:p>
            <a:r>
              <a:rPr lang="en-GB" sz="1200" kern="1200" dirty="0">
                <a:solidFill>
                  <a:schemeClr val="tx1"/>
                </a:solidFill>
                <a:effectLst/>
                <a:latin typeface="+mn-lt"/>
                <a:ea typeface="+mn-ea"/>
                <a:cs typeface="+mn-cs"/>
              </a:rPr>
              <a:t>Increasing problems – increasing numbers of unresolved issues and increasing levels of risk</a:t>
            </a:r>
          </a:p>
          <a:p>
            <a:r>
              <a:rPr lang="en-GB" sz="1200" kern="1200" dirty="0">
                <a:solidFill>
                  <a:schemeClr val="tx1"/>
                </a:solidFill>
                <a:effectLst/>
                <a:latin typeface="+mn-lt"/>
                <a:ea typeface="+mn-ea"/>
                <a:cs typeface="+mn-cs"/>
              </a:rPr>
              <a:t>Increasing planning problems any work being squeezed into impossibly short periods overly parallel working </a:t>
            </a:r>
            <a:r>
              <a:rPr lang="en-GB" sz="1200" kern="1200" dirty="0" err="1">
                <a:solidFill>
                  <a:schemeClr val="tx1"/>
                </a:solidFill>
                <a:effectLst/>
                <a:latin typeface="+mn-lt"/>
                <a:ea typeface="+mn-ea"/>
                <a:cs typeface="+mn-cs"/>
              </a:rPr>
              <a:t>testingAnd</a:t>
            </a:r>
            <a:r>
              <a:rPr lang="en-GB" sz="1200" kern="1200" dirty="0">
                <a:solidFill>
                  <a:schemeClr val="tx1"/>
                </a:solidFill>
                <a:effectLst/>
                <a:latin typeface="+mn-lt"/>
                <a:ea typeface="+mn-ea"/>
                <a:cs typeface="+mn-cs"/>
              </a:rPr>
              <a:t> implementation cut back to unrealistically short timescales.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strong project manager may resolve any of these issues but they indicate major problems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Spoke been reduced to hit targets, but to such an extent that the deliverables are no longer of value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 viable or believable action plan to bring the project back on track or to improve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needs change to such an extent that the project goals are not of value to the business anymore</a:t>
            </a: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76261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sponsors and project customers can place a wide variety of demands on project managers but one of the most common is to be asked to reduce situation of a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Ways to reduce a project duration include</a:t>
            </a:r>
          </a:p>
          <a:p>
            <a:r>
              <a:rPr lang="en-GB" sz="1200" kern="1200" dirty="0">
                <a:solidFill>
                  <a:schemeClr val="tx1"/>
                </a:solidFill>
                <a:effectLst/>
                <a:latin typeface="+mn-lt"/>
                <a:ea typeface="+mn-ea"/>
                <a:cs typeface="+mn-cs"/>
              </a:rPr>
              <a:t>More focused management, combined with encouragement or incentives for team members to work more effectively. Managing and motivating staff to try to timescales can reduce a project duration.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Faster decision-making. Projects are subject to many management decisions and often have to wait for them. Faster decision-making in a business may reduce project timescales.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Adding resources can speed up the time to complete some project activities. Beware, some increased resources can speed up many projects but it will not work in all cases and in some situations will actually slow a project down.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Removing project constraints. Projects are subject to many constraints which kind of a progress. Identify and remove them.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Reducing the scope of quality of the project.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Breaking a project into phases.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Time boxing. Forcing completion or delivery within a set period of time creates focus in the project team on the core aspects of the project. It can be very successful, but usually has to be combined with a reduced scope.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Increasing the level of parallel working. The advantage of parallel working has to be balanced against higher risk. There are specialist approaches to parallel working such as concurrent or simultaneous engineering.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Changing the project strategy. There are usually several ways to achieve an outcome review the plan or approach and look for alternatives simpler or quicker ways this can provide good results especially for project plan has never been reviewed.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Stopping other projects that are getting in the way and using resources that would be more helpful</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969676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deliverables are completed they are ready to be implemented. Implemented deliverables enable an organisation to make the transition from current ways of working to new ways. In other words change. The steps in implementation are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Implementation planning where implementation is complicated and risky. For a complex project a detailed information plan should be developed which</a:t>
            </a:r>
          </a:p>
          <a:p>
            <a:r>
              <a:rPr lang="en-GB" sz="1200" kern="1200" dirty="0">
                <a:solidFill>
                  <a:schemeClr val="tx1"/>
                </a:solidFill>
                <a:effectLst/>
                <a:latin typeface="+mn-lt"/>
                <a:ea typeface="+mn-ea"/>
                <a:cs typeface="+mn-cs"/>
              </a:rPr>
              <a:t>Insures a project deliverables are in a fit state to be implemented</a:t>
            </a:r>
          </a:p>
          <a:p>
            <a:r>
              <a:rPr lang="en-GB" sz="1200" kern="1200" dirty="0">
                <a:solidFill>
                  <a:schemeClr val="tx1"/>
                </a:solidFill>
                <a:effectLst/>
                <a:latin typeface="+mn-lt"/>
                <a:ea typeface="+mn-ea"/>
                <a:cs typeface="+mn-cs"/>
              </a:rPr>
              <a:t>Defines acceptance criteria and go or no-go decision is for the deliverables</a:t>
            </a:r>
          </a:p>
          <a:p>
            <a:r>
              <a:rPr lang="en-GB" sz="1200" kern="1200" dirty="0">
                <a:solidFill>
                  <a:schemeClr val="tx1"/>
                </a:solidFill>
                <a:effectLst/>
                <a:latin typeface="+mn-lt"/>
                <a:ea typeface="+mn-ea"/>
                <a:cs typeface="+mn-cs"/>
              </a:rPr>
              <a:t>Insures that the organisation is ready to change in the way proposed</a:t>
            </a:r>
          </a:p>
          <a:p>
            <a:r>
              <a:rPr lang="en-GB" sz="1200" kern="1200" dirty="0">
                <a:solidFill>
                  <a:schemeClr val="tx1"/>
                </a:solidFill>
                <a:effectLst/>
                <a:latin typeface="+mn-lt"/>
                <a:ea typeface="+mn-ea"/>
                <a:cs typeface="+mn-cs"/>
              </a:rPr>
              <a:t>Assess is the risk to the organisation from a change and has a defined way to manage the transition</a:t>
            </a:r>
          </a:p>
          <a:p>
            <a:r>
              <a:rPr lang="en-GB" sz="1200" kern="1200" dirty="0">
                <a:solidFill>
                  <a:schemeClr val="tx1"/>
                </a:solidFill>
                <a:effectLst/>
                <a:latin typeface="+mn-lt"/>
                <a:ea typeface="+mn-ea"/>
                <a:cs typeface="+mn-cs"/>
              </a:rPr>
              <a:t>Plans for resource to deal with unexpected problems that happening and implementation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Contains appropriate contingency plan to go live should anything go wrong and disrupt operations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Testing and acceptance</a:t>
            </a:r>
          </a:p>
          <a:p>
            <a:r>
              <a:rPr lang="en-GB" sz="1200" kern="1200" dirty="0">
                <a:solidFill>
                  <a:schemeClr val="tx1"/>
                </a:solidFill>
                <a:effectLst/>
                <a:latin typeface="+mn-lt"/>
                <a:ea typeface="+mn-ea"/>
                <a:cs typeface="+mn-cs"/>
              </a:rPr>
              <a:t>Testing is performed to ensure the deliverables created by the project meet the need as defined in the requirements. Deliverables are normally only accepted if they confirm to defined acceptance criteria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Implementing and handover</a:t>
            </a:r>
          </a:p>
          <a:p>
            <a:r>
              <a:rPr lang="en-GB" sz="1200" kern="1200" dirty="0">
                <a:solidFill>
                  <a:schemeClr val="tx1"/>
                </a:solidFill>
                <a:effectLst/>
                <a:latin typeface="+mn-lt"/>
                <a:ea typeface="+mn-ea"/>
                <a:cs typeface="+mn-cs"/>
              </a:rPr>
              <a:t>The deliverables are put to live use in the business and handed over to operational departments.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Types of implementation include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Prototype</a:t>
            </a:r>
          </a:p>
          <a:p>
            <a:r>
              <a:rPr lang="en-GB" sz="1200" kern="1200" dirty="0">
                <a:solidFill>
                  <a:schemeClr val="tx1"/>
                </a:solidFill>
                <a:effectLst/>
                <a:latin typeface="+mn-lt"/>
                <a:ea typeface="+mn-ea"/>
                <a:cs typeface="+mn-cs"/>
              </a:rPr>
              <a:t>Sample deliverables are implemented together feedback. They are then enhanced based on their appropriateness, effectiveness and </a:t>
            </a:r>
            <a:r>
              <a:rPr lang="en-GB" sz="1200" kern="1200" dirty="0" err="1">
                <a:solidFill>
                  <a:schemeClr val="tx1"/>
                </a:solidFill>
                <a:effectLst/>
                <a:latin typeface="+mn-lt"/>
                <a:ea typeface="+mn-ea"/>
                <a:cs typeface="+mn-cs"/>
              </a:rPr>
              <a:t>housestaff</a:t>
            </a:r>
            <a:r>
              <a:rPr lang="en-GB" sz="1200" kern="1200" dirty="0">
                <a:solidFill>
                  <a:schemeClr val="tx1"/>
                </a:solidFill>
                <a:effectLst/>
                <a:latin typeface="+mn-lt"/>
                <a:ea typeface="+mn-ea"/>
                <a:cs typeface="+mn-cs"/>
              </a:rPr>
              <a:t> respond to them.</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Pilot implementation</a:t>
            </a:r>
          </a:p>
          <a:p>
            <a:r>
              <a:rPr lang="en-GB" sz="1200" kern="1200" dirty="0">
                <a:solidFill>
                  <a:schemeClr val="tx1"/>
                </a:solidFill>
                <a:effectLst/>
                <a:latin typeface="+mn-lt"/>
                <a:ea typeface="+mn-ea"/>
                <a:cs typeface="+mn-cs"/>
              </a:rPr>
              <a:t>Try and deliverables in one area of the organisation and learning from the experience. The learning is used to decide how to carry out implementation in the rest of the organisation.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Phased</a:t>
            </a:r>
          </a:p>
          <a:p>
            <a:r>
              <a:rPr lang="en-GB" sz="1200" kern="1200" dirty="0">
                <a:solidFill>
                  <a:schemeClr val="tx1"/>
                </a:solidFill>
                <a:effectLst/>
                <a:latin typeface="+mn-lt"/>
                <a:ea typeface="+mn-ea"/>
                <a:cs typeface="+mn-cs"/>
              </a:rPr>
              <a:t>Gradual roll out across the organisation</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Big bang</a:t>
            </a:r>
          </a:p>
          <a:p>
            <a:r>
              <a:rPr lang="en-GB" sz="1200" kern="1200" dirty="0">
                <a:solidFill>
                  <a:schemeClr val="tx1"/>
                </a:solidFill>
                <a:effectLst/>
                <a:latin typeface="+mn-lt"/>
                <a:ea typeface="+mn-ea"/>
                <a:cs typeface="+mn-cs"/>
              </a:rPr>
              <a:t>Single once-off implementation across the organisation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decision on which approach should be taken depends on</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Speed of implementation required</a:t>
            </a:r>
          </a:p>
          <a:p>
            <a:r>
              <a:rPr lang="en-GB" sz="1200" kern="1200" dirty="0">
                <a:solidFill>
                  <a:schemeClr val="tx1"/>
                </a:solidFill>
                <a:effectLst/>
                <a:latin typeface="+mn-lt"/>
                <a:ea typeface="+mn-ea"/>
                <a:cs typeface="+mn-cs"/>
              </a:rPr>
              <a:t>Scale of implementation</a:t>
            </a:r>
          </a:p>
          <a:p>
            <a:r>
              <a:rPr lang="en-GB" sz="1200" kern="1200" dirty="0">
                <a:solidFill>
                  <a:schemeClr val="tx1"/>
                </a:solidFill>
                <a:effectLst/>
                <a:latin typeface="+mn-lt"/>
                <a:ea typeface="+mn-ea"/>
                <a:cs typeface="+mn-cs"/>
              </a:rPr>
              <a:t>Level of risk associated with the implementation</a:t>
            </a:r>
          </a:p>
          <a:p>
            <a:r>
              <a:rPr lang="en-GB" sz="1200" kern="1200" dirty="0">
                <a:solidFill>
                  <a:schemeClr val="tx1"/>
                </a:solidFill>
                <a:effectLst/>
                <a:latin typeface="+mn-lt"/>
                <a:ea typeface="+mn-ea"/>
                <a:cs typeface="+mn-cs"/>
              </a:rPr>
              <a:t>Whether implementation can be broken into chunks</a:t>
            </a:r>
          </a:p>
          <a:p>
            <a:r>
              <a:rPr lang="en-GB" sz="1200" kern="1200" dirty="0">
                <a:solidFill>
                  <a:schemeClr val="tx1"/>
                </a:solidFill>
                <a:effectLst/>
                <a:latin typeface="+mn-lt"/>
                <a:ea typeface="+mn-ea"/>
                <a:cs typeface="+mn-cs"/>
              </a:rPr>
              <a:t>The type of deliverables and risk associated with the use</a:t>
            </a:r>
          </a:p>
          <a:p>
            <a:r>
              <a:rPr lang="en-GB" sz="1200" kern="1200" dirty="0">
                <a:solidFill>
                  <a:schemeClr val="tx1"/>
                </a:solidFill>
                <a:effectLst/>
                <a:latin typeface="+mn-lt"/>
                <a:ea typeface="+mn-ea"/>
                <a:cs typeface="+mn-cs"/>
              </a:rPr>
              <a:t>The degree of change and likely staff response associated with implementation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Responding to issues</a:t>
            </a:r>
          </a:p>
          <a:p>
            <a:r>
              <a:rPr lang="en-GB" sz="1200" kern="1200" dirty="0">
                <a:solidFill>
                  <a:schemeClr val="tx1"/>
                </a:solidFill>
                <a:effectLst/>
                <a:latin typeface="+mn-lt"/>
                <a:ea typeface="+mn-ea"/>
                <a:cs typeface="+mn-cs"/>
              </a:rPr>
              <a:t>During implementation unforeseen problems and outcomes will arise. Staff may resist the implementation which cannot be planned for precisely but is possible to identify many risks.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Closing the project</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When all remaining project activities are completed</a:t>
            </a: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Project review</a:t>
            </a:r>
          </a:p>
          <a:p>
            <a:r>
              <a:rPr lang="en-GB" sz="1200" b="0" kern="1200" dirty="0">
                <a:solidFill>
                  <a:schemeClr val="tx1"/>
                </a:solidFill>
                <a:effectLst/>
                <a:latin typeface="+mn-lt"/>
                <a:ea typeface="+mn-ea"/>
                <a:cs typeface="+mn-cs"/>
              </a:rPr>
              <a:t>Perform a review to ensure future lessons are learnt from the project.</a:t>
            </a: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379749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298155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Ending a project is often more difficult than anticipated. There are always further activities that can be done to improve the implementation, or to increase stakeholder satisfaction. However a project must end. The project team members will be needed to do other work and costs must be limited or the business case will never be met. To complete a project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Prepare for completion upfront. Set stakeholder expectations that the project will be ending.</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 clear on conditions to close the project.</a:t>
            </a:r>
          </a:p>
          <a:p>
            <a:r>
              <a:rPr lang="en-GB" sz="1200" kern="1200" dirty="0">
                <a:solidFill>
                  <a:schemeClr val="tx1"/>
                </a:solidFill>
                <a:effectLst/>
                <a:latin typeface="+mn-lt"/>
                <a:ea typeface="+mn-ea"/>
                <a:cs typeface="+mn-cs"/>
              </a:rPr>
              <a:t>Completion of a project should not simply occur when a point in time is reached. Closure happens after the decision that the project has been completed and the deliverables are of an appropriate standard. Operational department should be lined up to take responsibility for deliverables as soon as acceptance criteria have been met.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Complete closure activities</a:t>
            </a:r>
          </a:p>
          <a:p>
            <a:r>
              <a:rPr lang="en-GB" sz="1200" kern="1200" dirty="0">
                <a:solidFill>
                  <a:schemeClr val="tx1"/>
                </a:solidFill>
                <a:effectLst/>
                <a:latin typeface="+mn-lt"/>
                <a:ea typeface="+mn-ea"/>
                <a:cs typeface="+mn-cs"/>
              </a:rPr>
              <a:t>Complete any outstanding activities or ensure they are included in the handover to end users.</a:t>
            </a:r>
          </a:p>
          <a:p>
            <a:r>
              <a:rPr lang="en-GB" sz="1200" kern="1200" dirty="0">
                <a:solidFill>
                  <a:schemeClr val="tx1"/>
                </a:solidFill>
                <a:effectLst/>
                <a:latin typeface="+mn-lt"/>
                <a:ea typeface="+mn-ea"/>
                <a:cs typeface="+mn-cs"/>
              </a:rPr>
              <a:t>Release human resources</a:t>
            </a:r>
          </a:p>
          <a:p>
            <a:r>
              <a:rPr lang="en-GB" sz="1200" kern="1200" dirty="0">
                <a:solidFill>
                  <a:schemeClr val="tx1"/>
                </a:solidFill>
                <a:effectLst/>
                <a:latin typeface="+mn-lt"/>
                <a:ea typeface="+mn-ea"/>
                <a:cs typeface="+mn-cs"/>
              </a:rPr>
              <a:t>Review stakeholder satisfaction and agree any actions required to satisfy dissatisfied stakeholders. This includes agreeing what to do with any unfulfilled requirements.</a:t>
            </a:r>
          </a:p>
          <a:p>
            <a:r>
              <a:rPr lang="en-GB" sz="1200" kern="1200" dirty="0">
                <a:solidFill>
                  <a:schemeClr val="tx1"/>
                </a:solidFill>
                <a:effectLst/>
                <a:latin typeface="+mn-lt"/>
                <a:ea typeface="+mn-ea"/>
                <a:cs typeface="+mn-cs"/>
              </a:rPr>
              <a:t>Perform project staff appraisals.</a:t>
            </a:r>
          </a:p>
          <a:p>
            <a:r>
              <a:rPr lang="en-GB" sz="1200" kern="1200" dirty="0">
                <a:solidFill>
                  <a:schemeClr val="tx1"/>
                </a:solidFill>
                <a:effectLst/>
                <a:latin typeface="+mn-lt"/>
                <a:ea typeface="+mn-ea"/>
                <a:cs typeface="+mn-cs"/>
              </a:rPr>
              <a:t>Finalise budgets and release any money and spent.</a:t>
            </a:r>
          </a:p>
          <a:p>
            <a:r>
              <a:rPr lang="en-GB" sz="1200" kern="1200" dirty="0">
                <a:solidFill>
                  <a:schemeClr val="tx1"/>
                </a:solidFill>
                <a:effectLst/>
                <a:latin typeface="+mn-lt"/>
                <a:ea typeface="+mn-ea"/>
                <a:cs typeface="+mn-cs"/>
              </a:rPr>
              <a:t>Complete project documentation such as handover reports and project closure approvals.</a:t>
            </a:r>
          </a:p>
          <a:p>
            <a:r>
              <a:rPr lang="en-GB" sz="1200" kern="1200" dirty="0">
                <a:solidFill>
                  <a:schemeClr val="tx1"/>
                </a:solidFill>
                <a:effectLst/>
                <a:latin typeface="+mn-lt"/>
                <a:ea typeface="+mn-ea"/>
                <a:cs typeface="+mn-cs"/>
              </a:rPr>
              <a:t>Perform a project review and identify lessons learned.</a:t>
            </a:r>
          </a:p>
          <a:p>
            <a:r>
              <a:rPr lang="en-GB" sz="1200" kern="1200" dirty="0" err="1">
                <a:solidFill>
                  <a:schemeClr val="tx1"/>
                </a:solidFill>
                <a:effectLst/>
                <a:latin typeface="+mn-lt"/>
                <a:ea typeface="+mn-ea"/>
                <a:cs typeface="+mn-cs"/>
              </a:rPr>
              <a:t>Geyn</a:t>
            </a:r>
            <a:r>
              <a:rPr lang="en-GB" sz="1200" kern="1200" dirty="0">
                <a:solidFill>
                  <a:schemeClr val="tx1"/>
                </a:solidFill>
                <a:effectLst/>
                <a:latin typeface="+mn-lt"/>
                <a:ea typeface="+mn-ea"/>
                <a:cs typeface="+mn-cs"/>
              </a:rPr>
              <a:t> sponsor approval to close the project.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3224936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37510310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eaLnBrk="1" hangingPunct="1">
              <a:spcBef>
                <a:spcPct val="50000"/>
              </a:spcBef>
              <a:buFont typeface="Arial" panose="020B0604020202020204" pitchFamily="34" charset="0"/>
              <a:buChar char="•"/>
            </a:pPr>
            <a:r>
              <a:rPr lang="en-US" altLang="en-US" sz="1200" b="1" dirty="0"/>
              <a:t>Review tangible success criteria</a:t>
            </a:r>
          </a:p>
          <a:p>
            <a:pPr marL="285750" indent="-285750" eaLnBrk="1" hangingPunct="1">
              <a:spcBef>
                <a:spcPct val="50000"/>
              </a:spcBef>
              <a:buFont typeface="Arial" panose="020B0604020202020204" pitchFamily="34" charset="0"/>
              <a:buChar char="•"/>
            </a:pPr>
            <a:r>
              <a:rPr lang="en-US" altLang="en-US" sz="1200" b="0" dirty="0"/>
              <a:t>Have these been met and will they continue to be met?</a:t>
            </a:r>
          </a:p>
          <a:p>
            <a:pPr marL="285750" indent="-285750" eaLnBrk="1" hangingPunct="1">
              <a:spcBef>
                <a:spcPct val="50000"/>
              </a:spcBef>
              <a:buFont typeface="Arial" panose="020B0604020202020204" pitchFamily="34" charset="0"/>
              <a:buChar char="•"/>
            </a:pPr>
            <a:endParaRPr lang="en-US" altLang="en-US" sz="1200" b="0" dirty="0"/>
          </a:p>
          <a:p>
            <a:pPr marL="285750" indent="-285750" eaLnBrk="1" hangingPunct="1">
              <a:spcBef>
                <a:spcPct val="50000"/>
              </a:spcBef>
              <a:buFont typeface="Arial" panose="020B0604020202020204" pitchFamily="34" charset="0"/>
              <a:buChar char="•"/>
            </a:pPr>
            <a:r>
              <a:rPr lang="en-US" altLang="en-US" sz="1200" b="1" dirty="0"/>
              <a:t>Were the success criteria met within constraints of scope, time and finance</a:t>
            </a:r>
            <a:br>
              <a:rPr lang="en-US" altLang="en-US" sz="1200" b="1" dirty="0"/>
            </a:br>
            <a:endParaRPr lang="en-US" altLang="en-US" sz="1200" b="1" dirty="0"/>
          </a:p>
          <a:p>
            <a:pPr marL="285750" indent="-285750" eaLnBrk="1" hangingPunct="1">
              <a:spcBef>
                <a:spcPct val="50000"/>
              </a:spcBef>
              <a:buFont typeface="Arial" panose="020B0604020202020204" pitchFamily="34" charset="0"/>
              <a:buChar char="•"/>
            </a:pPr>
            <a:r>
              <a:rPr lang="en-US" altLang="en-US" sz="1200" b="1" dirty="0"/>
              <a:t>Review intangible successes</a:t>
            </a:r>
            <a:br>
              <a:rPr lang="en-US" altLang="en-US" sz="1200" b="1" dirty="0"/>
            </a:br>
            <a:r>
              <a:rPr lang="en-US" altLang="en-US" sz="1200" b="0" dirty="0"/>
              <a:t>What are the intangible?  Generally the sponsor can add to this and identify but also this information can come from other sources too</a:t>
            </a:r>
          </a:p>
          <a:p>
            <a:pPr marL="285750" indent="-285750" eaLnBrk="1" hangingPunct="1">
              <a:spcBef>
                <a:spcPct val="50000"/>
              </a:spcBef>
              <a:buFont typeface="Arial" panose="020B0604020202020204" pitchFamily="34" charset="0"/>
              <a:buChar char="•"/>
            </a:pPr>
            <a:endParaRPr lang="en-US" altLang="en-US" sz="1200" b="1" dirty="0"/>
          </a:p>
          <a:p>
            <a:pPr marL="285750" indent="-285750" eaLnBrk="1" hangingPunct="1">
              <a:spcBef>
                <a:spcPct val="50000"/>
              </a:spcBef>
              <a:buFont typeface="Arial" panose="020B0604020202020204" pitchFamily="34" charset="0"/>
              <a:buChar char="•"/>
            </a:pPr>
            <a:r>
              <a:rPr lang="en-US" altLang="en-US" sz="1200" b="1" dirty="0"/>
              <a:t>Do stakeholders consider project successful?</a:t>
            </a:r>
            <a:br>
              <a:rPr lang="en-US" altLang="en-US" sz="1200" b="1" dirty="0"/>
            </a:br>
            <a:endParaRPr lang="en-US" altLang="en-US" sz="1200" b="1" dirty="0"/>
          </a:p>
          <a:p>
            <a:pPr marL="285750" indent="-285750" eaLnBrk="1" hangingPunct="1">
              <a:spcBef>
                <a:spcPct val="50000"/>
              </a:spcBef>
              <a:buFont typeface="Arial" panose="020B0604020202020204" pitchFamily="34" charset="0"/>
              <a:buChar char="•"/>
            </a:pPr>
            <a:r>
              <a:rPr lang="en-US" altLang="en-US" sz="1200" b="1" dirty="0"/>
              <a:t>Does sponsor consider project successful?</a:t>
            </a:r>
            <a:br>
              <a:rPr lang="en-US" altLang="en-US" sz="1200" b="1" dirty="0"/>
            </a:br>
            <a:endParaRPr lang="en-US" altLang="en-US" sz="1200" b="1" dirty="0"/>
          </a:p>
          <a:p>
            <a:pPr marL="285750" indent="-285750" eaLnBrk="1" hangingPunct="1">
              <a:spcBef>
                <a:spcPct val="50000"/>
              </a:spcBef>
              <a:buFont typeface="Arial" panose="020B0604020202020204" pitchFamily="34" charset="0"/>
              <a:buChar char="•"/>
            </a:pPr>
            <a:r>
              <a:rPr lang="en-US" altLang="en-US" sz="1200" b="1" dirty="0"/>
              <a:t>Any other gains?</a:t>
            </a:r>
          </a:p>
          <a:p>
            <a:r>
              <a:rPr lang="en-US" b="0" dirty="0"/>
              <a:t>Has the </a:t>
            </a:r>
            <a:r>
              <a:rPr lang="en-US" b="0" dirty="0" err="1"/>
              <a:t>organisations</a:t>
            </a:r>
            <a:r>
              <a:rPr lang="en-US" b="0" dirty="0"/>
              <a:t> ability to delivery projects improved? </a:t>
            </a:r>
            <a:br>
              <a:rPr lang="en-US" b="0" dirty="0"/>
            </a:br>
            <a:r>
              <a:rPr lang="en-US" b="0" dirty="0"/>
              <a:t>Have any other improvements resulted from the project?</a:t>
            </a:r>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63200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Depending on scale of project 1 or more reviews may be required. </a:t>
            </a:r>
            <a:br>
              <a:rPr lang="en-US" b="0" dirty="0"/>
            </a:br>
            <a:br>
              <a:rPr lang="en-US" b="0" dirty="0"/>
            </a:br>
            <a:r>
              <a:rPr lang="en-US" b="0" dirty="0"/>
              <a:t>Reviews should be held soon enough following project completion so that everyone involved has fresh memories of the project, but also </a:t>
            </a:r>
            <a:r>
              <a:rPr lang="en-US" b="1" dirty="0"/>
              <a:t>long enough afterwards</a:t>
            </a:r>
            <a:r>
              <a:rPr lang="en-US" b="0" dirty="0"/>
              <a:t>, to understand what benefits, if any, have ben achieved. </a:t>
            </a:r>
          </a:p>
          <a:p>
            <a:endParaRPr lang="en-US" b="0" dirty="0"/>
          </a:p>
          <a:p>
            <a:pPr marL="285750" indent="-285750" eaLnBrk="1" hangingPunct="1">
              <a:spcBef>
                <a:spcPct val="50000"/>
              </a:spcBef>
              <a:buFont typeface="Arial" panose="020B0604020202020204" pitchFamily="34" charset="0"/>
              <a:buChar char="•"/>
            </a:pPr>
            <a:r>
              <a:rPr lang="en-US" altLang="en-US" sz="1600" dirty="0"/>
              <a:t>Consider: </a:t>
            </a:r>
          </a:p>
          <a:p>
            <a:pPr marL="1028700" lvl="1" eaLnBrk="1" hangingPunct="1">
              <a:spcBef>
                <a:spcPct val="50000"/>
              </a:spcBef>
              <a:buFont typeface="Arial" panose="020B0604020202020204" pitchFamily="34" charset="0"/>
              <a:buChar char="•"/>
            </a:pPr>
            <a:r>
              <a:rPr lang="en-US" altLang="en-US" sz="1600" dirty="0"/>
              <a:t>Team view of project success – is this different to the stakeholder views</a:t>
            </a:r>
          </a:p>
          <a:p>
            <a:pPr marL="1028700" lvl="1" eaLnBrk="1" hangingPunct="1">
              <a:spcBef>
                <a:spcPct val="50000"/>
              </a:spcBef>
              <a:buFont typeface="Arial" panose="020B0604020202020204" pitchFamily="34" charset="0"/>
              <a:buChar char="•"/>
            </a:pPr>
            <a:r>
              <a:rPr lang="en-US" altLang="en-US" sz="1600" dirty="0"/>
              <a:t>Lessons learnt – are there any? </a:t>
            </a:r>
          </a:p>
          <a:p>
            <a:pPr marL="1028700" lvl="1" eaLnBrk="1" hangingPunct="1">
              <a:spcBef>
                <a:spcPct val="50000"/>
              </a:spcBef>
              <a:buFont typeface="Arial" panose="020B0604020202020204" pitchFamily="34" charset="0"/>
              <a:buChar char="•"/>
            </a:pPr>
            <a:r>
              <a:rPr lang="en-US" altLang="en-US" sz="1600" dirty="0"/>
              <a:t>What was </a:t>
            </a:r>
            <a:r>
              <a:rPr lang="en-US" altLang="en-US" sz="1600" b="1" dirty="0"/>
              <a:t>NOT done</a:t>
            </a:r>
            <a:r>
              <a:rPr lang="en-US" altLang="en-US" sz="1600" b="0" dirty="0"/>
              <a:t> that should be included in future projects</a:t>
            </a:r>
            <a:endParaRPr lang="en-US" altLang="en-US" sz="1600" dirty="0"/>
          </a:p>
          <a:p>
            <a:pPr marL="1028700" lvl="1" eaLnBrk="1" hangingPunct="1">
              <a:spcBef>
                <a:spcPct val="50000"/>
              </a:spcBef>
              <a:buFont typeface="Arial" panose="020B0604020202020204" pitchFamily="34" charset="0"/>
              <a:buChar char="•"/>
            </a:pPr>
            <a:r>
              <a:rPr lang="en-US" altLang="en-US" sz="1600" dirty="0"/>
              <a:t>What went well – So you can ensure you always do this in future</a:t>
            </a:r>
          </a:p>
          <a:p>
            <a:pPr marL="1028700" marR="0" lvl="1" indent="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lang="en-US" altLang="en-US" sz="1600" dirty="0"/>
              <a:t>What went badly - so that these events/mistakes are not repeated in future projects (Stop doing this in future)</a:t>
            </a:r>
          </a:p>
          <a:p>
            <a:pPr marL="1028700" lvl="1" eaLnBrk="1" hangingPunct="1">
              <a:spcBef>
                <a:spcPct val="50000"/>
              </a:spcBef>
              <a:buFont typeface="Arial" panose="020B0604020202020204" pitchFamily="34" charset="0"/>
              <a:buChar char="•"/>
            </a:pPr>
            <a:r>
              <a:rPr lang="en-US" altLang="en-US" sz="1600" dirty="0"/>
              <a:t>Any changes that can be adopted</a:t>
            </a:r>
          </a:p>
          <a:p>
            <a:pPr marL="1028700" lvl="1" eaLnBrk="1" hangingPunct="1">
              <a:spcBef>
                <a:spcPct val="50000"/>
              </a:spcBef>
              <a:buFont typeface="Arial" panose="020B0604020202020204" pitchFamily="34" charset="0"/>
              <a:buChar char="•"/>
            </a:pPr>
            <a:r>
              <a:rPr lang="en-US" altLang="en-US" sz="1600" dirty="0"/>
              <a:t>Any other lessons learnt</a:t>
            </a:r>
          </a:p>
          <a:p>
            <a:endParaRPr lang="en-US" b="0" dirty="0"/>
          </a:p>
          <a:p>
            <a:r>
              <a:rPr lang="en-US" b="0" dirty="0"/>
              <a:t>Look to document the findings from the review</a:t>
            </a:r>
          </a:p>
          <a:p>
            <a:r>
              <a:rPr lang="en-US" b="0" dirty="0"/>
              <a:t>For every learning point – assign a tangible action with an owner to ensure the action is undertaken.</a:t>
            </a:r>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33697214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Scope/Objectives/Requirements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Are the project objectives understood and documented</a:t>
            </a:r>
          </a:p>
          <a:p>
            <a:r>
              <a:rPr lang="en-GB" sz="1200" kern="1200" dirty="0">
                <a:solidFill>
                  <a:schemeClr val="tx1"/>
                </a:solidFill>
                <a:effectLst/>
                <a:latin typeface="+mn-lt"/>
                <a:ea typeface="+mn-ea"/>
                <a:cs typeface="+mn-cs"/>
              </a:rPr>
              <a:t>Does the project have well understood success criteria</a:t>
            </a:r>
          </a:p>
          <a:p>
            <a:r>
              <a:rPr lang="en-GB" sz="1200" kern="1200" dirty="0">
                <a:solidFill>
                  <a:schemeClr val="tx1"/>
                </a:solidFill>
                <a:effectLst/>
                <a:latin typeface="+mn-lt"/>
                <a:ea typeface="+mn-ea"/>
                <a:cs typeface="+mn-cs"/>
              </a:rPr>
              <a:t>Is the project generally being managed in a way that will meet the objectives and success criteria</a:t>
            </a:r>
          </a:p>
          <a:p>
            <a:r>
              <a:rPr lang="en-GB" sz="1200" kern="1200" dirty="0">
                <a:solidFill>
                  <a:schemeClr val="tx1"/>
                </a:solidFill>
                <a:effectLst/>
                <a:latin typeface="+mn-lt"/>
                <a:ea typeface="+mn-ea"/>
                <a:cs typeface="+mn-cs"/>
              </a:rPr>
              <a:t>Does the project have to find requirements</a:t>
            </a:r>
          </a:p>
          <a:p>
            <a:r>
              <a:rPr lang="en-GB" sz="1200" kern="1200" dirty="0">
                <a:solidFill>
                  <a:schemeClr val="tx1"/>
                </a:solidFill>
                <a:effectLst/>
                <a:latin typeface="+mn-lt"/>
                <a:ea typeface="+mn-ea"/>
                <a:cs typeface="+mn-cs"/>
              </a:rPr>
              <a:t>Do the requirements link back to the project objectives</a:t>
            </a:r>
          </a:p>
          <a:p>
            <a:r>
              <a:rPr lang="en-GB" sz="1200" kern="1200" dirty="0">
                <a:solidFill>
                  <a:schemeClr val="tx1"/>
                </a:solidFill>
                <a:effectLst/>
                <a:latin typeface="+mn-lt"/>
                <a:ea typeface="+mn-ea"/>
                <a:cs typeface="+mn-cs"/>
              </a:rPr>
              <a:t>Our deliverables from the project is defined in clear and quantified terms</a:t>
            </a:r>
          </a:p>
          <a:p>
            <a:r>
              <a:rPr lang="en-GB" sz="1200" kern="1200" dirty="0">
                <a:solidFill>
                  <a:schemeClr val="tx1"/>
                </a:solidFill>
                <a:effectLst/>
                <a:latin typeface="+mn-lt"/>
                <a:ea typeface="+mn-ea"/>
                <a:cs typeface="+mn-cs"/>
              </a:rPr>
              <a:t>Have the project stakeholders been identified</a:t>
            </a:r>
          </a:p>
          <a:p>
            <a:r>
              <a:rPr lang="en-GB" sz="1200" kern="1200" dirty="0">
                <a:solidFill>
                  <a:schemeClr val="tx1"/>
                </a:solidFill>
                <a:effectLst/>
                <a:latin typeface="+mn-lt"/>
                <a:ea typeface="+mn-ea"/>
                <a:cs typeface="+mn-cs"/>
              </a:rPr>
              <a:t>All the scope, objectives and requirements approved by an appropriate range of stakeholders</a:t>
            </a:r>
          </a:p>
          <a:p>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Business Case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Does the project have a compelling business case</a:t>
            </a:r>
          </a:p>
          <a:p>
            <a:r>
              <a:rPr lang="en-GB" sz="1200" kern="1200" dirty="0">
                <a:solidFill>
                  <a:schemeClr val="tx1"/>
                </a:solidFill>
                <a:effectLst/>
                <a:latin typeface="+mn-lt"/>
                <a:ea typeface="+mn-ea"/>
                <a:cs typeface="+mn-cs"/>
              </a:rPr>
              <a:t>Where the appropriate people involved in the development of the business case</a:t>
            </a:r>
          </a:p>
          <a:p>
            <a:r>
              <a:rPr lang="en-GB" sz="1200" kern="1200" dirty="0">
                <a:solidFill>
                  <a:schemeClr val="tx1"/>
                </a:solidFill>
                <a:effectLst/>
                <a:latin typeface="+mn-lt"/>
                <a:ea typeface="+mn-ea"/>
                <a:cs typeface="+mn-cs"/>
              </a:rPr>
              <a:t>Does the business case have the appropriate level of management authorisation</a:t>
            </a:r>
          </a:p>
          <a:p>
            <a:r>
              <a:rPr lang="en-GB" sz="1200" kern="1200" dirty="0">
                <a:solidFill>
                  <a:schemeClr val="tx1"/>
                </a:solidFill>
                <a:effectLst/>
                <a:latin typeface="+mn-lt"/>
                <a:ea typeface="+mn-ea"/>
                <a:cs typeface="+mn-cs"/>
              </a:rPr>
              <a:t>Has the business case been updated in line with any changes as the project progresses</a:t>
            </a:r>
          </a:p>
          <a:p>
            <a:r>
              <a:rPr lang="en-GB" sz="1200" kern="1200" dirty="0">
                <a:solidFill>
                  <a:schemeClr val="tx1"/>
                </a:solidFill>
                <a:effectLst/>
                <a:latin typeface="+mn-lt"/>
                <a:ea typeface="+mn-ea"/>
                <a:cs typeface="+mn-cs"/>
              </a:rPr>
              <a:t>Does the business case take account of risk</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Planning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the plan developed from a suitable project strategy and project life-cycle</a:t>
            </a:r>
          </a:p>
          <a:p>
            <a:r>
              <a:rPr lang="en-GB" sz="1200" kern="1200" dirty="0">
                <a:solidFill>
                  <a:schemeClr val="tx1"/>
                </a:solidFill>
                <a:effectLst/>
                <a:latin typeface="+mn-lt"/>
                <a:ea typeface="+mn-ea"/>
                <a:cs typeface="+mn-cs"/>
              </a:rPr>
              <a:t>Does the project have a plan which identifies all the tasks necessary to meet the objectives and produce the agreed deliverables</a:t>
            </a:r>
          </a:p>
          <a:p>
            <a:r>
              <a:rPr lang="en-GB" sz="1200" kern="1200" dirty="0">
                <a:solidFill>
                  <a:schemeClr val="tx1"/>
                </a:solidFill>
                <a:effectLst/>
                <a:latin typeface="+mn-lt"/>
                <a:ea typeface="+mn-ea"/>
                <a:cs typeface="+mn-cs"/>
              </a:rPr>
              <a:t>Is the plan at the right level of detail to aid estimation, management of the project and task allocation</a:t>
            </a:r>
          </a:p>
          <a:p>
            <a:r>
              <a:rPr lang="en-GB" sz="1200" kern="1200" dirty="0">
                <a:solidFill>
                  <a:schemeClr val="tx1"/>
                </a:solidFill>
                <a:effectLst/>
                <a:latin typeface="+mn-lt"/>
                <a:ea typeface="+mn-ea"/>
                <a:cs typeface="+mn-cs"/>
              </a:rPr>
              <a:t>Our project estimates accurate and have appropriate contingency plans been built into the plan to count for the level of uncertainty in the estimates</a:t>
            </a:r>
          </a:p>
          <a:p>
            <a:r>
              <a:rPr lang="en-GB" sz="1200" kern="1200" dirty="0">
                <a:solidFill>
                  <a:schemeClr val="tx1"/>
                </a:solidFill>
                <a:effectLst/>
                <a:latin typeface="+mn-lt"/>
                <a:ea typeface="+mn-ea"/>
                <a:cs typeface="+mn-cs"/>
              </a:rPr>
              <a:t>Is the plan used as an active tall and updated as the project progresses</a:t>
            </a:r>
          </a:p>
          <a:p>
            <a:r>
              <a:rPr lang="en-GB" sz="1200" kern="1200" dirty="0">
                <a:solidFill>
                  <a:schemeClr val="tx1"/>
                </a:solidFill>
                <a:effectLst/>
                <a:latin typeface="+mn-lt"/>
                <a:ea typeface="+mn-ea"/>
                <a:cs typeface="+mn-cs"/>
              </a:rPr>
              <a:t>Our variances from the plan identified and addressed as a project progressed to plan so far</a:t>
            </a:r>
          </a:p>
          <a:p>
            <a:r>
              <a:rPr lang="en-GB" sz="1200" kern="1200" dirty="0">
                <a:solidFill>
                  <a:schemeClr val="tx1"/>
                </a:solidFill>
                <a:effectLst/>
                <a:latin typeface="+mn-lt"/>
                <a:ea typeface="+mn-ea"/>
                <a:cs typeface="+mn-cs"/>
              </a:rPr>
              <a:t>What is the plan developed taking into account the right balance of time cost and quality</a:t>
            </a:r>
          </a:p>
          <a:p>
            <a:r>
              <a:rPr lang="en-GB" sz="1200" kern="1200" dirty="0">
                <a:solidFill>
                  <a:schemeClr val="tx1"/>
                </a:solidFill>
                <a:effectLst/>
                <a:latin typeface="+mn-lt"/>
                <a:ea typeface="+mn-ea"/>
                <a:cs typeface="+mn-cs"/>
              </a:rPr>
              <a:t>Does the plan contain appropriate milestones for reporting</a:t>
            </a:r>
          </a:p>
          <a:p>
            <a:r>
              <a:rPr lang="en-GB" sz="1200" kern="1200" dirty="0">
                <a:solidFill>
                  <a:schemeClr val="tx1"/>
                </a:solidFill>
                <a:effectLst/>
                <a:latin typeface="+mn-lt"/>
                <a:ea typeface="+mn-ea"/>
                <a:cs typeface="+mn-cs"/>
              </a:rPr>
              <a:t>Does the plan contained a communications plan</a:t>
            </a:r>
          </a:p>
          <a:p>
            <a:r>
              <a:rPr lang="en-GB" sz="1200" kern="1200" dirty="0">
                <a:solidFill>
                  <a:schemeClr val="tx1"/>
                </a:solidFill>
                <a:effectLst/>
                <a:latin typeface="+mn-lt"/>
                <a:ea typeface="+mn-ea"/>
                <a:cs typeface="+mn-cs"/>
              </a:rPr>
              <a:t>Is there evidence of ongoing communication and expectation management</a:t>
            </a:r>
          </a:p>
          <a:p>
            <a:r>
              <a:rPr lang="en-GB" sz="1200" kern="1200" dirty="0">
                <a:solidFill>
                  <a:schemeClr val="tx1"/>
                </a:solidFill>
                <a:effectLst/>
                <a:latin typeface="+mn-lt"/>
                <a:ea typeface="+mn-ea"/>
                <a:cs typeface="+mn-cs"/>
              </a:rPr>
              <a:t>Does the plan contain all necessary dependencies</a:t>
            </a:r>
          </a:p>
          <a:p>
            <a:r>
              <a:rPr lang="en-GB" sz="1200" kern="1200" dirty="0">
                <a:solidFill>
                  <a:schemeClr val="tx1"/>
                </a:solidFill>
                <a:effectLst/>
                <a:latin typeface="+mn-lt"/>
                <a:ea typeface="+mn-ea"/>
                <a:cs typeface="+mn-cs"/>
              </a:rPr>
              <a:t>Our resource being applied to the project tasks as planned</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Resources</a:t>
            </a:r>
          </a:p>
          <a:p>
            <a:r>
              <a:rPr lang="en-GB" sz="1200" kern="1200" dirty="0">
                <a:solidFill>
                  <a:schemeClr val="tx1"/>
                </a:solidFill>
                <a:effectLst/>
                <a:latin typeface="+mn-lt"/>
                <a:ea typeface="+mn-ea"/>
                <a:cs typeface="+mn-cs"/>
              </a:rPr>
              <a:t>Does the project have adequate resources to complete its tasks within the agreed timeframe</a:t>
            </a:r>
          </a:p>
          <a:p>
            <a:r>
              <a:rPr lang="en-GB" sz="1200" kern="1200" dirty="0">
                <a:solidFill>
                  <a:schemeClr val="tx1"/>
                </a:solidFill>
                <a:effectLst/>
                <a:latin typeface="+mn-lt"/>
                <a:ea typeface="+mn-ea"/>
                <a:cs typeface="+mn-cs"/>
              </a:rPr>
              <a:t>Where these resources allocated according to the needs of the plan</a:t>
            </a:r>
          </a:p>
          <a:p>
            <a:r>
              <a:rPr lang="en-GB" sz="1200" kern="1200" dirty="0">
                <a:solidFill>
                  <a:schemeClr val="tx1"/>
                </a:solidFill>
                <a:effectLst/>
                <a:latin typeface="+mn-lt"/>
                <a:ea typeface="+mn-ea"/>
                <a:cs typeface="+mn-cs"/>
              </a:rPr>
              <a:t>To the project team members work effectively as a team</a:t>
            </a:r>
          </a:p>
          <a:p>
            <a:r>
              <a:rPr lang="en-GB" sz="1200" kern="1200" dirty="0">
                <a:solidFill>
                  <a:schemeClr val="tx1"/>
                </a:solidFill>
                <a:effectLst/>
                <a:latin typeface="+mn-lt"/>
                <a:ea typeface="+mn-ea"/>
                <a:cs typeface="+mn-cs"/>
              </a:rPr>
              <a:t>Two project team members have clear rules</a:t>
            </a:r>
          </a:p>
          <a:p>
            <a:r>
              <a:rPr lang="en-GB" sz="1200" kern="1200" dirty="0">
                <a:solidFill>
                  <a:schemeClr val="tx1"/>
                </a:solidFill>
                <a:effectLst/>
                <a:latin typeface="+mn-lt"/>
                <a:ea typeface="+mn-ea"/>
                <a:cs typeface="+mn-cs"/>
              </a:rPr>
              <a:t>Does a project have an approved budget</a:t>
            </a:r>
          </a:p>
          <a:p>
            <a:r>
              <a:rPr lang="en-GB" sz="1200" kern="1200" dirty="0">
                <a:solidFill>
                  <a:schemeClr val="tx1"/>
                </a:solidFill>
                <a:effectLst/>
                <a:latin typeface="+mn-lt"/>
                <a:ea typeface="+mn-ea"/>
                <a:cs typeface="+mn-cs"/>
              </a:rPr>
              <a:t>Does the project have an effective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Management processes</a:t>
            </a:r>
          </a:p>
          <a:p>
            <a:r>
              <a:rPr lang="en-GB" sz="1200" kern="1200" dirty="0">
                <a:solidFill>
                  <a:schemeClr val="tx1"/>
                </a:solidFill>
                <a:effectLst/>
                <a:latin typeface="+mn-lt"/>
                <a:ea typeface="+mn-ea"/>
                <a:cs typeface="+mn-cs"/>
              </a:rPr>
              <a:t>Is there evidence for</a:t>
            </a:r>
          </a:p>
          <a:p>
            <a:r>
              <a:rPr lang="en-GB" sz="1200" kern="1200" dirty="0">
                <a:solidFill>
                  <a:schemeClr val="tx1"/>
                </a:solidFill>
                <a:effectLst/>
                <a:latin typeface="+mn-lt"/>
                <a:ea typeface="+mn-ea"/>
                <a:cs typeface="+mn-cs"/>
              </a:rPr>
              <a:t>Risk management</a:t>
            </a:r>
          </a:p>
          <a:p>
            <a:r>
              <a:rPr lang="en-GB" sz="1200" kern="1200" dirty="0">
                <a:solidFill>
                  <a:schemeClr val="tx1"/>
                </a:solidFill>
                <a:effectLst/>
                <a:latin typeface="+mn-lt"/>
                <a:ea typeface="+mn-ea"/>
                <a:cs typeface="+mn-cs"/>
              </a:rPr>
              <a:t>Issue management</a:t>
            </a:r>
          </a:p>
          <a:p>
            <a:r>
              <a:rPr lang="en-GB" sz="1200" kern="1200" dirty="0">
                <a:solidFill>
                  <a:schemeClr val="tx1"/>
                </a:solidFill>
                <a:effectLst/>
                <a:latin typeface="+mn-lt"/>
                <a:ea typeface="+mn-ea"/>
                <a:cs typeface="+mn-cs"/>
              </a:rPr>
              <a:t>Change control</a:t>
            </a:r>
          </a:p>
          <a:p>
            <a:r>
              <a:rPr lang="en-GB" sz="1200" kern="1200" dirty="0">
                <a:solidFill>
                  <a:schemeClr val="tx1"/>
                </a:solidFill>
                <a:effectLst/>
                <a:latin typeface="+mn-lt"/>
                <a:ea typeface="+mn-ea"/>
                <a:cs typeface="+mn-cs"/>
              </a:rPr>
              <a:t>Assumption management</a:t>
            </a:r>
          </a:p>
          <a:p>
            <a:r>
              <a:rPr lang="en-GB" sz="1200" kern="1200" dirty="0">
                <a:solidFill>
                  <a:schemeClr val="tx1"/>
                </a:solidFill>
                <a:effectLst/>
                <a:latin typeface="+mn-lt"/>
                <a:ea typeface="+mn-ea"/>
                <a:cs typeface="+mn-cs"/>
              </a:rPr>
              <a:t>What our current most significant risks and issues</a:t>
            </a:r>
          </a:p>
          <a:p>
            <a:r>
              <a:rPr lang="en-GB" sz="1200" kern="1200" dirty="0">
                <a:solidFill>
                  <a:schemeClr val="tx1"/>
                </a:solidFill>
                <a:effectLst/>
                <a:latin typeface="+mn-lt"/>
                <a:ea typeface="+mn-ea"/>
                <a:cs typeface="+mn-cs"/>
              </a:rPr>
              <a:t>What is being done about them</a:t>
            </a:r>
          </a:p>
          <a:p>
            <a:r>
              <a:rPr lang="en-GB" sz="1200" kern="1200" dirty="0">
                <a:solidFill>
                  <a:schemeClr val="tx1"/>
                </a:solidFill>
                <a:effectLst/>
                <a:latin typeface="+mn-lt"/>
                <a:ea typeface="+mn-ea"/>
                <a:cs typeface="+mn-cs"/>
              </a:rPr>
              <a:t>Does the project manager perform regular stakeholder management</a:t>
            </a:r>
          </a:p>
          <a:p>
            <a:r>
              <a:rPr lang="en-GB" sz="1200" kern="1200" dirty="0">
                <a:solidFill>
                  <a:schemeClr val="tx1"/>
                </a:solidFill>
                <a:effectLst/>
                <a:latin typeface="+mn-lt"/>
                <a:ea typeface="+mn-ea"/>
                <a:cs typeface="+mn-cs"/>
              </a:rPr>
              <a:t>As the project manager encourage communication across the project team</a:t>
            </a:r>
          </a:p>
          <a:p>
            <a:r>
              <a:rPr lang="en-GB" sz="1200" kern="1200" dirty="0">
                <a:solidFill>
                  <a:schemeClr val="tx1"/>
                </a:solidFill>
                <a:effectLst/>
                <a:latin typeface="+mn-lt"/>
                <a:ea typeface="+mn-ea"/>
                <a:cs typeface="+mn-cs"/>
              </a:rPr>
              <a:t>Does the project have an appropriate admin process including document management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Delivery and implementation</a:t>
            </a:r>
          </a:p>
          <a:p>
            <a:r>
              <a:rPr lang="en-GB" sz="1200" kern="1200" dirty="0">
                <a:solidFill>
                  <a:schemeClr val="tx1"/>
                </a:solidFill>
                <a:effectLst/>
                <a:latin typeface="+mn-lt"/>
                <a:ea typeface="+mn-ea"/>
                <a:cs typeface="+mn-cs"/>
              </a:rPr>
              <a:t>Is there an appropriate implementation plan</a:t>
            </a:r>
          </a:p>
          <a:p>
            <a:r>
              <a:rPr lang="en-GB" sz="1200" kern="1200" dirty="0">
                <a:solidFill>
                  <a:schemeClr val="tx1"/>
                </a:solidFill>
                <a:effectLst/>
                <a:latin typeface="+mn-lt"/>
                <a:ea typeface="+mn-ea"/>
                <a:cs typeface="+mn-cs"/>
              </a:rPr>
              <a:t>Is there sufficient time for a quality implementation</a:t>
            </a:r>
          </a:p>
          <a:p>
            <a:r>
              <a:rPr lang="en-GB" sz="1200" kern="1200" dirty="0">
                <a:solidFill>
                  <a:schemeClr val="tx1"/>
                </a:solidFill>
                <a:effectLst/>
                <a:latin typeface="+mn-lt"/>
                <a:ea typeface="+mn-ea"/>
                <a:cs typeface="+mn-cs"/>
              </a:rPr>
              <a:t>Has the implementation been planned and managed as an affect a change</a:t>
            </a:r>
          </a:p>
          <a:p>
            <a:r>
              <a:rPr lang="en-GB" sz="1200" kern="1200" dirty="0">
                <a:solidFill>
                  <a:schemeClr val="tx1"/>
                </a:solidFill>
                <a:effectLst/>
                <a:latin typeface="+mn-lt"/>
                <a:ea typeface="+mn-ea"/>
                <a:cs typeface="+mn-cs"/>
              </a:rPr>
              <a:t>Where resources are released from the project in a controlled way and actually most appropriate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a:t>
            </a:r>
          </a:p>
          <a:p>
            <a:r>
              <a:rPr lang="en-GB" sz="1200" kern="1200" dirty="0">
                <a:solidFill>
                  <a:schemeClr val="tx1"/>
                </a:solidFill>
                <a:effectLst/>
                <a:latin typeface="+mn-lt"/>
                <a:ea typeface="+mn-ea"/>
                <a:cs typeface="+mn-cs"/>
              </a:rPr>
              <a:t>Is the project being managed to optimise benefits</a:t>
            </a:r>
          </a:p>
          <a:p>
            <a:r>
              <a:rPr lang="en-GB" sz="1200" kern="1200" dirty="0">
                <a:solidFill>
                  <a:schemeClr val="tx1"/>
                </a:solidFill>
                <a:effectLst/>
                <a:latin typeface="+mn-lt"/>
                <a:ea typeface="+mn-ea"/>
                <a:cs typeface="+mn-cs"/>
              </a:rPr>
              <a:t>Our processes in place to track benefits</a:t>
            </a:r>
          </a:p>
          <a:p>
            <a:r>
              <a:rPr lang="en-GB" sz="1200" kern="1200" dirty="0">
                <a:solidFill>
                  <a:schemeClr val="tx1"/>
                </a:solidFill>
                <a:effectLst/>
                <a:latin typeface="+mn-lt"/>
                <a:ea typeface="+mn-ea"/>
                <a:cs typeface="+mn-cs"/>
              </a:rPr>
              <a:t>Will the project meet its business case</a:t>
            </a:r>
          </a:p>
          <a:p>
            <a:r>
              <a:rPr lang="en-GB" sz="1200" kern="1200" dirty="0">
                <a:solidFill>
                  <a:schemeClr val="tx1"/>
                </a:solidFill>
                <a:effectLst/>
                <a:latin typeface="+mn-lt"/>
                <a:ea typeface="+mn-ea"/>
                <a:cs typeface="+mn-cs"/>
              </a:rPr>
              <a:t>Responsibility for achieving benefits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Project closure</a:t>
            </a:r>
          </a:p>
          <a:p>
            <a:r>
              <a:rPr lang="en-GB" sz="1200" kern="1200" dirty="0">
                <a:solidFill>
                  <a:schemeClr val="tx1"/>
                </a:solidFill>
                <a:effectLst/>
                <a:latin typeface="+mn-lt"/>
                <a:ea typeface="+mn-ea"/>
                <a:cs typeface="+mn-cs"/>
              </a:rPr>
              <a:t>What is the project a success</a:t>
            </a:r>
          </a:p>
          <a:p>
            <a:r>
              <a:rPr lang="en-GB" sz="1200" kern="1200" dirty="0">
                <a:solidFill>
                  <a:schemeClr val="tx1"/>
                </a:solidFill>
                <a:effectLst/>
                <a:latin typeface="+mn-lt"/>
                <a:ea typeface="+mn-ea"/>
                <a:cs typeface="+mn-cs"/>
              </a:rPr>
              <a:t>How was this determined</a:t>
            </a:r>
          </a:p>
          <a:p>
            <a:r>
              <a:rPr lang="en-GB" sz="1200" kern="1200" dirty="0">
                <a:solidFill>
                  <a:schemeClr val="tx1"/>
                </a:solidFill>
                <a:effectLst/>
                <a:latin typeface="+mn-lt"/>
                <a:ea typeface="+mn-ea"/>
                <a:cs typeface="+mn-cs"/>
              </a:rPr>
              <a:t>As a project review been arranged</a:t>
            </a:r>
          </a:p>
          <a:p>
            <a:r>
              <a:rPr lang="en-GB" sz="1200" kern="1200" dirty="0">
                <a:solidFill>
                  <a:schemeClr val="tx1"/>
                </a:solidFill>
                <a:effectLst/>
                <a:latin typeface="+mn-lt"/>
                <a:ea typeface="+mn-ea"/>
                <a:cs typeface="+mn-cs"/>
              </a:rPr>
              <a:t>Have lessons learned from the project</a:t>
            </a:r>
          </a:p>
          <a:p>
            <a:r>
              <a:rPr lang="en-GB" sz="1200" kern="1200" dirty="0">
                <a:solidFill>
                  <a:schemeClr val="tx1"/>
                </a:solidFill>
                <a:effectLst/>
                <a:latin typeface="+mn-lt"/>
                <a:ea typeface="+mn-ea"/>
                <a:cs typeface="+mn-cs"/>
              </a:rPr>
              <a:t>Have the lessons been applied in practice</a:t>
            </a:r>
          </a:p>
          <a:p>
            <a:r>
              <a:rPr lang="en-GB" sz="1200" kern="1200" dirty="0">
                <a:solidFill>
                  <a:schemeClr val="tx1"/>
                </a:solidFill>
                <a:effectLst/>
                <a:latin typeface="+mn-lt"/>
                <a:ea typeface="+mn-ea"/>
                <a:cs typeface="+mn-cs"/>
              </a:rPr>
              <a:t>What has changed as a result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Governance</a:t>
            </a:r>
          </a:p>
          <a:p>
            <a:r>
              <a:rPr lang="en-GB" sz="1200" kern="1200" dirty="0">
                <a:solidFill>
                  <a:schemeClr val="tx1"/>
                </a:solidFill>
                <a:effectLst/>
                <a:latin typeface="+mn-lt"/>
                <a:ea typeface="+mn-ea"/>
                <a:cs typeface="+mn-cs"/>
              </a:rPr>
              <a:t>Does the project exist within your organisation’s project portfolio</a:t>
            </a:r>
          </a:p>
          <a:p>
            <a:r>
              <a:rPr lang="en-GB" sz="1200" kern="1200" dirty="0">
                <a:solidFill>
                  <a:schemeClr val="tx1"/>
                </a:solidFill>
                <a:effectLst/>
                <a:latin typeface="+mn-lt"/>
                <a:ea typeface="+mn-ea"/>
                <a:cs typeface="+mn-cs"/>
              </a:rPr>
              <a:t>Is the project approved and prioritised</a:t>
            </a:r>
          </a:p>
          <a:p>
            <a:r>
              <a:rPr lang="en-GB" sz="1200" kern="1200" dirty="0">
                <a:solidFill>
                  <a:schemeClr val="tx1"/>
                </a:solidFill>
                <a:effectLst/>
                <a:latin typeface="+mn-lt"/>
                <a:ea typeface="+mn-ea"/>
                <a:cs typeface="+mn-cs"/>
              </a:rPr>
              <a:t>There is a project have a sponsor of sufficient seniority</a:t>
            </a:r>
          </a:p>
          <a:p>
            <a:r>
              <a:rPr lang="en-GB" sz="1200" kern="1200" dirty="0">
                <a:solidFill>
                  <a:schemeClr val="tx1"/>
                </a:solidFill>
                <a:effectLst/>
                <a:latin typeface="+mn-lt"/>
                <a:ea typeface="+mn-ea"/>
                <a:cs typeface="+mn-cs"/>
              </a:rPr>
              <a:t>Just a sponsor respond effectively to escalations or help for decisions</a:t>
            </a:r>
          </a:p>
          <a:p>
            <a:r>
              <a:rPr lang="en-GB" sz="1200" kern="1200" dirty="0">
                <a:solidFill>
                  <a:schemeClr val="tx1"/>
                </a:solidFill>
                <a:effectLst/>
                <a:latin typeface="+mn-lt"/>
                <a:ea typeface="+mn-ea"/>
                <a:cs typeface="+mn-cs"/>
              </a:rPr>
              <a:t>Is the project is supported by timely management decision-making and approvals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Our project processes in line with the organisation standards</a:t>
            </a:r>
          </a:p>
          <a:p>
            <a:r>
              <a:rPr lang="en-GB" sz="1200" kern="1200" dirty="0">
                <a:solidFill>
                  <a:schemeClr val="tx1"/>
                </a:solidFill>
                <a:effectLst/>
                <a:latin typeface="+mn-lt"/>
                <a:ea typeface="+mn-ea"/>
                <a:cs typeface="+mn-cs"/>
              </a:rPr>
              <a:t>Do the project deliverables have defined quality metrics to conform to</a:t>
            </a:r>
          </a:p>
          <a:p>
            <a:r>
              <a:rPr lang="en-GB" sz="1200" kern="1200" dirty="0">
                <a:solidFill>
                  <a:schemeClr val="tx1"/>
                </a:solidFill>
                <a:effectLst/>
                <a:latin typeface="+mn-lt"/>
                <a:ea typeface="+mn-ea"/>
                <a:cs typeface="+mn-cs"/>
              </a:rPr>
              <a:t>Do they conform</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An organisation with the best track record in project management will treat every project as an opportunity to learn and improve</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6273242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Controlling Projects</a:t>
            </a:r>
          </a:p>
          <a:p>
            <a:r>
              <a:rPr lang="en-GB" dirty="0">
                <a:latin typeface="Arial" panose="020B0604020202020204" pitchFamily="34" charset="0"/>
                <a:cs typeface="Arial" panose="020B0604020202020204" pitchFamily="34" charset="0"/>
              </a:rPr>
              <a:t>Completing Projects</a:t>
            </a:r>
          </a:p>
          <a:p>
            <a:r>
              <a:rPr lang="en-GB" dirty="0">
                <a:latin typeface="Arial" panose="020B0604020202020204" pitchFamily="34" charset="0"/>
                <a:cs typeface="Arial" panose="020B0604020202020204" pitchFamily="34" charset="0"/>
              </a:rPr>
              <a:t>Lessons Learned</a:t>
            </a: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22/08/2020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22/08/2020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22/08/2020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22/08/2020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22/08/2020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22/08/2020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8.tiff"/><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6</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7 – Managing Projects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1648072"/>
          </a:xfrm>
        </p:spPr>
        <p:txBody>
          <a:bodyPr>
            <a:normAutofit/>
          </a:bodyPr>
          <a:lstStyle/>
          <a:p>
            <a:r>
              <a:rPr lang="en-GB" dirty="0">
                <a:latin typeface="Arial" panose="020B0604020202020204" pitchFamily="34" charset="0"/>
                <a:cs typeface="Arial" panose="020B0604020202020204" pitchFamily="34" charset="0"/>
              </a:rPr>
              <a:t>Controlling Projects</a:t>
            </a:r>
          </a:p>
          <a:p>
            <a:r>
              <a:rPr lang="en-GB" dirty="0">
                <a:latin typeface="Arial" panose="020B0604020202020204" pitchFamily="34" charset="0"/>
                <a:cs typeface="Arial" panose="020B0604020202020204" pitchFamily="34" charset="0"/>
              </a:rPr>
              <a:t>Completing Projects</a:t>
            </a:r>
          </a:p>
          <a:p>
            <a:r>
              <a:rPr lang="en-GB" dirty="0">
                <a:latin typeface="Arial" panose="020B0604020202020204" pitchFamily="34" charset="0"/>
                <a:cs typeface="Arial" panose="020B0604020202020204" pitchFamily="34" charset="0"/>
              </a:rPr>
              <a:t>Lessons Learned</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3"/>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29" y="1071051"/>
            <a:ext cx="10875057" cy="363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Tracking Progress</a:t>
            </a:r>
            <a:br>
              <a:rPr lang="en-US" altLang="en-US" dirty="0"/>
            </a:br>
            <a:endParaRPr lang="en-US" altLang="en-US" dirty="0"/>
          </a:p>
          <a:p>
            <a:pPr marL="285750" indent="-285750">
              <a:buFont typeface="Arial" panose="020B0604020202020204" pitchFamily="34" charset="0"/>
              <a:buChar char="•"/>
            </a:pPr>
            <a:r>
              <a:rPr lang="en-GB" sz="1600" dirty="0"/>
              <a:t>Is the project progressing at least as fast as planned schedule</a:t>
            </a:r>
          </a:p>
          <a:p>
            <a:pPr marL="285750" indent="-285750">
              <a:buFont typeface="Arial" panose="020B0604020202020204" pitchFamily="34" charset="0"/>
              <a:buChar char="•"/>
            </a:pPr>
            <a:r>
              <a:rPr lang="en-GB" sz="1600" dirty="0"/>
              <a:t>Is the project budget being spent no faster than planned and costs</a:t>
            </a:r>
          </a:p>
          <a:p>
            <a:pPr marL="285750" indent="-285750">
              <a:buFont typeface="Arial" panose="020B0604020202020204" pitchFamily="34" charset="0"/>
              <a:buChar char="•"/>
            </a:pPr>
            <a:r>
              <a:rPr lang="en-GB" sz="1600" dirty="0"/>
              <a:t>Are the benefits from the project being delivered at the rate expected and benefits</a:t>
            </a:r>
            <a:br>
              <a:rPr lang="en-GB" sz="1600" dirty="0"/>
            </a:br>
            <a:br>
              <a:rPr lang="en-GB" sz="1600" dirty="0"/>
            </a:br>
            <a:r>
              <a:rPr lang="en-GB" sz="1600" dirty="0"/>
              <a:t>To track progress against any of these three dimensions 2 sets of information are required</a:t>
            </a:r>
          </a:p>
          <a:p>
            <a:endParaRPr lang="en-GB" sz="1600" dirty="0"/>
          </a:p>
          <a:p>
            <a:pPr marL="285750" indent="-285750">
              <a:buFont typeface="Arial" panose="020B0604020202020204" pitchFamily="34" charset="0"/>
              <a:buChar char="•"/>
            </a:pPr>
            <a:r>
              <a:rPr lang="en-GB" sz="1600" dirty="0"/>
              <a:t>How much work has been completed, how much money has been spent and what benefits have been achieved</a:t>
            </a:r>
          </a:p>
          <a:p>
            <a:pPr marL="285750" indent="-285750">
              <a:buFont typeface="Arial" panose="020B0604020202020204" pitchFamily="34" charset="0"/>
              <a:buChar char="•"/>
            </a:pPr>
            <a:r>
              <a:rPr lang="en-GB" sz="1600" dirty="0"/>
              <a:t>How much should have been pace completed, spent or achieved</a:t>
            </a:r>
          </a:p>
          <a:p>
            <a:pPr marL="285750" indent="-285750">
              <a:buFont typeface="Arial" panose="020B0604020202020204" pitchFamily="34" charset="0"/>
              <a:buChar char="•"/>
            </a:pPr>
            <a:endParaRPr lang="en-GB" sz="1800" dirty="0"/>
          </a:p>
          <a:p>
            <a:pPr eaLnBrk="1" hangingPunct="1">
              <a:spcBef>
                <a:spcPct val="50000"/>
              </a:spcBef>
            </a:pPr>
            <a:endParaRPr lang="en-US" altLang="en-US" dirty="0"/>
          </a:p>
        </p:txBody>
      </p:sp>
      <p:pic>
        <p:nvPicPr>
          <p:cNvPr id="3" name="Picture 2">
            <a:extLst>
              <a:ext uri="{FF2B5EF4-FFF2-40B4-BE49-F238E27FC236}">
                <a16:creationId xmlns:a16="http://schemas.microsoft.com/office/drawing/2014/main" id="{FEE864CC-85B5-DF42-BFD2-714A84316127}"/>
              </a:ext>
            </a:extLst>
          </p:cNvPr>
          <p:cNvPicPr>
            <a:picLocks noChangeAspect="1"/>
          </p:cNvPicPr>
          <p:nvPr/>
        </p:nvPicPr>
        <p:blipFill>
          <a:blip r:embed="rId3"/>
          <a:stretch>
            <a:fillRect/>
          </a:stretch>
        </p:blipFill>
        <p:spPr>
          <a:xfrm>
            <a:off x="6936014" y="4112264"/>
            <a:ext cx="4038600" cy="1181100"/>
          </a:xfrm>
          <a:prstGeom prst="rect">
            <a:avLst/>
          </a:prstGeom>
        </p:spPr>
      </p:pic>
    </p:spTree>
    <p:extLst>
      <p:ext uri="{BB962C8B-B14F-4D97-AF65-F5344CB8AC3E}">
        <p14:creationId xmlns:p14="http://schemas.microsoft.com/office/powerpoint/2010/main" val="337842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29" y="1071051"/>
            <a:ext cx="10875057" cy="4847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Progress Report</a:t>
            </a:r>
            <a:br>
              <a:rPr lang="en-US" altLang="en-US" dirty="0"/>
            </a:br>
            <a:br>
              <a:rPr lang="en-US" altLang="en-US" dirty="0"/>
            </a:br>
            <a:r>
              <a:rPr lang="en-GB" sz="1800" dirty="0"/>
              <a:t>Usually, projects produce summary weekly reports, and more detailed reports on a less regular basis. In typical self information in a report is</a:t>
            </a:r>
          </a:p>
          <a:p>
            <a:endParaRPr lang="en-GB" sz="1800" dirty="0"/>
          </a:p>
          <a:p>
            <a:pPr marL="285750" indent="-285750">
              <a:buFont typeface="Arial" panose="020B0604020202020204" pitchFamily="34" charset="0"/>
              <a:buChar char="•"/>
            </a:pPr>
            <a:r>
              <a:rPr lang="en-GB" sz="1800" dirty="0"/>
              <a:t>Project name</a:t>
            </a:r>
          </a:p>
          <a:p>
            <a:pPr marL="285750" indent="-285750">
              <a:buFont typeface="Arial" panose="020B0604020202020204" pitchFamily="34" charset="0"/>
              <a:buChar char="•"/>
            </a:pPr>
            <a:r>
              <a:rPr lang="en-GB" sz="1800" dirty="0"/>
              <a:t>Date and reporting period covered</a:t>
            </a:r>
          </a:p>
          <a:p>
            <a:pPr marL="285750" indent="-285750">
              <a:buFont typeface="Arial" panose="020B0604020202020204" pitchFamily="34" charset="0"/>
              <a:buChar char="•"/>
            </a:pPr>
            <a:r>
              <a:rPr lang="en-GB" sz="1800" dirty="0"/>
              <a:t>Summary of progress and status</a:t>
            </a:r>
          </a:p>
          <a:p>
            <a:pPr marL="285750" indent="-285750">
              <a:buFont typeface="Arial" panose="020B0604020202020204" pitchFamily="34" charset="0"/>
              <a:buChar char="•"/>
            </a:pPr>
            <a:r>
              <a:rPr lang="en-GB" sz="1800" dirty="0"/>
              <a:t>Main actions completed in the last period</a:t>
            </a:r>
          </a:p>
          <a:p>
            <a:pPr marL="285750" indent="-285750">
              <a:buFont typeface="Arial" panose="020B0604020202020204" pitchFamily="34" charset="0"/>
              <a:buChar char="•"/>
            </a:pPr>
            <a:r>
              <a:rPr lang="en-GB" sz="1800" dirty="0"/>
              <a:t>Main actions to be completed in the next reporting period</a:t>
            </a:r>
          </a:p>
          <a:p>
            <a:pPr marL="285750" indent="-285750">
              <a:buFont typeface="Arial" panose="020B0604020202020204" pitchFamily="34" charset="0"/>
              <a:buChar char="•"/>
            </a:pPr>
            <a:r>
              <a:rPr lang="en-GB" sz="1800" dirty="0"/>
              <a:t>Issues for escalation</a:t>
            </a:r>
          </a:p>
          <a:p>
            <a:pPr marL="285750" indent="-285750">
              <a:buFont typeface="Arial" panose="020B0604020202020204" pitchFamily="34" charset="0"/>
              <a:buChar char="•"/>
            </a:pPr>
            <a:r>
              <a:rPr lang="en-GB" sz="1800" dirty="0"/>
              <a:t>Risk support escalation</a:t>
            </a:r>
          </a:p>
          <a:p>
            <a:pPr marL="285750" indent="-285750">
              <a:buFont typeface="Arial" panose="020B0604020202020204" pitchFamily="34" charset="0"/>
              <a:buChar char="•"/>
            </a:pPr>
            <a:r>
              <a:rPr lang="en-GB" sz="1800" dirty="0"/>
              <a:t>Decisions and approvals required</a:t>
            </a:r>
          </a:p>
          <a:p>
            <a:pPr eaLnBrk="1" hangingPunct="1">
              <a:spcBef>
                <a:spcPct val="50000"/>
              </a:spcBef>
            </a:pPr>
            <a:endParaRPr lang="en-GB" sz="1800" dirty="0"/>
          </a:p>
          <a:p>
            <a:pPr eaLnBrk="1" hangingPunct="1">
              <a:spcBef>
                <a:spcPct val="50000"/>
              </a:spcBef>
            </a:pPr>
            <a:endParaRPr lang="en-US" altLang="en-US" dirty="0"/>
          </a:p>
        </p:txBody>
      </p:sp>
    </p:spTree>
    <p:extLst>
      <p:ext uri="{BB962C8B-B14F-4D97-AF65-F5344CB8AC3E}">
        <p14:creationId xmlns:p14="http://schemas.microsoft.com/office/powerpoint/2010/main" val="3909318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73341"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Review Project Status</a:t>
            </a:r>
            <a:br>
              <a:rPr lang="en-US" altLang="en-US" dirty="0"/>
            </a:br>
            <a:br>
              <a:rPr lang="en-US" altLang="en-US" dirty="0"/>
            </a:br>
            <a:r>
              <a:rPr lang="en-GB" sz="1800" dirty="0"/>
              <a:t>The typical aim of review session is to:</a:t>
            </a:r>
            <a:br>
              <a:rPr lang="en-GB" sz="1800" dirty="0"/>
            </a:br>
            <a:endParaRPr lang="en-GB" sz="1800" dirty="0"/>
          </a:p>
          <a:p>
            <a:pPr marL="285750" indent="-285750">
              <a:buFont typeface="Arial" panose="020B0604020202020204" pitchFamily="34" charset="0"/>
              <a:buChar char="•"/>
            </a:pPr>
            <a:r>
              <a:rPr lang="en-GB" sz="1800" dirty="0"/>
              <a:t>Verify project reports </a:t>
            </a:r>
          </a:p>
          <a:p>
            <a:pPr marL="285750" indent="-285750">
              <a:buFont typeface="Arial" panose="020B0604020202020204" pitchFamily="34" charset="0"/>
              <a:buChar char="•"/>
            </a:pPr>
            <a:r>
              <a:rPr lang="en-GB" sz="1800" dirty="0"/>
              <a:t>complete understanding of the project status. (work completed &amp; project team mood)</a:t>
            </a:r>
          </a:p>
          <a:p>
            <a:pPr marL="285750" indent="-285750">
              <a:buFont typeface="Arial" panose="020B0604020202020204" pitchFamily="34" charset="0"/>
              <a:buChar char="•"/>
            </a:pPr>
            <a:r>
              <a:rPr lang="en-GB" sz="1800" dirty="0"/>
              <a:t>Determining remedial actions required to maintain status</a:t>
            </a:r>
          </a:p>
          <a:p>
            <a:pPr marL="285750" indent="-285750">
              <a:buFont typeface="Arial" panose="020B0604020202020204" pitchFamily="34" charset="0"/>
              <a:buChar char="•"/>
            </a:pPr>
            <a:r>
              <a:rPr lang="en-GB" sz="1800" dirty="0"/>
              <a:t>Identify opportunities to improve project</a:t>
            </a:r>
          </a:p>
          <a:p>
            <a:pPr marL="285750" indent="-285750">
              <a:buFont typeface="Arial" panose="020B0604020202020204" pitchFamily="34" charset="0"/>
              <a:buChar char="•"/>
            </a:pPr>
            <a:r>
              <a:rPr lang="en-GB" sz="1800" dirty="0"/>
              <a:t>Discuss plans moving forward and generally share information</a:t>
            </a:r>
          </a:p>
          <a:p>
            <a:pPr marL="285750" indent="-285750">
              <a:buFont typeface="Arial" panose="020B0604020202020204" pitchFamily="34" charset="0"/>
              <a:buChar char="•"/>
            </a:pPr>
            <a:r>
              <a:rPr lang="en-GB" sz="1800" dirty="0"/>
              <a:t>Reduce the overhead on the product team in report in terms. </a:t>
            </a:r>
            <a:br>
              <a:rPr lang="en-GB" sz="1800" dirty="0"/>
            </a:br>
            <a:endParaRPr lang="en-GB" sz="1800" dirty="0"/>
          </a:p>
          <a:p>
            <a:r>
              <a:rPr lang="en-GB" sz="1800" dirty="0"/>
              <a:t>Reporting is a key part of working on a project but it is not the goal of projects to report</a:t>
            </a:r>
          </a:p>
          <a:p>
            <a:pPr eaLnBrk="1" hangingPunct="1">
              <a:spcBef>
                <a:spcPct val="50000"/>
              </a:spcBef>
            </a:pPr>
            <a:endParaRPr lang="en-US" altLang="en-US" dirty="0"/>
          </a:p>
        </p:txBody>
      </p:sp>
    </p:spTree>
    <p:extLst>
      <p:ext uri="{BB962C8B-B14F-4D97-AF65-F5344CB8AC3E}">
        <p14:creationId xmlns:p14="http://schemas.microsoft.com/office/powerpoint/2010/main" val="85256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73341"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Review Project Status</a:t>
            </a:r>
            <a:br>
              <a:rPr lang="en-US" altLang="en-US" dirty="0"/>
            </a:br>
            <a:br>
              <a:rPr lang="en-US" altLang="en-US" dirty="0"/>
            </a:br>
            <a:r>
              <a:rPr lang="en-GB" sz="1800" dirty="0"/>
              <a:t>Typical contents of a review session consist of:</a:t>
            </a:r>
            <a:br>
              <a:rPr lang="en-GB" sz="1800" dirty="0"/>
            </a:br>
            <a:endParaRPr lang="en-GB" sz="1800" dirty="0"/>
          </a:p>
          <a:p>
            <a:pPr marL="285750" indent="-285750">
              <a:buFont typeface="Arial" panose="020B0604020202020204" pitchFamily="34" charset="0"/>
              <a:buChar char="•"/>
            </a:pPr>
            <a:r>
              <a:rPr lang="en-GB" sz="1800" dirty="0"/>
              <a:t>Informing team of any changes in direction, baseline plans or other relevant information</a:t>
            </a:r>
          </a:p>
          <a:p>
            <a:pPr marL="285750" indent="-285750">
              <a:buFont typeface="Arial" panose="020B0604020202020204" pitchFamily="34" charset="0"/>
              <a:buChar char="•"/>
            </a:pPr>
            <a:r>
              <a:rPr lang="en-GB" sz="1800" dirty="0"/>
              <a:t>Determining what the team achieved during the last period. </a:t>
            </a:r>
          </a:p>
          <a:p>
            <a:pPr marL="285750" indent="-285750">
              <a:buFont typeface="Arial" panose="020B0604020202020204" pitchFamily="34" charset="0"/>
              <a:buChar char="•"/>
            </a:pPr>
            <a:r>
              <a:rPr lang="en-GB" sz="1800" dirty="0"/>
              <a:t>Determining what the team plan to do the next period. (Does that match the project plan?)</a:t>
            </a:r>
          </a:p>
          <a:p>
            <a:pPr marL="285750" indent="-285750">
              <a:buFont typeface="Arial" panose="020B0604020202020204" pitchFamily="34" charset="0"/>
              <a:buChar char="•"/>
            </a:pPr>
            <a:r>
              <a:rPr lang="en-GB" sz="1800" dirty="0"/>
              <a:t>Discuss upcoming milestones</a:t>
            </a:r>
          </a:p>
          <a:p>
            <a:pPr marL="285750" indent="-285750">
              <a:buFont typeface="Arial" panose="020B0604020202020204" pitchFamily="34" charset="0"/>
              <a:buChar char="•"/>
            </a:pPr>
            <a:r>
              <a:rPr lang="en-GB" sz="1800" dirty="0"/>
              <a:t>Review plans and making amendments</a:t>
            </a:r>
          </a:p>
          <a:p>
            <a:pPr marL="285750" indent="-285750">
              <a:buFont typeface="Arial" panose="020B0604020202020204" pitchFamily="34" charset="0"/>
              <a:buChar char="•"/>
            </a:pPr>
            <a:r>
              <a:rPr lang="en-GB" sz="1800" dirty="0"/>
              <a:t>Check for any new issues, risks or changes to the team or anything members want to raise</a:t>
            </a:r>
          </a:p>
          <a:p>
            <a:pPr marL="285750" indent="-285750">
              <a:buFont typeface="Arial" panose="020B0604020202020204" pitchFamily="34" charset="0"/>
              <a:buChar char="•"/>
            </a:pPr>
            <a:r>
              <a:rPr lang="en-GB" sz="1800" dirty="0"/>
              <a:t>Assessing progress on issues and risks or changes the team are working on </a:t>
            </a:r>
          </a:p>
          <a:p>
            <a:pPr marL="285750" indent="-285750">
              <a:buFont typeface="Arial" panose="020B0604020202020204" pitchFamily="34" charset="0"/>
              <a:buChar char="•"/>
            </a:pPr>
            <a:r>
              <a:rPr lang="en-GB" sz="1800" dirty="0"/>
              <a:t>Discuss team or staff issues that may impact the project</a:t>
            </a:r>
          </a:p>
          <a:p>
            <a:pPr marL="285750" indent="-285750">
              <a:buFont typeface="Arial" panose="020B0604020202020204" pitchFamily="34" charset="0"/>
              <a:buChar char="•"/>
            </a:pPr>
            <a:r>
              <a:rPr lang="en-GB" sz="1800" dirty="0"/>
              <a:t>Report on actions held by the project manager or escalated to a higher support</a:t>
            </a:r>
          </a:p>
          <a:p>
            <a:pPr marL="285750" indent="-285750">
              <a:buFont typeface="Arial" panose="020B0604020202020204" pitchFamily="34" charset="0"/>
              <a:buChar char="•"/>
            </a:pPr>
            <a:r>
              <a:rPr lang="en-GB" sz="1800" dirty="0"/>
              <a:t>Any other points project team members want to discuss</a:t>
            </a:r>
          </a:p>
          <a:p>
            <a:pPr eaLnBrk="1" hangingPunct="1">
              <a:spcBef>
                <a:spcPct val="50000"/>
              </a:spcBef>
            </a:pPr>
            <a:endParaRPr lang="en-US" altLang="en-US" dirty="0"/>
          </a:p>
        </p:txBody>
      </p:sp>
    </p:spTree>
    <p:extLst>
      <p:ext uri="{BB962C8B-B14F-4D97-AF65-F5344CB8AC3E}">
        <p14:creationId xmlns:p14="http://schemas.microsoft.com/office/powerpoint/2010/main" val="1039051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73341"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Review Project Status</a:t>
            </a:r>
            <a:br>
              <a:rPr lang="en-US" altLang="en-US" dirty="0"/>
            </a:br>
            <a:br>
              <a:rPr lang="en-US" altLang="en-US" dirty="0"/>
            </a:br>
            <a:r>
              <a:rPr lang="en-GB" sz="1800" dirty="0"/>
              <a:t>Following the review meeting a decision can be made about the project. Typical questions are</a:t>
            </a:r>
            <a:br>
              <a:rPr lang="en-GB" sz="1800" dirty="0"/>
            </a:br>
            <a:endParaRPr lang="en-GB" sz="1800" dirty="0"/>
          </a:p>
          <a:p>
            <a:pPr marL="285750" indent="-285750">
              <a:buFont typeface="Arial" panose="020B0604020202020204" pitchFamily="34" charset="0"/>
              <a:buChar char="•"/>
            </a:pPr>
            <a:r>
              <a:rPr lang="en-GB" sz="1800" dirty="0"/>
              <a:t>Is the project on track or not</a:t>
            </a:r>
          </a:p>
          <a:p>
            <a:pPr marL="285750" indent="-285750">
              <a:buFont typeface="Arial" panose="020B0604020202020204" pitchFamily="34" charset="0"/>
              <a:buChar char="•"/>
            </a:pPr>
            <a:r>
              <a:rPr lang="en-GB" sz="1800" dirty="0"/>
              <a:t>What is the overall project status</a:t>
            </a:r>
          </a:p>
          <a:p>
            <a:pPr marL="285750" indent="-285750">
              <a:buFont typeface="Arial" panose="020B0604020202020204" pitchFamily="34" charset="0"/>
              <a:buChar char="•"/>
            </a:pPr>
            <a:r>
              <a:rPr lang="en-GB" sz="1800" dirty="0"/>
              <a:t>What can you do to bring the project back on track</a:t>
            </a:r>
          </a:p>
          <a:p>
            <a:pPr marL="285750" indent="-285750">
              <a:buFont typeface="Arial" panose="020B0604020202020204" pitchFamily="34" charset="0"/>
              <a:buChar char="•"/>
            </a:pPr>
            <a:r>
              <a:rPr lang="en-GB" sz="1800" dirty="0"/>
              <a:t>What is the current view of the likely outcome of the project</a:t>
            </a:r>
          </a:p>
          <a:p>
            <a:pPr marL="285750" indent="-285750">
              <a:buFont typeface="Arial" panose="020B0604020202020204" pitchFamily="34" charset="0"/>
              <a:buChar char="•"/>
            </a:pPr>
            <a:r>
              <a:rPr lang="en-GB" sz="1800" dirty="0"/>
              <a:t>Is there anything that needs escalating or warning the sponsor about</a:t>
            </a:r>
          </a:p>
          <a:p>
            <a:pPr marL="285750" indent="-285750">
              <a:buFont typeface="Arial" panose="020B0604020202020204" pitchFamily="34" charset="0"/>
              <a:buChar char="•"/>
            </a:pPr>
            <a:r>
              <a:rPr lang="en-GB" sz="1800" dirty="0"/>
              <a:t>Are there any actions relating to team motivation or management</a:t>
            </a:r>
          </a:p>
          <a:p>
            <a:pPr eaLnBrk="1" hangingPunct="1">
              <a:spcBef>
                <a:spcPct val="50000"/>
              </a:spcBef>
            </a:pPr>
            <a:endParaRPr lang="en-US" altLang="en-US" dirty="0"/>
          </a:p>
        </p:txBody>
      </p:sp>
    </p:spTree>
    <p:extLst>
      <p:ext uri="{BB962C8B-B14F-4D97-AF65-F5344CB8AC3E}">
        <p14:creationId xmlns:p14="http://schemas.microsoft.com/office/powerpoint/2010/main" val="4001786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71051"/>
            <a:ext cx="5417684"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Dependencies</a:t>
            </a:r>
            <a:br>
              <a:rPr lang="en-US" altLang="en-US" dirty="0"/>
            </a:br>
            <a:endParaRPr lang="en-US" altLang="en-US" dirty="0"/>
          </a:p>
          <a:p>
            <a:pPr marL="285750" indent="-285750">
              <a:buFont typeface="Arial" panose="020B0604020202020204" pitchFamily="34" charset="0"/>
              <a:buChar char="•"/>
            </a:pPr>
            <a:r>
              <a:rPr lang="en-GB" sz="1800" dirty="0"/>
              <a:t>Internal dependencies -  relationships between tasks within the project plan.</a:t>
            </a:r>
            <a:br>
              <a:rPr lang="en-GB" sz="1800" dirty="0"/>
            </a:br>
            <a:endParaRPr lang="en-GB" sz="1800" dirty="0"/>
          </a:p>
          <a:p>
            <a:pPr marL="342900" indent="-342900">
              <a:buFont typeface="Arial" panose="020B0604020202020204" pitchFamily="34" charset="0"/>
              <a:buChar char="•"/>
            </a:pPr>
            <a:r>
              <a:rPr lang="en-GB" sz="1800" dirty="0"/>
              <a:t>External dependencies - relationships between tasks within the project and tasks external to the project. The latter may or may not be on another project. These are sometimes called interfaces.</a:t>
            </a:r>
            <a:br>
              <a:rPr lang="en-GB" sz="1800" dirty="0"/>
            </a:br>
            <a:br>
              <a:rPr lang="en-GB" sz="1800" dirty="0"/>
            </a:br>
            <a:endParaRPr lang="en-GB" sz="1800" dirty="0"/>
          </a:p>
          <a:p>
            <a:r>
              <a:rPr lang="en-GB" sz="1800" dirty="0"/>
              <a:t>It is important that project managers monitor </a:t>
            </a:r>
          </a:p>
          <a:p>
            <a:r>
              <a:rPr lang="en-GB" sz="1800" dirty="0"/>
              <a:t>and manage dependencies, otherwise projects can fail. </a:t>
            </a:r>
          </a:p>
        </p:txBody>
      </p:sp>
      <p:pic>
        <p:nvPicPr>
          <p:cNvPr id="6" name="Picture 5">
            <a:extLst>
              <a:ext uri="{FF2B5EF4-FFF2-40B4-BE49-F238E27FC236}">
                <a16:creationId xmlns:a16="http://schemas.microsoft.com/office/drawing/2014/main" id="{F03E8C35-970A-DC43-AD48-1A22AE6FB9A5}"/>
              </a:ext>
            </a:extLst>
          </p:cNvPr>
          <p:cNvPicPr>
            <a:picLocks noChangeAspect="1"/>
          </p:cNvPicPr>
          <p:nvPr/>
        </p:nvPicPr>
        <p:blipFill>
          <a:blip r:embed="rId3"/>
          <a:stretch>
            <a:fillRect/>
          </a:stretch>
        </p:blipFill>
        <p:spPr>
          <a:xfrm>
            <a:off x="6462363" y="1266848"/>
            <a:ext cx="5453866" cy="3959187"/>
          </a:xfrm>
          <a:prstGeom prst="rect">
            <a:avLst/>
          </a:prstGeom>
        </p:spPr>
      </p:pic>
    </p:spTree>
    <p:extLst>
      <p:ext uri="{BB962C8B-B14F-4D97-AF65-F5344CB8AC3E}">
        <p14:creationId xmlns:p14="http://schemas.microsoft.com/office/powerpoint/2010/main" val="1865898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571741" cy="4909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Contingency Plans</a:t>
            </a:r>
            <a:br>
              <a:rPr lang="en-US" altLang="en-US" dirty="0"/>
            </a:br>
            <a:br>
              <a:rPr lang="en-US" altLang="en-US" dirty="0"/>
            </a:br>
            <a:r>
              <a:rPr lang="en-GB" sz="1700" dirty="0"/>
              <a:t>When a risk cannot be controlled, the alternative is to mitigate the impact it would have should it occur.</a:t>
            </a:r>
            <a:br>
              <a:rPr lang="en-GB" sz="1700" dirty="0"/>
            </a:br>
            <a:endParaRPr lang="en-GB" sz="1700" dirty="0"/>
          </a:p>
          <a:p>
            <a:pPr marL="285750" indent="-285750" eaLnBrk="1" hangingPunct="1">
              <a:spcBef>
                <a:spcPct val="50000"/>
              </a:spcBef>
              <a:buFont typeface="Arial" panose="020B0604020202020204" pitchFamily="34" charset="0"/>
              <a:buChar char="•"/>
            </a:pPr>
            <a:r>
              <a:rPr lang="en-GB" sz="1700" dirty="0"/>
              <a:t>Identify the risk events that require a contingency plan</a:t>
            </a:r>
          </a:p>
          <a:p>
            <a:pPr marL="285750" indent="-285750" eaLnBrk="1" hangingPunct="1">
              <a:spcBef>
                <a:spcPct val="50000"/>
              </a:spcBef>
              <a:buFont typeface="Arial" panose="020B0604020202020204" pitchFamily="34" charset="0"/>
              <a:buChar char="•"/>
            </a:pPr>
            <a:r>
              <a:rPr lang="en-GB" sz="1700" dirty="0"/>
              <a:t>Define the plan</a:t>
            </a:r>
          </a:p>
          <a:p>
            <a:pPr marL="285750" indent="-285750" eaLnBrk="1" hangingPunct="1">
              <a:spcBef>
                <a:spcPct val="50000"/>
              </a:spcBef>
              <a:buFont typeface="Arial" panose="020B0604020202020204" pitchFamily="34" charset="0"/>
              <a:buChar char="•"/>
            </a:pPr>
            <a:r>
              <a:rPr lang="en-GB" sz="1700" dirty="0"/>
              <a:t>Determine the triggers (</a:t>
            </a:r>
            <a:r>
              <a:rPr lang="en-GB" sz="1700" dirty="0" err="1"/>
              <a:t>ie</a:t>
            </a:r>
            <a:r>
              <a:rPr lang="en-GB" sz="1700" dirty="0"/>
              <a:t>, what will trigger the plan)</a:t>
            </a:r>
          </a:p>
          <a:p>
            <a:pPr marL="285750" indent="-285750" eaLnBrk="1" hangingPunct="1">
              <a:spcBef>
                <a:spcPct val="50000"/>
              </a:spcBef>
              <a:buFont typeface="Arial" panose="020B0604020202020204" pitchFamily="34" charset="0"/>
              <a:buChar char="•"/>
            </a:pPr>
            <a:r>
              <a:rPr lang="en-GB" sz="1700" dirty="0"/>
              <a:t>Ensure resources available to implement the plan</a:t>
            </a:r>
          </a:p>
          <a:p>
            <a:pPr marL="285750" indent="-285750" eaLnBrk="1" hangingPunct="1">
              <a:spcBef>
                <a:spcPct val="50000"/>
              </a:spcBef>
              <a:buFont typeface="Arial" panose="020B0604020202020204" pitchFamily="34" charset="0"/>
              <a:buChar char="•"/>
            </a:pPr>
            <a:r>
              <a:rPr lang="en-GB" sz="1700" dirty="0"/>
              <a:t>Ensure the contingency plan reduces risk</a:t>
            </a:r>
          </a:p>
          <a:p>
            <a:pPr marL="285750" indent="-285750" eaLnBrk="1" hangingPunct="1">
              <a:spcBef>
                <a:spcPct val="50000"/>
              </a:spcBef>
              <a:buFont typeface="Arial" panose="020B0604020202020204" pitchFamily="34" charset="0"/>
              <a:buChar char="•"/>
            </a:pPr>
            <a:r>
              <a:rPr lang="en-GB" sz="1700" dirty="0"/>
              <a:t>Ensure sponsor and stakeholders understand the implications if implemented</a:t>
            </a:r>
          </a:p>
          <a:p>
            <a:pPr marL="285750" indent="-285750" eaLnBrk="1" hangingPunct="1">
              <a:spcBef>
                <a:spcPct val="50000"/>
              </a:spcBef>
              <a:buFont typeface="Arial" panose="020B0604020202020204" pitchFamily="34" charset="0"/>
              <a:buChar char="•"/>
            </a:pPr>
            <a:r>
              <a:rPr lang="en-GB" sz="1700" dirty="0"/>
              <a:t>Monitor for trigger events</a:t>
            </a:r>
          </a:p>
          <a:p>
            <a:pPr marL="285750" indent="-285750" eaLnBrk="1" hangingPunct="1">
              <a:spcBef>
                <a:spcPct val="50000"/>
              </a:spcBef>
              <a:buFont typeface="Arial" panose="020B0604020202020204" pitchFamily="34" charset="0"/>
              <a:buChar char="•"/>
            </a:pPr>
            <a:r>
              <a:rPr lang="en-GB" sz="1700" dirty="0"/>
              <a:t>Maintain the contingency plan</a:t>
            </a:r>
          </a:p>
          <a:p>
            <a:pPr eaLnBrk="1" hangingPunct="1">
              <a:spcBef>
                <a:spcPct val="50000"/>
              </a:spcBef>
            </a:pPr>
            <a:endParaRPr lang="en-US" altLang="en-US" sz="1800" dirty="0"/>
          </a:p>
        </p:txBody>
      </p:sp>
    </p:spTree>
    <p:extLst>
      <p:ext uri="{BB962C8B-B14F-4D97-AF65-F5344CB8AC3E}">
        <p14:creationId xmlns:p14="http://schemas.microsoft.com/office/powerpoint/2010/main" val="1472318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3843" y="674176"/>
            <a:ext cx="11644313" cy="5986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Team Performance</a:t>
            </a:r>
          </a:p>
          <a:p>
            <a:r>
              <a:rPr lang="en-GB" sz="1800" dirty="0"/>
              <a:t>No matter how good a project manager unless team members do the work allocated a project is likely to fail. A project manager has to be able to drive performance in the project team and well-managed/motivated teams will perform far better than a better resourced and skilled team that lacks motivation.</a:t>
            </a:r>
            <a:br>
              <a:rPr lang="en-GB" sz="1800" dirty="0"/>
            </a:br>
            <a:br>
              <a:rPr lang="en-GB" sz="1800" dirty="0"/>
            </a:br>
            <a:r>
              <a:rPr lang="en-GB" sz="1600" dirty="0"/>
              <a:t>Consider:</a:t>
            </a:r>
          </a:p>
          <a:p>
            <a:pPr marL="285750" indent="-285750">
              <a:buFont typeface="Arial" panose="020B0604020202020204" pitchFamily="34" charset="0"/>
              <a:buChar char="•"/>
            </a:pPr>
            <a:r>
              <a:rPr lang="en-GB" sz="1600" dirty="0"/>
              <a:t>Why they are in the team</a:t>
            </a:r>
          </a:p>
          <a:p>
            <a:pPr marL="285750" indent="-285750">
              <a:buFont typeface="Arial" panose="020B0604020202020204" pitchFamily="34" charset="0"/>
              <a:buChar char="•"/>
            </a:pPr>
            <a:r>
              <a:rPr lang="en-GB" sz="1600" dirty="0"/>
              <a:t>What they expected to deliver</a:t>
            </a:r>
          </a:p>
          <a:p>
            <a:pPr marL="285750" indent="-285750">
              <a:buFont typeface="Arial" panose="020B0604020202020204" pitchFamily="34" charset="0"/>
              <a:buChar char="•"/>
            </a:pPr>
            <a:r>
              <a:rPr lang="en-GB" sz="1600" dirty="0"/>
              <a:t>When they are expected to deliver it</a:t>
            </a:r>
          </a:p>
          <a:p>
            <a:pPr marL="285750" indent="-285750">
              <a:buFont typeface="Arial" panose="020B0604020202020204" pitchFamily="34" charset="0"/>
              <a:buChar char="•"/>
            </a:pPr>
            <a:r>
              <a:rPr lang="en-GB" sz="1600" dirty="0"/>
              <a:t>What resources they have at their disposal</a:t>
            </a:r>
          </a:p>
          <a:p>
            <a:r>
              <a:rPr lang="en-GB" sz="1600" dirty="0"/>
              <a:t>How much freedom they have to work out what they should be doing</a:t>
            </a:r>
            <a:br>
              <a:rPr lang="en-GB" sz="1600" dirty="0"/>
            </a:br>
            <a:br>
              <a:rPr lang="en-GB" sz="1600" dirty="0"/>
            </a:br>
            <a:r>
              <a:rPr lang="en-GB" sz="1600" dirty="0"/>
              <a:t>Removing individual distractions, irritations and concerns:</a:t>
            </a:r>
          </a:p>
          <a:p>
            <a:pPr marL="285750" indent="-285750">
              <a:buFont typeface="Arial" panose="020B0604020202020204" pitchFamily="34" charset="0"/>
              <a:buChar char="•"/>
            </a:pPr>
            <a:r>
              <a:rPr lang="en-GB" sz="1600" dirty="0"/>
              <a:t>Not feeling that they are adding value</a:t>
            </a:r>
          </a:p>
          <a:p>
            <a:pPr marL="285750" indent="-285750">
              <a:buFont typeface="Arial" panose="020B0604020202020204" pitchFamily="34" charset="0"/>
              <a:buChar char="•"/>
            </a:pPr>
            <a:r>
              <a:rPr lang="en-GB" sz="1600" dirty="0"/>
              <a:t>Not knowing their personal work is valued</a:t>
            </a:r>
          </a:p>
          <a:p>
            <a:pPr marL="285750" indent="-285750">
              <a:buFont typeface="Arial" panose="020B0604020202020204" pitchFamily="34" charset="0"/>
              <a:buChar char="•"/>
            </a:pPr>
            <a:r>
              <a:rPr lang="en-GB" sz="1600" dirty="0"/>
              <a:t>Not knowing that their career is progressing whilst on the project</a:t>
            </a:r>
          </a:p>
          <a:p>
            <a:pPr marL="285750" indent="-285750">
              <a:buFont typeface="Arial" panose="020B0604020202020204" pitchFamily="34" charset="0"/>
              <a:buChar char="•"/>
            </a:pPr>
            <a:r>
              <a:rPr lang="en-GB" sz="1600" dirty="0"/>
              <a:t>Being unsure if they have a job to go back to once the project is complete</a:t>
            </a:r>
          </a:p>
          <a:p>
            <a:pPr marL="285750" indent="-285750">
              <a:buFont typeface="Arial" panose="020B0604020202020204" pitchFamily="34" charset="0"/>
              <a:buChar char="•"/>
            </a:pPr>
            <a:r>
              <a:rPr lang="en-GB" sz="1600" dirty="0"/>
              <a:t>Avoiding demotivation: factors such as uncertainty or lack of value will create demotivation</a:t>
            </a:r>
          </a:p>
          <a:p>
            <a:pPr marL="285750" indent="-285750">
              <a:buFont typeface="Arial" panose="020B0604020202020204" pitchFamily="34" charset="0"/>
              <a:buChar char="•"/>
            </a:pPr>
            <a:endParaRPr lang="en-GB" sz="1600" dirty="0"/>
          </a:p>
          <a:p>
            <a:pPr eaLnBrk="1" hangingPunct="1">
              <a:spcBef>
                <a:spcPct val="50000"/>
              </a:spcBef>
            </a:pPr>
            <a:endParaRPr lang="en-GB" sz="1800" dirty="0"/>
          </a:p>
          <a:p>
            <a:pPr eaLnBrk="1" hangingPunct="1">
              <a:spcBef>
                <a:spcPct val="50000"/>
              </a:spcBef>
            </a:pPr>
            <a:endParaRPr lang="en-US" altLang="en-US" dirty="0"/>
          </a:p>
        </p:txBody>
      </p:sp>
    </p:spTree>
    <p:extLst>
      <p:ext uri="{BB962C8B-B14F-4D97-AF65-F5344CB8AC3E}">
        <p14:creationId xmlns:p14="http://schemas.microsoft.com/office/powerpoint/2010/main" val="3293074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Managing 3</a:t>
            </a:r>
            <a:r>
              <a:rPr lang="en-US" altLang="en-US" baseline="30000" dirty="0"/>
              <a:t>rd</a:t>
            </a:r>
            <a:r>
              <a:rPr lang="en-US" altLang="en-US" dirty="0"/>
              <a:t> Parties</a:t>
            </a:r>
          </a:p>
        </p:txBody>
      </p:sp>
    </p:spTree>
    <p:extLst>
      <p:ext uri="{BB962C8B-B14F-4D97-AF65-F5344CB8AC3E}">
        <p14:creationId xmlns:p14="http://schemas.microsoft.com/office/powerpoint/2010/main" val="2719508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15284" cy="3508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Addressing Problems</a:t>
            </a:r>
          </a:p>
          <a:p>
            <a:br>
              <a:rPr lang="en-GB" sz="1800" dirty="0"/>
            </a:br>
            <a:r>
              <a:rPr lang="en-GB" sz="1800" dirty="0"/>
              <a:t>Dealing with problems - when and how to change project team members and when to stop a project.</a:t>
            </a:r>
          </a:p>
          <a:p>
            <a:br>
              <a:rPr lang="en-GB" sz="1800" dirty="0"/>
            </a:br>
            <a:r>
              <a:rPr lang="en-GB" sz="1800" dirty="0"/>
              <a:t>Unfortunately there are occasions when someone needs to be replaced on a project team.</a:t>
            </a:r>
            <a:br>
              <a:rPr lang="en-GB" sz="1800" dirty="0"/>
            </a:br>
            <a:endParaRPr lang="en-GB" sz="1800" dirty="0"/>
          </a:p>
          <a:p>
            <a:pPr marL="285750" indent="-285750">
              <a:buFont typeface="Arial" panose="020B0604020202020204" pitchFamily="34" charset="0"/>
              <a:buChar char="•"/>
            </a:pPr>
            <a:r>
              <a:rPr lang="en-GB" sz="1800" dirty="0"/>
              <a:t>Do not leave it too late</a:t>
            </a:r>
          </a:p>
          <a:p>
            <a:pPr marL="285750" indent="-285750">
              <a:buFont typeface="Arial" panose="020B0604020202020204" pitchFamily="34" charset="0"/>
              <a:buChar char="•"/>
            </a:pPr>
            <a:r>
              <a:rPr lang="en-GB" sz="1800" dirty="0"/>
              <a:t>Decisions must be based on project needs</a:t>
            </a:r>
          </a:p>
          <a:p>
            <a:pPr marL="285750" indent="-285750">
              <a:buFont typeface="Arial" panose="020B0604020202020204" pitchFamily="34" charset="0"/>
              <a:buChar char="•"/>
            </a:pPr>
            <a:r>
              <a:rPr lang="en-GB" sz="1800" dirty="0"/>
              <a:t>Ensure a replacement is available</a:t>
            </a:r>
          </a:p>
          <a:p>
            <a:endParaRPr lang="en-GB" sz="1800" dirty="0"/>
          </a:p>
          <a:p>
            <a:pPr eaLnBrk="1" hangingPunct="1">
              <a:spcBef>
                <a:spcPct val="50000"/>
              </a:spcBef>
            </a:pPr>
            <a:endParaRPr lang="en-US" altLang="en-US" dirty="0"/>
          </a:p>
        </p:txBody>
      </p:sp>
    </p:spTree>
    <p:extLst>
      <p:ext uri="{BB962C8B-B14F-4D97-AF65-F5344CB8AC3E}">
        <p14:creationId xmlns:p14="http://schemas.microsoft.com/office/powerpoint/2010/main" val="561151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16831"/>
            <a:ext cx="60127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Addressing Problems</a:t>
            </a:r>
          </a:p>
        </p:txBody>
      </p:sp>
      <p:sp>
        <p:nvSpPr>
          <p:cNvPr id="7" name="Text Box 12">
            <a:extLst>
              <a:ext uri="{FF2B5EF4-FFF2-40B4-BE49-F238E27FC236}">
                <a16:creationId xmlns:a16="http://schemas.microsoft.com/office/drawing/2014/main" id="{71A851E3-EF5F-C948-8503-69552A0A57AD}"/>
              </a:ext>
            </a:extLst>
          </p:cNvPr>
          <p:cNvSpPr txBox="1">
            <a:spLocks noChangeArrowheads="1"/>
          </p:cNvSpPr>
          <p:nvPr/>
        </p:nvSpPr>
        <p:spPr bwMode="auto">
          <a:xfrm>
            <a:off x="6274028" y="1247663"/>
            <a:ext cx="6270171"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br>
              <a:rPr lang="en-GB" sz="1600" dirty="0"/>
            </a:br>
            <a:r>
              <a:rPr lang="en-GB" sz="1600" dirty="0">
                <a:solidFill>
                  <a:srgbClr val="FF0000"/>
                </a:solidFill>
              </a:rPr>
              <a:t>Signs of a Failing Project</a:t>
            </a:r>
          </a:p>
          <a:p>
            <a:endParaRPr lang="en-GB" sz="1600" dirty="0">
              <a:solidFill>
                <a:srgbClr val="FF0000"/>
              </a:solidFill>
            </a:endParaRPr>
          </a:p>
          <a:p>
            <a:pPr marL="285750" indent="-285750">
              <a:buFont typeface="Arial" panose="020B0604020202020204" pitchFamily="34" charset="0"/>
              <a:buChar char="•"/>
            </a:pPr>
            <a:r>
              <a:rPr lang="en-GB" sz="1600" dirty="0">
                <a:solidFill>
                  <a:srgbClr val="FF0000"/>
                </a:solidFill>
              </a:rPr>
              <a:t>Lack of understanding of real progress</a:t>
            </a:r>
          </a:p>
          <a:p>
            <a:pPr marL="285750" indent="-285750">
              <a:buFont typeface="Arial" panose="020B0604020202020204" pitchFamily="34" charset="0"/>
              <a:buChar char="•"/>
            </a:pPr>
            <a:r>
              <a:rPr lang="en-GB" sz="1600" dirty="0">
                <a:solidFill>
                  <a:srgbClr val="FF0000"/>
                </a:solidFill>
              </a:rPr>
              <a:t>Increasing problems</a:t>
            </a:r>
          </a:p>
          <a:p>
            <a:pPr marL="285750" indent="-285750">
              <a:buFont typeface="Arial" panose="020B0604020202020204" pitchFamily="34" charset="0"/>
              <a:buChar char="•"/>
            </a:pPr>
            <a:r>
              <a:rPr lang="en-GB" sz="1600" dirty="0">
                <a:solidFill>
                  <a:srgbClr val="FF0000"/>
                </a:solidFill>
              </a:rPr>
              <a:t>Increasing planning problems</a:t>
            </a:r>
          </a:p>
          <a:p>
            <a:br>
              <a:rPr lang="en-GB" sz="1600" dirty="0">
                <a:solidFill>
                  <a:srgbClr val="FF0000"/>
                </a:solidFill>
              </a:rPr>
            </a:br>
            <a:r>
              <a:rPr lang="en-GB" sz="1600" dirty="0">
                <a:solidFill>
                  <a:srgbClr val="FF0000"/>
                </a:solidFill>
              </a:rPr>
              <a:t>Further problems:</a:t>
            </a:r>
            <a:br>
              <a:rPr lang="en-GB" sz="1600" dirty="0">
                <a:solidFill>
                  <a:srgbClr val="FF0000"/>
                </a:solidFill>
              </a:rPr>
            </a:br>
            <a:endParaRPr lang="en-GB" sz="1600" dirty="0">
              <a:solidFill>
                <a:srgbClr val="FF0000"/>
              </a:solidFill>
            </a:endParaRPr>
          </a:p>
          <a:p>
            <a:pPr marL="285750" indent="-285750">
              <a:buFont typeface="Arial" panose="020B0604020202020204" pitchFamily="34" charset="0"/>
              <a:buChar char="•"/>
            </a:pPr>
            <a:r>
              <a:rPr lang="en-GB" sz="1600" dirty="0">
                <a:solidFill>
                  <a:srgbClr val="FF0000"/>
                </a:solidFill>
              </a:rPr>
              <a:t>Scope reduces to achieve targets</a:t>
            </a:r>
          </a:p>
          <a:p>
            <a:pPr marL="285750" indent="-285750">
              <a:buFont typeface="Arial" panose="020B0604020202020204" pitchFamily="34" charset="0"/>
              <a:buChar char="•"/>
            </a:pPr>
            <a:r>
              <a:rPr lang="en-GB" sz="1600" dirty="0">
                <a:solidFill>
                  <a:srgbClr val="FF0000"/>
                </a:solidFill>
              </a:rPr>
              <a:t>No viable action plan</a:t>
            </a:r>
          </a:p>
          <a:p>
            <a:pPr marL="285750" indent="-285750">
              <a:buFont typeface="Arial" panose="020B0604020202020204" pitchFamily="34" charset="0"/>
              <a:buChar char="•"/>
            </a:pPr>
            <a:r>
              <a:rPr lang="en-GB" sz="1600" dirty="0">
                <a:solidFill>
                  <a:srgbClr val="FF0000"/>
                </a:solidFill>
              </a:rPr>
              <a:t>Business needs change &amp; project goals become of no value </a:t>
            </a:r>
          </a:p>
        </p:txBody>
      </p:sp>
      <p:sp>
        <p:nvSpPr>
          <p:cNvPr id="8" name="Text Box 12">
            <a:extLst>
              <a:ext uri="{FF2B5EF4-FFF2-40B4-BE49-F238E27FC236}">
                <a16:creationId xmlns:a16="http://schemas.microsoft.com/office/drawing/2014/main" id="{1CF196C7-37D7-974F-962A-5E3C4CE7BDC7}"/>
              </a:ext>
            </a:extLst>
          </p:cNvPr>
          <p:cNvSpPr txBox="1">
            <a:spLocks noChangeArrowheads="1"/>
          </p:cNvSpPr>
          <p:nvPr/>
        </p:nvSpPr>
        <p:spPr bwMode="auto">
          <a:xfrm>
            <a:off x="286431" y="1480370"/>
            <a:ext cx="6270171"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sz="1600" dirty="0">
                <a:solidFill>
                  <a:srgbClr val="FF0000"/>
                </a:solidFill>
              </a:rPr>
              <a:t>Stopping a Project </a:t>
            </a:r>
            <a:r>
              <a:rPr lang="en-GB" sz="1600" dirty="0"/>
              <a:t>- occasions when projects need to stop</a:t>
            </a:r>
          </a:p>
          <a:p>
            <a:endParaRPr lang="en-GB" sz="1600" dirty="0"/>
          </a:p>
          <a:p>
            <a:pPr marL="285750" indent="-285750">
              <a:buFont typeface="Arial" panose="020B0604020202020204" pitchFamily="34" charset="0"/>
              <a:buChar char="•"/>
            </a:pPr>
            <a:r>
              <a:rPr lang="en-GB" sz="1600" dirty="0"/>
              <a:t>Unrecoverable and will not deliver</a:t>
            </a:r>
          </a:p>
          <a:p>
            <a:pPr marL="285750" indent="-285750">
              <a:buFont typeface="Arial" panose="020B0604020202020204" pitchFamily="34" charset="0"/>
              <a:buChar char="•"/>
            </a:pPr>
            <a:r>
              <a:rPr lang="en-GB" sz="1600" dirty="0"/>
              <a:t>Actual cost invested exceeds benefits</a:t>
            </a:r>
          </a:p>
          <a:p>
            <a:pPr marL="285750" indent="-285750">
              <a:buFont typeface="Arial" panose="020B0604020202020204" pitchFamily="34" charset="0"/>
              <a:buChar char="•"/>
            </a:pPr>
            <a:r>
              <a:rPr lang="en-GB" sz="1600" dirty="0"/>
              <a:t>Cost of continuing is greater than possible benefits</a:t>
            </a:r>
          </a:p>
          <a:p>
            <a:pPr marL="285750" indent="-285750">
              <a:buFont typeface="Arial" panose="020B0604020202020204" pitchFamily="34" charset="0"/>
              <a:buChar char="•"/>
            </a:pPr>
            <a:r>
              <a:rPr lang="en-GB" sz="1600" dirty="0"/>
              <a:t>Business model changes</a:t>
            </a:r>
            <a:br>
              <a:rPr lang="en-GB" sz="1600" dirty="0"/>
            </a:br>
            <a:endParaRPr lang="en-GB" sz="1600" dirty="0"/>
          </a:p>
          <a:p>
            <a:r>
              <a:rPr lang="en-GB" sz="1600" dirty="0"/>
              <a:t>Project managers &amp; sponsor should :</a:t>
            </a:r>
            <a:br>
              <a:rPr lang="en-GB" sz="1600" dirty="0"/>
            </a:br>
            <a:endParaRPr lang="en-GB" sz="1600" dirty="0"/>
          </a:p>
          <a:p>
            <a:r>
              <a:rPr lang="en-GB" sz="1600" dirty="0"/>
              <a:t>Halt a failing project</a:t>
            </a:r>
          </a:p>
          <a:p>
            <a:r>
              <a:rPr lang="en-GB" sz="1600" dirty="0"/>
              <a:t>Do not wait too long for it to improve</a:t>
            </a:r>
          </a:p>
          <a:p>
            <a:r>
              <a:rPr lang="en-GB" sz="1600" dirty="0"/>
              <a:t>Do not overly penalise underperformance</a:t>
            </a:r>
          </a:p>
          <a:p>
            <a:r>
              <a:rPr lang="en-GB" sz="1600" dirty="0"/>
              <a:t>Learn from the experience</a:t>
            </a:r>
          </a:p>
        </p:txBody>
      </p:sp>
    </p:spTree>
    <p:extLst>
      <p:ext uri="{BB962C8B-B14F-4D97-AF65-F5344CB8AC3E}">
        <p14:creationId xmlns:p14="http://schemas.microsoft.com/office/powerpoint/2010/main" val="1538187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Controlling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Varying Project Duration</a:t>
            </a:r>
          </a:p>
        </p:txBody>
      </p:sp>
      <p:sp>
        <p:nvSpPr>
          <p:cNvPr id="9" name="Text Box 12">
            <a:extLst>
              <a:ext uri="{FF2B5EF4-FFF2-40B4-BE49-F238E27FC236}">
                <a16:creationId xmlns:a16="http://schemas.microsoft.com/office/drawing/2014/main" id="{B237E685-EE2C-E546-AC07-40ED4CC3FE19}"/>
              </a:ext>
            </a:extLst>
          </p:cNvPr>
          <p:cNvSpPr txBox="1">
            <a:spLocks noChangeArrowheads="1"/>
          </p:cNvSpPr>
          <p:nvPr/>
        </p:nvSpPr>
        <p:spPr bwMode="auto">
          <a:xfrm>
            <a:off x="6545943" y="2077298"/>
            <a:ext cx="3497943"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a:spcBef>
                <a:spcPct val="50000"/>
              </a:spcBef>
              <a:buFont typeface="Arial" panose="020B0604020202020204" pitchFamily="34" charset="0"/>
              <a:buChar char="•"/>
            </a:pPr>
            <a:r>
              <a:rPr lang="en-US" altLang="en-US" sz="1800" dirty="0"/>
              <a:t>Breaking into phases</a:t>
            </a:r>
          </a:p>
          <a:p>
            <a:pPr marL="342900" indent="-342900">
              <a:spcBef>
                <a:spcPct val="50000"/>
              </a:spcBef>
              <a:buFont typeface="Arial" panose="020B0604020202020204" pitchFamily="34" charset="0"/>
              <a:buChar char="•"/>
            </a:pPr>
            <a:r>
              <a:rPr lang="en-US" altLang="en-US" sz="1800" dirty="0"/>
              <a:t>Time-boxing</a:t>
            </a:r>
          </a:p>
          <a:p>
            <a:pPr marL="342900" indent="-342900">
              <a:spcBef>
                <a:spcPct val="50000"/>
              </a:spcBef>
              <a:buFont typeface="Arial" panose="020B0604020202020204" pitchFamily="34" charset="0"/>
              <a:buChar char="•"/>
            </a:pPr>
            <a:r>
              <a:rPr lang="en-US" altLang="en-US" sz="1800" dirty="0"/>
              <a:t>Increase Parallel working</a:t>
            </a:r>
          </a:p>
          <a:p>
            <a:pPr marL="342900" indent="-342900">
              <a:spcBef>
                <a:spcPct val="50000"/>
              </a:spcBef>
              <a:buFont typeface="Arial" panose="020B0604020202020204" pitchFamily="34" charset="0"/>
              <a:buChar char="•"/>
            </a:pPr>
            <a:r>
              <a:rPr lang="en-US" altLang="en-US" sz="1800" dirty="0"/>
              <a:t>Changing strategy</a:t>
            </a:r>
          </a:p>
          <a:p>
            <a:pPr marL="342900" indent="-342900">
              <a:spcBef>
                <a:spcPct val="50000"/>
              </a:spcBef>
              <a:buFont typeface="Arial" panose="020B0604020202020204" pitchFamily="34" charset="0"/>
              <a:buChar char="•"/>
            </a:pPr>
            <a:r>
              <a:rPr lang="en-US" altLang="en-US" sz="1800" dirty="0"/>
              <a:t>Stopping other projects</a:t>
            </a:r>
          </a:p>
        </p:txBody>
      </p:sp>
      <p:sp>
        <p:nvSpPr>
          <p:cNvPr id="10" name="Text Box 12">
            <a:extLst>
              <a:ext uri="{FF2B5EF4-FFF2-40B4-BE49-F238E27FC236}">
                <a16:creationId xmlns:a16="http://schemas.microsoft.com/office/drawing/2014/main" id="{EDA96870-9117-6C46-B02C-65BEF35378DA}"/>
              </a:ext>
            </a:extLst>
          </p:cNvPr>
          <p:cNvSpPr txBox="1">
            <a:spLocks noChangeArrowheads="1"/>
          </p:cNvSpPr>
          <p:nvPr/>
        </p:nvSpPr>
        <p:spPr bwMode="auto">
          <a:xfrm>
            <a:off x="1531257" y="2079054"/>
            <a:ext cx="3497943"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eaLnBrk="1" hangingPunct="1">
              <a:spcBef>
                <a:spcPct val="50000"/>
              </a:spcBef>
              <a:buFont typeface="Arial" panose="020B0604020202020204" pitchFamily="34" charset="0"/>
              <a:buChar char="•"/>
            </a:pPr>
            <a:r>
              <a:rPr lang="en-US" altLang="en-US" sz="1800" dirty="0"/>
              <a:t>More focused management</a:t>
            </a:r>
          </a:p>
          <a:p>
            <a:pPr marL="342900" indent="-342900" eaLnBrk="1" hangingPunct="1">
              <a:spcBef>
                <a:spcPct val="50000"/>
              </a:spcBef>
              <a:buFont typeface="Arial" panose="020B0604020202020204" pitchFamily="34" charset="0"/>
              <a:buChar char="•"/>
            </a:pPr>
            <a:r>
              <a:rPr lang="en-US" altLang="en-US" sz="1800" dirty="0"/>
              <a:t>Faster decision making</a:t>
            </a:r>
          </a:p>
          <a:p>
            <a:pPr marL="342900" indent="-342900" eaLnBrk="1" hangingPunct="1">
              <a:spcBef>
                <a:spcPct val="50000"/>
              </a:spcBef>
              <a:buFont typeface="Arial" panose="020B0604020202020204" pitchFamily="34" charset="0"/>
              <a:buChar char="•"/>
            </a:pPr>
            <a:r>
              <a:rPr lang="en-US" altLang="en-US" sz="1800" dirty="0"/>
              <a:t>Additional resources</a:t>
            </a:r>
          </a:p>
          <a:p>
            <a:pPr marL="342900" indent="-342900" eaLnBrk="1" hangingPunct="1">
              <a:spcBef>
                <a:spcPct val="50000"/>
              </a:spcBef>
              <a:buFont typeface="Arial" panose="020B0604020202020204" pitchFamily="34" charset="0"/>
              <a:buChar char="•"/>
            </a:pPr>
            <a:r>
              <a:rPr lang="en-US" altLang="en-US" sz="1800" dirty="0"/>
              <a:t>Removing constraints</a:t>
            </a:r>
          </a:p>
          <a:p>
            <a:pPr marL="342900" indent="-342900" eaLnBrk="1" hangingPunct="1">
              <a:spcBef>
                <a:spcPct val="50000"/>
              </a:spcBef>
              <a:buFont typeface="Arial" panose="020B0604020202020204" pitchFamily="34" charset="0"/>
              <a:buChar char="•"/>
            </a:pPr>
            <a:r>
              <a:rPr lang="en-US" altLang="en-US" sz="1800" dirty="0"/>
              <a:t>Reducing scope</a:t>
            </a:r>
          </a:p>
        </p:txBody>
      </p:sp>
      <p:sp>
        <p:nvSpPr>
          <p:cNvPr id="5" name="Rectangle 4">
            <a:extLst>
              <a:ext uri="{FF2B5EF4-FFF2-40B4-BE49-F238E27FC236}">
                <a16:creationId xmlns:a16="http://schemas.microsoft.com/office/drawing/2014/main" id="{C7620ED0-8FB7-6046-8FF5-6218851222E2}"/>
              </a:ext>
            </a:extLst>
          </p:cNvPr>
          <p:cNvSpPr/>
          <p:nvPr/>
        </p:nvSpPr>
        <p:spPr>
          <a:xfrm>
            <a:off x="1232750" y="4552038"/>
            <a:ext cx="9726500" cy="923330"/>
          </a:xfrm>
          <a:prstGeom prst="rect">
            <a:avLst/>
          </a:prstGeom>
        </p:spPr>
        <p:txBody>
          <a:bodyPr wrap="square">
            <a:spAutoFit/>
          </a:bodyPr>
          <a:lstStyle/>
          <a:p>
            <a:r>
              <a:rPr lang="en-GB" dirty="0">
                <a:solidFill>
                  <a:srgbClr val="FF0000"/>
                </a:solidFill>
                <a:latin typeface="Arial" panose="020B0604020202020204" pitchFamily="34" charset="0"/>
                <a:cs typeface="Arial" panose="020B0604020202020204" pitchFamily="34" charset="0"/>
              </a:rPr>
              <a:t>Once a project is underway, the main role of the project manager is to understand progress, to manage and motivate the project team to deliver, and to regularly take decisive action to keep the project on track</a:t>
            </a:r>
            <a:endParaRPr lang="en-GB" dirty="0">
              <a:solidFill>
                <a:srgbClr val="FF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62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658827"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Implement the Deliverables</a:t>
            </a:r>
            <a:br>
              <a:rPr lang="en-US" altLang="en-US" dirty="0"/>
            </a:br>
            <a:br>
              <a:rPr lang="en-US" altLang="en-US" sz="1800" dirty="0"/>
            </a:br>
            <a:r>
              <a:rPr lang="en-US" altLang="en-US" sz="1800" dirty="0"/>
              <a:t>Once deliverables are completed these are ready to be implemented, enabling </a:t>
            </a:r>
            <a:r>
              <a:rPr lang="en-US" altLang="en-US" sz="1800" dirty="0" err="1"/>
              <a:t>organisations</a:t>
            </a:r>
            <a:r>
              <a:rPr lang="en-US" altLang="en-US" sz="1800" dirty="0"/>
              <a:t> to make the transition from the current method to the new, </a:t>
            </a:r>
            <a:r>
              <a:rPr lang="en-US" altLang="en-US" sz="1800" dirty="0" err="1"/>
              <a:t>ie</a:t>
            </a:r>
            <a:r>
              <a:rPr lang="en-US" altLang="en-US" sz="1800" dirty="0"/>
              <a:t> </a:t>
            </a:r>
            <a:r>
              <a:rPr lang="en-US" altLang="en-US" sz="1800" i="1" dirty="0">
                <a:solidFill>
                  <a:srgbClr val="FF0000"/>
                </a:solidFill>
              </a:rPr>
              <a:t>change</a:t>
            </a:r>
            <a:r>
              <a:rPr lang="en-US" altLang="en-US" sz="1800" dirty="0"/>
              <a:t>.</a:t>
            </a:r>
          </a:p>
        </p:txBody>
      </p:sp>
      <p:sp>
        <p:nvSpPr>
          <p:cNvPr id="7" name="Text Box 12">
            <a:extLst>
              <a:ext uri="{FF2B5EF4-FFF2-40B4-BE49-F238E27FC236}">
                <a16:creationId xmlns:a16="http://schemas.microsoft.com/office/drawing/2014/main" id="{216BCA53-3582-1448-A09A-E8FA54A73692}"/>
              </a:ext>
            </a:extLst>
          </p:cNvPr>
          <p:cNvSpPr txBox="1">
            <a:spLocks noChangeArrowheads="1"/>
          </p:cNvSpPr>
          <p:nvPr/>
        </p:nvSpPr>
        <p:spPr bwMode="auto">
          <a:xfrm>
            <a:off x="4165600" y="2523489"/>
            <a:ext cx="3497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a:spcBef>
                <a:spcPct val="50000"/>
              </a:spcBef>
              <a:buFont typeface="Arial" panose="020B0604020202020204" pitchFamily="34" charset="0"/>
              <a:buChar char="•"/>
            </a:pPr>
            <a:r>
              <a:rPr lang="en-US" altLang="en-US" sz="1800" dirty="0"/>
              <a:t>Responding to issues</a:t>
            </a:r>
          </a:p>
          <a:p>
            <a:pPr marL="342900" indent="-342900">
              <a:spcBef>
                <a:spcPct val="50000"/>
              </a:spcBef>
              <a:buFont typeface="Arial" panose="020B0604020202020204" pitchFamily="34" charset="0"/>
              <a:buChar char="•"/>
            </a:pPr>
            <a:r>
              <a:rPr lang="en-US" altLang="en-US" sz="1800" dirty="0"/>
              <a:t>Closing the project</a:t>
            </a:r>
          </a:p>
          <a:p>
            <a:pPr marL="342900" indent="-342900">
              <a:spcBef>
                <a:spcPct val="50000"/>
              </a:spcBef>
              <a:buFont typeface="Arial" panose="020B0604020202020204" pitchFamily="34" charset="0"/>
              <a:buChar char="•"/>
            </a:pPr>
            <a:r>
              <a:rPr lang="en-US" altLang="en-US" sz="1800" dirty="0"/>
              <a:t>Project Review</a:t>
            </a:r>
          </a:p>
        </p:txBody>
      </p:sp>
      <p:sp>
        <p:nvSpPr>
          <p:cNvPr id="8" name="Text Box 12">
            <a:extLst>
              <a:ext uri="{FF2B5EF4-FFF2-40B4-BE49-F238E27FC236}">
                <a16:creationId xmlns:a16="http://schemas.microsoft.com/office/drawing/2014/main" id="{3E145435-9752-A143-94D8-FBBDEBC919B4}"/>
              </a:ext>
            </a:extLst>
          </p:cNvPr>
          <p:cNvSpPr txBox="1">
            <a:spLocks noChangeArrowheads="1"/>
          </p:cNvSpPr>
          <p:nvPr/>
        </p:nvSpPr>
        <p:spPr bwMode="auto">
          <a:xfrm>
            <a:off x="286430" y="2523489"/>
            <a:ext cx="3879170"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800" dirty="0"/>
              <a:t>Implementation planning</a:t>
            </a:r>
          </a:p>
          <a:p>
            <a:pPr marL="285750" indent="-285750" eaLnBrk="1" hangingPunct="1">
              <a:spcBef>
                <a:spcPct val="50000"/>
              </a:spcBef>
              <a:buFont typeface="Arial" panose="020B0604020202020204" pitchFamily="34" charset="0"/>
              <a:buChar char="•"/>
            </a:pPr>
            <a:r>
              <a:rPr lang="en-US" altLang="en-US" sz="1800" dirty="0"/>
              <a:t>Testing and Acceptance</a:t>
            </a:r>
          </a:p>
          <a:p>
            <a:pPr marL="285750" indent="-285750" eaLnBrk="1" hangingPunct="1">
              <a:spcBef>
                <a:spcPct val="50000"/>
              </a:spcBef>
              <a:buFont typeface="Arial" panose="020B0604020202020204" pitchFamily="34" charset="0"/>
              <a:buChar char="•"/>
            </a:pPr>
            <a:r>
              <a:rPr lang="en-US" altLang="en-US" sz="1800" dirty="0"/>
              <a:t>Implementing and handover</a:t>
            </a:r>
          </a:p>
          <a:p>
            <a:pPr marL="1028700" lvl="1" eaLnBrk="1" hangingPunct="1">
              <a:spcBef>
                <a:spcPct val="50000"/>
              </a:spcBef>
              <a:buFont typeface="Arial" panose="020B0604020202020204" pitchFamily="34" charset="0"/>
              <a:buChar char="•"/>
            </a:pPr>
            <a:r>
              <a:rPr lang="en-US" altLang="en-US" sz="1800" dirty="0"/>
              <a:t>Prototype</a:t>
            </a:r>
          </a:p>
          <a:p>
            <a:pPr marL="1028700" lvl="1" eaLnBrk="1" hangingPunct="1">
              <a:spcBef>
                <a:spcPct val="50000"/>
              </a:spcBef>
              <a:buFont typeface="Arial" panose="020B0604020202020204" pitchFamily="34" charset="0"/>
              <a:buChar char="•"/>
            </a:pPr>
            <a:r>
              <a:rPr lang="en-US" altLang="en-US" sz="1800" dirty="0"/>
              <a:t>Pilot implementation</a:t>
            </a:r>
          </a:p>
          <a:p>
            <a:pPr marL="1028700" lvl="1" eaLnBrk="1" hangingPunct="1">
              <a:spcBef>
                <a:spcPct val="50000"/>
              </a:spcBef>
              <a:buFont typeface="Arial" panose="020B0604020202020204" pitchFamily="34" charset="0"/>
              <a:buChar char="•"/>
            </a:pPr>
            <a:r>
              <a:rPr lang="en-US" altLang="en-US" sz="1800" dirty="0"/>
              <a:t>Phased</a:t>
            </a:r>
          </a:p>
          <a:p>
            <a:pPr marL="1028700" lvl="1" eaLnBrk="1" hangingPunct="1">
              <a:spcBef>
                <a:spcPct val="50000"/>
              </a:spcBef>
              <a:buFont typeface="Arial" panose="020B0604020202020204" pitchFamily="34" charset="0"/>
              <a:buChar char="•"/>
            </a:pPr>
            <a:r>
              <a:rPr lang="en-US" altLang="en-US" sz="1800" dirty="0"/>
              <a:t>Big Bang</a:t>
            </a:r>
          </a:p>
        </p:txBody>
      </p:sp>
      <p:sp>
        <p:nvSpPr>
          <p:cNvPr id="9" name="Text Box 12">
            <a:extLst>
              <a:ext uri="{FF2B5EF4-FFF2-40B4-BE49-F238E27FC236}">
                <a16:creationId xmlns:a16="http://schemas.microsoft.com/office/drawing/2014/main" id="{48308F2E-13DB-E74D-95AB-CC7DEC487A8D}"/>
              </a:ext>
            </a:extLst>
          </p:cNvPr>
          <p:cNvSpPr txBox="1">
            <a:spLocks noChangeArrowheads="1"/>
          </p:cNvSpPr>
          <p:nvPr/>
        </p:nvSpPr>
        <p:spPr bwMode="auto">
          <a:xfrm>
            <a:off x="5698786" y="4928535"/>
            <a:ext cx="64932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US" altLang="en-US" sz="1800" dirty="0">
                <a:solidFill>
                  <a:srgbClr val="FF0000"/>
                </a:solidFill>
              </a:rPr>
              <a:t>If a project has been successful, reward and celebration is important. This develops motivation for future projects.</a:t>
            </a:r>
          </a:p>
        </p:txBody>
      </p:sp>
    </p:spTree>
    <p:extLst>
      <p:ext uri="{BB962C8B-B14F-4D97-AF65-F5344CB8AC3E}">
        <p14:creationId xmlns:p14="http://schemas.microsoft.com/office/powerpoint/2010/main" val="4105171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Testing Deliverables</a:t>
            </a:r>
          </a:p>
        </p:txBody>
      </p:sp>
    </p:spTree>
    <p:extLst>
      <p:ext uri="{BB962C8B-B14F-4D97-AF65-F5344CB8AC3E}">
        <p14:creationId xmlns:p14="http://schemas.microsoft.com/office/powerpoint/2010/main" val="3739386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751742"/>
            <a:ext cx="11571741" cy="1985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When is a Project Complete</a:t>
            </a:r>
            <a:endParaRPr lang="en-US" altLang="en-US" sz="1800" dirty="0"/>
          </a:p>
          <a:p>
            <a:pPr eaLnBrk="1" hangingPunct="1">
              <a:spcBef>
                <a:spcPct val="50000"/>
              </a:spcBef>
            </a:pPr>
            <a:r>
              <a:rPr lang="en-GB" sz="1800" dirty="0"/>
              <a:t>Ending a project is often more difficult than anticipated. </a:t>
            </a:r>
            <a:br>
              <a:rPr lang="en-GB" sz="1800" dirty="0"/>
            </a:br>
            <a:br>
              <a:rPr lang="en-GB" sz="1800" dirty="0"/>
            </a:br>
            <a:r>
              <a:rPr lang="en-GB" sz="1800" dirty="0"/>
              <a:t>There are always further activities that can be done to improve the implementation, or to increase stakeholder satisfaction. However a project must end. The project team members will be needed to do other work and costs must be limited or the business case will never be met</a:t>
            </a:r>
            <a:endParaRPr lang="en-US" altLang="en-US" sz="1800" dirty="0"/>
          </a:p>
        </p:txBody>
      </p:sp>
      <p:sp>
        <p:nvSpPr>
          <p:cNvPr id="7" name="Text Box 12">
            <a:extLst>
              <a:ext uri="{FF2B5EF4-FFF2-40B4-BE49-F238E27FC236}">
                <a16:creationId xmlns:a16="http://schemas.microsoft.com/office/drawing/2014/main" id="{F60CB051-6314-8040-A26C-874CF6E3ADD5}"/>
              </a:ext>
            </a:extLst>
          </p:cNvPr>
          <p:cNvSpPr txBox="1">
            <a:spLocks noChangeArrowheads="1"/>
          </p:cNvSpPr>
          <p:nvPr/>
        </p:nvSpPr>
        <p:spPr bwMode="auto">
          <a:xfrm>
            <a:off x="5862330" y="2912454"/>
            <a:ext cx="4746171" cy="2185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US" altLang="en-US" sz="1600" dirty="0"/>
              <a:t>Closure activities:</a:t>
            </a:r>
          </a:p>
          <a:p>
            <a:pPr>
              <a:spcBef>
                <a:spcPct val="50000"/>
              </a:spcBef>
            </a:pPr>
            <a:r>
              <a:rPr lang="en-US" altLang="en-US" sz="1600" dirty="0"/>
              <a:t>Outstanding activities completed</a:t>
            </a:r>
          </a:p>
          <a:p>
            <a:pPr>
              <a:spcBef>
                <a:spcPct val="50000"/>
              </a:spcBef>
            </a:pPr>
            <a:r>
              <a:rPr lang="en-US" altLang="en-US" sz="1600" dirty="0"/>
              <a:t>Release personnel</a:t>
            </a:r>
          </a:p>
          <a:p>
            <a:pPr>
              <a:spcBef>
                <a:spcPct val="50000"/>
              </a:spcBef>
            </a:pPr>
            <a:r>
              <a:rPr lang="en-US" altLang="en-US" sz="1600" dirty="0"/>
              <a:t>Review stakeholder satisfaction</a:t>
            </a:r>
          </a:p>
          <a:p>
            <a:pPr>
              <a:spcBef>
                <a:spcPct val="50000"/>
              </a:spcBef>
            </a:pPr>
            <a:r>
              <a:rPr lang="en-US" altLang="en-US" sz="1600" dirty="0"/>
              <a:t>Staff appraisals as appropriate</a:t>
            </a:r>
          </a:p>
          <a:p>
            <a:pPr>
              <a:spcBef>
                <a:spcPct val="50000"/>
              </a:spcBef>
            </a:pPr>
            <a:r>
              <a:rPr lang="en-US" altLang="en-US" sz="1600" dirty="0" err="1"/>
              <a:t>Finalise</a:t>
            </a:r>
            <a:r>
              <a:rPr lang="en-US" altLang="en-US" sz="1600" dirty="0"/>
              <a:t> budgets/documentation/reviews</a:t>
            </a:r>
          </a:p>
        </p:txBody>
      </p:sp>
      <p:sp>
        <p:nvSpPr>
          <p:cNvPr id="8" name="Text Box 12">
            <a:extLst>
              <a:ext uri="{FF2B5EF4-FFF2-40B4-BE49-F238E27FC236}">
                <a16:creationId xmlns:a16="http://schemas.microsoft.com/office/drawing/2014/main" id="{E5C18A0B-74C6-9244-AE36-A5E4E8780B1E}"/>
              </a:ext>
            </a:extLst>
          </p:cNvPr>
          <p:cNvSpPr txBox="1">
            <a:spLocks noChangeArrowheads="1"/>
          </p:cNvSpPr>
          <p:nvPr/>
        </p:nvSpPr>
        <p:spPr bwMode="auto">
          <a:xfrm>
            <a:off x="286430" y="2912454"/>
            <a:ext cx="5014686"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eaLnBrk="1" hangingPunct="1">
              <a:spcBef>
                <a:spcPct val="50000"/>
              </a:spcBef>
              <a:buFont typeface="Arial" panose="020B0604020202020204" pitchFamily="34" charset="0"/>
              <a:buChar char="•"/>
            </a:pPr>
            <a:r>
              <a:rPr lang="en-US" altLang="en-US" sz="1600" dirty="0"/>
              <a:t>Prepare for completion</a:t>
            </a:r>
          </a:p>
          <a:p>
            <a:pPr marL="342900" indent="-342900" eaLnBrk="1" hangingPunct="1">
              <a:spcBef>
                <a:spcPct val="50000"/>
              </a:spcBef>
              <a:buFont typeface="Arial" panose="020B0604020202020204" pitchFamily="34" charset="0"/>
              <a:buChar char="•"/>
            </a:pPr>
            <a:r>
              <a:rPr lang="en-US" altLang="en-US" sz="1600" dirty="0"/>
              <a:t>Be clear on conditions to close the project</a:t>
            </a:r>
          </a:p>
          <a:p>
            <a:pPr marL="342900" indent="-342900" eaLnBrk="1" hangingPunct="1">
              <a:spcBef>
                <a:spcPct val="50000"/>
              </a:spcBef>
              <a:buFont typeface="Arial" panose="020B0604020202020204" pitchFamily="34" charset="0"/>
              <a:buChar char="•"/>
            </a:pPr>
            <a:r>
              <a:rPr lang="en-US" altLang="en-US" sz="1600" dirty="0"/>
              <a:t>Complete closure activities</a:t>
            </a:r>
          </a:p>
          <a:p>
            <a:pPr marL="342900" indent="-342900" eaLnBrk="1" hangingPunct="1">
              <a:spcBef>
                <a:spcPct val="50000"/>
              </a:spcBef>
              <a:buFont typeface="Arial" panose="020B0604020202020204" pitchFamily="34" charset="0"/>
              <a:buChar char="•"/>
            </a:pPr>
            <a:r>
              <a:rPr lang="en-US" altLang="en-US" sz="1600" dirty="0"/>
              <a:t>Gain sponsor approval to close project</a:t>
            </a:r>
          </a:p>
        </p:txBody>
      </p:sp>
    </p:spTree>
    <p:extLst>
      <p:ext uri="{BB962C8B-B14F-4D97-AF65-F5344CB8AC3E}">
        <p14:creationId xmlns:p14="http://schemas.microsoft.com/office/powerpoint/2010/main" val="2084216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Completing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Releasing Project Team Members</a:t>
            </a:r>
          </a:p>
        </p:txBody>
      </p:sp>
    </p:spTree>
    <p:extLst>
      <p:ext uri="{BB962C8B-B14F-4D97-AF65-F5344CB8AC3E}">
        <p14:creationId xmlns:p14="http://schemas.microsoft.com/office/powerpoint/2010/main" val="1324207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Learning from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586256"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Was the Project Successful?</a:t>
            </a:r>
            <a:br>
              <a:rPr lang="en-US" altLang="en-US" dirty="0"/>
            </a:br>
            <a:br>
              <a:rPr lang="en-US" altLang="en-US" dirty="0"/>
            </a:br>
            <a:r>
              <a:rPr lang="en-US" altLang="en-US" sz="2000" dirty="0"/>
              <a:t>Has the project delivered successful criteria</a:t>
            </a:r>
            <a:br>
              <a:rPr lang="en-US" altLang="en-US" sz="2000" dirty="0"/>
            </a:br>
            <a:r>
              <a:rPr lang="en-US" altLang="en-US" sz="2000" dirty="0"/>
              <a:t>Are all outcomes satisfied and satisfy the objective criteria</a:t>
            </a:r>
            <a:br>
              <a:rPr lang="en-US" altLang="en-US" sz="2000" dirty="0"/>
            </a:br>
            <a:endParaRPr lang="en-US" altLang="en-US" sz="1400" dirty="0"/>
          </a:p>
          <a:p>
            <a:pPr marL="285750" indent="-285750" eaLnBrk="1" hangingPunct="1">
              <a:spcBef>
                <a:spcPct val="50000"/>
              </a:spcBef>
              <a:buFont typeface="Arial" panose="020B0604020202020204" pitchFamily="34" charset="0"/>
              <a:buChar char="•"/>
            </a:pPr>
            <a:r>
              <a:rPr lang="en-US" altLang="en-US" sz="1800" dirty="0"/>
              <a:t>Review tangible success criteria</a:t>
            </a:r>
          </a:p>
          <a:p>
            <a:pPr marL="285750" indent="-285750" eaLnBrk="1" hangingPunct="1">
              <a:spcBef>
                <a:spcPct val="50000"/>
              </a:spcBef>
              <a:buFont typeface="Arial" panose="020B0604020202020204" pitchFamily="34" charset="0"/>
              <a:buChar char="•"/>
            </a:pPr>
            <a:r>
              <a:rPr lang="en-US" altLang="en-US" sz="1800" dirty="0"/>
              <a:t>Were the success criteria met within constraints of scope, time and finance</a:t>
            </a:r>
          </a:p>
          <a:p>
            <a:pPr marL="285750" indent="-285750" eaLnBrk="1" hangingPunct="1">
              <a:spcBef>
                <a:spcPct val="50000"/>
              </a:spcBef>
              <a:buFont typeface="Arial" panose="020B0604020202020204" pitchFamily="34" charset="0"/>
              <a:buChar char="•"/>
            </a:pPr>
            <a:r>
              <a:rPr lang="en-US" altLang="en-US" sz="1800" dirty="0"/>
              <a:t>Review intangible successes</a:t>
            </a:r>
          </a:p>
          <a:p>
            <a:pPr marL="285750" indent="-285750" eaLnBrk="1" hangingPunct="1">
              <a:spcBef>
                <a:spcPct val="50000"/>
              </a:spcBef>
              <a:buFont typeface="Arial" panose="020B0604020202020204" pitchFamily="34" charset="0"/>
              <a:buChar char="•"/>
            </a:pPr>
            <a:r>
              <a:rPr lang="en-US" altLang="en-US" sz="1800" dirty="0"/>
              <a:t>Do stakeholders consider project successful?</a:t>
            </a:r>
          </a:p>
          <a:p>
            <a:pPr marL="285750" indent="-285750" eaLnBrk="1" hangingPunct="1">
              <a:spcBef>
                <a:spcPct val="50000"/>
              </a:spcBef>
              <a:buFont typeface="Arial" panose="020B0604020202020204" pitchFamily="34" charset="0"/>
              <a:buChar char="•"/>
            </a:pPr>
            <a:r>
              <a:rPr lang="en-US" altLang="en-US" sz="1800" dirty="0"/>
              <a:t>Does sponsor consider project successful?</a:t>
            </a:r>
          </a:p>
          <a:p>
            <a:pPr marL="285750" indent="-285750" eaLnBrk="1" hangingPunct="1">
              <a:spcBef>
                <a:spcPct val="50000"/>
              </a:spcBef>
              <a:buFont typeface="Arial" panose="020B0604020202020204" pitchFamily="34" charset="0"/>
              <a:buChar char="•"/>
            </a:pPr>
            <a:r>
              <a:rPr lang="en-US" altLang="en-US" sz="1800" dirty="0"/>
              <a:t>Any other gains?</a:t>
            </a:r>
          </a:p>
        </p:txBody>
      </p:sp>
    </p:spTree>
    <p:extLst>
      <p:ext uri="{BB962C8B-B14F-4D97-AF65-F5344CB8AC3E}">
        <p14:creationId xmlns:p14="http://schemas.microsoft.com/office/powerpoint/2010/main" val="2252592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Learning from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7" name="Text Box 12">
            <a:extLst>
              <a:ext uri="{FF2B5EF4-FFF2-40B4-BE49-F238E27FC236}">
                <a16:creationId xmlns:a16="http://schemas.microsoft.com/office/drawing/2014/main" id="{472401B1-D229-B14B-92E9-A978BC5E30F0}"/>
              </a:ext>
            </a:extLst>
          </p:cNvPr>
          <p:cNvSpPr txBox="1">
            <a:spLocks noChangeArrowheads="1"/>
          </p:cNvSpPr>
          <p:nvPr/>
        </p:nvSpPr>
        <p:spPr bwMode="auto">
          <a:xfrm>
            <a:off x="286430" y="2338823"/>
            <a:ext cx="6143399"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600" dirty="0"/>
              <a:t>Identify audience for review</a:t>
            </a:r>
          </a:p>
          <a:p>
            <a:pPr marL="285750" indent="-285750" eaLnBrk="1" hangingPunct="1">
              <a:spcBef>
                <a:spcPct val="50000"/>
              </a:spcBef>
              <a:buFont typeface="Arial" panose="020B0604020202020204" pitchFamily="34" charset="0"/>
              <a:buChar char="•"/>
            </a:pPr>
            <a:r>
              <a:rPr lang="en-US" altLang="en-US" sz="1600" dirty="0"/>
              <a:t>Introduce review</a:t>
            </a:r>
          </a:p>
          <a:p>
            <a:pPr marL="285750" indent="-285750" eaLnBrk="1" hangingPunct="1">
              <a:spcBef>
                <a:spcPct val="50000"/>
              </a:spcBef>
              <a:buFont typeface="Arial" panose="020B0604020202020204" pitchFamily="34" charset="0"/>
              <a:buChar char="•"/>
            </a:pPr>
            <a:r>
              <a:rPr lang="en-US" altLang="en-US" sz="1600" dirty="0"/>
              <a:t>Consider: </a:t>
            </a:r>
          </a:p>
          <a:p>
            <a:pPr marL="1028700" lvl="1" eaLnBrk="1" hangingPunct="1">
              <a:spcBef>
                <a:spcPct val="50000"/>
              </a:spcBef>
              <a:buFont typeface="Arial" panose="020B0604020202020204" pitchFamily="34" charset="0"/>
              <a:buChar char="•"/>
            </a:pPr>
            <a:r>
              <a:rPr lang="en-US" altLang="en-US" sz="1600" dirty="0"/>
              <a:t>Team view of project success</a:t>
            </a:r>
          </a:p>
          <a:p>
            <a:pPr marL="1028700" lvl="1" eaLnBrk="1" hangingPunct="1">
              <a:spcBef>
                <a:spcPct val="50000"/>
              </a:spcBef>
              <a:buFont typeface="Arial" panose="020B0604020202020204" pitchFamily="34" charset="0"/>
              <a:buChar char="•"/>
            </a:pPr>
            <a:r>
              <a:rPr lang="en-US" altLang="en-US" sz="1600" dirty="0"/>
              <a:t>Lessons learnt – are there any?</a:t>
            </a:r>
          </a:p>
          <a:p>
            <a:pPr marL="1028700" lvl="1" eaLnBrk="1" hangingPunct="1">
              <a:spcBef>
                <a:spcPct val="50000"/>
              </a:spcBef>
              <a:buFont typeface="Arial" panose="020B0604020202020204" pitchFamily="34" charset="0"/>
              <a:buChar char="•"/>
            </a:pPr>
            <a:r>
              <a:rPr lang="en-US" altLang="en-US" sz="1600" dirty="0"/>
              <a:t>What went well</a:t>
            </a:r>
          </a:p>
          <a:p>
            <a:pPr marL="1028700" lvl="1" eaLnBrk="1" hangingPunct="1">
              <a:spcBef>
                <a:spcPct val="50000"/>
              </a:spcBef>
              <a:buFont typeface="Arial" panose="020B0604020202020204" pitchFamily="34" charset="0"/>
              <a:buChar char="•"/>
            </a:pPr>
            <a:r>
              <a:rPr lang="en-US" altLang="en-US" sz="1600" dirty="0"/>
              <a:t>What went badly</a:t>
            </a:r>
          </a:p>
          <a:p>
            <a:pPr marL="1028700" lvl="1" eaLnBrk="1" hangingPunct="1">
              <a:spcBef>
                <a:spcPct val="50000"/>
              </a:spcBef>
              <a:buFont typeface="Arial" panose="020B0604020202020204" pitchFamily="34" charset="0"/>
              <a:buChar char="•"/>
            </a:pPr>
            <a:r>
              <a:rPr lang="en-US" altLang="en-US" sz="1600" dirty="0"/>
              <a:t>Any changes that can be adopted</a:t>
            </a:r>
          </a:p>
          <a:p>
            <a:pPr marL="1028700" lvl="1" eaLnBrk="1" hangingPunct="1">
              <a:spcBef>
                <a:spcPct val="50000"/>
              </a:spcBef>
              <a:buFont typeface="Arial" panose="020B0604020202020204" pitchFamily="34" charset="0"/>
              <a:buChar char="•"/>
            </a:pPr>
            <a:r>
              <a:rPr lang="en-US" altLang="en-US" sz="1600" dirty="0"/>
              <a:t>Any other lessons learnt</a:t>
            </a:r>
          </a:p>
        </p:txBody>
      </p:sp>
      <p:sp>
        <p:nvSpPr>
          <p:cNvPr id="8" name="Text Box 12">
            <a:extLst>
              <a:ext uri="{FF2B5EF4-FFF2-40B4-BE49-F238E27FC236}">
                <a16:creationId xmlns:a16="http://schemas.microsoft.com/office/drawing/2014/main" id="{0FE84F29-E53D-A34C-9DCE-264766789130}"/>
              </a:ext>
            </a:extLst>
          </p:cNvPr>
          <p:cNvSpPr txBox="1">
            <a:spLocks noChangeArrowheads="1"/>
          </p:cNvSpPr>
          <p:nvPr/>
        </p:nvSpPr>
        <p:spPr bwMode="auto">
          <a:xfrm>
            <a:off x="438830" y="1223451"/>
            <a:ext cx="11412084"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Reviewing the Project</a:t>
            </a:r>
            <a:br>
              <a:rPr lang="en-US" altLang="en-US" dirty="0"/>
            </a:br>
            <a:br>
              <a:rPr lang="en-US" altLang="en-US" dirty="0"/>
            </a:br>
            <a:r>
              <a:rPr lang="en-US" altLang="en-US" sz="1800" dirty="0"/>
              <a:t>Work as a basis for improving project performance achieved via discussion and learning. To </a:t>
            </a:r>
          </a:p>
        </p:txBody>
      </p:sp>
    </p:spTree>
    <p:extLst>
      <p:ext uri="{BB962C8B-B14F-4D97-AF65-F5344CB8AC3E}">
        <p14:creationId xmlns:p14="http://schemas.microsoft.com/office/powerpoint/2010/main" val="2237789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Learning from Projects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5969227"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Project Quality Assurance</a:t>
            </a:r>
          </a:p>
          <a:p>
            <a:pPr eaLnBrk="1" hangingPunct="1">
              <a:spcBef>
                <a:spcPct val="50000"/>
              </a:spcBef>
            </a:pPr>
            <a:r>
              <a:rPr lang="en-US" altLang="en-US" sz="1800" dirty="0"/>
              <a:t>A detailed review. </a:t>
            </a:r>
            <a:br>
              <a:rPr lang="en-US" altLang="en-US" sz="1800" dirty="0"/>
            </a:br>
            <a:r>
              <a:rPr lang="en-US" altLang="en-US" sz="1800" dirty="0"/>
              <a:t>Can be completed at any stage of project</a:t>
            </a:r>
            <a:br>
              <a:rPr lang="en-US" altLang="en-US" sz="1800" dirty="0"/>
            </a:br>
            <a:endParaRPr lang="en-US" altLang="en-US" sz="1800" dirty="0"/>
          </a:p>
          <a:p>
            <a:pPr eaLnBrk="1" hangingPunct="1">
              <a:spcBef>
                <a:spcPct val="50000"/>
              </a:spcBef>
            </a:pPr>
            <a:r>
              <a:rPr lang="en-US" altLang="en-US" sz="1800" dirty="0"/>
              <a:t>Following QA the following criteria should be understood:</a:t>
            </a:r>
          </a:p>
          <a:p>
            <a:pPr marL="285750" indent="-285750" eaLnBrk="1" hangingPunct="1">
              <a:spcBef>
                <a:spcPct val="50000"/>
              </a:spcBef>
              <a:buFont typeface="Arial" panose="020B0604020202020204" pitchFamily="34" charset="0"/>
              <a:buChar char="•"/>
            </a:pPr>
            <a:r>
              <a:rPr lang="en-US" altLang="en-US" sz="1800" dirty="0"/>
              <a:t>Project status</a:t>
            </a:r>
          </a:p>
          <a:p>
            <a:pPr marL="285750" indent="-285750" eaLnBrk="1" hangingPunct="1">
              <a:spcBef>
                <a:spcPct val="50000"/>
              </a:spcBef>
              <a:buFont typeface="Arial" panose="020B0604020202020204" pitchFamily="34" charset="0"/>
              <a:buChar char="•"/>
            </a:pPr>
            <a:r>
              <a:rPr lang="en-US" altLang="en-US" sz="1800" dirty="0"/>
              <a:t>Quality of project management processes</a:t>
            </a:r>
          </a:p>
          <a:p>
            <a:pPr marL="285750" indent="-285750" eaLnBrk="1" hangingPunct="1">
              <a:spcBef>
                <a:spcPct val="50000"/>
              </a:spcBef>
              <a:buFont typeface="Arial" panose="020B0604020202020204" pitchFamily="34" charset="0"/>
              <a:buChar char="•"/>
            </a:pPr>
            <a:r>
              <a:rPr lang="en-US" altLang="en-US" sz="1800" dirty="0"/>
              <a:t>PM  abilities</a:t>
            </a:r>
          </a:p>
          <a:p>
            <a:pPr marL="285750" indent="-285750" eaLnBrk="1" hangingPunct="1">
              <a:spcBef>
                <a:spcPct val="50000"/>
              </a:spcBef>
              <a:buFont typeface="Arial" panose="020B0604020202020204" pitchFamily="34" charset="0"/>
              <a:buChar char="•"/>
            </a:pPr>
            <a:r>
              <a:rPr lang="en-US" altLang="en-US" sz="1800" dirty="0"/>
              <a:t>Learning opportunities</a:t>
            </a:r>
          </a:p>
          <a:p>
            <a:pPr marL="285750" indent="-285750" eaLnBrk="1" hangingPunct="1">
              <a:spcBef>
                <a:spcPct val="50000"/>
              </a:spcBef>
              <a:buFont typeface="Arial" panose="020B0604020202020204" pitchFamily="34" charset="0"/>
              <a:buChar char="•"/>
            </a:pPr>
            <a:r>
              <a:rPr lang="en-US" altLang="en-US" sz="1800" dirty="0"/>
              <a:t>Improvement opportunities</a:t>
            </a:r>
            <a:r>
              <a:rPr lang="en-US" altLang="en-US" dirty="0"/>
              <a:t> </a:t>
            </a:r>
          </a:p>
        </p:txBody>
      </p:sp>
      <p:sp>
        <p:nvSpPr>
          <p:cNvPr id="7" name="Text Box 12">
            <a:extLst>
              <a:ext uri="{FF2B5EF4-FFF2-40B4-BE49-F238E27FC236}">
                <a16:creationId xmlns:a16="http://schemas.microsoft.com/office/drawing/2014/main" id="{5E06D708-6F31-D94E-97E0-7B301DED1C57}"/>
              </a:ext>
            </a:extLst>
          </p:cNvPr>
          <p:cNvSpPr txBox="1">
            <a:spLocks noChangeArrowheads="1"/>
          </p:cNvSpPr>
          <p:nvPr/>
        </p:nvSpPr>
        <p:spPr bwMode="auto">
          <a:xfrm>
            <a:off x="6604000" y="1858844"/>
            <a:ext cx="3643086" cy="2185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sz="1600" b="1" dirty="0">
                <a:solidFill>
                  <a:srgbClr val="00B050"/>
                </a:solidFill>
              </a:rPr>
              <a:t>Consider:</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Scope/Objectives/Requirements</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Business Case</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Planning</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Schedule management</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Resources</a:t>
            </a:r>
          </a:p>
        </p:txBody>
      </p:sp>
      <p:sp>
        <p:nvSpPr>
          <p:cNvPr id="8" name="Text Box 12">
            <a:extLst>
              <a:ext uri="{FF2B5EF4-FFF2-40B4-BE49-F238E27FC236}">
                <a16:creationId xmlns:a16="http://schemas.microsoft.com/office/drawing/2014/main" id="{253A019E-3951-EE46-9120-2DCA0237E060}"/>
              </a:ext>
            </a:extLst>
          </p:cNvPr>
          <p:cNvSpPr txBox="1">
            <a:spLocks noChangeArrowheads="1"/>
          </p:cNvSpPr>
          <p:nvPr/>
        </p:nvSpPr>
        <p:spPr bwMode="auto">
          <a:xfrm>
            <a:off x="9143278" y="3711517"/>
            <a:ext cx="3643086"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600" b="1" dirty="0">
                <a:solidFill>
                  <a:srgbClr val="00B050"/>
                </a:solidFill>
              </a:rPr>
              <a:t>Management processes</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Delivery/implementation</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Benefits</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Governance</a:t>
            </a:r>
          </a:p>
          <a:p>
            <a:pPr marL="285750" indent="-285750" eaLnBrk="1" hangingPunct="1">
              <a:spcBef>
                <a:spcPct val="50000"/>
              </a:spcBef>
              <a:buFont typeface="Arial" panose="020B0604020202020204" pitchFamily="34" charset="0"/>
              <a:buChar char="•"/>
            </a:pPr>
            <a:r>
              <a:rPr lang="en-US" altLang="en-US" sz="1600" b="1" dirty="0">
                <a:solidFill>
                  <a:srgbClr val="00B050"/>
                </a:solidFill>
              </a:rPr>
              <a:t>Quality</a:t>
            </a:r>
          </a:p>
        </p:txBody>
      </p:sp>
    </p:spTree>
    <p:extLst>
      <p:ext uri="{BB962C8B-B14F-4D97-AF65-F5344CB8AC3E}">
        <p14:creationId xmlns:p14="http://schemas.microsoft.com/office/powerpoint/2010/main" val="1419205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nSpc>
                <a:spcPct val="90000"/>
              </a:lnSpc>
              <a:buFont typeface="+mj-lt"/>
              <a:buAutoNum type="arabicPeriod"/>
            </a:pPr>
            <a:r>
              <a:rPr lang="en-GB" altLang="en-US" sz="2400" dirty="0"/>
              <a:t>How is/was your  project controlled</a:t>
            </a:r>
          </a:p>
          <a:p>
            <a:pPr marL="514350" indent="-514350">
              <a:lnSpc>
                <a:spcPct val="90000"/>
              </a:lnSpc>
              <a:buFont typeface="+mj-lt"/>
              <a:buAutoNum type="arabicPeriod"/>
            </a:pPr>
            <a:r>
              <a:rPr lang="en-GB" altLang="en-US" sz="2400" dirty="0"/>
              <a:t>How is/was your  project completed</a:t>
            </a:r>
          </a:p>
          <a:p>
            <a:pPr marL="514350" indent="-514350">
              <a:lnSpc>
                <a:spcPct val="90000"/>
              </a:lnSpc>
              <a:buFont typeface="+mj-lt"/>
              <a:buAutoNum type="arabicPeriod"/>
            </a:pPr>
            <a:r>
              <a:rPr lang="en-GB" altLang="en-US" sz="2400" dirty="0"/>
              <a:t>What lessons were learnt?</a:t>
            </a:r>
            <a:br>
              <a:rPr lang="en-GB" altLang="en-US" sz="2400" dirty="0"/>
            </a:br>
            <a:br>
              <a:rPr lang="en-GB" altLang="en-US" sz="2400" dirty="0"/>
            </a:br>
            <a:endParaRPr lang="en-GB" altLang="en-US" sz="2400" dirty="0"/>
          </a:p>
          <a:p>
            <a:pPr marL="514350" indent="-514350">
              <a:lnSpc>
                <a:spcPct val="90000"/>
              </a:lnSpc>
              <a:buFont typeface="+mj-lt"/>
              <a:buAutoNum type="arabicPeriod"/>
            </a:pPr>
            <a:endParaRPr lang="en-GB" altLang="en-US" sz="2400" dirty="0"/>
          </a:p>
          <a:p>
            <a:pPr marL="514350" indent="-514350">
              <a:lnSpc>
                <a:spcPct val="90000"/>
              </a:lnSpc>
              <a:buFont typeface="+mj-lt"/>
              <a:buAutoNum type="arabicPeriod"/>
            </a:pPr>
            <a:endParaRPr lang="en-GB" altLang="en-US" dirty="0"/>
          </a:p>
        </p:txBody>
      </p:sp>
      <p:pic>
        <p:nvPicPr>
          <p:cNvPr id="7" name="Picture 6">
            <a:extLst>
              <a:ext uri="{FF2B5EF4-FFF2-40B4-BE49-F238E27FC236}">
                <a16:creationId xmlns:a16="http://schemas.microsoft.com/office/drawing/2014/main" id="{844F941F-EAFD-9F45-80C7-C67B3A4943A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161" b="96552" l="10000" r="90000"/>
                    </a14:imgEffect>
                  </a14:imgLayer>
                </a14:imgProps>
              </a:ext>
            </a:extLst>
          </a:blip>
          <a:stretch>
            <a:fillRect/>
          </a:stretch>
        </p:blipFill>
        <p:spPr>
          <a:xfrm>
            <a:off x="8809134" y="569557"/>
            <a:ext cx="3598733" cy="2609081"/>
          </a:xfrm>
          <a:prstGeom prst="rect">
            <a:avLst/>
          </a:prstGeom>
        </p:spPr>
      </p:pic>
      <p:pic>
        <p:nvPicPr>
          <p:cNvPr id="2" name="Picture 1">
            <a:extLst>
              <a:ext uri="{FF2B5EF4-FFF2-40B4-BE49-F238E27FC236}">
                <a16:creationId xmlns:a16="http://schemas.microsoft.com/office/drawing/2014/main" id="{5C9696CE-E602-7144-B8A1-81F257161FAD}"/>
              </a:ext>
            </a:extLst>
          </p:cNvPr>
          <p:cNvPicPr>
            <a:picLocks noChangeAspect="1"/>
          </p:cNvPicPr>
          <p:nvPr/>
        </p:nvPicPr>
        <p:blipFill>
          <a:blip r:embed="rId5"/>
          <a:stretch>
            <a:fillRect/>
          </a:stretch>
        </p:blipFill>
        <p:spPr>
          <a:xfrm>
            <a:off x="9459959" y="3246083"/>
            <a:ext cx="2297081" cy="2077678"/>
          </a:xfrm>
          <a:prstGeom prst="rect">
            <a:avLst/>
          </a:prstGeom>
        </p:spPr>
      </p:pic>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20753</TotalTime>
  <Words>6911</Words>
  <Application>Microsoft Macintosh PowerPoint</Application>
  <PresentationFormat>Widescreen</PresentationFormat>
  <Paragraphs>694</Paragraphs>
  <Slides>23</Slides>
  <Notes>23</Notes>
  <HiddenSlides>2</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BA Management Skills for the Workplace BMSK5004</vt:lpstr>
      <vt:lpstr>Session 7 – Managing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Controlling Projects</vt:lpstr>
      <vt:lpstr>Completing Projects</vt:lpstr>
      <vt:lpstr>Completing Projects</vt:lpstr>
      <vt:lpstr>Completing Projects</vt:lpstr>
      <vt:lpstr>Completing Projects</vt:lpstr>
      <vt:lpstr>Learning from Projects</vt:lpstr>
      <vt:lpstr>Learning from Projects</vt:lpstr>
      <vt:lpstr>Learning from Projects</vt:lpstr>
      <vt:lpstr>Managing Projects in the Organisation</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200</cp:revision>
  <dcterms:created xsi:type="dcterms:W3CDTF">2020-06-08T16:11:31Z</dcterms:created>
  <dcterms:modified xsi:type="dcterms:W3CDTF">2020-08-23T18:36:09Z</dcterms:modified>
</cp:coreProperties>
</file>