
<file path=[Content_Types].xml><?xml version="1.0" encoding="utf-8"?>
<Types xmlns="http://schemas.openxmlformats.org/package/2006/content-types">
  <Default Extension="glb" ContentType="model/gltf.binary"/>
  <Default Extension="jpeg" ContentType="image/jpeg"/>
  <Default Extension="jpg" ContentType="image/jpeg"/>
  <Default Extension="m4a" ContentType="audio/mp4"/>
  <Default Extension="mp3" ContentType="audio/mpeg"/>
  <Default Extension="png" ContentType="image/png"/>
  <Default Extension="rels" ContentType="application/vnd.openxmlformats-package.relationships+xml"/>
  <Default Extension="tiff" ContentType="image/tiff"/>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18"/>
  </p:notesMasterIdLst>
  <p:sldIdLst>
    <p:sldId id="270" r:id="rId2"/>
    <p:sldId id="268" r:id="rId3"/>
    <p:sldId id="274" r:id="rId4"/>
    <p:sldId id="263" r:id="rId5"/>
    <p:sldId id="260" r:id="rId6"/>
    <p:sldId id="265" r:id="rId7"/>
    <p:sldId id="261" r:id="rId8"/>
    <p:sldId id="266" r:id="rId9"/>
    <p:sldId id="258" r:id="rId10"/>
    <p:sldId id="259" r:id="rId11"/>
    <p:sldId id="257" r:id="rId12"/>
    <p:sldId id="264" r:id="rId13"/>
    <p:sldId id="272" r:id="rId14"/>
    <p:sldId id="273" r:id="rId15"/>
    <p:sldId id="275" r:id="rId16"/>
    <p:sldId id="271"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83"/>
    <p:restoredTop sz="88203"/>
  </p:normalViewPr>
  <p:slideViewPr>
    <p:cSldViewPr snapToGrid="0" snapToObjects="1">
      <p:cViewPr varScale="1">
        <p:scale>
          <a:sx n="111" d="100"/>
          <a:sy n="111" d="100"/>
        </p:scale>
        <p:origin x="672"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F43A7EE-2B7F-A149-95CD-3F34DEBA1FF7}" type="datetimeFigureOut">
              <a:rPr lang="en-US" smtClean="0"/>
              <a:t>5/7/20</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C2CE406-3D04-DB45-8E08-6A515E3D6E61}" type="slidenum">
              <a:rPr lang="en-US" smtClean="0"/>
              <a:t>‹#›</a:t>
            </a:fld>
            <a:endParaRPr lang="en-US"/>
          </a:p>
        </p:txBody>
      </p:sp>
    </p:spTree>
    <p:extLst>
      <p:ext uri="{BB962C8B-B14F-4D97-AF65-F5344CB8AC3E}">
        <p14:creationId xmlns:p14="http://schemas.microsoft.com/office/powerpoint/2010/main" val="22085258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u="none" strike="noStrike"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US" dirty="0"/>
          </a:p>
          <a:p>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4</a:t>
            </a:fld>
            <a:endParaRPr lang="en-US"/>
          </a:p>
        </p:txBody>
      </p:sp>
    </p:spTree>
    <p:extLst>
      <p:ext uri="{BB962C8B-B14F-4D97-AF65-F5344CB8AC3E}">
        <p14:creationId xmlns:p14="http://schemas.microsoft.com/office/powerpoint/2010/main" val="267947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My good reputation, quick throughput and action photography are my strongest value propositions. I suppose that would be appreciated also by other customers. Just find them first. 😉</a:t>
            </a:r>
            <a:endParaRPr lang="en-US" dirty="0"/>
          </a:p>
          <a:p>
            <a:endParaRPr lang="en-US" dirty="0"/>
          </a:p>
          <a:p>
            <a:r>
              <a:rPr lang="en-US" dirty="0"/>
              <a:t>Solving a problem or a need for a customer </a:t>
            </a:r>
          </a:p>
        </p:txBody>
      </p:sp>
      <p:sp>
        <p:nvSpPr>
          <p:cNvPr id="4" name="Slide Number Placeholder 3"/>
          <p:cNvSpPr>
            <a:spLocks noGrp="1"/>
          </p:cNvSpPr>
          <p:nvPr>
            <p:ph type="sldNum" sz="quarter" idx="5"/>
          </p:nvPr>
        </p:nvSpPr>
        <p:spPr/>
        <p:txBody>
          <a:bodyPr/>
          <a:lstStyle/>
          <a:p>
            <a:fld id="{2C2CE406-3D04-DB45-8E08-6A515E3D6E61}" type="slidenum">
              <a:rPr lang="en-US" smtClean="0"/>
              <a:t>5</a:t>
            </a:fld>
            <a:endParaRPr lang="en-US"/>
          </a:p>
        </p:txBody>
      </p:sp>
    </p:spTree>
    <p:extLst>
      <p:ext uri="{BB962C8B-B14F-4D97-AF65-F5344CB8AC3E}">
        <p14:creationId xmlns:p14="http://schemas.microsoft.com/office/powerpoint/2010/main" val="349823440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u="none" strike="noStrike" kern="1200" dirty="0">
                <a:solidFill>
                  <a:schemeClr val="tx1"/>
                </a:solidFill>
                <a:effectLst/>
                <a:latin typeface="+mn-lt"/>
                <a:ea typeface="+mn-ea"/>
                <a:cs typeface="+mn-cs"/>
              </a:rPr>
              <a:t>Well, there is the catch. Sometimes I get a new lens from someone or even a video camera from my colleagues in the office. There is no money included – but that makes my life probably much easier so far. 😉</a:t>
            </a:r>
            <a:endParaRPr lang="en-US" dirty="0"/>
          </a:p>
          <a:p>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6</a:t>
            </a:fld>
            <a:endParaRPr lang="en-US"/>
          </a:p>
        </p:txBody>
      </p:sp>
    </p:spTree>
    <p:extLst>
      <p:ext uri="{BB962C8B-B14F-4D97-AF65-F5344CB8AC3E}">
        <p14:creationId xmlns:p14="http://schemas.microsoft.com/office/powerpoint/2010/main" val="23225265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Strongly personal, I suppose</a:t>
            </a:r>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7</a:t>
            </a:fld>
            <a:endParaRPr lang="en-US"/>
          </a:p>
        </p:txBody>
      </p:sp>
    </p:spTree>
    <p:extLst>
      <p:ext uri="{BB962C8B-B14F-4D97-AF65-F5344CB8AC3E}">
        <p14:creationId xmlns:p14="http://schemas.microsoft.com/office/powerpoint/2010/main" val="244114633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Oh there I’m quite active on Facebook, here in this blog but most of my “free” orders are coming in due to word of mouth.</a:t>
            </a:r>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8</a:t>
            </a:fld>
            <a:endParaRPr lang="en-US"/>
          </a:p>
        </p:txBody>
      </p:sp>
    </p:spTree>
    <p:extLst>
      <p:ext uri="{BB962C8B-B14F-4D97-AF65-F5344CB8AC3E}">
        <p14:creationId xmlns:p14="http://schemas.microsoft.com/office/powerpoint/2010/main" val="264688371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i="1" dirty="0">
                <a:solidFill>
                  <a:srgbClr val="000000"/>
                </a:solidFill>
                <a:latin typeface="Roboto"/>
              </a:rPr>
              <a:t>(start developing skills to enter the 4D market)</a:t>
            </a:r>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9</a:t>
            </a:fld>
            <a:endParaRPr lang="en-US"/>
          </a:p>
        </p:txBody>
      </p:sp>
    </p:spTree>
    <p:extLst>
      <p:ext uri="{BB962C8B-B14F-4D97-AF65-F5344CB8AC3E}">
        <p14:creationId xmlns:p14="http://schemas.microsoft.com/office/powerpoint/2010/main" val="30356450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Myself and professional links </a:t>
            </a:r>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10</a:t>
            </a:fld>
            <a:endParaRPr lang="en-US"/>
          </a:p>
        </p:txBody>
      </p:sp>
    </p:spTree>
    <p:extLst>
      <p:ext uri="{BB962C8B-B14F-4D97-AF65-F5344CB8AC3E}">
        <p14:creationId xmlns:p14="http://schemas.microsoft.com/office/powerpoint/2010/main" val="116891242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Printing services out there.</a:t>
            </a:r>
            <a:endParaRPr lang="en-US" dirty="0"/>
          </a:p>
        </p:txBody>
      </p:sp>
      <p:sp>
        <p:nvSpPr>
          <p:cNvPr id="4" name="Slide Number Placeholder 3"/>
          <p:cNvSpPr>
            <a:spLocks noGrp="1"/>
          </p:cNvSpPr>
          <p:nvPr>
            <p:ph type="sldNum" sz="quarter" idx="5"/>
          </p:nvPr>
        </p:nvSpPr>
        <p:spPr/>
        <p:txBody>
          <a:bodyPr/>
          <a:lstStyle/>
          <a:p>
            <a:fld id="{2C2CE406-3D04-DB45-8E08-6A515E3D6E61}" type="slidenum">
              <a:rPr lang="en-US" smtClean="0"/>
              <a:t>11</a:t>
            </a:fld>
            <a:endParaRPr lang="en-US"/>
          </a:p>
        </p:txBody>
      </p:sp>
    </p:spTree>
    <p:extLst>
      <p:ext uri="{BB962C8B-B14F-4D97-AF65-F5344CB8AC3E}">
        <p14:creationId xmlns:p14="http://schemas.microsoft.com/office/powerpoint/2010/main" val="378840708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417779" y="802298"/>
            <a:ext cx="8637073" cy="2541431"/>
          </a:xfrm>
        </p:spPr>
        <p:txBody>
          <a:bodyPr bIns="0" anchor="b">
            <a:normAutofit/>
          </a:bodyPr>
          <a:lstStyle>
            <a:lvl1pPr algn="l">
              <a:defRPr sz="6600"/>
            </a:lvl1pPr>
          </a:lstStyle>
          <a:p>
            <a:r>
              <a:rPr lang="en-GB"/>
              <a:t>Click to edit Master title style</a:t>
            </a:r>
            <a:endParaRPr lang="en-US" dirty="0"/>
          </a:p>
        </p:txBody>
      </p:sp>
      <p:sp>
        <p:nvSpPr>
          <p:cNvPr id="3" name="Subtitle 2"/>
          <p:cNvSpPr>
            <a:spLocks noGrp="1"/>
          </p:cNvSpPr>
          <p:nvPr>
            <p:ph type="subTitle" idx="1"/>
          </p:nvPr>
        </p:nvSpPr>
        <p:spPr>
          <a:xfrm>
            <a:off x="2417780" y="3531204"/>
            <a:ext cx="8637072" cy="977621"/>
          </a:xfrm>
        </p:spPr>
        <p:txBody>
          <a:bodyPr tIns="91440" bIns="91440">
            <a:normAutofit/>
          </a:bodyPr>
          <a:lstStyle>
            <a:lvl1pPr marL="0" indent="0" algn="l">
              <a:buNone/>
              <a:defRPr sz="1800" b="0" cap="all" baseline="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3B3EF715-52BF-2144-9FBD-8A18EEC23C48}" type="datetimeFigureOut">
              <a:rPr lang="en-US" smtClean="0"/>
              <a:t>5/7/20</a:t>
            </a:fld>
            <a:endParaRPr lang="en-US"/>
          </a:p>
        </p:txBody>
      </p:sp>
      <p:sp>
        <p:nvSpPr>
          <p:cNvPr id="5" name="Footer Placeholder 4"/>
          <p:cNvSpPr>
            <a:spLocks noGrp="1"/>
          </p:cNvSpPr>
          <p:nvPr>
            <p:ph type="ftr" sz="quarter" idx="11"/>
          </p:nvPr>
        </p:nvSpPr>
        <p:spPr>
          <a:xfrm>
            <a:off x="2416500" y="329307"/>
            <a:ext cx="4973915" cy="309201"/>
          </a:xfrm>
        </p:spPr>
        <p:txBody>
          <a:bodyPr/>
          <a:lstStyle/>
          <a:p>
            <a:endParaRPr lang="en-US"/>
          </a:p>
        </p:txBody>
      </p:sp>
      <p:sp>
        <p:nvSpPr>
          <p:cNvPr id="6" name="Slide Number Placeholder 5"/>
          <p:cNvSpPr>
            <a:spLocks noGrp="1"/>
          </p:cNvSpPr>
          <p:nvPr>
            <p:ph type="sldNum" sz="quarter" idx="12"/>
          </p:nvPr>
        </p:nvSpPr>
        <p:spPr>
          <a:xfrm>
            <a:off x="1437664" y="798973"/>
            <a:ext cx="811019" cy="503578"/>
          </a:xfrm>
        </p:spPr>
        <p:txBody>
          <a:bodyPr/>
          <a:lstStyle/>
          <a:p>
            <a:fld id="{3BF72399-DC39-D442-A333-0CDA3A20D063}" type="slidenum">
              <a:rPr lang="en-US" smtClean="0"/>
              <a:t>‹#›</a:t>
            </a:fld>
            <a:endParaRPr lang="en-US"/>
          </a:p>
        </p:txBody>
      </p:sp>
      <p:cxnSp>
        <p:nvCxnSpPr>
          <p:cNvPr id="15" name="Straight Connector 14"/>
          <p:cNvCxnSpPr/>
          <p:nvPr/>
        </p:nvCxnSpPr>
        <p:spPr>
          <a:xfrm>
            <a:off x="2417780" y="3528542"/>
            <a:ext cx="863707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5139791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3EF715-52BF-2144-9FBD-8A18EEC23C48}" type="datetimeFigureOut">
              <a:rPr lang="en-US" smtClean="0"/>
              <a:t>5/7/20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72399-DC39-D442-A333-0CDA3A20D063}" type="slidenum">
              <a:rPr lang="en-US" smtClean="0"/>
              <a:t>‹#›</a:t>
            </a:fld>
            <a:endParaRPr lang="en-US"/>
          </a:p>
        </p:txBody>
      </p:sp>
      <p:cxnSp>
        <p:nvCxnSpPr>
          <p:cNvPr id="33" name="Straight Connector 32"/>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4229032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4239" y="1756130"/>
            <a:ext cx="8643154" cy="1887950"/>
          </a:xfrm>
        </p:spPr>
        <p:txBody>
          <a:bodyPr anchor="b">
            <a:normAutofit/>
          </a:bodyPr>
          <a:lstStyle>
            <a:lvl1pPr algn="l">
              <a:defRPr sz="3600"/>
            </a:lvl1pPr>
          </a:lstStyle>
          <a:p>
            <a:r>
              <a:rPr lang="en-GB"/>
              <a:t>Click to edit Master title style</a:t>
            </a:r>
            <a:endParaRPr lang="en-US" dirty="0"/>
          </a:p>
        </p:txBody>
      </p:sp>
      <p:sp>
        <p:nvSpPr>
          <p:cNvPr id="3" name="Text Placeholder 2"/>
          <p:cNvSpPr>
            <a:spLocks noGrp="1"/>
          </p:cNvSpPr>
          <p:nvPr>
            <p:ph type="body" idx="1"/>
          </p:nvPr>
        </p:nvSpPr>
        <p:spPr>
          <a:xfrm>
            <a:off x="1454239" y="3806195"/>
            <a:ext cx="8630446" cy="1012929"/>
          </a:xfrm>
        </p:spPr>
        <p:txBody>
          <a:bodyPr tIns="91440">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B3EF715-52BF-2144-9FBD-8A18EEC23C48}" type="datetimeFigureOut">
              <a:rPr lang="en-US" smtClean="0"/>
              <a:t>5/7/20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72399-DC39-D442-A333-0CDA3A20D063}" type="slidenum">
              <a:rPr lang="en-US" smtClean="0"/>
              <a:t>‹#›</a:t>
            </a:fld>
            <a:endParaRPr lang="en-US"/>
          </a:p>
        </p:txBody>
      </p:sp>
      <p:cxnSp>
        <p:nvCxnSpPr>
          <p:cNvPr id="15" name="Straight Connector 14"/>
          <p:cNvCxnSpPr/>
          <p:nvPr/>
        </p:nvCxnSpPr>
        <p:spPr>
          <a:xfrm>
            <a:off x="1454239" y="3804985"/>
            <a:ext cx="8630446"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0770334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1449217" y="804889"/>
            <a:ext cx="9605635" cy="10593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1447331" y="2010878"/>
            <a:ext cx="4645152" cy="344859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413771" y="2017343"/>
            <a:ext cx="4645152" cy="3441520"/>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B3EF715-52BF-2144-9FBD-8A18EEC23C48}" type="datetimeFigureOut">
              <a:rPr lang="en-US" smtClean="0"/>
              <a:t>5/7/20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F72399-DC39-D442-A333-0CDA3A20D063}" type="slidenum">
              <a:rPr lang="en-US" smtClean="0"/>
              <a:t>‹#›</a:t>
            </a:fld>
            <a:endParaRPr lang="en-US"/>
          </a:p>
        </p:txBody>
      </p:sp>
      <p:cxnSp>
        <p:nvCxnSpPr>
          <p:cNvPr id="35" name="Straight Connector 3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63653180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47191" y="804163"/>
            <a:ext cx="9607661" cy="1056319"/>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47191" y="2019549"/>
            <a:ext cx="4645152" cy="801943"/>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447191" y="2824269"/>
            <a:ext cx="4645152" cy="2644457"/>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12362" y="2023003"/>
            <a:ext cx="4645152" cy="802237"/>
          </a:xfrm>
        </p:spPr>
        <p:txBody>
          <a:bodyPr anchor="b">
            <a:normAutofit/>
          </a:bodyPr>
          <a:lstStyle>
            <a:lvl1pPr marL="0" indent="0">
              <a:lnSpc>
                <a:spcPct val="100000"/>
              </a:lnSpc>
              <a:buNone/>
              <a:defRPr sz="2200" b="0" cap="all"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412362" y="2821491"/>
            <a:ext cx="4645152" cy="263737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B3EF715-52BF-2144-9FBD-8A18EEC23C48}" type="datetimeFigureOut">
              <a:rPr lang="en-US" smtClean="0"/>
              <a:t>5/7/20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BF72399-DC39-D442-A333-0CDA3A20D063}" type="slidenum">
              <a:rPr lang="en-US" smtClean="0"/>
              <a:t>‹#›</a:t>
            </a:fld>
            <a:endParaRPr lang="en-US"/>
          </a:p>
        </p:txBody>
      </p:sp>
      <p:cxnSp>
        <p:nvCxnSpPr>
          <p:cNvPr id="29" name="Straight Connector 28"/>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1288685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B3EF715-52BF-2144-9FBD-8A18EEC23C48}" type="datetimeFigureOut">
              <a:rPr lang="en-US" smtClean="0"/>
              <a:t>5/7/20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BF72399-DC39-D442-A333-0CDA3A20D063}" type="slidenum">
              <a:rPr lang="en-US" smtClean="0"/>
              <a:t>‹#›</a:t>
            </a:fld>
            <a:endParaRPr lang="en-US"/>
          </a:p>
        </p:txBody>
      </p:sp>
      <p:cxnSp>
        <p:nvCxnSpPr>
          <p:cNvPr id="25" name="Straight Connector 24"/>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432212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B3EF715-52BF-2144-9FBD-8A18EEC23C48}" type="datetimeFigureOut">
              <a:rPr lang="en-US" smtClean="0"/>
              <a:t>5/7/20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BF72399-DC39-D442-A333-0CDA3A20D063}" type="slidenum">
              <a:rPr lang="en-US" smtClean="0"/>
              <a:t>‹#›</a:t>
            </a:fld>
            <a:endParaRPr lang="en-US"/>
          </a:p>
        </p:txBody>
      </p:sp>
    </p:spTree>
    <p:extLst>
      <p:ext uri="{BB962C8B-B14F-4D97-AF65-F5344CB8AC3E}">
        <p14:creationId xmlns:p14="http://schemas.microsoft.com/office/powerpoint/2010/main" val="1015586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4671" y="798973"/>
            <a:ext cx="3273099" cy="2247117"/>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043714" y="798974"/>
            <a:ext cx="6012470" cy="46588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44671" y="3205491"/>
            <a:ext cx="3275013" cy="2248181"/>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B3EF715-52BF-2144-9FBD-8A18EEC23C48}" type="datetimeFigureOut">
              <a:rPr lang="en-US" smtClean="0"/>
              <a:t>5/7/20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BF72399-DC39-D442-A333-0CDA3A20D063}" type="slidenum">
              <a:rPr lang="en-US" smtClean="0"/>
              <a:t>‹#›</a:t>
            </a:fld>
            <a:endParaRPr lang="en-US"/>
          </a:p>
        </p:txBody>
      </p:sp>
      <p:cxnSp>
        <p:nvCxnSpPr>
          <p:cNvPr id="17" name="Straight Connector 16"/>
          <p:cNvCxnSpPr/>
          <p:nvPr/>
        </p:nvCxnSpPr>
        <p:spPr>
          <a:xfrm>
            <a:off x="1448280" y="3205491"/>
            <a:ext cx="3269490"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295583643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grpSp>
        <p:nvGrpSpPr>
          <p:cNvPr id="8" name="Group 7"/>
          <p:cNvGrpSpPr/>
          <p:nvPr/>
        </p:nvGrpSpPr>
        <p:grpSpPr>
          <a:xfrm>
            <a:off x="7477387" y="482170"/>
            <a:ext cx="4074533" cy="5149101"/>
            <a:chOff x="7477387" y="482170"/>
            <a:chExt cx="4074533" cy="5149101"/>
          </a:xfrm>
        </p:grpSpPr>
        <p:sp>
          <p:nvSpPr>
            <p:cNvPr id="18" name="Rectangle 17"/>
            <p:cNvSpPr/>
            <p:nvPr/>
          </p:nvSpPr>
          <p:spPr bwMode="black">
            <a:xfrm>
              <a:off x="7477387" y="482170"/>
              <a:ext cx="4074533" cy="5149101"/>
            </a:xfrm>
            <a:prstGeom prst="rect">
              <a:avLst/>
            </a:prstGeom>
            <a:gradFill>
              <a:gsLst>
                <a:gs pos="0">
                  <a:srgbClr val="000001"/>
                </a:gs>
                <a:gs pos="100000">
                  <a:srgbClr val="191919"/>
                </a:gs>
              </a:gsLst>
            </a:gradFill>
            <a:ln w="76200" cmpd="sng">
              <a:noFill/>
              <a:miter lim="800000"/>
            </a:ln>
            <a:effectLst>
              <a:outerShdw blurRad="127000" dist="228600" dir="4740000" sx="98000" sy="98000" algn="tl" rotWithShape="0">
                <a:srgbClr val="000000">
                  <a:alpha val="34000"/>
                </a:srgbClr>
              </a:outerShdw>
            </a:effectLst>
            <a:scene3d>
              <a:camera prst="orthographicFront"/>
              <a:lightRig rig="threePt" dir="t"/>
            </a:scene3d>
            <a:sp3d>
              <a:bevelT w="152400" h="50800" prst="softRound"/>
            </a:sp3d>
          </p:spPr>
          <p:style>
            <a:lnRef idx="1">
              <a:schemeClr val="accent1"/>
            </a:lnRef>
            <a:fillRef idx="3">
              <a:schemeClr val="accent1"/>
            </a:fillRef>
            <a:effectRef idx="2">
              <a:schemeClr val="accent1"/>
            </a:effectRef>
            <a:fontRef idx="minor">
              <a:schemeClr val="lt1"/>
            </a:fontRef>
          </p:style>
        </p:sp>
        <p:sp>
          <p:nvSpPr>
            <p:cNvPr id="19" name="Rectangle 18"/>
            <p:cNvSpPr/>
            <p:nvPr/>
          </p:nvSpPr>
          <p:spPr bwMode="blackWhite">
            <a:xfrm>
              <a:off x="7790446" y="812506"/>
              <a:ext cx="3450289" cy="4466452"/>
            </a:xfrm>
            <a:prstGeom prst="rect">
              <a:avLst/>
            </a:prstGeom>
            <a:gradFill>
              <a:gsLst>
                <a:gs pos="0">
                  <a:srgbClr val="DADADA"/>
                </a:gs>
                <a:gs pos="100000">
                  <a:srgbClr val="FFFFFE"/>
                </a:gs>
              </a:gsLst>
              <a:lin ang="16200000" scaled="0"/>
            </a:gradFill>
            <a:ln w="50800" cmpd="sng">
              <a:solidFill>
                <a:srgbClr val="191919"/>
              </a:solidFill>
              <a:miter lim="800000"/>
            </a:ln>
            <a:effectLst>
              <a:innerShdw blurRad="63500" dist="88900" dir="14100000">
                <a:srgbClr val="000000">
                  <a:alpha val="30000"/>
                </a:srgbClr>
              </a:innerShdw>
            </a:effectLst>
            <a:scene3d>
              <a:camera prst="orthographicFront"/>
              <a:lightRig rig="threePt" dir="t"/>
            </a:scene3d>
            <a:sp3d>
              <a:bevelT prst="relaxedInset"/>
            </a:sp3d>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title"/>
          </p:nvPr>
        </p:nvSpPr>
        <p:spPr>
          <a:xfrm>
            <a:off x="1451206" y="1129513"/>
            <a:ext cx="5532328" cy="1830584"/>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8124389" y="1122542"/>
            <a:ext cx="2791171" cy="3866327"/>
          </a:xfrm>
          <a:solidFill>
            <a:schemeClr val="bg1">
              <a:lumMod val="85000"/>
            </a:schemeClr>
          </a:solidFill>
          <a:ln w="9525" cap="sq">
            <a:noFill/>
            <a:miter lim="800000"/>
          </a:ln>
          <a:effectLst/>
        </p:spPr>
        <p:txBody>
          <a:bodyPr anchor="t"/>
          <a:lstStyle>
            <a:lvl1pPr marL="0" indent="0" algn="ctr">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450329" y="3145992"/>
            <a:ext cx="5524404" cy="2003742"/>
          </a:xfrm>
        </p:spPr>
        <p:txBody>
          <a:bodyPr>
            <a:normAutofit/>
          </a:bodyPr>
          <a:lstStyle>
            <a:lvl1pPr marL="0" indent="0" algn="l">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a:xfrm>
            <a:off x="1447382" y="5469856"/>
            <a:ext cx="5527351" cy="320123"/>
          </a:xfrm>
        </p:spPr>
        <p:txBody>
          <a:bodyPr/>
          <a:lstStyle>
            <a:lvl1pPr algn="l">
              <a:defRPr/>
            </a:lvl1pPr>
          </a:lstStyle>
          <a:p>
            <a:fld id="{3B3EF715-52BF-2144-9FBD-8A18EEC23C48}" type="datetimeFigureOut">
              <a:rPr lang="en-US" smtClean="0"/>
              <a:t>5/7/20</a:t>
            </a:fld>
            <a:endParaRPr lang="en-US"/>
          </a:p>
        </p:txBody>
      </p:sp>
      <p:sp>
        <p:nvSpPr>
          <p:cNvPr id="6" name="Footer Placeholder 5"/>
          <p:cNvSpPr>
            <a:spLocks noGrp="1"/>
          </p:cNvSpPr>
          <p:nvPr>
            <p:ph type="ftr" sz="quarter" idx="11"/>
          </p:nvPr>
        </p:nvSpPr>
        <p:spPr>
          <a:xfrm>
            <a:off x="1447382" y="318640"/>
            <a:ext cx="5541004" cy="320931"/>
          </a:xfrm>
        </p:spPr>
        <p:txBody>
          <a:bodyPr/>
          <a:lstStyle/>
          <a:p>
            <a:endParaRPr lang="en-US"/>
          </a:p>
        </p:txBody>
      </p:sp>
      <p:sp>
        <p:nvSpPr>
          <p:cNvPr id="7" name="Slide Number Placeholder 6"/>
          <p:cNvSpPr>
            <a:spLocks noGrp="1"/>
          </p:cNvSpPr>
          <p:nvPr>
            <p:ph type="sldNum" sz="quarter" idx="12"/>
          </p:nvPr>
        </p:nvSpPr>
        <p:spPr/>
        <p:txBody>
          <a:bodyPr/>
          <a:lstStyle/>
          <a:p>
            <a:fld id="{3BF72399-DC39-D442-A333-0CDA3A20D063}" type="slidenum">
              <a:rPr lang="en-US" smtClean="0"/>
              <a:t>‹#›</a:t>
            </a:fld>
            <a:endParaRPr lang="en-US"/>
          </a:p>
        </p:txBody>
      </p:sp>
      <p:cxnSp>
        <p:nvCxnSpPr>
          <p:cNvPr id="31" name="Straight Connector 30"/>
          <p:cNvCxnSpPr/>
          <p:nvPr/>
        </p:nvCxnSpPr>
        <p:spPr>
          <a:xfrm>
            <a:off x="1447382" y="3143605"/>
            <a:ext cx="5527351"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30898624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3EF715-52BF-2144-9FBD-8A18EEC23C48}" type="datetimeFigureOut">
              <a:rPr lang="en-US" smtClean="0"/>
              <a:t>5/7/20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72399-DC39-D442-A333-0CDA3A20D063}" type="slidenum">
              <a:rPr lang="en-US" smtClean="0"/>
              <a:t>‹#›</a:t>
            </a:fld>
            <a:endParaRPr lang="en-US"/>
          </a:p>
        </p:txBody>
      </p:sp>
      <p:cxnSp>
        <p:nvCxnSpPr>
          <p:cNvPr id="26" name="Straight Connector 25"/>
          <p:cNvCxnSpPr/>
          <p:nvPr/>
        </p:nvCxnSpPr>
        <p:spPr>
          <a:xfrm>
            <a:off x="1453896" y="1847088"/>
            <a:ext cx="9607522" cy="0"/>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14735155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439111" y="798973"/>
            <a:ext cx="1615742" cy="4659889"/>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1444672" y="798973"/>
            <a:ext cx="7828830" cy="465988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B3EF715-52BF-2144-9FBD-8A18EEC23C48}" type="datetimeFigureOut">
              <a:rPr lang="en-US" smtClean="0"/>
              <a:t>5/7/20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BF72399-DC39-D442-A333-0CDA3A20D063}" type="slidenum">
              <a:rPr lang="en-US" smtClean="0"/>
              <a:t>‹#›</a:t>
            </a:fld>
            <a:endParaRPr lang="en-US"/>
          </a:p>
        </p:txBody>
      </p:sp>
      <p:cxnSp>
        <p:nvCxnSpPr>
          <p:cNvPr id="15" name="Straight Connector 14"/>
          <p:cNvCxnSpPr/>
          <p:nvPr/>
        </p:nvCxnSpPr>
        <p:spPr>
          <a:xfrm>
            <a:off x="9439111" y="798973"/>
            <a:ext cx="0" cy="4659889"/>
          </a:xfrm>
          <a:prstGeom prst="line">
            <a:avLst/>
          </a:prstGeom>
          <a:ln w="31750"/>
        </p:spPr>
        <p:style>
          <a:lnRef idx="3">
            <a:schemeClr val="accent1"/>
          </a:lnRef>
          <a:fillRef idx="0">
            <a:schemeClr val="accent1"/>
          </a:fillRef>
          <a:effectRef idx="2">
            <a:schemeClr val="accent1"/>
          </a:effectRef>
          <a:fontRef idx="minor">
            <a:schemeClr val="tx1"/>
          </a:fontRef>
        </p:style>
      </p:cxnSp>
    </p:spTree>
    <p:extLst>
      <p:ext uri="{BB962C8B-B14F-4D97-AF65-F5344CB8AC3E}">
        <p14:creationId xmlns:p14="http://schemas.microsoft.com/office/powerpoint/2010/main" val="72167445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8" name="Rectangle 7"/>
          <p:cNvSpPr/>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7" name="Picture 6"/>
          <p:cNvPicPr>
            <a:picLocks noChangeAspect="1"/>
          </p:cNvPicPr>
          <p:nvPr/>
        </p:nvPicPr>
        <p:blipFill rotWithShape="1">
          <a:blip r:embed="rId13">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sp>
        <p:nvSpPr>
          <p:cNvPr id="2" name="Title Placeholder 1"/>
          <p:cNvSpPr>
            <a:spLocks noGrp="1"/>
          </p:cNvSpPr>
          <p:nvPr>
            <p:ph type="title"/>
          </p:nvPr>
        </p:nvSpPr>
        <p:spPr>
          <a:xfrm>
            <a:off x="1451579" y="804519"/>
            <a:ext cx="9603275" cy="1049235"/>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1451579" y="2015732"/>
            <a:ext cx="9603275" cy="345061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554138" y="330370"/>
            <a:ext cx="3500715" cy="309201"/>
          </a:xfrm>
          <a:prstGeom prst="rect">
            <a:avLst/>
          </a:prstGeom>
        </p:spPr>
        <p:txBody>
          <a:bodyPr vert="horz" lIns="91440" tIns="45720" rIns="91440" bIns="45720" rtlCol="0" anchor="ctr"/>
          <a:lstStyle>
            <a:lvl1pPr algn="r">
              <a:defRPr sz="1000">
                <a:solidFill>
                  <a:schemeClr val="tx1">
                    <a:tint val="75000"/>
                  </a:schemeClr>
                </a:solidFill>
              </a:defRPr>
            </a:lvl1pPr>
          </a:lstStyle>
          <a:p>
            <a:fld id="{3B3EF715-52BF-2144-9FBD-8A18EEC23C48}" type="datetimeFigureOut">
              <a:rPr lang="en-US" smtClean="0"/>
              <a:t>5/7/20</a:t>
            </a:fld>
            <a:endParaRPr lang="en-US"/>
          </a:p>
        </p:txBody>
      </p:sp>
      <p:sp>
        <p:nvSpPr>
          <p:cNvPr id="5" name="Footer Placeholder 4"/>
          <p:cNvSpPr>
            <a:spLocks noGrp="1"/>
          </p:cNvSpPr>
          <p:nvPr>
            <p:ph type="ftr" sz="quarter" idx="3"/>
          </p:nvPr>
        </p:nvSpPr>
        <p:spPr>
          <a:xfrm>
            <a:off x="1451579" y="329307"/>
            <a:ext cx="5938836" cy="309201"/>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80060" y="798973"/>
            <a:ext cx="811019" cy="503578"/>
          </a:xfrm>
          <a:prstGeom prst="rect">
            <a:avLst/>
          </a:prstGeom>
        </p:spPr>
        <p:txBody>
          <a:bodyPr vert="horz" lIns="91440" tIns="45720" rIns="91440" bIns="45720" rtlCol="0" anchor="t"/>
          <a:lstStyle>
            <a:lvl1pPr algn="r">
              <a:defRPr sz="2800">
                <a:solidFill>
                  <a:schemeClr val="accent1"/>
                </a:solidFill>
              </a:defRPr>
            </a:lvl1pPr>
          </a:lstStyle>
          <a:p>
            <a:fld id="{3BF72399-DC39-D442-A333-0CDA3A20D063}" type="slidenum">
              <a:rPr lang="en-US" smtClean="0"/>
              <a:t>‹#›</a:t>
            </a:fld>
            <a:endParaRPr lang="en-US"/>
          </a:p>
        </p:txBody>
      </p:sp>
      <p:cxnSp>
        <p:nvCxnSpPr>
          <p:cNvPr id="10" name="Straight Connector 9"/>
          <p:cNvCxnSpPr/>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34077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3200" b="0" i="0" kern="1200" cap="all">
          <a:solidFill>
            <a:schemeClr val="tx1"/>
          </a:solidFill>
          <a:effectLst/>
          <a:latin typeface="+mj-lt"/>
          <a:ea typeface="+mj-ea"/>
          <a:cs typeface="+mj-cs"/>
        </a:defRPr>
      </a:lvl1pPr>
    </p:titleStyle>
    <p:bodyStyle>
      <a:lvl1pPr marL="228600" indent="-228600" algn="l" defTabSz="914400" rtl="0" eaLnBrk="1" latinLnBrk="0" hangingPunct="1">
        <a:lnSpc>
          <a:spcPct val="120000"/>
        </a:lnSpc>
        <a:spcBef>
          <a:spcPts val="1000"/>
        </a:spcBef>
        <a:buClr>
          <a:schemeClr val="accent1"/>
        </a:buClr>
        <a:buSzPct val="100000"/>
        <a:buFont typeface="Arial" panose="020B0604020202020204" pitchFamily="34" charset="0"/>
        <a:buChar char="•"/>
        <a:defRPr sz="2000" kern="1200">
          <a:solidFill>
            <a:schemeClr val="tx1"/>
          </a:solidFill>
          <a:effectLst/>
          <a:latin typeface="+mn-lt"/>
          <a:ea typeface="+mn-ea"/>
          <a:cs typeface="+mn-cs"/>
        </a:defRPr>
      </a:lvl1pPr>
      <a:lvl2pPr marL="685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800" kern="1200" cap="none" baseline="0">
          <a:solidFill>
            <a:schemeClr val="tx1"/>
          </a:solidFill>
          <a:effectLst/>
          <a:latin typeface="+mn-lt"/>
          <a:ea typeface="+mn-ea"/>
          <a:cs typeface="+mn-cs"/>
        </a:defRPr>
      </a:lvl2pPr>
      <a:lvl3pPr marL="1143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600" kern="1200">
          <a:solidFill>
            <a:schemeClr val="tx1"/>
          </a:solidFill>
          <a:effectLst/>
          <a:latin typeface="+mn-lt"/>
          <a:ea typeface="+mn-ea"/>
          <a:cs typeface="+mn-cs"/>
        </a:defRPr>
      </a:lvl3pPr>
      <a:lvl4pPr marL="1600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400" kern="1200" cap="none" baseline="0">
          <a:solidFill>
            <a:schemeClr val="tx1"/>
          </a:solidFill>
          <a:effectLst/>
          <a:latin typeface="+mn-lt"/>
          <a:ea typeface="+mn-ea"/>
          <a:cs typeface="+mn-cs"/>
        </a:defRPr>
      </a:lvl4pPr>
      <a:lvl5pPr marL="20574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5pPr>
      <a:lvl6pPr marL="25146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accent1"/>
        </a:buClr>
        <a:buSzPct val="100000"/>
        <a:buFont typeface="Arial" panose="020B0604020202020204" pitchFamily="34" charset="0"/>
        <a:buChar char="•"/>
        <a:defRPr sz="1200" kern="1200" baseline="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3" Type="http://schemas.openxmlformats.org/officeDocument/2006/relationships/slideLayout" Target="../slideLayouts/slideLayout2.xml"/><Relationship Id="rId7" Type="http://schemas.microsoft.com/office/2017/06/relationships/model3d" Target="../media/model3d1.glb"/><Relationship Id="rId2" Type="http://schemas.openxmlformats.org/officeDocument/2006/relationships/audio" Target="../media/media1.mp3"/><Relationship Id="rId1" Type="http://schemas.microsoft.com/office/2007/relationships/media" Target="../media/media1.mp3"/><Relationship Id="rId6" Type="http://schemas.openxmlformats.org/officeDocument/2006/relationships/image" Target="../media/image5.png"/><Relationship Id="rId5" Type="http://schemas.openxmlformats.org/officeDocument/2006/relationships/image" Target="../media/image4.jpeg"/><Relationship Id="rId4" Type="http://schemas.openxmlformats.org/officeDocument/2006/relationships/image" Target="../media/image3.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5.png"/><Relationship Id="rId4" Type="http://schemas.openxmlformats.org/officeDocument/2006/relationships/image" Target="../media/image7.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5.png"/><Relationship Id="rId4" Type="http://schemas.openxmlformats.org/officeDocument/2006/relationships/notesSlide" Target="../notesSlides/notesSlide1.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4.m4a"/><Relationship Id="rId1" Type="http://schemas.microsoft.com/office/2007/relationships/media" Target="../media/media4.m4a"/><Relationship Id="rId5" Type="http://schemas.openxmlformats.org/officeDocument/2006/relationships/image" Target="../media/image5.png"/><Relationship Id="rId4" Type="http://schemas.openxmlformats.org/officeDocument/2006/relationships/notesSlide" Target="../notesSlides/notesSlide2.xml"/></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5.png"/><Relationship Id="rId4" Type="http://schemas.openxmlformats.org/officeDocument/2006/relationships/notesSlide" Target="../notesSlides/notesSlide3.xml"/></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6.m4a"/><Relationship Id="rId1" Type="http://schemas.microsoft.com/office/2007/relationships/media" Target="../media/media6.m4a"/><Relationship Id="rId5" Type="http://schemas.openxmlformats.org/officeDocument/2006/relationships/image" Target="../media/image5.png"/><Relationship Id="rId4" Type="http://schemas.openxmlformats.org/officeDocument/2006/relationships/notesSlide" Target="../notesSlides/notesSlide4.xml"/></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7.m4a"/><Relationship Id="rId1" Type="http://schemas.microsoft.com/office/2007/relationships/media" Target="../media/media7.m4a"/><Relationship Id="rId5" Type="http://schemas.openxmlformats.org/officeDocument/2006/relationships/image" Target="../media/image5.png"/><Relationship Id="rId4" Type="http://schemas.openxmlformats.org/officeDocument/2006/relationships/notesSlide" Target="../notesSlides/notesSlide5.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8.m4a"/><Relationship Id="rId1" Type="http://schemas.microsoft.com/office/2007/relationships/media" Target="../media/media8.m4a"/><Relationship Id="rId5" Type="http://schemas.openxmlformats.org/officeDocument/2006/relationships/image" Target="../media/image5.png"/><Relationship Id="rId4" Type="http://schemas.openxmlformats.org/officeDocument/2006/relationships/notesSlide" Target="../notesSlides/notesSlide6.xml"/></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9.m4a"/><Relationship Id="rId1" Type="http://schemas.microsoft.com/office/2007/relationships/media" Target="../media/media9.m4a"/><Relationship Id="rId5" Type="http://schemas.openxmlformats.org/officeDocument/2006/relationships/image" Target="../media/image5.png"/><Relationship Id="rId4" Type="http://schemas.openxmlformats.org/officeDocument/2006/relationships/notesSlide" Target="../notesSlides/notesSlide7.xml"/></Relationships>
</file>

<file path=ppt/slides/_rels/slide11.xml.rels><?xml version="1.0" encoding="UTF-8" standalone="yes"?>
<Relationships xmlns="http://schemas.openxmlformats.org/package/2006/relationships"><Relationship Id="rId8" Type="http://schemas.openxmlformats.org/officeDocument/2006/relationships/image" Target="../media/image11.tiff"/><Relationship Id="rId13" Type="http://schemas.openxmlformats.org/officeDocument/2006/relationships/image" Target="../media/image16.tiff"/><Relationship Id="rId3" Type="http://schemas.openxmlformats.org/officeDocument/2006/relationships/slideLayout" Target="../slideLayouts/slideLayout1.xml"/><Relationship Id="rId7" Type="http://schemas.openxmlformats.org/officeDocument/2006/relationships/image" Target="../media/image10.tiff"/><Relationship Id="rId12" Type="http://schemas.openxmlformats.org/officeDocument/2006/relationships/image" Target="../media/image15.tiff"/><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9.tiff"/><Relationship Id="rId11" Type="http://schemas.openxmlformats.org/officeDocument/2006/relationships/image" Target="../media/image14.tiff"/><Relationship Id="rId5" Type="http://schemas.openxmlformats.org/officeDocument/2006/relationships/image" Target="../media/image8.tiff"/><Relationship Id="rId10" Type="http://schemas.openxmlformats.org/officeDocument/2006/relationships/image" Target="../media/image13.tiff"/><Relationship Id="rId4" Type="http://schemas.openxmlformats.org/officeDocument/2006/relationships/notesSlide" Target="../notesSlides/notesSlide8.xml"/><Relationship Id="rId9" Type="http://schemas.openxmlformats.org/officeDocument/2006/relationships/image" Target="../media/image12.tiff"/><Relationship Id="rId14" Type="http://schemas.openxmlformats.org/officeDocument/2006/relationships/image" Target="../media/image5.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1.m4a"/><Relationship Id="rId1" Type="http://schemas.microsoft.com/office/2007/relationships/media" Target="../media/media11.m4a"/><Relationship Id="rId4" Type="http://schemas.openxmlformats.org/officeDocument/2006/relationships/image" Target="../media/image5.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4" Type="http://schemas.openxmlformats.org/officeDocument/2006/relationships/image" Target="../media/image5.png"/></Relationships>
</file>

<file path=ppt/slides/_rels/slide14.xml.rels><?xml version="1.0" encoding="UTF-8" standalone="yes"?>
<Relationships xmlns="http://schemas.openxmlformats.org/package/2006/relationships"><Relationship Id="rId8" Type="http://schemas.openxmlformats.org/officeDocument/2006/relationships/image" Target="../media/image21.tiff"/><Relationship Id="rId3" Type="http://schemas.openxmlformats.org/officeDocument/2006/relationships/slideLayout" Target="../slideLayouts/slideLayout2.xml"/><Relationship Id="rId7" Type="http://schemas.openxmlformats.org/officeDocument/2006/relationships/image" Target="../media/image20.tiff"/><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9.tiff"/><Relationship Id="rId5" Type="http://schemas.openxmlformats.org/officeDocument/2006/relationships/image" Target="../media/image18.tiff"/><Relationship Id="rId10" Type="http://schemas.openxmlformats.org/officeDocument/2006/relationships/image" Target="../media/image5.png"/><Relationship Id="rId4" Type="http://schemas.openxmlformats.org/officeDocument/2006/relationships/image" Target="../media/image17.tiff"/><Relationship Id="rId9" Type="http://schemas.openxmlformats.org/officeDocument/2006/relationships/image" Target="../media/image22.tiff"/></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4" Type="http://schemas.openxmlformats.org/officeDocument/2006/relationships/image" Target="../media/image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19" name="Rectangle 18">
            <a:extLst>
              <a:ext uri="{FF2B5EF4-FFF2-40B4-BE49-F238E27FC236}">
                <a16:creationId xmlns:a16="http://schemas.microsoft.com/office/drawing/2014/main" id="{6738F172-08B9-4BA5-B753-7D93472C0B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019476"/>
            <a:ext cx="12192000" cy="4105941"/>
          </a:xfrm>
          <a:prstGeom prst="rect">
            <a:avLst/>
          </a:prstGeom>
          <a:gradFill flip="none" rotWithShape="1">
            <a:gsLst>
              <a:gs pos="0">
                <a:schemeClr val="bg2">
                  <a:alpha val="0"/>
                </a:schemeClr>
              </a:gs>
              <a:gs pos="100000">
                <a:schemeClr val="bg2"/>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1" name="Picture 20">
            <a:extLst>
              <a:ext uri="{FF2B5EF4-FFF2-40B4-BE49-F238E27FC236}">
                <a16:creationId xmlns:a16="http://schemas.microsoft.com/office/drawing/2014/main" id="{C900681B-C4FD-40B3-B5BC-C33231614C9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t="1538" b="-1538"/>
          <a:stretch/>
        </p:blipFill>
        <p:spPr bwMode="black">
          <a:xfrm>
            <a:off x="0" y="6126480"/>
            <a:ext cx="12192000" cy="742950"/>
          </a:xfrm>
          <a:prstGeom prst="rect">
            <a:avLst/>
          </a:prstGeom>
        </p:spPr>
      </p:pic>
      <p:cxnSp>
        <p:nvCxnSpPr>
          <p:cNvPr id="23" name="Straight Connector 22">
            <a:extLst>
              <a:ext uri="{FF2B5EF4-FFF2-40B4-BE49-F238E27FC236}">
                <a16:creationId xmlns:a16="http://schemas.microsoft.com/office/drawing/2014/main" id="{FEAACD67-2FB5-4530-9B74-8D946F1CE9E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28413"/>
            <a:ext cx="12192000" cy="0"/>
          </a:xfrm>
          <a:prstGeom prst="line">
            <a:avLst/>
          </a:prstGeom>
          <a:ln w="12700">
            <a:solidFill>
              <a:srgbClr val="000001">
                <a:alpha val="20000"/>
              </a:srgbClr>
            </a:solidFill>
          </a:ln>
        </p:spPr>
        <p:style>
          <a:lnRef idx="1">
            <a:schemeClr val="accent1"/>
          </a:lnRef>
          <a:fillRef idx="0">
            <a:schemeClr val="accent1"/>
          </a:fillRef>
          <a:effectRef idx="0">
            <a:schemeClr val="accent1"/>
          </a:effectRef>
          <a:fontRef idx="minor">
            <a:schemeClr val="tx1"/>
          </a:fontRef>
        </p:style>
      </p:cxnSp>
      <p:pic>
        <p:nvPicPr>
          <p:cNvPr id="5" name="Picture 4" descr="A circuit board&#10;&#10;Description automatically generated">
            <a:extLst>
              <a:ext uri="{FF2B5EF4-FFF2-40B4-BE49-F238E27FC236}">
                <a16:creationId xmlns:a16="http://schemas.microsoft.com/office/drawing/2014/main" id="{8B19344F-AD43-1A42-B73C-ECB4AE7044B0}"/>
              </a:ext>
            </a:extLst>
          </p:cNvPr>
          <p:cNvPicPr>
            <a:picLocks noChangeAspect="1"/>
          </p:cNvPicPr>
          <p:nvPr/>
        </p:nvPicPr>
        <p:blipFill rotWithShape="1">
          <a:blip r:embed="rId3"/>
          <a:srcRect t="24450" b="8607"/>
          <a:stretch/>
        </p:blipFill>
        <p:spPr>
          <a:xfrm>
            <a:off x="20" y="10"/>
            <a:ext cx="12191980" cy="6121333"/>
          </a:xfrm>
          <a:prstGeom prst="rect">
            <a:avLst/>
          </a:prstGeom>
          <a:ln w="25400">
            <a:solidFill>
              <a:schemeClr val="tx1">
                <a:alpha val="97000"/>
              </a:schemeClr>
            </a:solidFill>
            <a:extLst>
              <a:ext uri="{C807C97D-BFC1-408E-A445-0C87EB9F89A2}">
                <ask:lineSketchStyleProps xmlns:ask="http://schemas.microsoft.com/office/drawing/2018/sketchyshapes" sd="1219033472">
                  <a:custGeom>
                    <a:avLst/>
                    <a:gdLst>
                      <a:gd name="connsiteX0" fmla="*/ 0 w 12191980"/>
                      <a:gd name="connsiteY0" fmla="*/ 0 h 6121333"/>
                      <a:gd name="connsiteX1" fmla="*/ 12191980 w 12191980"/>
                      <a:gd name="connsiteY1" fmla="*/ 0 h 6121333"/>
                      <a:gd name="connsiteX2" fmla="*/ 12191980 w 12191980"/>
                      <a:gd name="connsiteY2" fmla="*/ 6121333 h 6121333"/>
                      <a:gd name="connsiteX3" fmla="*/ 0 w 12191980"/>
                      <a:gd name="connsiteY3" fmla="*/ 6121333 h 6121333"/>
                      <a:gd name="connsiteX4" fmla="*/ 0 w 12191980"/>
                      <a:gd name="connsiteY4" fmla="*/ 0 h 61213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91980" h="6121333" fill="none" extrusionOk="0">
                        <a:moveTo>
                          <a:pt x="0" y="0"/>
                        </a:moveTo>
                        <a:cubicBezTo>
                          <a:pt x="3337592" y="-49533"/>
                          <a:pt x="10470424" y="-14809"/>
                          <a:pt x="12191980" y="0"/>
                        </a:cubicBezTo>
                        <a:cubicBezTo>
                          <a:pt x="12279619" y="1772118"/>
                          <a:pt x="12119301" y="5044406"/>
                          <a:pt x="12191980" y="6121333"/>
                        </a:cubicBezTo>
                        <a:cubicBezTo>
                          <a:pt x="10013946" y="6073102"/>
                          <a:pt x="4160646" y="6205788"/>
                          <a:pt x="0" y="6121333"/>
                        </a:cubicBezTo>
                        <a:cubicBezTo>
                          <a:pt x="-38581" y="4898478"/>
                          <a:pt x="63341" y="1242853"/>
                          <a:pt x="0" y="0"/>
                        </a:cubicBezTo>
                        <a:close/>
                      </a:path>
                      <a:path w="12191980" h="6121333" stroke="0" extrusionOk="0">
                        <a:moveTo>
                          <a:pt x="0" y="0"/>
                        </a:moveTo>
                        <a:cubicBezTo>
                          <a:pt x="4138472" y="118645"/>
                          <a:pt x="7296898" y="116012"/>
                          <a:pt x="12191980" y="0"/>
                        </a:cubicBezTo>
                        <a:cubicBezTo>
                          <a:pt x="12059098" y="1031896"/>
                          <a:pt x="12276931" y="3690010"/>
                          <a:pt x="12191980" y="6121333"/>
                        </a:cubicBezTo>
                        <a:cubicBezTo>
                          <a:pt x="10868195" y="6255933"/>
                          <a:pt x="5383497" y="5964137"/>
                          <a:pt x="0" y="6121333"/>
                        </a:cubicBezTo>
                        <a:cubicBezTo>
                          <a:pt x="-20187" y="4667240"/>
                          <a:pt x="-152480" y="1603707"/>
                          <a:pt x="0" y="0"/>
                        </a:cubicBezTo>
                        <a:close/>
                      </a:path>
                    </a:pathLst>
                  </a:custGeom>
                  <ask:type>
                    <ask:lineSketchNone/>
                  </ask:type>
                </ask:lineSketchStyleProps>
              </a:ext>
            </a:extLst>
          </a:ln>
        </p:spPr>
      </p:pic>
      <p:sp>
        <p:nvSpPr>
          <p:cNvPr id="9" name="TextBox 8">
            <a:extLst>
              <a:ext uri="{FF2B5EF4-FFF2-40B4-BE49-F238E27FC236}">
                <a16:creationId xmlns:a16="http://schemas.microsoft.com/office/drawing/2014/main" id="{3F702153-FA0E-4242-92C8-312BDF49855C}"/>
              </a:ext>
            </a:extLst>
          </p:cNvPr>
          <p:cNvSpPr txBox="1"/>
          <p:nvPr/>
        </p:nvSpPr>
        <p:spPr>
          <a:xfrm>
            <a:off x="3699641" y="1944413"/>
            <a:ext cx="4593021" cy="2677656"/>
          </a:xfrm>
          <a:prstGeom prst="rect">
            <a:avLst/>
          </a:prstGeom>
          <a:solidFill>
            <a:schemeClr val="tx2">
              <a:lumMod val="20000"/>
              <a:lumOff val="80000"/>
              <a:alpha val="53000"/>
            </a:schemeClr>
          </a:solidFill>
          <a:ln w="15875">
            <a:solidFill>
              <a:schemeClr val="tx1">
                <a:alpha val="98000"/>
              </a:schemeClr>
            </a:solidFill>
          </a:ln>
        </p:spPr>
        <p:txBody>
          <a:bodyPr wrap="square" rtlCol="0">
            <a:spAutoFit/>
          </a:bodyPr>
          <a:lstStyle/>
          <a:p>
            <a:pPr algn="ctr"/>
            <a:r>
              <a:rPr lang="en-US" sz="2800" dirty="0">
                <a:latin typeface="Times" pitchFamily="2" charset="0"/>
              </a:rPr>
              <a:t>Digital Entrepreneurship </a:t>
            </a:r>
          </a:p>
          <a:p>
            <a:pPr algn="ctr"/>
            <a:r>
              <a:rPr lang="en-US" sz="2800" dirty="0">
                <a:latin typeface="Times" pitchFamily="2" charset="0"/>
              </a:rPr>
              <a:t>(BMMB7002</a:t>
            </a:r>
          </a:p>
          <a:p>
            <a:pPr algn="ctr"/>
            <a:r>
              <a:rPr lang="en-US" sz="2800" dirty="0">
                <a:latin typeface="Times" pitchFamily="2" charset="0"/>
              </a:rPr>
              <a:t>Task 2</a:t>
            </a:r>
          </a:p>
          <a:p>
            <a:pPr algn="ctr"/>
            <a:r>
              <a:rPr lang="en-US" sz="2800" dirty="0">
                <a:latin typeface="Times" pitchFamily="2" charset="0"/>
              </a:rPr>
              <a:t>Part A</a:t>
            </a:r>
          </a:p>
          <a:p>
            <a:pPr algn="ctr"/>
            <a:r>
              <a:rPr lang="en-US" sz="2800" dirty="0">
                <a:latin typeface="Times" pitchFamily="2" charset="0"/>
              </a:rPr>
              <a:t>Jonathan Lowe</a:t>
            </a:r>
          </a:p>
          <a:p>
            <a:pPr algn="ctr"/>
            <a:r>
              <a:rPr lang="en-US" sz="2800" dirty="0">
                <a:latin typeface="Times" pitchFamily="2" charset="0"/>
              </a:rPr>
              <a:t>1502921</a:t>
            </a:r>
          </a:p>
        </p:txBody>
      </p:sp>
    </p:spTree>
    <p:extLst>
      <p:ext uri="{BB962C8B-B14F-4D97-AF65-F5344CB8AC3E}">
        <p14:creationId xmlns:p14="http://schemas.microsoft.com/office/powerpoint/2010/main" val="15845633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2" name="Picture 21">
            <a:extLst>
              <a:ext uri="{FF2B5EF4-FFF2-40B4-BE49-F238E27FC236}">
                <a16:creationId xmlns:a16="http://schemas.microsoft.com/office/drawing/2014/main" id="{8BD59E1D-571D-B34C-84D3-DD9627195979}"/>
              </a:ext>
            </a:extLst>
          </p:cNvPr>
          <p:cNvPicPr>
            <a:picLocks noChangeAspect="1"/>
          </p:cNvPicPr>
          <p:nvPr/>
        </p:nvPicPr>
        <p:blipFill>
          <a:blip r:embed="rId4"/>
          <a:stretch>
            <a:fillRect/>
          </a:stretch>
        </p:blipFill>
        <p:spPr>
          <a:xfrm>
            <a:off x="6540928" y="2909930"/>
            <a:ext cx="1937822" cy="2583761"/>
          </a:xfrm>
          <a:prstGeom prst="rect">
            <a:avLst/>
          </a:prstGeom>
        </p:spPr>
      </p:pic>
      <p:pic>
        <p:nvPicPr>
          <p:cNvPr id="14" name="Picture 13" descr="A person holding a dog&#10;&#10;Description automatically generated">
            <a:extLst>
              <a:ext uri="{FF2B5EF4-FFF2-40B4-BE49-F238E27FC236}">
                <a16:creationId xmlns:a16="http://schemas.microsoft.com/office/drawing/2014/main" id="{39205F1F-4C07-F044-9615-4E6B4D90B20B}"/>
              </a:ext>
            </a:extLst>
          </p:cNvPr>
          <p:cNvPicPr>
            <a:picLocks noChangeAspect="1"/>
          </p:cNvPicPr>
          <p:nvPr/>
        </p:nvPicPr>
        <p:blipFill>
          <a:blip r:embed="rId5"/>
          <a:stretch>
            <a:fillRect/>
          </a:stretch>
        </p:blipFill>
        <p:spPr>
          <a:xfrm>
            <a:off x="2587981" y="2293578"/>
            <a:ext cx="2643242" cy="3524322"/>
          </a:xfrm>
          <a:prstGeom prst="rect">
            <a:avLst/>
          </a:prstGeom>
        </p:spPr>
      </p:pic>
      <p:sp>
        <p:nvSpPr>
          <p:cNvPr id="7" name="Triangle 6">
            <a:extLst>
              <a:ext uri="{FF2B5EF4-FFF2-40B4-BE49-F238E27FC236}">
                <a16:creationId xmlns:a16="http://schemas.microsoft.com/office/drawing/2014/main" id="{9AD09583-05F7-FA48-BDE3-6AEF0E8FD067}"/>
              </a:ext>
            </a:extLst>
          </p:cNvPr>
          <p:cNvSpPr/>
          <p:nvPr/>
        </p:nvSpPr>
        <p:spPr>
          <a:xfrm>
            <a:off x="5833641" y="2479964"/>
            <a:ext cx="10079021" cy="3657600"/>
          </a:xfrm>
          <a:prstGeom prst="triangle">
            <a:avLst/>
          </a:prstGeom>
          <a:solidFill>
            <a:schemeClr val="tx1">
              <a:lumMod val="85000"/>
              <a:lumOff val="15000"/>
            </a:schemeClr>
          </a:solidFill>
          <a:ln>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riangle 11">
            <a:extLst>
              <a:ext uri="{FF2B5EF4-FFF2-40B4-BE49-F238E27FC236}">
                <a16:creationId xmlns:a16="http://schemas.microsoft.com/office/drawing/2014/main" id="{836592C4-2BA8-F94C-9570-4D55ABF0878F}"/>
              </a:ext>
            </a:extLst>
          </p:cNvPr>
          <p:cNvSpPr/>
          <p:nvPr/>
        </p:nvSpPr>
        <p:spPr>
          <a:xfrm>
            <a:off x="-1" y="4133850"/>
            <a:ext cx="9301163" cy="2003714"/>
          </a:xfrm>
          <a:prstGeom prst="triangle">
            <a:avLst>
              <a:gd name="adj" fmla="val 0"/>
            </a:avLst>
          </a:prstGeom>
          <a:solidFill>
            <a:schemeClr val="tx1">
              <a:lumMod val="65000"/>
              <a:lumOff val="35000"/>
            </a:schemeClr>
          </a:solidFill>
          <a:ln>
            <a:solidFill>
              <a:schemeClr val="tx1">
                <a:lumMod val="85000"/>
                <a:lumOff val="1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TextBox 15">
            <a:extLst>
              <a:ext uri="{FF2B5EF4-FFF2-40B4-BE49-F238E27FC236}">
                <a16:creationId xmlns:a16="http://schemas.microsoft.com/office/drawing/2014/main" id="{EF98B8DC-2DF5-2E4E-8FDB-857764D8DA28}"/>
              </a:ext>
            </a:extLst>
          </p:cNvPr>
          <p:cNvSpPr txBox="1"/>
          <p:nvPr/>
        </p:nvSpPr>
        <p:spPr>
          <a:xfrm>
            <a:off x="5328670" y="2240259"/>
            <a:ext cx="1585913" cy="369332"/>
          </a:xfrm>
          <a:prstGeom prst="rect">
            <a:avLst/>
          </a:prstGeom>
          <a:noFill/>
        </p:spPr>
        <p:txBody>
          <a:bodyPr wrap="square" rtlCol="0">
            <a:spAutoFit/>
          </a:bodyPr>
          <a:lstStyle/>
          <a:p>
            <a:r>
              <a:rPr lang="en-US" dirty="0"/>
              <a:t>Jonathan Lowe</a:t>
            </a:r>
          </a:p>
        </p:txBody>
      </p:sp>
      <p:cxnSp>
        <p:nvCxnSpPr>
          <p:cNvPr id="18" name="Straight Arrow Connector 17">
            <a:extLst>
              <a:ext uri="{FF2B5EF4-FFF2-40B4-BE49-F238E27FC236}">
                <a16:creationId xmlns:a16="http://schemas.microsoft.com/office/drawing/2014/main" id="{296B1DA8-0829-EB42-8758-D514FC157A31}"/>
              </a:ext>
            </a:extLst>
          </p:cNvPr>
          <p:cNvCxnSpPr>
            <a:cxnSpLocks/>
          </p:cNvCxnSpPr>
          <p:nvPr/>
        </p:nvCxnSpPr>
        <p:spPr>
          <a:xfrm flipH="1">
            <a:off x="4710953" y="2596639"/>
            <a:ext cx="1214437" cy="71026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DB238140-4928-1B47-8E50-F8A881A0011B}"/>
              </a:ext>
            </a:extLst>
          </p:cNvPr>
          <p:cNvCxnSpPr>
            <a:cxnSpLocks/>
          </p:cNvCxnSpPr>
          <p:nvPr/>
        </p:nvCxnSpPr>
        <p:spPr>
          <a:xfrm flipH="1">
            <a:off x="8522467" y="2780797"/>
            <a:ext cx="1214437" cy="710268"/>
          </a:xfrm>
          <a:prstGeom prst="straightConnector1">
            <a:avLst/>
          </a:prstGeom>
          <a:ln w="57150">
            <a:solidFill>
              <a:srgbClr val="C00000"/>
            </a:solidFill>
            <a:tailEnd type="triangle"/>
          </a:ln>
        </p:spPr>
        <p:style>
          <a:lnRef idx="1">
            <a:schemeClr val="accent1"/>
          </a:lnRef>
          <a:fillRef idx="0">
            <a:schemeClr val="accent1"/>
          </a:fillRef>
          <a:effectRef idx="0">
            <a:schemeClr val="accent1"/>
          </a:effectRef>
          <a:fontRef idx="minor">
            <a:schemeClr val="tx1"/>
          </a:fontRef>
        </p:style>
      </p:cxnSp>
      <p:sp>
        <p:nvSpPr>
          <p:cNvPr id="24" name="TextBox 23">
            <a:extLst>
              <a:ext uri="{FF2B5EF4-FFF2-40B4-BE49-F238E27FC236}">
                <a16:creationId xmlns:a16="http://schemas.microsoft.com/office/drawing/2014/main" id="{A445DE4C-6325-C846-8215-291C0FB2BDA8}"/>
              </a:ext>
            </a:extLst>
          </p:cNvPr>
          <p:cNvSpPr txBox="1"/>
          <p:nvPr/>
        </p:nvSpPr>
        <p:spPr>
          <a:xfrm>
            <a:off x="9129685" y="2362780"/>
            <a:ext cx="1585913" cy="369332"/>
          </a:xfrm>
          <a:prstGeom prst="rect">
            <a:avLst/>
          </a:prstGeom>
          <a:noFill/>
        </p:spPr>
        <p:txBody>
          <a:bodyPr wrap="square" rtlCol="0">
            <a:spAutoFit/>
          </a:bodyPr>
          <a:lstStyle/>
          <a:p>
            <a:r>
              <a:rPr lang="en-US" dirty="0"/>
              <a:t>My Equipment</a:t>
            </a:r>
          </a:p>
        </p:txBody>
      </p:sp>
      <p:sp>
        <p:nvSpPr>
          <p:cNvPr id="15" name="Rectangle 14">
            <a:extLst>
              <a:ext uri="{FF2B5EF4-FFF2-40B4-BE49-F238E27FC236}">
                <a16:creationId xmlns:a16="http://schemas.microsoft.com/office/drawing/2014/main" id="{53F28FBF-A9B2-B347-A0DB-CB967D574A07}"/>
              </a:ext>
            </a:extLst>
          </p:cNvPr>
          <p:cNvSpPr/>
          <p:nvPr/>
        </p:nvSpPr>
        <p:spPr>
          <a:xfrm rot="10800000">
            <a:off x="25627" y="33177"/>
            <a:ext cx="12192000" cy="2197801"/>
          </a:xfrm>
          <a:prstGeom prst="rect">
            <a:avLst/>
          </a:prstGeom>
          <a:gradFill>
            <a:gsLst>
              <a:gs pos="0">
                <a:schemeClr val="bg1">
                  <a:lumMod val="85000"/>
                </a:schemeClr>
              </a:gs>
              <a:gs pos="74000">
                <a:schemeClr val="accent5">
                  <a:lumMod val="45000"/>
                  <a:lumOff val="55000"/>
                </a:schemeClr>
              </a:gs>
              <a:gs pos="83000">
                <a:schemeClr val="accent5">
                  <a:lumMod val="45000"/>
                  <a:lumOff val="55000"/>
                </a:schemeClr>
              </a:gs>
              <a:gs pos="100000">
                <a:schemeClr val="accent5">
                  <a:lumMod val="30000"/>
                  <a:lumOff val="70000"/>
                </a:schemeClr>
              </a:gs>
            </a:gsLst>
            <a:lin ang="54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26" name="Recording 1.mp3" descr="Recording 1.mp3">
            <a:hlinkClick r:id="" action="ppaction://media"/>
            <a:extLst>
              <a:ext uri="{FF2B5EF4-FFF2-40B4-BE49-F238E27FC236}">
                <a16:creationId xmlns:a16="http://schemas.microsoft.com/office/drawing/2014/main" id="{A6CBBD59-8B20-584A-9FAC-05A9DD142503}"/>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274676" y="-8281"/>
            <a:ext cx="812800" cy="812800"/>
          </a:xfrm>
          <a:prstGeom prst="rect">
            <a:avLst/>
          </a:prstGeom>
        </p:spPr>
      </p:pic>
      <mc:AlternateContent xmlns:mc="http://schemas.openxmlformats.org/markup-compatibility/2006">
        <mc:Choice xmlns:am3d="http://schemas.microsoft.com/office/drawing/2017/model3d" Requires="am3d">
          <p:graphicFrame>
            <p:nvGraphicFramePr>
              <p:cNvPr id="11" name="Content Placeholder 10" descr="Flying drone.">
                <a:extLst>
                  <a:ext uri="{FF2B5EF4-FFF2-40B4-BE49-F238E27FC236}">
                    <a16:creationId xmlns:a16="http://schemas.microsoft.com/office/drawing/2014/main" id="{2B99102E-EE24-E048-A72C-FC4DBD1DDC7E}"/>
                  </a:ext>
                </a:extLst>
              </p:cNvPr>
              <p:cNvGraphicFramePr>
                <a:graphicFrameLocks noGrp="1" noChangeAspect="1"/>
              </p:cNvGraphicFramePr>
              <p:nvPr>
                <p:ph idx="1"/>
                <p:extLst>
                  <p:ext uri="{D42A27DB-BD31-4B8C-83A1-F6EECF244321}">
                    <p14:modId xmlns:p14="http://schemas.microsoft.com/office/powerpoint/2010/main" val="3083049873"/>
                  </p:ext>
                </p:extLst>
              </p:nvPr>
            </p:nvGraphicFramePr>
            <p:xfrm>
              <a:off x="4436098" y="22514"/>
              <a:ext cx="3073741" cy="885372"/>
            </p:xfrm>
            <a:graphic>
              <a:graphicData uri="http://schemas.microsoft.com/office/drawing/2017/model3d">
                <am3d:model3d r:embed="rId7">
                  <am3d:spPr>
                    <a:xfrm>
                      <a:off x="0" y="0"/>
                      <a:ext cx="3073741" cy="885372"/>
                    </a:xfrm>
                    <a:prstGeom prst="rect">
                      <a:avLst/>
                    </a:prstGeom>
                  </am3d:spPr>
                  <am3d:camera>
                    <am3d:pos x="0" y="0" z="65324698"/>
                    <am3d:up dx="0" dy="36000000" dz="0"/>
                    <am3d:lookAt x="0" y="0" z="0"/>
                    <am3d:perspective fov="2700000"/>
                  </am3d:camera>
                  <am3d:trans>
                    <am3d:meterPerModelUnit n="3574121" d="1000000"/>
                    <am3d:preTrans dx="519710" dy="-18572411" dz="-1077677"/>
                    <am3d:scale>
                      <am3d:sx n="1000000" d="1000000"/>
                      <am3d:sy n="1000000" d="1000000"/>
                      <am3d:sz n="1000000" d="1000000"/>
                    </am3d:scale>
                    <am3d:rot/>
                    <am3d:postTrans dx="0" dy="0" dz="0"/>
                  </am3d:trans>
                  <am3d:raster rName="Office3DRenderer" rVer="16.0.8326">
                    <am3d:blip r:embed="rId8"/>
                  </am3d:raster>
                  <am3d:extLst>
                    <a:ext uri="{9A65AA19-BECB-4387-8358-8AD5134E1D82}">
                      <a3danim:embedAnim xmlns:a3danim="http://schemas.microsoft.com/office/drawing/2018/animation/model3d" animId="0">
                        <a3danim:animPr length="8833" count="indefinite"/>
                      </a3danim:embedAnim>
                    </a:ext>
                    <a:ext uri="{E9DE012E-A134-456F-84FE-255F9AAD75C6}">
                      <a3danim:posterFrame xmlns:a3danim="http://schemas.microsoft.com/office/drawing/2018/animation/model3d" animId="0"/>
                    </a:ext>
                  </am3d:extLst>
                  <am3d:objViewport viewportSz="3449636"/>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11" name="Content Placeholder 10" descr="Flying drone.">
                <a:extLst>
                  <a:ext uri="{FF2B5EF4-FFF2-40B4-BE49-F238E27FC236}">
                    <a16:creationId xmlns:a16="http://schemas.microsoft.com/office/drawing/2014/main" id="{2B99102E-EE24-E048-A72C-FC4DBD1DDC7E}"/>
                  </a:ext>
                </a:extLst>
              </p:cNvPr>
              <p:cNvPicPr>
                <a:picLocks noGrp="1" noRot="1" noChangeAspect="1" noMove="1" noResize="1" noEditPoints="1" noAdjustHandles="1" noChangeArrowheads="1" noChangeShapeType="1" noCrop="1"/>
              </p:cNvPicPr>
              <p:nvPr/>
            </p:nvPicPr>
            <p:blipFill>
              <a:blip r:embed="rId8"/>
              <a:stretch>
                <a:fillRect/>
              </a:stretch>
            </p:blipFill>
            <p:spPr>
              <a:xfrm>
                <a:off x="4436098" y="22514"/>
                <a:ext cx="3073741" cy="885372"/>
              </a:xfrm>
              <a:prstGeom prst="rect">
                <a:avLst/>
              </a:prstGeom>
            </p:spPr>
          </p:pic>
        </mc:Fallback>
      </mc:AlternateContent>
      <p:sp>
        <p:nvSpPr>
          <p:cNvPr id="2" name="Title 1">
            <a:extLst>
              <a:ext uri="{FF2B5EF4-FFF2-40B4-BE49-F238E27FC236}">
                <a16:creationId xmlns:a16="http://schemas.microsoft.com/office/drawing/2014/main" id="{48B2D4CC-D3DD-6E46-83DD-F967EE41B9FE}"/>
              </a:ext>
            </a:extLst>
          </p:cNvPr>
          <p:cNvSpPr>
            <a:spLocks noGrp="1"/>
          </p:cNvSpPr>
          <p:nvPr>
            <p:ph type="title"/>
          </p:nvPr>
        </p:nvSpPr>
        <p:spPr>
          <a:xfrm>
            <a:off x="274676" y="761058"/>
            <a:ext cx="11276193" cy="1049235"/>
          </a:xfrm>
        </p:spPr>
        <p:txBody>
          <a:bodyPr>
            <a:normAutofit fontScale="90000"/>
          </a:bodyPr>
          <a:lstStyle/>
          <a:p>
            <a:pPr algn="ctr"/>
            <a:r>
              <a:rPr lang="en-GB" i="1" dirty="0">
                <a:latin typeface="Times" pitchFamily="2" charset="0"/>
              </a:rPr>
              <a:t>Feasibility of a new drone  </a:t>
            </a:r>
            <a:br>
              <a:rPr lang="en-GB" i="1" dirty="0">
                <a:latin typeface="Times" pitchFamily="2" charset="0"/>
              </a:rPr>
            </a:br>
            <a:r>
              <a:rPr lang="en-GB" i="1" dirty="0">
                <a:latin typeface="Times" pitchFamily="2" charset="0"/>
              </a:rPr>
              <a:t>venture using the </a:t>
            </a:r>
            <a:br>
              <a:rPr lang="en-GB" i="1" dirty="0">
                <a:latin typeface="Times" pitchFamily="2" charset="0"/>
              </a:rPr>
            </a:br>
            <a:r>
              <a:rPr lang="en-GB" i="1" dirty="0">
                <a:latin typeface="Times" pitchFamily="2" charset="0"/>
              </a:rPr>
              <a:t>Business Module Canvas.</a:t>
            </a:r>
            <a:endParaRPr lang="en-US" i="1" dirty="0"/>
          </a:p>
        </p:txBody>
      </p:sp>
    </p:spTree>
    <p:extLst>
      <p:ext uri="{BB962C8B-B14F-4D97-AF65-F5344CB8AC3E}">
        <p14:creationId xmlns:p14="http://schemas.microsoft.com/office/powerpoint/2010/main" val="1154980113"/>
      </p:ext>
    </p:extLst>
  </p:cSld>
  <p:clrMapOvr>
    <a:masterClrMapping/>
  </p:clrMapOvr>
  <mc:AlternateContent xmlns:mc="http://schemas.openxmlformats.org/markup-compatibility/2006" xmlns:p14="http://schemas.microsoft.com/office/powerpoint/2010/main">
    <mc:Choice Requires="p14">
      <p:transition spd="med" advClick="0" advTm="1000">
        <p14:flash/>
      </p:transition>
    </mc:Choice>
    <mc:Fallback xmlns="">
      <p:transition spd="med" advClick="0" advTm="1000">
        <p:fade/>
      </p:transition>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556" fill="hold"/>
                                        <p:tgtEl>
                                          <p:spTgt spid="26"/>
                                        </p:tgtEl>
                                      </p:cBhvr>
                                    </p:cmd>
                                  </p:childTnLst>
                                </p:cTn>
                              </p:par>
                              <p:par>
                                <p:cTn id="7" presetID="100" presetClass="emph" presetSubtype="1" repeatCount="indefinite" fill="hold" nodeType="withEffect">
                                  <p:stCondLst>
                                    <p:cond delay="0"/>
                                  </p:stCondLst>
                                  <p:childTnLst>
                                    <p:anim calcmode="lin" valueType="num">
                                      <p:cBhvr>
                                        <p:cTn id="8" dur="8833" fill="hold"/>
                                        <p:tgtEl>
                                          <p:spTgt spid="11"/>
                                        </p:tgtEl>
                                        <p:attrNameLst>
                                          <p:attrName>embedded1</p:attrName>
                                        </p:attrNameLst>
                                      </p:cBhvr>
                                      <p:tavLst>
                                        <p:tav tm="0">
                                          <p:val>
                                            <p:fltVal val="0"/>
                                          </p:val>
                                        </p:tav>
                                        <p:tav tm="100000">
                                          <p:val>
                                            <p:fltVal val="1"/>
                                          </p:val>
                                        </p:tav>
                                      </p:tavLst>
                                    </p:anim>
                                  </p:childTnLst>
                                </p:cTn>
                              </p:par>
                              <p:par>
                                <p:cTn id="9" presetID="5" presetClass="entr" presetSubtype="10" fill="hold" nodeType="withEffect">
                                  <p:stCondLst>
                                    <p:cond delay="0"/>
                                  </p:stCondLst>
                                  <p:childTnLst>
                                    <p:set>
                                      <p:cBhvr>
                                        <p:cTn id="10" dur="1" fill="hold">
                                          <p:stCondLst>
                                            <p:cond delay="0"/>
                                          </p:stCondLst>
                                        </p:cTn>
                                        <p:tgtEl>
                                          <p:spTgt spid="18"/>
                                        </p:tgtEl>
                                        <p:attrNameLst>
                                          <p:attrName>style.visibility</p:attrName>
                                        </p:attrNameLst>
                                      </p:cBhvr>
                                      <p:to>
                                        <p:strVal val="visible"/>
                                      </p:to>
                                    </p:set>
                                    <p:animEffect transition="in" filter="checkerboard(across)">
                                      <p:cBhvr>
                                        <p:cTn id="11" dur="500"/>
                                        <p:tgtEl>
                                          <p:spTgt spid="18"/>
                                        </p:tgtEl>
                                      </p:cBhvr>
                                    </p:animEffect>
                                  </p:childTnLst>
                                </p:cTn>
                              </p:par>
                              <p:par>
                                <p:cTn id="12" presetID="5" presetClass="entr" presetSubtype="10" fill="hold" grpId="0" nodeType="withEffect">
                                  <p:stCondLst>
                                    <p:cond delay="0"/>
                                  </p:stCondLst>
                                  <p:childTnLst>
                                    <p:set>
                                      <p:cBhvr>
                                        <p:cTn id="13" dur="1" fill="hold">
                                          <p:stCondLst>
                                            <p:cond delay="0"/>
                                          </p:stCondLst>
                                        </p:cTn>
                                        <p:tgtEl>
                                          <p:spTgt spid="16"/>
                                        </p:tgtEl>
                                        <p:attrNameLst>
                                          <p:attrName>style.visibility</p:attrName>
                                        </p:attrNameLst>
                                      </p:cBhvr>
                                      <p:to>
                                        <p:strVal val="visible"/>
                                      </p:to>
                                    </p:set>
                                    <p:animEffect transition="in" filter="checkerboard(across)">
                                      <p:cBhvr>
                                        <p:cTn id="14" dur="500"/>
                                        <p:tgtEl>
                                          <p:spTgt spid="16"/>
                                        </p:tgtEl>
                                      </p:cBhvr>
                                    </p:animEffect>
                                  </p:childTnLst>
                                </p:cTn>
                              </p:par>
                              <p:par>
                                <p:cTn id="15" presetID="5" presetClass="entr" presetSubtype="10" fill="hold" grpId="0" nodeType="with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checkerboard(across)">
                                      <p:cBhvr>
                                        <p:cTn id="17" dur="500"/>
                                        <p:tgtEl>
                                          <p:spTgt spid="24"/>
                                        </p:tgtEl>
                                      </p:cBhvr>
                                    </p:animEffect>
                                  </p:childTnLst>
                                </p:cTn>
                              </p:par>
                              <p:par>
                                <p:cTn id="18" presetID="5" presetClass="entr" presetSubtype="10" fill="hold" nodeType="withEffect">
                                  <p:stCondLst>
                                    <p:cond delay="0"/>
                                  </p:stCondLst>
                                  <p:childTnLst>
                                    <p:set>
                                      <p:cBhvr>
                                        <p:cTn id="19" dur="1" fill="hold">
                                          <p:stCondLst>
                                            <p:cond delay="0"/>
                                          </p:stCondLst>
                                        </p:cTn>
                                        <p:tgtEl>
                                          <p:spTgt spid="23"/>
                                        </p:tgtEl>
                                        <p:attrNameLst>
                                          <p:attrName>style.visibility</p:attrName>
                                        </p:attrNameLst>
                                      </p:cBhvr>
                                      <p:to>
                                        <p:strVal val="visible"/>
                                      </p:to>
                                    </p:set>
                                    <p:animEffect transition="in" filter="checkerboard(across)">
                                      <p:cBhvr>
                                        <p:cTn id="20"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showWhenStopped="0">
                <p:cTn id="21" repeatCount="indefinite" fill="hold" display="0">
                  <p:stCondLst>
                    <p:cond delay="indefinite"/>
                  </p:stCondLst>
                  <p:endCondLst>
                    <p:cond evt="onStopAudio" delay="0">
                      <p:tgtEl>
                        <p:sldTgt/>
                      </p:tgtEl>
                    </p:cond>
                  </p:endCondLst>
                </p:cTn>
                <p:tgtEl>
                  <p:spTgt spid="26"/>
                </p:tgtEl>
              </p:cMediaNode>
            </p:audio>
          </p:childTnLst>
        </p:cTn>
      </p:par>
    </p:tnLst>
    <p:bldLst>
      <p:bldP spid="16" grpId="0"/>
      <p:bldP spid="2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F6771BDC-40C4-A348-8E53-1DE6098BC402}"/>
              </a:ext>
            </a:extLst>
          </p:cNvPr>
          <p:cNvSpPr/>
          <p:nvPr/>
        </p:nvSpPr>
        <p:spPr>
          <a:xfrm>
            <a:off x="105508" y="42204"/>
            <a:ext cx="11980984" cy="6056814"/>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lnSpc>
                <a:spcPct val="270000"/>
              </a:lnSpc>
            </a:pPr>
            <a:endParaRPr lang="en-US" dirty="0">
              <a:latin typeface="Times" pitchFamily="2" charset="0"/>
            </a:endParaRPr>
          </a:p>
        </p:txBody>
      </p:sp>
      <p:sp>
        <p:nvSpPr>
          <p:cNvPr id="2" name="Title 1">
            <a:extLst>
              <a:ext uri="{FF2B5EF4-FFF2-40B4-BE49-F238E27FC236}">
                <a16:creationId xmlns:a16="http://schemas.microsoft.com/office/drawing/2014/main" id="{B8D2449C-A991-1244-BCFA-1E3936B06A59}"/>
              </a:ext>
            </a:extLst>
          </p:cNvPr>
          <p:cNvSpPr>
            <a:spLocks noGrp="1"/>
          </p:cNvSpPr>
          <p:nvPr>
            <p:ph type="title"/>
          </p:nvPr>
        </p:nvSpPr>
        <p:spPr>
          <a:xfrm>
            <a:off x="1271632" y="441407"/>
            <a:ext cx="9603275" cy="1049235"/>
          </a:xfrm>
        </p:spPr>
        <p:txBody>
          <a:bodyPr/>
          <a:lstStyle/>
          <a:p>
            <a:r>
              <a:rPr lang="en-US" dirty="0"/>
              <a:t>Background</a:t>
            </a:r>
            <a:br>
              <a:rPr lang="en-US" dirty="0"/>
            </a:br>
            <a:endParaRPr lang="en-US" dirty="0"/>
          </a:p>
        </p:txBody>
      </p:sp>
      <p:sp>
        <p:nvSpPr>
          <p:cNvPr id="3" name="Content Placeholder 2">
            <a:extLst>
              <a:ext uri="{FF2B5EF4-FFF2-40B4-BE49-F238E27FC236}">
                <a16:creationId xmlns:a16="http://schemas.microsoft.com/office/drawing/2014/main" id="{9D0A79FA-6EF5-0746-A7B1-A6C0A1F0ACEC}"/>
              </a:ext>
            </a:extLst>
          </p:cNvPr>
          <p:cNvSpPr>
            <a:spLocks noGrp="1"/>
          </p:cNvSpPr>
          <p:nvPr>
            <p:ph idx="1"/>
          </p:nvPr>
        </p:nvSpPr>
        <p:spPr>
          <a:xfrm>
            <a:off x="846780" y="2517251"/>
            <a:ext cx="9603275" cy="699516"/>
          </a:xfrm>
        </p:spPr>
        <p:txBody>
          <a:bodyPr/>
          <a:lstStyle/>
          <a:p>
            <a:pPr marL="0" indent="0">
              <a:buNone/>
            </a:pPr>
            <a:r>
              <a:rPr lang="en-GB" sz="1800" dirty="0">
                <a:latin typeface="Times" pitchFamily="2" charset="0"/>
              </a:rPr>
              <a:t>Drone market could potentially grow to $28.3 billion globally  </a:t>
            </a:r>
            <a:r>
              <a:rPr lang="en-GB" sz="1100" dirty="0">
                <a:latin typeface="Times" pitchFamily="2" charset="0"/>
              </a:rPr>
              <a:t>Business Insider, (2020)</a:t>
            </a:r>
          </a:p>
          <a:p>
            <a:pPr algn="ctr"/>
            <a:endParaRPr lang="en-US" dirty="0"/>
          </a:p>
        </p:txBody>
      </p:sp>
      <p:sp>
        <p:nvSpPr>
          <p:cNvPr id="4" name="Rectangle 3">
            <a:extLst>
              <a:ext uri="{FF2B5EF4-FFF2-40B4-BE49-F238E27FC236}">
                <a16:creationId xmlns:a16="http://schemas.microsoft.com/office/drawing/2014/main" id="{B3AAD17C-8BF6-9445-BA1B-D0167ECA5A48}"/>
              </a:ext>
            </a:extLst>
          </p:cNvPr>
          <p:cNvSpPr/>
          <p:nvPr/>
        </p:nvSpPr>
        <p:spPr>
          <a:xfrm>
            <a:off x="846780" y="1057867"/>
            <a:ext cx="9425751" cy="1304203"/>
          </a:xfrm>
          <a:prstGeom prst="rect">
            <a:avLst/>
          </a:prstGeom>
        </p:spPr>
        <p:txBody>
          <a:bodyPr wrap="square">
            <a:spAutoFit/>
          </a:bodyPr>
          <a:lstStyle/>
          <a:p>
            <a:pPr>
              <a:lnSpc>
                <a:spcPct val="150000"/>
              </a:lnSpc>
            </a:pPr>
            <a:r>
              <a:rPr lang="en-GB" dirty="0">
                <a:latin typeface="Times" pitchFamily="2" charset="0"/>
              </a:rPr>
              <a:t>Drones are now a mainstream gadget with a huge range of applications. These intelligent pieces of kit are now being used for everything from entertainment and racing, to photography, news gathering and even as a tool for providing humanitarian aid. </a:t>
            </a:r>
            <a:endParaRPr lang="en-GB" dirty="0">
              <a:effectLst/>
              <a:latin typeface="Times" pitchFamily="2" charset="0"/>
            </a:endParaRPr>
          </a:p>
        </p:txBody>
      </p:sp>
      <p:pic>
        <p:nvPicPr>
          <p:cNvPr id="7" name="Picture 6">
            <a:extLst>
              <a:ext uri="{FF2B5EF4-FFF2-40B4-BE49-F238E27FC236}">
                <a16:creationId xmlns:a16="http://schemas.microsoft.com/office/drawing/2014/main" id="{B16F6455-10C3-774E-9AD3-71689133370B}"/>
              </a:ext>
            </a:extLst>
          </p:cNvPr>
          <p:cNvPicPr>
            <a:picLocks noChangeAspect="1"/>
          </p:cNvPicPr>
          <p:nvPr/>
        </p:nvPicPr>
        <p:blipFill>
          <a:blip r:embed="rId4">
            <a:alphaModFix amt="85000"/>
          </a:blip>
          <a:stretch>
            <a:fillRect/>
          </a:stretch>
        </p:blipFill>
        <p:spPr>
          <a:xfrm>
            <a:off x="3561333" y="3440072"/>
            <a:ext cx="5269516" cy="2546626"/>
          </a:xfrm>
          <a:prstGeom prst="roundRect">
            <a:avLst>
              <a:gd name="adj" fmla="val 11111"/>
            </a:avLst>
          </a:prstGeom>
          <a:ln w="190500" cap="rnd">
            <a:solidFill>
              <a:schemeClr val="tx1">
                <a:lumMod val="65000"/>
                <a:lumOff val="35000"/>
                <a:alpha val="91000"/>
              </a:schemeClr>
            </a:solidFill>
            <a:prstDash val="solid"/>
          </a:ln>
          <a:effectLst>
            <a:outerShdw blurRad="101600" dist="50800" dir="7200000" algn="tl" rotWithShape="0">
              <a:srgbClr val="000000">
                <a:alpha val="45000"/>
              </a:srgbClr>
            </a:outerShdw>
          </a:effectLst>
          <a:scene3d>
            <a:camera prst="perspectiveFront" fov="5400000"/>
            <a:lightRig rig="threePt" dir="t">
              <a:rot lat="0" lon="0" rev="19200000"/>
            </a:lightRig>
          </a:scene3d>
          <a:sp3d extrusionH="25400">
            <a:bevelT w="304800" h="152400" prst="hardEdge"/>
            <a:extrusionClr>
              <a:srgbClr val="FFFFFF"/>
            </a:extrusionClr>
          </a:sp3d>
        </p:spPr>
      </p:pic>
      <p:sp>
        <p:nvSpPr>
          <p:cNvPr id="8" name="TextBox 7">
            <a:extLst>
              <a:ext uri="{FF2B5EF4-FFF2-40B4-BE49-F238E27FC236}">
                <a16:creationId xmlns:a16="http://schemas.microsoft.com/office/drawing/2014/main" id="{D75D9733-F17F-0E4D-9D4A-AC2ACE64BBFA}"/>
              </a:ext>
            </a:extLst>
          </p:cNvPr>
          <p:cNvSpPr txBox="1"/>
          <p:nvPr/>
        </p:nvSpPr>
        <p:spPr>
          <a:xfrm>
            <a:off x="846780" y="2893602"/>
            <a:ext cx="4849513" cy="646331"/>
          </a:xfrm>
          <a:prstGeom prst="rect">
            <a:avLst/>
          </a:prstGeom>
          <a:noFill/>
        </p:spPr>
        <p:txBody>
          <a:bodyPr wrap="square" rtlCol="0">
            <a:spAutoFit/>
          </a:bodyPr>
          <a:lstStyle/>
          <a:p>
            <a:r>
              <a:rPr lang="en-US" dirty="0">
                <a:latin typeface="Times" pitchFamily="2" charset="0"/>
              </a:rPr>
              <a:t>However, here are some Drone statistics related to the UK below……..</a:t>
            </a:r>
          </a:p>
        </p:txBody>
      </p:sp>
      <p:sp>
        <p:nvSpPr>
          <p:cNvPr id="6" name="Rectangle 5">
            <a:extLst>
              <a:ext uri="{FF2B5EF4-FFF2-40B4-BE49-F238E27FC236}">
                <a16:creationId xmlns:a16="http://schemas.microsoft.com/office/drawing/2014/main" id="{8C05453A-EEDF-2541-922D-CA49F9A016DE}"/>
              </a:ext>
            </a:extLst>
          </p:cNvPr>
          <p:cNvSpPr/>
          <p:nvPr/>
        </p:nvSpPr>
        <p:spPr>
          <a:xfrm>
            <a:off x="9035675" y="5617366"/>
            <a:ext cx="2505814" cy="369332"/>
          </a:xfrm>
          <a:prstGeom prst="rect">
            <a:avLst/>
          </a:prstGeom>
        </p:spPr>
        <p:txBody>
          <a:bodyPr wrap="none">
            <a:spAutoFit/>
          </a:bodyPr>
          <a:lstStyle/>
          <a:p>
            <a:r>
              <a:rPr lang="en-GB" dirty="0">
                <a:solidFill>
                  <a:srgbClr val="222222"/>
                </a:solidFill>
                <a:latin typeface="Arial" panose="020B0604020202020204" pitchFamily="34" charset="0"/>
                <a:ea typeface="Calibri" panose="020F0502020204030204" pitchFamily="34" charset="0"/>
              </a:rPr>
              <a:t>Schilling, M.A., (2013)</a:t>
            </a:r>
            <a:r>
              <a:rPr lang="en-GB" dirty="0"/>
              <a:t> </a:t>
            </a:r>
            <a:endParaRPr lang="en-US" dirty="0"/>
          </a:p>
        </p:txBody>
      </p:sp>
      <p:pic>
        <p:nvPicPr>
          <p:cNvPr id="9" name="Recorded Sound" descr="Recorded Sound">
            <a:hlinkClick r:id="" action="ppaction://media"/>
            <a:extLst>
              <a:ext uri="{FF2B5EF4-FFF2-40B4-BE49-F238E27FC236}">
                <a16:creationId xmlns:a16="http://schemas.microsoft.com/office/drawing/2014/main" id="{F7184B19-8B4A-5045-9BCA-03C7B95F0A5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12847" y="4089909"/>
            <a:ext cx="812800" cy="812800"/>
          </a:xfrm>
          <a:prstGeom prst="rect">
            <a:avLst/>
          </a:prstGeom>
        </p:spPr>
      </p:pic>
    </p:spTree>
    <p:extLst>
      <p:ext uri="{BB962C8B-B14F-4D97-AF65-F5344CB8AC3E}">
        <p14:creationId xmlns:p14="http://schemas.microsoft.com/office/powerpoint/2010/main" val="23803008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5402"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9"/>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49696"/>
            <a:ext cx="11980984" cy="6056814"/>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lnSpc>
                <a:spcPct val="270000"/>
              </a:lnSpc>
            </a:pPr>
            <a:endParaRPr lang="en-US" dirty="0">
              <a:latin typeface="Times" pitchFamily="2" charset="0"/>
            </a:endParaRPr>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777463" y="175039"/>
            <a:ext cx="8637073" cy="766621"/>
          </a:xfrm>
        </p:spPr>
        <p:txBody>
          <a:bodyPr>
            <a:normAutofit/>
          </a:bodyPr>
          <a:lstStyle/>
          <a:p>
            <a:pPr algn="ctr"/>
            <a:r>
              <a:rPr lang="en-US" sz="4000" dirty="0">
                <a:latin typeface="Times" pitchFamily="2" charset="0"/>
              </a:rPr>
              <a:t>Customer Segment </a:t>
            </a:r>
          </a:p>
        </p:txBody>
      </p:sp>
      <p:sp>
        <p:nvSpPr>
          <p:cNvPr id="3" name="TextBox 2">
            <a:extLst>
              <a:ext uri="{FF2B5EF4-FFF2-40B4-BE49-F238E27FC236}">
                <a16:creationId xmlns:a16="http://schemas.microsoft.com/office/drawing/2014/main" id="{EF810343-6529-2A40-8474-96577BE790F2}"/>
              </a:ext>
            </a:extLst>
          </p:cNvPr>
          <p:cNvSpPr txBox="1"/>
          <p:nvPr/>
        </p:nvSpPr>
        <p:spPr>
          <a:xfrm>
            <a:off x="3564833" y="2413000"/>
            <a:ext cx="5062331" cy="2793072"/>
          </a:xfrm>
          <a:prstGeom prst="rect">
            <a:avLst/>
          </a:prstGeom>
          <a:noFill/>
        </p:spPr>
        <p:txBody>
          <a:bodyPr wrap="square" rtlCol="0" anchor="t">
            <a:spAutoFit/>
          </a:bodyPr>
          <a:lstStyle/>
          <a:p>
            <a:pPr marL="285750" indent="-285750" algn="ctr">
              <a:lnSpc>
                <a:spcPct val="200000"/>
              </a:lnSpc>
              <a:buFont typeface="Courier New" panose="02070309020205020404" pitchFamily="49" charset="0"/>
              <a:buChar char="o"/>
            </a:pPr>
            <a:r>
              <a:rPr lang="en-US" b="1" dirty="0">
                <a:latin typeface="Times" pitchFamily="2" charset="0"/>
              </a:rPr>
              <a:t>Real Estate Photography</a:t>
            </a:r>
          </a:p>
          <a:p>
            <a:pPr marL="285750" indent="-285750" algn="ctr">
              <a:lnSpc>
                <a:spcPct val="200000"/>
              </a:lnSpc>
              <a:buFont typeface="Courier New" panose="02070309020205020404" pitchFamily="49" charset="0"/>
              <a:buChar char="o"/>
            </a:pPr>
            <a:r>
              <a:rPr lang="en-US" b="1" dirty="0">
                <a:latin typeface="Times" pitchFamily="2" charset="0"/>
              </a:rPr>
              <a:t> Weddings</a:t>
            </a:r>
          </a:p>
          <a:p>
            <a:pPr marL="285750" indent="-285750" algn="ctr">
              <a:lnSpc>
                <a:spcPct val="200000"/>
              </a:lnSpc>
              <a:buFont typeface="Courier New" panose="02070309020205020404" pitchFamily="49" charset="0"/>
              <a:buChar char="o"/>
            </a:pPr>
            <a:r>
              <a:rPr lang="en-US" b="1" dirty="0">
                <a:latin typeface="Times" pitchFamily="2" charset="0"/>
              </a:rPr>
              <a:t>Local enterprises </a:t>
            </a:r>
          </a:p>
          <a:p>
            <a:pPr marL="285750" indent="-285750" algn="ctr">
              <a:lnSpc>
                <a:spcPct val="200000"/>
              </a:lnSpc>
              <a:buFont typeface="Courier New" panose="02070309020205020404" pitchFamily="49" charset="0"/>
              <a:buChar char="o"/>
            </a:pPr>
            <a:r>
              <a:rPr lang="en-US" b="1" dirty="0">
                <a:latin typeface="Times" pitchFamily="2" charset="0"/>
              </a:rPr>
              <a:t>Internet users &amp; freelance work</a:t>
            </a:r>
          </a:p>
          <a:p>
            <a:pPr marL="285750" indent="-285750" algn="ctr">
              <a:lnSpc>
                <a:spcPct val="200000"/>
              </a:lnSpc>
              <a:buFont typeface="Courier New" panose="02070309020205020404" pitchFamily="49" charset="0"/>
              <a:buChar char="o"/>
            </a:pPr>
            <a:endParaRPr lang="en-US" b="1" dirty="0">
              <a:latin typeface="Times" pitchFamily="2" charset="0"/>
            </a:endParaRPr>
          </a:p>
        </p:txBody>
      </p:sp>
      <p:grpSp>
        <p:nvGrpSpPr>
          <p:cNvPr id="8" name="Group 7">
            <a:extLst>
              <a:ext uri="{FF2B5EF4-FFF2-40B4-BE49-F238E27FC236}">
                <a16:creationId xmlns:a16="http://schemas.microsoft.com/office/drawing/2014/main" id="{5C14C811-FFD9-2041-BD95-20D17160B924}"/>
              </a:ext>
            </a:extLst>
          </p:cNvPr>
          <p:cNvGrpSpPr/>
          <p:nvPr/>
        </p:nvGrpSpPr>
        <p:grpSpPr>
          <a:xfrm>
            <a:off x="1178987" y="1033010"/>
            <a:ext cx="3339548" cy="1200329"/>
            <a:chOff x="212035" y="959920"/>
            <a:chExt cx="3339548" cy="1200329"/>
          </a:xfrm>
        </p:grpSpPr>
        <p:sp>
          <p:nvSpPr>
            <p:cNvPr id="6" name="Rounded Rectangle 5">
              <a:extLst>
                <a:ext uri="{FF2B5EF4-FFF2-40B4-BE49-F238E27FC236}">
                  <a16:creationId xmlns:a16="http://schemas.microsoft.com/office/drawing/2014/main" id="{E5A18ADE-10E3-384C-BF7C-F1763A2CD849}"/>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559B7103-7E97-3442-8A1D-693C925D650B}"/>
                </a:ext>
              </a:extLst>
            </p:cNvPr>
            <p:cNvSpPr txBox="1"/>
            <p:nvPr/>
          </p:nvSpPr>
          <p:spPr>
            <a:xfrm>
              <a:off x="257908" y="959920"/>
              <a:ext cx="3180521" cy="1200329"/>
            </a:xfrm>
            <a:prstGeom prst="rect">
              <a:avLst/>
            </a:prstGeom>
            <a:solidFill>
              <a:schemeClr val="tx2">
                <a:lumMod val="60000"/>
                <a:lumOff val="40000"/>
              </a:schemeClr>
            </a:solidFill>
            <a:ln>
              <a:noFill/>
            </a:ln>
          </p:spPr>
          <p:txBody>
            <a:bodyPr wrap="square" rtlCol="0" anchor="ctr">
              <a:spAutoFit/>
            </a:bodyPr>
            <a:lstStyle/>
            <a:p>
              <a:pPr algn="ctr"/>
              <a:endParaRPr lang="en-US" b="1" dirty="0">
                <a:latin typeface="Times" pitchFamily="2" charset="0"/>
              </a:endParaRPr>
            </a:p>
            <a:p>
              <a:pPr algn="ctr"/>
              <a:r>
                <a:rPr lang="en-US" b="1" dirty="0">
                  <a:latin typeface="Times" pitchFamily="2" charset="0"/>
                </a:rPr>
                <a:t>Where might Drone Solutions add value ?</a:t>
              </a:r>
            </a:p>
            <a:p>
              <a:pPr algn="ctr"/>
              <a:endParaRPr lang="en-US" dirty="0"/>
            </a:p>
          </p:txBody>
        </p:sp>
      </p:grpSp>
      <p:pic>
        <p:nvPicPr>
          <p:cNvPr id="13" name="2" descr="2">
            <a:hlinkClick r:id="" action="ppaction://media"/>
            <a:extLst>
              <a:ext uri="{FF2B5EF4-FFF2-40B4-BE49-F238E27FC236}">
                <a16:creationId xmlns:a16="http://schemas.microsoft.com/office/drawing/2014/main" id="{86DEDCB5-6A9E-D64F-9C0A-C7C23EAE168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57908" y="2413000"/>
            <a:ext cx="812800" cy="812800"/>
          </a:xfrm>
          <a:prstGeom prst="rect">
            <a:avLst/>
          </a:prstGeom>
        </p:spPr>
      </p:pic>
    </p:spTree>
    <p:extLst>
      <p:ext uri="{BB962C8B-B14F-4D97-AF65-F5344CB8AC3E}">
        <p14:creationId xmlns:p14="http://schemas.microsoft.com/office/powerpoint/2010/main" val="858164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6981" fill="hold"/>
                                        <p:tgtEl>
                                          <p:spTgt spid="13"/>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93784"/>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684697" y="305232"/>
            <a:ext cx="8637073" cy="719729"/>
          </a:xfrm>
        </p:spPr>
        <p:txBody>
          <a:bodyPr>
            <a:normAutofit/>
          </a:bodyPr>
          <a:lstStyle/>
          <a:p>
            <a:pPr algn="ctr"/>
            <a:r>
              <a:rPr lang="en-US" sz="4000" dirty="0">
                <a:latin typeface="Times" pitchFamily="2" charset="0"/>
              </a:rPr>
              <a:t>Value Proposition</a:t>
            </a:r>
          </a:p>
        </p:txBody>
      </p:sp>
      <p:sp>
        <p:nvSpPr>
          <p:cNvPr id="3" name="TextBox 2">
            <a:extLst>
              <a:ext uri="{FF2B5EF4-FFF2-40B4-BE49-F238E27FC236}">
                <a16:creationId xmlns:a16="http://schemas.microsoft.com/office/drawing/2014/main" id="{EAA3B116-9AE8-574A-BDCC-53B0D56BAC0E}"/>
              </a:ext>
            </a:extLst>
          </p:cNvPr>
          <p:cNvSpPr txBox="1"/>
          <p:nvPr/>
        </p:nvSpPr>
        <p:spPr>
          <a:xfrm>
            <a:off x="2190890" y="1991411"/>
            <a:ext cx="7624686" cy="6678751"/>
          </a:xfrm>
          <a:prstGeom prst="rect">
            <a:avLst/>
          </a:prstGeom>
          <a:noFill/>
        </p:spPr>
        <p:txBody>
          <a:bodyPr wrap="square" rtlCol="0" anchor="ctr">
            <a:spAutoFit/>
          </a:bodyPr>
          <a:lstStyle/>
          <a:p>
            <a:pPr algn="ctr">
              <a:lnSpc>
                <a:spcPct val="200000"/>
              </a:lnSpc>
            </a:pPr>
            <a:r>
              <a:rPr lang="en-US" b="1" dirty="0"/>
              <a:t>Real Estate </a:t>
            </a:r>
          </a:p>
          <a:p>
            <a:pPr marL="285750" indent="-285750" algn="ctr">
              <a:buFont typeface="Courier New" panose="02070309020205020404" pitchFamily="49" charset="0"/>
              <a:buChar char="o"/>
            </a:pPr>
            <a:r>
              <a:rPr lang="en-US" dirty="0"/>
              <a:t>Photography/videography help target the right target audience for the seller.</a:t>
            </a:r>
          </a:p>
          <a:p>
            <a:pPr algn="ctr"/>
            <a:r>
              <a:rPr lang="en-US" sz="1100" i="1" dirty="0">
                <a:latin typeface="Times" pitchFamily="2" charset="0"/>
              </a:rPr>
              <a:t>Estate agents will be offered high quality service for low price</a:t>
            </a:r>
            <a:r>
              <a:rPr lang="en-US" dirty="0"/>
              <a:t> </a:t>
            </a:r>
          </a:p>
          <a:p>
            <a:pPr algn="ctr">
              <a:lnSpc>
                <a:spcPct val="200000"/>
              </a:lnSpc>
            </a:pPr>
            <a:r>
              <a:rPr lang="en-US" b="1" dirty="0"/>
              <a:t>Weddings </a:t>
            </a:r>
          </a:p>
          <a:p>
            <a:pPr marL="285750" indent="-285750" algn="ctr">
              <a:buFont typeface="Courier New" panose="02070309020205020404" pitchFamily="49" charset="0"/>
              <a:buChar char="o"/>
            </a:pPr>
            <a:r>
              <a:rPr lang="en-US" dirty="0"/>
              <a:t>Helps build a more branded identity for businesses </a:t>
            </a:r>
          </a:p>
          <a:p>
            <a:pPr algn="ctr"/>
            <a:r>
              <a:rPr lang="en-US" sz="1100" i="1" dirty="0">
                <a:latin typeface="Times" pitchFamily="2" charset="0"/>
              </a:rPr>
              <a:t>The Drone will differentiate  from its rivals combined with excellent customer service </a:t>
            </a:r>
          </a:p>
          <a:p>
            <a:pPr algn="ctr">
              <a:lnSpc>
                <a:spcPct val="200000"/>
              </a:lnSpc>
            </a:pPr>
            <a:r>
              <a:rPr lang="en-US" b="1" dirty="0">
                <a:latin typeface="Times" pitchFamily="2" charset="0"/>
              </a:rPr>
              <a:t>Internet users &amp; freelance work</a:t>
            </a:r>
          </a:p>
          <a:p>
            <a:pPr marL="285750" indent="-285750" algn="ctr">
              <a:lnSpc>
                <a:spcPct val="150000"/>
              </a:lnSpc>
              <a:buFont typeface="Courier New" panose="02070309020205020404" pitchFamily="49" charset="0"/>
              <a:buChar char="o"/>
            </a:pPr>
            <a:r>
              <a:rPr lang="en-US" dirty="0"/>
              <a:t>Personal made content tailor made through website or E-mail </a:t>
            </a:r>
          </a:p>
          <a:p>
            <a:pPr algn="ctr">
              <a:lnSpc>
                <a:spcPct val="150000"/>
              </a:lnSpc>
            </a:pPr>
            <a:r>
              <a:rPr lang="en-GB" sz="1100" i="1" dirty="0">
                <a:latin typeface="Times" pitchFamily="2" charset="0"/>
              </a:rPr>
              <a:t>Customisable</a:t>
            </a:r>
            <a:r>
              <a:rPr lang="en-US" sz="1100" i="1" dirty="0">
                <a:latin typeface="Times" pitchFamily="2" charset="0"/>
              </a:rPr>
              <a:t> merchandise and freelance work if requested</a:t>
            </a:r>
          </a:p>
          <a:p>
            <a:pPr marL="285750" indent="-285750" algn="ctr">
              <a:lnSpc>
                <a:spcPct val="200000"/>
              </a:lnSpc>
              <a:buFont typeface="Courier New" panose="02070309020205020404" pitchFamily="49" charset="0"/>
              <a:buChar char="o"/>
            </a:pPr>
            <a:endParaRPr lang="en-US" dirty="0"/>
          </a:p>
          <a:p>
            <a:pPr algn="ctr">
              <a:lnSpc>
                <a:spcPct val="200000"/>
              </a:lnSpc>
            </a:pPr>
            <a:endParaRPr lang="en-US" dirty="0"/>
          </a:p>
          <a:p>
            <a:pPr marL="285750" indent="-285750">
              <a:lnSpc>
                <a:spcPct val="200000"/>
              </a:lnSpc>
              <a:buFont typeface="Courier New" panose="02070309020205020404" pitchFamily="49" charset="0"/>
              <a:buChar char="o"/>
            </a:pPr>
            <a:endParaRPr lang="en-US" dirty="0"/>
          </a:p>
          <a:p>
            <a:pPr>
              <a:lnSpc>
                <a:spcPct val="200000"/>
              </a:lnSpc>
            </a:pPr>
            <a:r>
              <a:rPr lang="en-US" dirty="0"/>
              <a:t> </a:t>
            </a:r>
          </a:p>
          <a:p>
            <a:pPr>
              <a:lnSpc>
                <a:spcPct val="200000"/>
              </a:lnSpc>
            </a:pPr>
            <a:endParaRPr lang="en-US" dirty="0"/>
          </a:p>
          <a:p>
            <a:endParaRPr lang="en-US" dirty="0"/>
          </a:p>
        </p:txBody>
      </p:sp>
      <p:grpSp>
        <p:nvGrpSpPr>
          <p:cNvPr id="12" name="Group 11">
            <a:extLst>
              <a:ext uri="{FF2B5EF4-FFF2-40B4-BE49-F238E27FC236}">
                <a16:creationId xmlns:a16="http://schemas.microsoft.com/office/drawing/2014/main" id="{EA77F7D2-9EC1-4149-8020-FB00778BB0DD}"/>
              </a:ext>
            </a:extLst>
          </p:cNvPr>
          <p:cNvGrpSpPr/>
          <p:nvPr/>
        </p:nvGrpSpPr>
        <p:grpSpPr>
          <a:xfrm>
            <a:off x="278296" y="1110308"/>
            <a:ext cx="3339548" cy="1113183"/>
            <a:chOff x="212035" y="993913"/>
            <a:chExt cx="3339548" cy="1113183"/>
          </a:xfrm>
        </p:grpSpPr>
        <p:sp>
          <p:nvSpPr>
            <p:cNvPr id="13" name="Rounded Rectangle 12">
              <a:extLst>
                <a:ext uri="{FF2B5EF4-FFF2-40B4-BE49-F238E27FC236}">
                  <a16:creationId xmlns:a16="http://schemas.microsoft.com/office/drawing/2014/main" id="{C96E8E17-E4FF-BA42-80B4-28AD73C30140}"/>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9947F0C0-E1D5-AA4B-BCA4-8934A19E5BBA}"/>
                </a:ext>
              </a:extLst>
            </p:cNvPr>
            <p:cNvSpPr txBox="1"/>
            <p:nvPr/>
          </p:nvSpPr>
          <p:spPr>
            <a:xfrm>
              <a:off x="318051" y="1284367"/>
              <a:ext cx="3021497" cy="646331"/>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problems could drones solve for customers ?</a:t>
              </a:r>
            </a:p>
          </p:txBody>
        </p:sp>
      </p:grpSp>
      <p:pic>
        <p:nvPicPr>
          <p:cNvPr id="17" name="3" descr="3">
            <a:hlinkClick r:id="" action="ppaction://media"/>
            <a:extLst>
              <a:ext uri="{FF2B5EF4-FFF2-40B4-BE49-F238E27FC236}">
                <a16:creationId xmlns:a16="http://schemas.microsoft.com/office/drawing/2014/main" id="{ECC5C8CF-92FA-7E48-B979-59B50B3775E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8296" y="2616200"/>
            <a:ext cx="812800" cy="812800"/>
          </a:xfrm>
          <a:prstGeom prst="rect">
            <a:avLst/>
          </a:prstGeom>
        </p:spPr>
      </p:pic>
    </p:spTree>
    <p:extLst>
      <p:ext uri="{BB962C8B-B14F-4D97-AF65-F5344CB8AC3E}">
        <p14:creationId xmlns:p14="http://schemas.microsoft.com/office/powerpoint/2010/main" val="2090007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7002" fill="hold"/>
                                        <p:tgtEl>
                                          <p:spTgt spid="17"/>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7"/>
                </p:tgtEl>
              </p:cMediaNode>
            </p:audio>
          </p:childTnLst>
        </p:cTn>
      </p:par>
    </p:tnLst>
    <p:bldLst>
      <p:bldP spid="3"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12544" y="50904"/>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777463" y="189428"/>
            <a:ext cx="8637073" cy="731452"/>
          </a:xfrm>
        </p:spPr>
        <p:txBody>
          <a:bodyPr>
            <a:normAutofit/>
          </a:bodyPr>
          <a:lstStyle/>
          <a:p>
            <a:pPr algn="ctr"/>
            <a:r>
              <a:rPr lang="en-US" sz="4000" dirty="0">
                <a:latin typeface="Times" pitchFamily="2" charset="0"/>
              </a:rPr>
              <a:t>Cost Revenue Streams</a:t>
            </a:r>
          </a:p>
        </p:txBody>
      </p:sp>
      <p:sp>
        <p:nvSpPr>
          <p:cNvPr id="5" name="TextBox 4">
            <a:extLst>
              <a:ext uri="{FF2B5EF4-FFF2-40B4-BE49-F238E27FC236}">
                <a16:creationId xmlns:a16="http://schemas.microsoft.com/office/drawing/2014/main" id="{A4BA7D47-3C30-2849-88A2-BDE2D57E3BE6}"/>
              </a:ext>
            </a:extLst>
          </p:cNvPr>
          <p:cNvSpPr txBox="1"/>
          <p:nvPr/>
        </p:nvSpPr>
        <p:spPr>
          <a:xfrm>
            <a:off x="3573968" y="2078604"/>
            <a:ext cx="4833048" cy="2816156"/>
          </a:xfrm>
          <a:prstGeom prst="rect">
            <a:avLst/>
          </a:prstGeom>
          <a:noFill/>
        </p:spPr>
        <p:txBody>
          <a:bodyPr wrap="square" rtlCol="0">
            <a:spAutoFit/>
          </a:bodyPr>
          <a:lstStyle/>
          <a:p>
            <a:pPr marL="285750" indent="-285750" algn="ctr">
              <a:buFont typeface="Courier New" panose="02070309020205020404" pitchFamily="49" charset="0"/>
              <a:buChar char="o"/>
            </a:pPr>
            <a:r>
              <a:rPr lang="en-US" b="1" dirty="0">
                <a:latin typeface="Times" pitchFamily="2" charset="0"/>
              </a:rPr>
              <a:t>Real Estate Photography</a:t>
            </a:r>
          </a:p>
          <a:p>
            <a:pPr algn="ctr"/>
            <a:r>
              <a:rPr lang="en-GB" sz="1100" i="1" dirty="0">
                <a:latin typeface="Times" pitchFamily="2" charset="0"/>
              </a:rPr>
              <a:t>subscription fees</a:t>
            </a:r>
            <a:endParaRPr lang="en-US" sz="1100" b="1" dirty="0">
              <a:latin typeface="Times" pitchFamily="2" charset="0"/>
            </a:endParaRPr>
          </a:p>
          <a:p>
            <a:pPr marL="285750" indent="-285750" algn="ctr">
              <a:lnSpc>
                <a:spcPct val="200000"/>
              </a:lnSpc>
              <a:buFont typeface="Courier New" panose="02070309020205020404" pitchFamily="49" charset="0"/>
              <a:buChar char="o"/>
            </a:pPr>
            <a:r>
              <a:rPr lang="en-US" sz="1400" b="1" dirty="0">
                <a:latin typeface="Times" pitchFamily="2" charset="0"/>
              </a:rPr>
              <a:t> </a:t>
            </a:r>
            <a:r>
              <a:rPr lang="en-US" b="1" dirty="0">
                <a:latin typeface="Times" pitchFamily="2" charset="0"/>
              </a:rPr>
              <a:t>Weddings</a:t>
            </a:r>
          </a:p>
          <a:p>
            <a:pPr algn="ctr"/>
            <a:r>
              <a:rPr lang="en-US" sz="1100" i="1" dirty="0">
                <a:latin typeface="Times" pitchFamily="2" charset="0"/>
              </a:rPr>
              <a:t>Contactless payment/Cash</a:t>
            </a:r>
          </a:p>
          <a:p>
            <a:pPr marL="285750" indent="-285750" algn="ctr">
              <a:lnSpc>
                <a:spcPct val="200000"/>
              </a:lnSpc>
              <a:buFont typeface="Courier New" panose="02070309020205020404" pitchFamily="49" charset="0"/>
              <a:buChar char="o"/>
            </a:pPr>
            <a:r>
              <a:rPr lang="en-US" b="1" dirty="0">
                <a:latin typeface="Times" pitchFamily="2" charset="0"/>
              </a:rPr>
              <a:t>Local enterprises </a:t>
            </a:r>
          </a:p>
          <a:p>
            <a:pPr algn="ctr"/>
            <a:r>
              <a:rPr lang="en-US" sz="1100" i="1" dirty="0">
                <a:latin typeface="Times" pitchFamily="2" charset="0"/>
              </a:rPr>
              <a:t>Payment options / Cash</a:t>
            </a:r>
          </a:p>
          <a:p>
            <a:pPr algn="ctr"/>
            <a:endParaRPr lang="en-US" sz="1400" b="1" i="1" dirty="0">
              <a:latin typeface="Times" pitchFamily="2" charset="0"/>
            </a:endParaRPr>
          </a:p>
          <a:p>
            <a:pPr marL="285750" indent="-285750" algn="ctr">
              <a:buFont typeface="Courier New" panose="02070309020205020404" pitchFamily="49" charset="0"/>
              <a:buChar char="o"/>
            </a:pPr>
            <a:r>
              <a:rPr lang="en-US" b="1" dirty="0">
                <a:latin typeface="Times" pitchFamily="2" charset="0"/>
              </a:rPr>
              <a:t>Internet users &amp; freelance work</a:t>
            </a:r>
          </a:p>
          <a:p>
            <a:pPr algn="ctr"/>
            <a:r>
              <a:rPr lang="en-US" sz="1100" i="1" dirty="0">
                <a:latin typeface="Times" pitchFamily="2" charset="0"/>
              </a:rPr>
              <a:t>Cash or electronic payment</a:t>
            </a:r>
          </a:p>
          <a:p>
            <a:pPr algn="ctr"/>
            <a:endParaRPr lang="en-US" sz="1100" i="1" dirty="0">
              <a:latin typeface="Times" pitchFamily="2" charset="0"/>
            </a:endParaRPr>
          </a:p>
        </p:txBody>
      </p:sp>
      <p:grpSp>
        <p:nvGrpSpPr>
          <p:cNvPr id="9" name="Group 8">
            <a:extLst>
              <a:ext uri="{FF2B5EF4-FFF2-40B4-BE49-F238E27FC236}">
                <a16:creationId xmlns:a16="http://schemas.microsoft.com/office/drawing/2014/main" id="{4C0D0956-F971-5548-BA66-E50E7BA1E405}"/>
              </a:ext>
            </a:extLst>
          </p:cNvPr>
          <p:cNvGrpSpPr/>
          <p:nvPr/>
        </p:nvGrpSpPr>
        <p:grpSpPr>
          <a:xfrm>
            <a:off x="278296" y="1110308"/>
            <a:ext cx="3339548" cy="1113183"/>
            <a:chOff x="212035" y="993913"/>
            <a:chExt cx="3339548" cy="1113183"/>
          </a:xfrm>
        </p:grpSpPr>
        <p:sp>
          <p:nvSpPr>
            <p:cNvPr id="10" name="Rounded Rectangle 9">
              <a:extLst>
                <a:ext uri="{FF2B5EF4-FFF2-40B4-BE49-F238E27FC236}">
                  <a16:creationId xmlns:a16="http://schemas.microsoft.com/office/drawing/2014/main" id="{E8BA737F-2E7B-EB4C-B5F3-862596A41F24}"/>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TextBox 10">
              <a:extLst>
                <a:ext uri="{FF2B5EF4-FFF2-40B4-BE49-F238E27FC236}">
                  <a16:creationId xmlns:a16="http://schemas.microsoft.com/office/drawing/2014/main" id="{3F1C3E1F-EFFB-494F-935C-55558F8187F3}"/>
                </a:ext>
              </a:extLst>
            </p:cNvPr>
            <p:cNvSpPr txBox="1"/>
            <p:nvPr/>
          </p:nvSpPr>
          <p:spPr>
            <a:xfrm>
              <a:off x="257908" y="1236919"/>
              <a:ext cx="3180521" cy="646331"/>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do you make money from ?</a:t>
              </a:r>
            </a:p>
          </p:txBody>
        </p:sp>
      </p:grpSp>
      <p:pic>
        <p:nvPicPr>
          <p:cNvPr id="13" name="4" descr="4">
            <a:hlinkClick r:id="" action="ppaction://media"/>
            <a:extLst>
              <a:ext uri="{FF2B5EF4-FFF2-40B4-BE49-F238E27FC236}">
                <a16:creationId xmlns:a16="http://schemas.microsoft.com/office/drawing/2014/main" id="{0599DBF7-3A71-154A-9DED-86E429006198}"/>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278296" y="2576786"/>
            <a:ext cx="812800" cy="812800"/>
          </a:xfrm>
          <a:prstGeom prst="rect">
            <a:avLst/>
          </a:prstGeom>
        </p:spPr>
      </p:pic>
      <p:sp>
        <p:nvSpPr>
          <p:cNvPr id="3" name="Rectangle 2">
            <a:extLst>
              <a:ext uri="{FF2B5EF4-FFF2-40B4-BE49-F238E27FC236}">
                <a16:creationId xmlns:a16="http://schemas.microsoft.com/office/drawing/2014/main" id="{8640C4C0-F520-C746-B565-F3FFC742618A}"/>
              </a:ext>
            </a:extLst>
          </p:cNvPr>
          <p:cNvSpPr/>
          <p:nvPr/>
        </p:nvSpPr>
        <p:spPr>
          <a:xfrm>
            <a:off x="8088374" y="5683152"/>
            <a:ext cx="3446200" cy="369332"/>
          </a:xfrm>
          <a:prstGeom prst="rect">
            <a:avLst/>
          </a:prstGeom>
        </p:spPr>
        <p:txBody>
          <a:bodyPr wrap="none">
            <a:spAutoFit/>
          </a:bodyPr>
          <a:lstStyle/>
          <a:p>
            <a:r>
              <a:rPr lang="en-GB" dirty="0">
                <a:solidFill>
                  <a:srgbClr val="000000"/>
                </a:solidFill>
                <a:latin typeface="Arial" panose="020B0604020202020204" pitchFamily="34" charset="0"/>
                <a:ea typeface="Calibri" panose="020F0502020204030204" pitchFamily="34" charset="0"/>
              </a:rPr>
              <a:t>Tidd, J. and Bessant, J. (2013), </a:t>
            </a:r>
            <a:endParaRPr lang="en-US" dirty="0"/>
          </a:p>
        </p:txBody>
      </p:sp>
    </p:spTree>
    <p:extLst>
      <p:ext uri="{BB962C8B-B14F-4D97-AF65-F5344CB8AC3E}">
        <p14:creationId xmlns:p14="http://schemas.microsoft.com/office/powerpoint/2010/main" val="17670394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9568" fill="hold"/>
                                        <p:tgtEl>
                                          <p:spTgt spid="13"/>
                                        </p:tgtEl>
                                      </p:cBhvr>
                                    </p:cmd>
                                  </p:childTnLst>
                                </p:cTn>
                              </p:par>
                              <p:par>
                                <p:cTn id="7" presetID="5" presetClass="entr" presetSubtype="10" fill="hold" grpId="0" nodeType="withEffect">
                                  <p:stCondLst>
                                    <p:cond delay="0"/>
                                  </p:stCondLst>
                                  <p:childTnLst>
                                    <p:set>
                                      <p:cBhvr>
                                        <p:cTn id="8" dur="1" fill="hold">
                                          <p:stCondLst>
                                            <p:cond delay="0"/>
                                          </p:stCondLst>
                                        </p:cTn>
                                        <p:tgtEl>
                                          <p:spTgt spid="5"/>
                                        </p:tgtEl>
                                        <p:attrNameLst>
                                          <p:attrName>style.visibility</p:attrName>
                                        </p:attrNameLst>
                                      </p:cBhvr>
                                      <p:to>
                                        <p:strVal val="visible"/>
                                      </p:to>
                                    </p:set>
                                    <p:animEffect transition="in" filter="checkerboard(across)">
                                      <p:cBhvr>
                                        <p:cTn id="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childTnLst>
        </p:cTn>
      </p:par>
    </p:tnLst>
    <p:bldLst>
      <p:bldP spid="5"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209561"/>
            <a:ext cx="11980984" cy="5876092"/>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518506" y="337660"/>
            <a:ext cx="8637073" cy="754898"/>
          </a:xfrm>
        </p:spPr>
        <p:txBody>
          <a:bodyPr>
            <a:normAutofit/>
          </a:bodyPr>
          <a:lstStyle/>
          <a:p>
            <a:pPr algn="ctr"/>
            <a:r>
              <a:rPr lang="en-US" sz="4000" dirty="0">
                <a:latin typeface="Times" pitchFamily="2" charset="0"/>
              </a:rPr>
              <a:t>Customer Relationship</a:t>
            </a:r>
          </a:p>
        </p:txBody>
      </p:sp>
      <p:sp>
        <p:nvSpPr>
          <p:cNvPr id="6" name="TextBox 5">
            <a:extLst>
              <a:ext uri="{FF2B5EF4-FFF2-40B4-BE49-F238E27FC236}">
                <a16:creationId xmlns:a16="http://schemas.microsoft.com/office/drawing/2014/main" id="{112025FF-18B0-124F-95D6-A45F5476B611}"/>
              </a:ext>
            </a:extLst>
          </p:cNvPr>
          <p:cNvSpPr txBox="1"/>
          <p:nvPr/>
        </p:nvSpPr>
        <p:spPr>
          <a:xfrm>
            <a:off x="3164793" y="2201240"/>
            <a:ext cx="5862414" cy="1131079"/>
          </a:xfrm>
          <a:prstGeom prst="rect">
            <a:avLst/>
          </a:prstGeom>
          <a:noFill/>
        </p:spPr>
        <p:txBody>
          <a:bodyPr wrap="square" rtlCol="0">
            <a:spAutoFit/>
          </a:bodyPr>
          <a:lstStyle/>
          <a:p>
            <a:pPr marL="285750" indent="-285750" algn="ctr">
              <a:lnSpc>
                <a:spcPct val="200000"/>
              </a:lnSpc>
              <a:buFont typeface="Courier New" panose="02070309020205020404" pitchFamily="49" charset="0"/>
              <a:buChar char="o"/>
            </a:pPr>
            <a:r>
              <a:rPr lang="en-US" b="1" dirty="0">
                <a:latin typeface="Times" pitchFamily="2" charset="0"/>
              </a:rPr>
              <a:t>Prominently an E-Commerce business </a:t>
            </a:r>
          </a:p>
          <a:p>
            <a:pPr marL="285750" indent="-285750" algn="ctr">
              <a:lnSpc>
                <a:spcPct val="200000"/>
              </a:lnSpc>
              <a:buFont typeface="Courier New" panose="02070309020205020404" pitchFamily="49" charset="0"/>
              <a:buChar char="o"/>
            </a:pPr>
            <a:r>
              <a:rPr lang="en-US" b="1" dirty="0">
                <a:latin typeface="Times" pitchFamily="2" charset="0"/>
              </a:rPr>
              <a:t>Material media to client sent via e-mail</a:t>
            </a:r>
          </a:p>
        </p:txBody>
      </p:sp>
      <p:sp>
        <p:nvSpPr>
          <p:cNvPr id="7" name="TextBox 6">
            <a:extLst>
              <a:ext uri="{FF2B5EF4-FFF2-40B4-BE49-F238E27FC236}">
                <a16:creationId xmlns:a16="http://schemas.microsoft.com/office/drawing/2014/main" id="{13E014A8-4BA1-9D48-A087-C7E824D99D44}"/>
              </a:ext>
            </a:extLst>
          </p:cNvPr>
          <p:cNvSpPr txBox="1"/>
          <p:nvPr/>
        </p:nvSpPr>
        <p:spPr>
          <a:xfrm>
            <a:off x="782641" y="4547142"/>
            <a:ext cx="9990461" cy="1442703"/>
          </a:xfrm>
          <a:prstGeom prst="rect">
            <a:avLst/>
          </a:prstGeom>
          <a:noFill/>
        </p:spPr>
        <p:txBody>
          <a:bodyPr wrap="square" rtlCol="0">
            <a:spAutoFit/>
          </a:bodyPr>
          <a:lstStyle/>
          <a:p>
            <a:pPr>
              <a:lnSpc>
                <a:spcPct val="200000"/>
              </a:lnSpc>
            </a:pPr>
            <a:r>
              <a:rPr lang="en-US" b="1" dirty="0">
                <a:latin typeface="Times" pitchFamily="2" charset="0"/>
              </a:rPr>
              <a:t>Additional segments can be created using :</a:t>
            </a:r>
          </a:p>
          <a:p>
            <a:pPr marL="285750" indent="-285750" algn="ctr">
              <a:lnSpc>
                <a:spcPct val="150000"/>
              </a:lnSpc>
              <a:buFont typeface="Courier New" panose="02070309020205020404" pitchFamily="49" charset="0"/>
              <a:buChar char="o"/>
            </a:pPr>
            <a:r>
              <a:rPr lang="en-US" dirty="0">
                <a:latin typeface="Times" pitchFamily="2" charset="0"/>
              </a:rPr>
              <a:t>Established wedding photographer’s </a:t>
            </a:r>
            <a:r>
              <a:rPr lang="en-US" i="1" dirty="0">
                <a:latin typeface="Times" pitchFamily="2" charset="0"/>
              </a:rPr>
              <a:t>(offering the drone service)</a:t>
            </a:r>
          </a:p>
          <a:p>
            <a:pPr marL="285750" indent="-285750" algn="ctr">
              <a:lnSpc>
                <a:spcPct val="150000"/>
              </a:lnSpc>
              <a:buFont typeface="Courier New" panose="02070309020205020404" pitchFamily="49" charset="0"/>
              <a:buChar char="o"/>
            </a:pPr>
            <a:r>
              <a:rPr lang="en-US" dirty="0">
                <a:latin typeface="Times" pitchFamily="2" charset="0"/>
              </a:rPr>
              <a:t>Registering with search and rescue </a:t>
            </a:r>
            <a:r>
              <a:rPr lang="en-US" i="1" dirty="0">
                <a:latin typeface="Times" pitchFamily="2" charset="0"/>
              </a:rPr>
              <a:t>(subcontracting for emergency services)</a:t>
            </a:r>
          </a:p>
        </p:txBody>
      </p:sp>
      <p:grpSp>
        <p:nvGrpSpPr>
          <p:cNvPr id="10" name="Group 9">
            <a:extLst>
              <a:ext uri="{FF2B5EF4-FFF2-40B4-BE49-F238E27FC236}">
                <a16:creationId xmlns:a16="http://schemas.microsoft.com/office/drawing/2014/main" id="{42190633-87ED-4747-A576-B0D8D08AC2BC}"/>
              </a:ext>
            </a:extLst>
          </p:cNvPr>
          <p:cNvGrpSpPr/>
          <p:nvPr/>
        </p:nvGrpSpPr>
        <p:grpSpPr>
          <a:xfrm>
            <a:off x="225744" y="1282150"/>
            <a:ext cx="3339548" cy="1113183"/>
            <a:chOff x="212035" y="993913"/>
            <a:chExt cx="3339548" cy="1113183"/>
          </a:xfrm>
        </p:grpSpPr>
        <p:sp>
          <p:nvSpPr>
            <p:cNvPr id="11" name="Rounded Rectangle 10">
              <a:extLst>
                <a:ext uri="{FF2B5EF4-FFF2-40B4-BE49-F238E27FC236}">
                  <a16:creationId xmlns:a16="http://schemas.microsoft.com/office/drawing/2014/main" id="{F341110C-1898-8A47-B523-15648826EF65}"/>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TextBox 11">
              <a:extLst>
                <a:ext uri="{FF2B5EF4-FFF2-40B4-BE49-F238E27FC236}">
                  <a16:creationId xmlns:a16="http://schemas.microsoft.com/office/drawing/2014/main" id="{78D63C76-49AB-A844-9C24-D2B6BCD567BE}"/>
                </a:ext>
              </a:extLst>
            </p:cNvPr>
            <p:cNvSpPr txBox="1"/>
            <p:nvPr/>
          </p:nvSpPr>
          <p:spPr>
            <a:xfrm>
              <a:off x="257908" y="1236919"/>
              <a:ext cx="3180521" cy="646331"/>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How to signal changing customers needs</a:t>
              </a:r>
            </a:p>
          </p:txBody>
        </p:sp>
      </p:grpSp>
      <p:sp>
        <p:nvSpPr>
          <p:cNvPr id="13" name="Rectangle 12">
            <a:extLst>
              <a:ext uri="{FF2B5EF4-FFF2-40B4-BE49-F238E27FC236}">
                <a16:creationId xmlns:a16="http://schemas.microsoft.com/office/drawing/2014/main" id="{60F0D659-7EFA-484C-AE2A-8B14B7DA148D}"/>
              </a:ext>
            </a:extLst>
          </p:cNvPr>
          <p:cNvSpPr/>
          <p:nvPr/>
        </p:nvSpPr>
        <p:spPr>
          <a:xfrm>
            <a:off x="3565292" y="3467627"/>
            <a:ext cx="6661274" cy="923330"/>
          </a:xfrm>
          <a:prstGeom prst="rect">
            <a:avLst/>
          </a:prstGeom>
        </p:spPr>
        <p:txBody>
          <a:bodyPr wrap="square">
            <a:spAutoFit/>
          </a:bodyPr>
          <a:lstStyle/>
          <a:p>
            <a:r>
              <a:rPr lang="en-GB" dirty="0">
                <a:solidFill>
                  <a:srgbClr val="000000"/>
                </a:solidFill>
                <a:latin typeface="Times" pitchFamily="2" charset="0"/>
              </a:rPr>
              <a:t>Dedicated personal assistance </a:t>
            </a:r>
            <a:r>
              <a:rPr lang="en-GB" sz="1100" dirty="0">
                <a:solidFill>
                  <a:srgbClr val="000000"/>
                </a:solidFill>
                <a:latin typeface="Times" pitchFamily="2" charset="0"/>
              </a:rPr>
              <a:t>(Tailor made service) </a:t>
            </a:r>
          </a:p>
          <a:p>
            <a:r>
              <a:rPr lang="en-GB" dirty="0">
                <a:solidFill>
                  <a:srgbClr val="000000"/>
                </a:solidFill>
                <a:latin typeface="Times" pitchFamily="2" charset="0"/>
              </a:rPr>
              <a:t>Self-service </a:t>
            </a:r>
            <a:r>
              <a:rPr lang="en-GB" sz="1100" dirty="0">
                <a:solidFill>
                  <a:srgbClr val="000000"/>
                </a:solidFill>
                <a:latin typeface="Times" pitchFamily="2" charset="0"/>
              </a:rPr>
              <a:t>(have your photos applied to merchandise)</a:t>
            </a:r>
          </a:p>
          <a:p>
            <a:r>
              <a:rPr lang="en-GB" dirty="0">
                <a:solidFill>
                  <a:srgbClr val="000000"/>
                </a:solidFill>
                <a:latin typeface="Times" pitchFamily="2" charset="0"/>
              </a:rPr>
              <a:t>Automated services </a:t>
            </a:r>
            <a:r>
              <a:rPr lang="en-GB" sz="1100" dirty="0">
                <a:solidFill>
                  <a:srgbClr val="000000"/>
                </a:solidFill>
                <a:latin typeface="Times" pitchFamily="2" charset="0"/>
              </a:rPr>
              <a:t>(risk assessments &amp; correspondents e-mailed to client before arriving on site)</a:t>
            </a:r>
          </a:p>
        </p:txBody>
      </p:sp>
      <p:pic>
        <p:nvPicPr>
          <p:cNvPr id="14" name="4" descr="4">
            <a:hlinkClick r:id="" action="ppaction://media"/>
            <a:extLst>
              <a:ext uri="{FF2B5EF4-FFF2-40B4-BE49-F238E27FC236}">
                <a16:creationId xmlns:a16="http://schemas.microsoft.com/office/drawing/2014/main" id="{7CD8B009-ACD3-7E40-89C8-CF5BF0C87EF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68570" y="2457426"/>
            <a:ext cx="812800" cy="812800"/>
          </a:xfrm>
          <a:prstGeom prst="rect">
            <a:avLst/>
          </a:prstGeom>
        </p:spPr>
      </p:pic>
    </p:spTree>
    <p:extLst>
      <p:ext uri="{BB962C8B-B14F-4D97-AF65-F5344CB8AC3E}">
        <p14:creationId xmlns:p14="http://schemas.microsoft.com/office/powerpoint/2010/main" val="2352975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7909" fill="hold"/>
                                        <p:tgtEl>
                                          <p:spTgt spid="14"/>
                                        </p:tgtEl>
                                      </p:cBhvr>
                                    </p:cmd>
                                  </p:childTnLst>
                                </p:cTn>
                              </p:par>
                              <p:par>
                                <p:cTn id="7" presetID="5" presetClass="entr" presetSubtype="10" fill="hold" grpId="0" nodeType="withEffect">
                                  <p:stCondLst>
                                    <p:cond delay="0"/>
                                  </p:stCondLst>
                                  <p:childTnLst>
                                    <p:set>
                                      <p:cBhvr>
                                        <p:cTn id="8" dur="1" fill="hold">
                                          <p:stCondLst>
                                            <p:cond delay="0"/>
                                          </p:stCondLst>
                                        </p:cTn>
                                        <p:tgtEl>
                                          <p:spTgt spid="6"/>
                                        </p:tgtEl>
                                        <p:attrNameLst>
                                          <p:attrName>style.visibility</p:attrName>
                                        </p:attrNameLst>
                                      </p:cBhvr>
                                      <p:to>
                                        <p:strVal val="visible"/>
                                      </p:to>
                                    </p:set>
                                    <p:animEffect transition="in" filter="checkerboard(across)">
                                      <p:cBhvr>
                                        <p:cTn id="9" dur="500"/>
                                        <p:tgtEl>
                                          <p:spTgt spid="6"/>
                                        </p:tgtEl>
                                      </p:cBhvr>
                                    </p:animEffect>
                                  </p:childTnLst>
                                </p:cTn>
                              </p:par>
                              <p:par>
                                <p:cTn id="10" presetID="5" presetClass="entr" presetSubtype="10" fill="hold" grpId="0" nodeType="with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checkerboard(across)">
                                      <p:cBhvr>
                                        <p:cTn id="12" dur="500"/>
                                        <p:tgtEl>
                                          <p:spTgt spid="13"/>
                                        </p:tgtEl>
                                      </p:cBhvr>
                                    </p:animEffect>
                                  </p:childTnLst>
                                </p:cTn>
                              </p:par>
                              <p:par>
                                <p:cTn id="13" presetID="5" presetClass="entr" presetSubtype="10" fill="hold" grpId="0" nodeType="with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checkerboard(across)">
                                      <p:cBhvr>
                                        <p:cTn id="15"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6" fill="hold" display="0">
                  <p:stCondLst>
                    <p:cond delay="indefinite"/>
                  </p:stCondLst>
                  <p:endCondLst>
                    <p:cond evt="onStopAudio" delay="0">
                      <p:tgtEl>
                        <p:sldTgt/>
                      </p:tgtEl>
                    </p:cond>
                  </p:endCondLst>
                </p:cTn>
                <p:tgtEl>
                  <p:spTgt spid="14"/>
                </p:tgtEl>
              </p:cMediaNode>
            </p:audio>
          </p:childTnLst>
        </p:cTn>
      </p:par>
    </p:tnLst>
    <p:bldLst>
      <p:bldP spid="6" grpId="0"/>
      <p:bldP spid="7" grpId="0"/>
      <p:bldP spid="13"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82061" y="41100"/>
            <a:ext cx="12004430"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765740" y="361106"/>
            <a:ext cx="8637073" cy="708006"/>
          </a:xfrm>
        </p:spPr>
        <p:txBody>
          <a:bodyPr>
            <a:normAutofit/>
          </a:bodyPr>
          <a:lstStyle/>
          <a:p>
            <a:pPr algn="ctr"/>
            <a:r>
              <a:rPr lang="en-US" sz="4000" dirty="0">
                <a:latin typeface="Times" pitchFamily="2" charset="0"/>
              </a:rPr>
              <a:t>Channels</a:t>
            </a:r>
          </a:p>
        </p:txBody>
      </p:sp>
      <p:grpSp>
        <p:nvGrpSpPr>
          <p:cNvPr id="5" name="Group 4">
            <a:extLst>
              <a:ext uri="{FF2B5EF4-FFF2-40B4-BE49-F238E27FC236}">
                <a16:creationId xmlns:a16="http://schemas.microsoft.com/office/drawing/2014/main" id="{73A8CC55-16AF-B54A-8749-C3F71FA2401A}"/>
              </a:ext>
            </a:extLst>
          </p:cNvPr>
          <p:cNvGrpSpPr/>
          <p:nvPr/>
        </p:nvGrpSpPr>
        <p:grpSpPr>
          <a:xfrm>
            <a:off x="278296" y="1110308"/>
            <a:ext cx="3339548" cy="1113183"/>
            <a:chOff x="212035" y="993913"/>
            <a:chExt cx="3339548" cy="1113183"/>
          </a:xfrm>
        </p:grpSpPr>
        <p:sp>
          <p:nvSpPr>
            <p:cNvPr id="6" name="Rounded Rectangle 5">
              <a:extLst>
                <a:ext uri="{FF2B5EF4-FFF2-40B4-BE49-F238E27FC236}">
                  <a16:creationId xmlns:a16="http://schemas.microsoft.com/office/drawing/2014/main" id="{8E6850C9-3462-4F45-869B-D5C4A34F7412}"/>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366600A4-CF62-5448-8746-130C26E0E0D3}"/>
                </a:ext>
              </a:extLst>
            </p:cNvPr>
            <p:cNvSpPr txBox="1"/>
            <p:nvPr/>
          </p:nvSpPr>
          <p:spPr>
            <a:xfrm>
              <a:off x="257908" y="1375418"/>
              <a:ext cx="3180521" cy="369332"/>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How to reach customers</a:t>
              </a:r>
            </a:p>
          </p:txBody>
        </p:sp>
      </p:grpSp>
      <p:sp>
        <p:nvSpPr>
          <p:cNvPr id="3" name="TextBox 2">
            <a:extLst>
              <a:ext uri="{FF2B5EF4-FFF2-40B4-BE49-F238E27FC236}">
                <a16:creationId xmlns:a16="http://schemas.microsoft.com/office/drawing/2014/main" id="{ADDD19C1-FDB3-284E-888C-E3CB6F871859}"/>
              </a:ext>
            </a:extLst>
          </p:cNvPr>
          <p:cNvSpPr txBox="1"/>
          <p:nvPr/>
        </p:nvSpPr>
        <p:spPr>
          <a:xfrm>
            <a:off x="3876188" y="2600404"/>
            <a:ext cx="1847825" cy="2121030"/>
          </a:xfrm>
          <a:prstGeom prst="rect">
            <a:avLst/>
          </a:prstGeom>
          <a:noFill/>
        </p:spPr>
        <p:txBody>
          <a:bodyPr wrap="square" rtlCol="0">
            <a:spAutoFit/>
          </a:bodyPr>
          <a:lstStyle/>
          <a:p>
            <a:pPr>
              <a:lnSpc>
                <a:spcPct val="150000"/>
              </a:lnSpc>
            </a:pPr>
            <a:r>
              <a:rPr lang="en-US" dirty="0"/>
              <a:t>Social Media</a:t>
            </a:r>
          </a:p>
          <a:p>
            <a:pPr>
              <a:lnSpc>
                <a:spcPct val="150000"/>
              </a:lnSpc>
            </a:pPr>
            <a:r>
              <a:rPr lang="en-US" dirty="0"/>
              <a:t>E-mail Marketing</a:t>
            </a:r>
          </a:p>
          <a:p>
            <a:pPr>
              <a:lnSpc>
                <a:spcPct val="150000"/>
              </a:lnSpc>
            </a:pPr>
            <a:r>
              <a:rPr lang="en-US" dirty="0"/>
              <a:t>Field Marketing </a:t>
            </a:r>
          </a:p>
          <a:p>
            <a:pPr>
              <a:lnSpc>
                <a:spcPct val="150000"/>
              </a:lnSpc>
            </a:pPr>
            <a:endParaRPr lang="en-US" dirty="0"/>
          </a:p>
          <a:p>
            <a:pPr>
              <a:lnSpc>
                <a:spcPct val="150000"/>
              </a:lnSpc>
            </a:pPr>
            <a:r>
              <a:rPr lang="en-US" dirty="0"/>
              <a:t>Internet  </a:t>
            </a:r>
          </a:p>
        </p:txBody>
      </p:sp>
      <p:sp>
        <p:nvSpPr>
          <p:cNvPr id="8" name="Left Brace 7">
            <a:extLst>
              <a:ext uri="{FF2B5EF4-FFF2-40B4-BE49-F238E27FC236}">
                <a16:creationId xmlns:a16="http://schemas.microsoft.com/office/drawing/2014/main" id="{90C0DE98-5865-A04F-9E39-C98256824416}"/>
              </a:ext>
            </a:extLst>
          </p:cNvPr>
          <p:cNvSpPr/>
          <p:nvPr/>
        </p:nvSpPr>
        <p:spPr>
          <a:xfrm>
            <a:off x="5724013" y="2952558"/>
            <a:ext cx="882869" cy="630620"/>
          </a:xfrm>
          <a:prstGeom prst="leftBrace">
            <a:avLst/>
          </a:prstGeom>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9" name="TextBox 8">
            <a:extLst>
              <a:ext uri="{FF2B5EF4-FFF2-40B4-BE49-F238E27FC236}">
                <a16:creationId xmlns:a16="http://schemas.microsoft.com/office/drawing/2014/main" id="{46AFA939-BAFD-334E-928D-2EC4FFD68168}"/>
              </a:ext>
            </a:extLst>
          </p:cNvPr>
          <p:cNvSpPr txBox="1"/>
          <p:nvPr/>
        </p:nvSpPr>
        <p:spPr>
          <a:xfrm>
            <a:off x="7133918" y="2898623"/>
            <a:ext cx="2337603" cy="1077218"/>
          </a:xfrm>
          <a:prstGeom prst="rect">
            <a:avLst/>
          </a:prstGeom>
          <a:noFill/>
        </p:spPr>
        <p:txBody>
          <a:bodyPr wrap="square" rtlCol="0">
            <a:spAutoFit/>
          </a:bodyPr>
          <a:lstStyle/>
          <a:p>
            <a:r>
              <a:rPr lang="en-US" sz="1600" i="1" dirty="0">
                <a:latin typeface="Times" pitchFamily="2" charset="0"/>
              </a:rPr>
              <a:t>Facebook</a:t>
            </a:r>
          </a:p>
          <a:p>
            <a:r>
              <a:rPr lang="en-US" sz="1600" i="1" dirty="0">
                <a:latin typeface="Times" pitchFamily="2" charset="0"/>
              </a:rPr>
              <a:t>Instagram</a:t>
            </a:r>
          </a:p>
          <a:p>
            <a:r>
              <a:rPr lang="en-US" sz="1600" i="1" dirty="0">
                <a:latin typeface="Times" pitchFamily="2" charset="0"/>
              </a:rPr>
              <a:t>Linkedin</a:t>
            </a:r>
          </a:p>
          <a:p>
            <a:endParaRPr lang="en-US" sz="1600" dirty="0">
              <a:latin typeface="Times" pitchFamily="2" charset="0"/>
            </a:endParaRPr>
          </a:p>
        </p:txBody>
      </p:sp>
      <p:sp>
        <p:nvSpPr>
          <p:cNvPr id="11" name="Left Brace 10">
            <a:extLst>
              <a:ext uri="{FF2B5EF4-FFF2-40B4-BE49-F238E27FC236}">
                <a16:creationId xmlns:a16="http://schemas.microsoft.com/office/drawing/2014/main" id="{DF8D49CB-C41D-804B-8FBF-2F336A88A0B2}"/>
              </a:ext>
            </a:extLst>
          </p:cNvPr>
          <p:cNvSpPr/>
          <p:nvPr/>
        </p:nvSpPr>
        <p:spPr>
          <a:xfrm>
            <a:off x="5724013" y="4229102"/>
            <a:ext cx="882869" cy="630620"/>
          </a:xfrm>
          <a:prstGeom prst="leftBrace">
            <a:avLst/>
          </a:prstGeom>
        </p:spPr>
        <p:style>
          <a:lnRef idx="1">
            <a:schemeClr val="accent5"/>
          </a:lnRef>
          <a:fillRef idx="0">
            <a:schemeClr val="accent5"/>
          </a:fillRef>
          <a:effectRef idx="0">
            <a:schemeClr val="accent5"/>
          </a:effectRef>
          <a:fontRef idx="minor">
            <a:schemeClr val="tx1"/>
          </a:fontRef>
        </p:style>
        <p:txBody>
          <a:bodyPr rtlCol="0" anchor="ctr"/>
          <a:lstStyle/>
          <a:p>
            <a:pPr algn="ctr"/>
            <a:endParaRPr lang="en-US"/>
          </a:p>
        </p:txBody>
      </p:sp>
      <p:sp>
        <p:nvSpPr>
          <p:cNvPr id="12" name="TextBox 11">
            <a:extLst>
              <a:ext uri="{FF2B5EF4-FFF2-40B4-BE49-F238E27FC236}">
                <a16:creationId xmlns:a16="http://schemas.microsoft.com/office/drawing/2014/main" id="{F33837D5-EBC5-E14E-BA40-42D28EECB155}"/>
              </a:ext>
            </a:extLst>
          </p:cNvPr>
          <p:cNvSpPr txBox="1"/>
          <p:nvPr/>
        </p:nvSpPr>
        <p:spPr>
          <a:xfrm>
            <a:off x="7174239" y="4137532"/>
            <a:ext cx="2337603" cy="830997"/>
          </a:xfrm>
          <a:prstGeom prst="rect">
            <a:avLst/>
          </a:prstGeom>
          <a:noFill/>
        </p:spPr>
        <p:txBody>
          <a:bodyPr wrap="square" rtlCol="0">
            <a:spAutoFit/>
          </a:bodyPr>
          <a:lstStyle/>
          <a:p>
            <a:r>
              <a:rPr lang="en-US" sz="1600" i="1" dirty="0">
                <a:latin typeface="Times" pitchFamily="2" charset="0"/>
              </a:rPr>
              <a:t>Website</a:t>
            </a:r>
          </a:p>
          <a:p>
            <a:r>
              <a:rPr lang="en-US" sz="1600" i="1" dirty="0">
                <a:latin typeface="Times" pitchFamily="2" charset="0"/>
              </a:rPr>
              <a:t>Online App for merchandise. </a:t>
            </a:r>
          </a:p>
        </p:txBody>
      </p:sp>
      <p:pic>
        <p:nvPicPr>
          <p:cNvPr id="13" name="5" descr="5">
            <a:hlinkClick r:id="" action="ppaction://media"/>
            <a:extLst>
              <a:ext uri="{FF2B5EF4-FFF2-40B4-BE49-F238E27FC236}">
                <a16:creationId xmlns:a16="http://schemas.microsoft.com/office/drawing/2014/main" id="{DD17E79B-E558-C042-AA83-6F49E2028EF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84681" y="2447711"/>
            <a:ext cx="812800" cy="812800"/>
          </a:xfrm>
          <a:prstGeom prst="rect">
            <a:avLst/>
          </a:prstGeom>
        </p:spPr>
      </p:pic>
    </p:spTree>
    <p:extLst>
      <p:ext uri="{BB962C8B-B14F-4D97-AF65-F5344CB8AC3E}">
        <p14:creationId xmlns:p14="http://schemas.microsoft.com/office/powerpoint/2010/main" val="1119403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8506" fill="hold"/>
                                        <p:tgtEl>
                                          <p:spTgt spid="13"/>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13"/>
                </p:tgtEl>
              </p:cMediaNode>
            </p:audio>
          </p:childTnLst>
        </p:cTn>
      </p:par>
    </p:tnLst>
    <p:bldLst>
      <p:bldP spid="3"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37512"/>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217528" y="0"/>
            <a:ext cx="8637073" cy="960052"/>
          </a:xfrm>
        </p:spPr>
        <p:txBody>
          <a:bodyPr>
            <a:normAutofit/>
          </a:bodyPr>
          <a:lstStyle/>
          <a:p>
            <a:pPr algn="ctr"/>
            <a:r>
              <a:rPr lang="en-GB" sz="4000" dirty="0">
                <a:latin typeface="Times" pitchFamily="2" charset="0"/>
              </a:rPr>
              <a:t>Key activities </a:t>
            </a:r>
            <a:endParaRPr lang="en-US" sz="4000" dirty="0">
              <a:latin typeface="Times" pitchFamily="2" charset="0"/>
            </a:endParaRPr>
          </a:p>
        </p:txBody>
      </p:sp>
      <p:sp>
        <p:nvSpPr>
          <p:cNvPr id="3" name="TextBox 2">
            <a:extLst>
              <a:ext uri="{FF2B5EF4-FFF2-40B4-BE49-F238E27FC236}">
                <a16:creationId xmlns:a16="http://schemas.microsoft.com/office/drawing/2014/main" id="{C72834FC-3E41-354E-B704-605E91BFC580}"/>
              </a:ext>
            </a:extLst>
          </p:cNvPr>
          <p:cNvSpPr txBox="1"/>
          <p:nvPr/>
        </p:nvSpPr>
        <p:spPr>
          <a:xfrm>
            <a:off x="3184748" y="2562014"/>
            <a:ext cx="6316604" cy="2585323"/>
          </a:xfrm>
          <a:prstGeom prst="rect">
            <a:avLst/>
          </a:prstGeom>
          <a:noFill/>
        </p:spPr>
        <p:txBody>
          <a:bodyPr wrap="square" rtlCol="0">
            <a:spAutoFit/>
          </a:bodyPr>
          <a:lstStyle/>
          <a:p>
            <a:pPr marL="285750" indent="-285750" algn="ctr">
              <a:lnSpc>
                <a:spcPct val="200000"/>
              </a:lnSpc>
              <a:buFont typeface="Courier New" panose="02070309020205020404" pitchFamily="49" charset="0"/>
              <a:buChar char="o"/>
            </a:pPr>
            <a:r>
              <a:rPr lang="en-US" dirty="0">
                <a:latin typeface="Times" pitchFamily="2" charset="0"/>
              </a:rPr>
              <a:t>Create offerings to target business audience</a:t>
            </a:r>
          </a:p>
          <a:p>
            <a:pPr marL="285750" indent="-285750" algn="ctr">
              <a:lnSpc>
                <a:spcPct val="200000"/>
              </a:lnSpc>
              <a:buFont typeface="Courier New" panose="02070309020205020404" pitchFamily="49" charset="0"/>
              <a:buChar char="o"/>
            </a:pPr>
            <a:r>
              <a:rPr lang="en-US" dirty="0">
                <a:latin typeface="Times" pitchFamily="2" charset="0"/>
              </a:rPr>
              <a:t>R&amp;D build on existing products and innovate existing offerings</a:t>
            </a:r>
          </a:p>
          <a:p>
            <a:pPr marL="285750" indent="-285750" algn="ctr">
              <a:lnSpc>
                <a:spcPct val="200000"/>
              </a:lnSpc>
              <a:buFont typeface="Courier New" panose="02070309020205020404" pitchFamily="49" charset="0"/>
              <a:buChar char="o"/>
            </a:pPr>
            <a:r>
              <a:rPr lang="en-GB" dirty="0">
                <a:solidFill>
                  <a:srgbClr val="000000"/>
                </a:solidFill>
                <a:latin typeface="Times" pitchFamily="2" charset="0"/>
              </a:rPr>
              <a:t>Product distribution (e-mail, website or hardcopy)</a:t>
            </a:r>
          </a:p>
          <a:p>
            <a:pPr marL="285750" indent="-285750" algn="ctr">
              <a:lnSpc>
                <a:spcPct val="200000"/>
              </a:lnSpc>
              <a:buFont typeface="Courier New" panose="02070309020205020404" pitchFamily="49" charset="0"/>
              <a:buChar char="o"/>
            </a:pPr>
            <a:r>
              <a:rPr lang="en-US" dirty="0">
                <a:latin typeface="Times" pitchFamily="2" charset="0"/>
              </a:rPr>
              <a:t>Office Operations</a:t>
            </a:r>
          </a:p>
          <a:p>
            <a:pPr algn="ctr"/>
            <a:r>
              <a:rPr lang="en-US" dirty="0"/>
              <a:t> </a:t>
            </a:r>
          </a:p>
        </p:txBody>
      </p:sp>
      <p:grpSp>
        <p:nvGrpSpPr>
          <p:cNvPr id="5" name="Group 4">
            <a:extLst>
              <a:ext uri="{FF2B5EF4-FFF2-40B4-BE49-F238E27FC236}">
                <a16:creationId xmlns:a16="http://schemas.microsoft.com/office/drawing/2014/main" id="{19FF5DB1-9E7B-C54D-ADAB-1255A434F3F5}"/>
              </a:ext>
            </a:extLst>
          </p:cNvPr>
          <p:cNvGrpSpPr/>
          <p:nvPr/>
        </p:nvGrpSpPr>
        <p:grpSpPr>
          <a:xfrm>
            <a:off x="278296" y="1110308"/>
            <a:ext cx="3339548" cy="1113183"/>
            <a:chOff x="212035" y="993913"/>
            <a:chExt cx="3339548" cy="1113183"/>
          </a:xfrm>
        </p:grpSpPr>
        <p:sp>
          <p:nvSpPr>
            <p:cNvPr id="6" name="Rounded Rectangle 5">
              <a:extLst>
                <a:ext uri="{FF2B5EF4-FFF2-40B4-BE49-F238E27FC236}">
                  <a16:creationId xmlns:a16="http://schemas.microsoft.com/office/drawing/2014/main" id="{5AEB0E79-2F25-E841-A067-3B99337E06B0}"/>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09110E37-5C1D-A74E-8C39-02A94EE762A1}"/>
                </a:ext>
              </a:extLst>
            </p:cNvPr>
            <p:cNvSpPr txBox="1"/>
            <p:nvPr/>
          </p:nvSpPr>
          <p:spPr>
            <a:xfrm>
              <a:off x="257908" y="1236919"/>
              <a:ext cx="3180521" cy="646331"/>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are my key business activities</a:t>
              </a:r>
            </a:p>
          </p:txBody>
        </p:sp>
      </p:grpSp>
      <p:pic>
        <p:nvPicPr>
          <p:cNvPr id="9" name="6" descr="6">
            <a:hlinkClick r:id="" action="ppaction://media"/>
            <a:extLst>
              <a:ext uri="{FF2B5EF4-FFF2-40B4-BE49-F238E27FC236}">
                <a16:creationId xmlns:a16="http://schemas.microsoft.com/office/drawing/2014/main" id="{1D74E18D-8A1B-5545-80FD-EF566459F781}"/>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425928" y="2711937"/>
            <a:ext cx="812800" cy="812800"/>
          </a:xfrm>
          <a:prstGeom prst="rect">
            <a:avLst/>
          </a:prstGeom>
        </p:spPr>
      </p:pic>
    </p:spTree>
    <p:extLst>
      <p:ext uri="{BB962C8B-B14F-4D97-AF65-F5344CB8AC3E}">
        <p14:creationId xmlns:p14="http://schemas.microsoft.com/office/powerpoint/2010/main" val="33070569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0378" fill="hold"/>
                                        <p:tgtEl>
                                          <p:spTgt spid="9"/>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9"/>
                </p:tgtEl>
              </p:cMediaNode>
            </p:audio>
          </p:childTnLst>
        </p:cTn>
      </p:par>
    </p:tnLst>
    <p:bldLst>
      <p:bldP spid="3" grpId="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7" y="37511"/>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204276" y="93783"/>
            <a:ext cx="8637073" cy="790067"/>
          </a:xfrm>
        </p:spPr>
        <p:txBody>
          <a:bodyPr>
            <a:normAutofit/>
          </a:bodyPr>
          <a:lstStyle/>
          <a:p>
            <a:pPr algn="ctr"/>
            <a:r>
              <a:rPr lang="en-US" sz="4000" dirty="0">
                <a:latin typeface="Times" pitchFamily="2" charset="0"/>
              </a:rPr>
              <a:t>Key Resources</a:t>
            </a:r>
          </a:p>
        </p:txBody>
      </p:sp>
      <p:sp>
        <p:nvSpPr>
          <p:cNvPr id="3" name="TextBox 2">
            <a:extLst>
              <a:ext uri="{FF2B5EF4-FFF2-40B4-BE49-F238E27FC236}">
                <a16:creationId xmlns:a16="http://schemas.microsoft.com/office/drawing/2014/main" id="{98D485CD-36DB-A14B-A968-1216D0CC7BA4}"/>
              </a:ext>
            </a:extLst>
          </p:cNvPr>
          <p:cNvSpPr txBox="1"/>
          <p:nvPr/>
        </p:nvSpPr>
        <p:spPr>
          <a:xfrm>
            <a:off x="3047999" y="2342415"/>
            <a:ext cx="6096000" cy="2224904"/>
          </a:xfrm>
          <a:prstGeom prst="rect">
            <a:avLst/>
          </a:prstGeom>
          <a:noFill/>
        </p:spPr>
        <p:txBody>
          <a:bodyPr wrap="square" rtlCol="0">
            <a:spAutoFit/>
          </a:bodyPr>
          <a:lstStyle/>
          <a:p>
            <a:pPr marL="285750" indent="-285750" algn="ctr">
              <a:lnSpc>
                <a:spcPct val="200000"/>
              </a:lnSpc>
              <a:buFont typeface="Courier New" panose="02070309020205020404" pitchFamily="49" charset="0"/>
              <a:buChar char="o"/>
            </a:pPr>
            <a:r>
              <a:rPr lang="en-US" dirty="0">
                <a:latin typeface="Times" pitchFamily="2" charset="0"/>
              </a:rPr>
              <a:t>Drone &amp; camera equipment </a:t>
            </a:r>
          </a:p>
          <a:p>
            <a:pPr marL="285750" indent="-285750" algn="ctr">
              <a:lnSpc>
                <a:spcPct val="200000"/>
              </a:lnSpc>
              <a:buFont typeface="Courier New" panose="02070309020205020404" pitchFamily="49" charset="0"/>
              <a:buChar char="o"/>
            </a:pPr>
            <a:r>
              <a:rPr lang="en-US" dirty="0">
                <a:latin typeface="Times" pitchFamily="2" charset="0"/>
              </a:rPr>
              <a:t>IT infrastructure </a:t>
            </a:r>
          </a:p>
          <a:p>
            <a:pPr marL="285750" indent="-285750" algn="ctr">
              <a:lnSpc>
                <a:spcPct val="200000"/>
              </a:lnSpc>
              <a:buFont typeface="Courier New" panose="02070309020205020404" pitchFamily="49" charset="0"/>
              <a:buChar char="o"/>
            </a:pPr>
            <a:r>
              <a:rPr lang="en-US" dirty="0">
                <a:latin typeface="Times" pitchFamily="2" charset="0"/>
              </a:rPr>
              <a:t> Social media </a:t>
            </a:r>
          </a:p>
          <a:p>
            <a:pPr marL="285750" indent="-285750" algn="ctr">
              <a:lnSpc>
                <a:spcPct val="200000"/>
              </a:lnSpc>
              <a:buFont typeface="Courier New" panose="02070309020205020404" pitchFamily="49" charset="0"/>
              <a:buChar char="o"/>
            </a:pPr>
            <a:r>
              <a:rPr lang="en-US" dirty="0">
                <a:latin typeface="Times" pitchFamily="2" charset="0"/>
              </a:rPr>
              <a:t>R&amp;D investments</a:t>
            </a:r>
          </a:p>
        </p:txBody>
      </p:sp>
      <p:grpSp>
        <p:nvGrpSpPr>
          <p:cNvPr id="5" name="Group 4">
            <a:extLst>
              <a:ext uri="{FF2B5EF4-FFF2-40B4-BE49-F238E27FC236}">
                <a16:creationId xmlns:a16="http://schemas.microsoft.com/office/drawing/2014/main" id="{645029C3-D307-7D47-9547-621ABC5E2273}"/>
              </a:ext>
            </a:extLst>
          </p:cNvPr>
          <p:cNvGrpSpPr/>
          <p:nvPr/>
        </p:nvGrpSpPr>
        <p:grpSpPr>
          <a:xfrm>
            <a:off x="278296" y="1110308"/>
            <a:ext cx="3339548" cy="1113183"/>
            <a:chOff x="212035" y="993913"/>
            <a:chExt cx="3339548" cy="1113183"/>
          </a:xfrm>
        </p:grpSpPr>
        <p:sp>
          <p:nvSpPr>
            <p:cNvPr id="6" name="Rounded Rectangle 5">
              <a:extLst>
                <a:ext uri="{FF2B5EF4-FFF2-40B4-BE49-F238E27FC236}">
                  <a16:creationId xmlns:a16="http://schemas.microsoft.com/office/drawing/2014/main" id="{2FA8FDFA-58B7-F64C-A029-65216E9D99A0}"/>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22CF8A62-4DE7-0C42-AB45-8D1620F9F477}"/>
                </a:ext>
              </a:extLst>
            </p:cNvPr>
            <p:cNvSpPr txBox="1"/>
            <p:nvPr/>
          </p:nvSpPr>
          <p:spPr>
            <a:xfrm>
              <a:off x="257908" y="1375418"/>
              <a:ext cx="3180521" cy="369332"/>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are the key resources </a:t>
              </a:r>
            </a:p>
          </p:txBody>
        </p:sp>
      </p:grpSp>
      <p:sp>
        <p:nvSpPr>
          <p:cNvPr id="8" name="TextBox 7">
            <a:extLst>
              <a:ext uri="{FF2B5EF4-FFF2-40B4-BE49-F238E27FC236}">
                <a16:creationId xmlns:a16="http://schemas.microsoft.com/office/drawing/2014/main" id="{EF1775C4-48A8-904E-8143-35A66F83EB03}"/>
              </a:ext>
            </a:extLst>
          </p:cNvPr>
          <p:cNvSpPr txBox="1"/>
          <p:nvPr/>
        </p:nvSpPr>
        <p:spPr>
          <a:xfrm>
            <a:off x="4445875" y="4897821"/>
            <a:ext cx="3993932" cy="888705"/>
          </a:xfrm>
          <a:prstGeom prst="rect">
            <a:avLst/>
          </a:prstGeom>
          <a:noFill/>
        </p:spPr>
        <p:txBody>
          <a:bodyPr wrap="square" rtlCol="0">
            <a:spAutoFit/>
          </a:bodyPr>
          <a:lstStyle/>
          <a:p>
            <a:pPr marL="285750" indent="-285750">
              <a:lnSpc>
                <a:spcPct val="150000"/>
              </a:lnSpc>
              <a:buFont typeface="Courier New" panose="02070309020205020404" pitchFamily="49" charset="0"/>
              <a:buChar char="o"/>
            </a:pPr>
            <a:r>
              <a:rPr lang="en-US" dirty="0">
                <a:latin typeface="Times" pitchFamily="2" charset="0"/>
              </a:rPr>
              <a:t>Develop a phone app</a:t>
            </a:r>
          </a:p>
          <a:p>
            <a:pPr marL="285750" indent="-285750">
              <a:lnSpc>
                <a:spcPct val="150000"/>
              </a:lnSpc>
              <a:buFont typeface="Courier New" panose="02070309020205020404" pitchFamily="49" charset="0"/>
              <a:buChar char="o"/>
            </a:pPr>
            <a:r>
              <a:rPr lang="en-US" dirty="0">
                <a:latin typeface="Times" pitchFamily="2" charset="0"/>
              </a:rPr>
              <a:t>Create social media presence </a:t>
            </a:r>
          </a:p>
        </p:txBody>
      </p:sp>
      <p:pic>
        <p:nvPicPr>
          <p:cNvPr id="9" name="7" descr="7">
            <a:hlinkClick r:id="" action="ppaction://media"/>
            <a:extLst>
              <a:ext uri="{FF2B5EF4-FFF2-40B4-BE49-F238E27FC236}">
                <a16:creationId xmlns:a16="http://schemas.microsoft.com/office/drawing/2014/main" id="{63E076A6-D5FA-954A-9FA9-7FBA469DD6E6}"/>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50041" y="2616200"/>
            <a:ext cx="812800" cy="812800"/>
          </a:xfrm>
          <a:prstGeom prst="rect">
            <a:avLst/>
          </a:prstGeom>
        </p:spPr>
      </p:pic>
    </p:spTree>
    <p:extLst>
      <p:ext uri="{BB962C8B-B14F-4D97-AF65-F5344CB8AC3E}">
        <p14:creationId xmlns:p14="http://schemas.microsoft.com/office/powerpoint/2010/main" val="434350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23317" fill="hold"/>
                                        <p:tgtEl>
                                          <p:spTgt spid="9"/>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par>
                                <p:cTn id="10" presetID="5" presetClass="entr" presetSubtype="10" fill="hold" grpId="0" nodeType="with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checkerboard(across)">
                                      <p:cBhvr>
                                        <p:cTn id="12"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3" fill="hold" display="0">
                  <p:stCondLst>
                    <p:cond delay="indefinite"/>
                  </p:stCondLst>
                  <p:endCondLst>
                    <p:cond evt="onStopAudio" delay="0">
                      <p:tgtEl>
                        <p:sldTgt/>
                      </p:tgtEl>
                    </p:cond>
                  </p:endCondLst>
                </p:cTn>
                <p:tgtEl>
                  <p:spTgt spid="9"/>
                </p:tgtEl>
              </p:cMediaNode>
            </p:audio>
          </p:childTnLst>
        </p:cTn>
      </p:par>
    </p:tnLst>
    <p:bldLst>
      <p:bldP spid="3" grpId="0"/>
      <p:bldP spid="8"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0"/>
            <a:ext cx="11980984" cy="6096000"/>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458048" y="245069"/>
            <a:ext cx="8637073" cy="790067"/>
          </a:xfrm>
        </p:spPr>
        <p:txBody>
          <a:bodyPr>
            <a:normAutofit/>
          </a:bodyPr>
          <a:lstStyle/>
          <a:p>
            <a:pPr algn="ctr"/>
            <a:r>
              <a:rPr lang="en-US" sz="4000" dirty="0">
                <a:latin typeface="Times" pitchFamily="2" charset="0"/>
              </a:rPr>
              <a:t>Key Partners </a:t>
            </a:r>
          </a:p>
        </p:txBody>
      </p:sp>
      <p:pic>
        <p:nvPicPr>
          <p:cNvPr id="3" name="Picture 2">
            <a:extLst>
              <a:ext uri="{FF2B5EF4-FFF2-40B4-BE49-F238E27FC236}">
                <a16:creationId xmlns:a16="http://schemas.microsoft.com/office/drawing/2014/main" id="{BFCC125E-AEEC-A94E-8E51-E2C5F1EAAD2F}"/>
              </a:ext>
            </a:extLst>
          </p:cNvPr>
          <p:cNvPicPr>
            <a:picLocks noChangeAspect="1"/>
          </p:cNvPicPr>
          <p:nvPr/>
        </p:nvPicPr>
        <p:blipFill rotWithShape="1">
          <a:blip r:embed="rId5"/>
          <a:srcRect l="7762" t="10450" r="2090" b="18734"/>
          <a:stretch/>
        </p:blipFill>
        <p:spPr>
          <a:xfrm>
            <a:off x="2560993" y="4382552"/>
            <a:ext cx="1895132" cy="837400"/>
          </a:xfrm>
          <a:prstGeom prst="rect">
            <a:avLst/>
          </a:prstGeom>
        </p:spPr>
      </p:pic>
      <p:pic>
        <p:nvPicPr>
          <p:cNvPr id="5" name="Picture 4">
            <a:extLst>
              <a:ext uri="{FF2B5EF4-FFF2-40B4-BE49-F238E27FC236}">
                <a16:creationId xmlns:a16="http://schemas.microsoft.com/office/drawing/2014/main" id="{98BF566C-E1C5-C94D-925E-808B19A98EBE}"/>
              </a:ext>
            </a:extLst>
          </p:cNvPr>
          <p:cNvPicPr>
            <a:picLocks noChangeAspect="1"/>
          </p:cNvPicPr>
          <p:nvPr/>
        </p:nvPicPr>
        <p:blipFill>
          <a:blip r:embed="rId6"/>
          <a:stretch>
            <a:fillRect/>
          </a:stretch>
        </p:blipFill>
        <p:spPr>
          <a:xfrm>
            <a:off x="4390726" y="2729346"/>
            <a:ext cx="1158434" cy="796135"/>
          </a:xfrm>
          <a:prstGeom prst="rect">
            <a:avLst/>
          </a:prstGeom>
        </p:spPr>
      </p:pic>
      <p:pic>
        <p:nvPicPr>
          <p:cNvPr id="6" name="Picture 5">
            <a:extLst>
              <a:ext uri="{FF2B5EF4-FFF2-40B4-BE49-F238E27FC236}">
                <a16:creationId xmlns:a16="http://schemas.microsoft.com/office/drawing/2014/main" id="{92B994B7-0421-C340-BB77-641B1F461489}"/>
              </a:ext>
            </a:extLst>
          </p:cNvPr>
          <p:cNvPicPr>
            <a:picLocks noChangeAspect="1"/>
          </p:cNvPicPr>
          <p:nvPr/>
        </p:nvPicPr>
        <p:blipFill>
          <a:blip r:embed="rId7"/>
          <a:stretch>
            <a:fillRect/>
          </a:stretch>
        </p:blipFill>
        <p:spPr>
          <a:xfrm>
            <a:off x="5808568" y="5112498"/>
            <a:ext cx="1163171" cy="713265"/>
          </a:xfrm>
          <a:prstGeom prst="rect">
            <a:avLst/>
          </a:prstGeom>
        </p:spPr>
      </p:pic>
      <p:pic>
        <p:nvPicPr>
          <p:cNvPr id="8" name="Picture 7">
            <a:extLst>
              <a:ext uri="{FF2B5EF4-FFF2-40B4-BE49-F238E27FC236}">
                <a16:creationId xmlns:a16="http://schemas.microsoft.com/office/drawing/2014/main" id="{9917D81C-FA98-B34A-B7B7-292D6D5837BC}"/>
              </a:ext>
            </a:extLst>
          </p:cNvPr>
          <p:cNvPicPr>
            <a:picLocks noChangeAspect="1"/>
          </p:cNvPicPr>
          <p:nvPr/>
        </p:nvPicPr>
        <p:blipFill>
          <a:blip r:embed="rId8"/>
          <a:stretch>
            <a:fillRect/>
          </a:stretch>
        </p:blipFill>
        <p:spPr>
          <a:xfrm>
            <a:off x="845223" y="2252800"/>
            <a:ext cx="2640696" cy="2640696"/>
          </a:xfrm>
          <a:prstGeom prst="rect">
            <a:avLst/>
          </a:prstGeom>
        </p:spPr>
      </p:pic>
      <p:pic>
        <p:nvPicPr>
          <p:cNvPr id="11" name="Picture 10">
            <a:extLst>
              <a:ext uri="{FF2B5EF4-FFF2-40B4-BE49-F238E27FC236}">
                <a16:creationId xmlns:a16="http://schemas.microsoft.com/office/drawing/2014/main" id="{27D12351-BEA7-3F45-985B-6702FCE5B9C7}"/>
              </a:ext>
            </a:extLst>
          </p:cNvPr>
          <p:cNvPicPr>
            <a:picLocks noChangeAspect="1"/>
          </p:cNvPicPr>
          <p:nvPr/>
        </p:nvPicPr>
        <p:blipFill>
          <a:blip r:embed="rId9"/>
          <a:stretch>
            <a:fillRect/>
          </a:stretch>
        </p:blipFill>
        <p:spPr>
          <a:xfrm>
            <a:off x="5549160" y="1207926"/>
            <a:ext cx="1364599" cy="784645"/>
          </a:xfrm>
          <a:prstGeom prst="rect">
            <a:avLst/>
          </a:prstGeom>
        </p:spPr>
      </p:pic>
      <p:grpSp>
        <p:nvGrpSpPr>
          <p:cNvPr id="12" name="Group 11">
            <a:extLst>
              <a:ext uri="{FF2B5EF4-FFF2-40B4-BE49-F238E27FC236}">
                <a16:creationId xmlns:a16="http://schemas.microsoft.com/office/drawing/2014/main" id="{2D4E0D27-365F-0C41-923A-37A869877821}"/>
              </a:ext>
            </a:extLst>
          </p:cNvPr>
          <p:cNvGrpSpPr/>
          <p:nvPr/>
        </p:nvGrpSpPr>
        <p:grpSpPr>
          <a:xfrm>
            <a:off x="278296" y="1110308"/>
            <a:ext cx="3339548" cy="1113183"/>
            <a:chOff x="212035" y="993913"/>
            <a:chExt cx="3339548" cy="1113183"/>
          </a:xfrm>
        </p:grpSpPr>
        <p:sp>
          <p:nvSpPr>
            <p:cNvPr id="13" name="Rounded Rectangle 12">
              <a:extLst>
                <a:ext uri="{FF2B5EF4-FFF2-40B4-BE49-F238E27FC236}">
                  <a16:creationId xmlns:a16="http://schemas.microsoft.com/office/drawing/2014/main" id="{513F3A6A-9EAB-F445-AE80-FCD9456A3D25}"/>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TextBox 13">
              <a:extLst>
                <a:ext uri="{FF2B5EF4-FFF2-40B4-BE49-F238E27FC236}">
                  <a16:creationId xmlns:a16="http://schemas.microsoft.com/office/drawing/2014/main" id="{0559914F-F0C6-1244-AA7A-C3319079A2CF}"/>
                </a:ext>
              </a:extLst>
            </p:cNvPr>
            <p:cNvSpPr txBox="1"/>
            <p:nvPr/>
          </p:nvSpPr>
          <p:spPr>
            <a:xfrm>
              <a:off x="257908" y="1375418"/>
              <a:ext cx="3180521" cy="369332"/>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are the Key Resources</a:t>
              </a:r>
            </a:p>
          </p:txBody>
        </p:sp>
      </p:grpSp>
      <p:pic>
        <p:nvPicPr>
          <p:cNvPr id="16" name="Picture 15">
            <a:extLst>
              <a:ext uri="{FF2B5EF4-FFF2-40B4-BE49-F238E27FC236}">
                <a16:creationId xmlns:a16="http://schemas.microsoft.com/office/drawing/2014/main" id="{13D92576-6448-A240-8DFA-429EEA8F7160}"/>
              </a:ext>
            </a:extLst>
          </p:cNvPr>
          <p:cNvPicPr>
            <a:picLocks noChangeAspect="1"/>
          </p:cNvPicPr>
          <p:nvPr/>
        </p:nvPicPr>
        <p:blipFill>
          <a:blip r:embed="rId10"/>
          <a:stretch>
            <a:fillRect/>
          </a:stretch>
        </p:blipFill>
        <p:spPr>
          <a:xfrm>
            <a:off x="6766275" y="3048000"/>
            <a:ext cx="825500" cy="800100"/>
          </a:xfrm>
          <a:prstGeom prst="rect">
            <a:avLst/>
          </a:prstGeom>
        </p:spPr>
      </p:pic>
      <p:pic>
        <p:nvPicPr>
          <p:cNvPr id="17" name="Picture 16">
            <a:extLst>
              <a:ext uri="{FF2B5EF4-FFF2-40B4-BE49-F238E27FC236}">
                <a16:creationId xmlns:a16="http://schemas.microsoft.com/office/drawing/2014/main" id="{F2C0387B-873D-E643-836F-E53C832EA396}"/>
              </a:ext>
            </a:extLst>
          </p:cNvPr>
          <p:cNvPicPr>
            <a:picLocks noChangeAspect="1"/>
          </p:cNvPicPr>
          <p:nvPr/>
        </p:nvPicPr>
        <p:blipFill>
          <a:blip r:embed="rId11"/>
          <a:stretch>
            <a:fillRect/>
          </a:stretch>
        </p:blipFill>
        <p:spPr>
          <a:xfrm>
            <a:off x="7961805" y="4243424"/>
            <a:ext cx="850900" cy="838200"/>
          </a:xfrm>
          <a:prstGeom prst="rect">
            <a:avLst/>
          </a:prstGeom>
        </p:spPr>
      </p:pic>
      <p:pic>
        <p:nvPicPr>
          <p:cNvPr id="18" name="Picture 17">
            <a:extLst>
              <a:ext uri="{FF2B5EF4-FFF2-40B4-BE49-F238E27FC236}">
                <a16:creationId xmlns:a16="http://schemas.microsoft.com/office/drawing/2014/main" id="{9D3374E8-E91E-9D47-981C-2E8055B43B3A}"/>
              </a:ext>
            </a:extLst>
          </p:cNvPr>
          <p:cNvPicPr>
            <a:picLocks noChangeAspect="1"/>
          </p:cNvPicPr>
          <p:nvPr/>
        </p:nvPicPr>
        <p:blipFill>
          <a:blip r:embed="rId12"/>
          <a:stretch>
            <a:fillRect/>
          </a:stretch>
        </p:blipFill>
        <p:spPr>
          <a:xfrm>
            <a:off x="8812705" y="1992571"/>
            <a:ext cx="1398376" cy="928848"/>
          </a:xfrm>
          <a:prstGeom prst="rect">
            <a:avLst/>
          </a:prstGeom>
        </p:spPr>
      </p:pic>
      <p:pic>
        <p:nvPicPr>
          <p:cNvPr id="19" name="Picture 18">
            <a:extLst>
              <a:ext uri="{FF2B5EF4-FFF2-40B4-BE49-F238E27FC236}">
                <a16:creationId xmlns:a16="http://schemas.microsoft.com/office/drawing/2014/main" id="{62221926-261D-004B-B27A-406FB50A220F}"/>
              </a:ext>
            </a:extLst>
          </p:cNvPr>
          <p:cNvPicPr>
            <a:picLocks noChangeAspect="1"/>
          </p:cNvPicPr>
          <p:nvPr/>
        </p:nvPicPr>
        <p:blipFill>
          <a:blip r:embed="rId13"/>
          <a:stretch>
            <a:fillRect/>
          </a:stretch>
        </p:blipFill>
        <p:spPr>
          <a:xfrm>
            <a:off x="9746657" y="3897262"/>
            <a:ext cx="928847" cy="928847"/>
          </a:xfrm>
          <a:prstGeom prst="rect">
            <a:avLst/>
          </a:prstGeom>
        </p:spPr>
      </p:pic>
      <p:pic>
        <p:nvPicPr>
          <p:cNvPr id="20" name="8" descr="8">
            <a:hlinkClick r:id="" action="ppaction://media"/>
            <a:extLst>
              <a:ext uri="{FF2B5EF4-FFF2-40B4-BE49-F238E27FC236}">
                <a16:creationId xmlns:a16="http://schemas.microsoft.com/office/drawing/2014/main" id="{BBFD7BB5-5B59-0040-A686-208142C5BCE9}"/>
              </a:ext>
            </a:extLst>
          </p:cNvPr>
          <p:cNvPicPr>
            <a:picLocks noChangeAspect="1"/>
          </p:cNvPicPr>
          <p:nvPr>
            <a:audioFile r:link="rId2"/>
            <p:extLst>
              <p:ext uri="{DAA4B4D4-6D71-4841-9C94-3DE7FCFB9230}">
                <p14:media xmlns:p14="http://schemas.microsoft.com/office/powerpoint/2010/main" r:embed="rId1"/>
              </p:ext>
            </p:extLst>
          </p:nvPr>
        </p:nvPicPr>
        <p:blipFill>
          <a:blip r:embed="rId14"/>
          <a:stretch>
            <a:fillRect/>
          </a:stretch>
        </p:blipFill>
        <p:spPr>
          <a:xfrm>
            <a:off x="324169" y="4146052"/>
            <a:ext cx="812800" cy="812800"/>
          </a:xfrm>
          <a:prstGeom prst="rect">
            <a:avLst/>
          </a:prstGeom>
        </p:spPr>
      </p:pic>
    </p:spTree>
    <p:extLst>
      <p:ext uri="{BB962C8B-B14F-4D97-AF65-F5344CB8AC3E}">
        <p14:creationId xmlns:p14="http://schemas.microsoft.com/office/powerpoint/2010/main" val="11949293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2213" fill="hold"/>
                                        <p:tgtEl>
                                          <p:spTgt spid="20"/>
                                        </p:tgtEl>
                                      </p:cBhvr>
                                    </p:cmd>
                                  </p:childTnLst>
                                </p:cTn>
                              </p:par>
                              <p:par>
                                <p:cTn id="7" presetID="6" presetClass="entr" presetSubtype="16" fill="hold" nodeType="withEffect">
                                  <p:stCondLst>
                                    <p:cond delay="0"/>
                                  </p:stCondLst>
                                  <p:childTnLst>
                                    <p:set>
                                      <p:cBhvr>
                                        <p:cTn id="8" dur="1" fill="hold">
                                          <p:stCondLst>
                                            <p:cond delay="0"/>
                                          </p:stCondLst>
                                        </p:cTn>
                                        <p:tgtEl>
                                          <p:spTgt spid="8"/>
                                        </p:tgtEl>
                                        <p:attrNameLst>
                                          <p:attrName>style.visibility</p:attrName>
                                        </p:attrNameLst>
                                      </p:cBhvr>
                                      <p:to>
                                        <p:strVal val="visible"/>
                                      </p:to>
                                    </p:set>
                                    <p:animEffect transition="in" filter="circle(in)">
                                      <p:cBhvr>
                                        <p:cTn id="9" dur="2000"/>
                                        <p:tgtEl>
                                          <p:spTgt spid="8"/>
                                        </p:tgtEl>
                                      </p:cBhvr>
                                    </p:animEffect>
                                  </p:childTnLst>
                                </p:cTn>
                              </p:par>
                              <p:par>
                                <p:cTn id="10" presetID="6" presetClass="entr" presetSubtype="16" fill="hold" nodeType="with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circle(in)">
                                      <p:cBhvr>
                                        <p:cTn id="12" dur="2000"/>
                                        <p:tgtEl>
                                          <p:spTgt spid="3"/>
                                        </p:tgtEl>
                                      </p:cBhvr>
                                    </p:animEffect>
                                  </p:childTnLst>
                                </p:cTn>
                              </p:par>
                              <p:par>
                                <p:cTn id="13" presetID="21" presetClass="entr" presetSubtype="1" fill="hold" nodeType="withEffect">
                                  <p:stCondLst>
                                    <p:cond delay="0"/>
                                  </p:stCondLst>
                                  <p:childTnLst>
                                    <p:set>
                                      <p:cBhvr>
                                        <p:cTn id="14" dur="1" fill="hold">
                                          <p:stCondLst>
                                            <p:cond delay="0"/>
                                          </p:stCondLst>
                                        </p:cTn>
                                        <p:tgtEl>
                                          <p:spTgt spid="5"/>
                                        </p:tgtEl>
                                        <p:attrNameLst>
                                          <p:attrName>style.visibility</p:attrName>
                                        </p:attrNameLst>
                                      </p:cBhvr>
                                      <p:to>
                                        <p:strVal val="visible"/>
                                      </p:to>
                                    </p:set>
                                    <p:animEffect transition="in" filter="wheel(1)">
                                      <p:cBhvr>
                                        <p:cTn id="15" dur="2000"/>
                                        <p:tgtEl>
                                          <p:spTgt spid="5"/>
                                        </p:tgtEl>
                                      </p:cBhvr>
                                    </p:animEffect>
                                  </p:childTnLst>
                                </p:cTn>
                              </p:par>
                              <p:par>
                                <p:cTn id="16" presetID="31" presetClass="entr" presetSubtype="0" fill="hold" nodeType="withEffect">
                                  <p:stCondLst>
                                    <p:cond delay="0"/>
                                  </p:stCondLst>
                                  <p:childTnLst>
                                    <p:set>
                                      <p:cBhvr>
                                        <p:cTn id="17" dur="1" fill="hold">
                                          <p:stCondLst>
                                            <p:cond delay="0"/>
                                          </p:stCondLst>
                                        </p:cTn>
                                        <p:tgtEl>
                                          <p:spTgt spid="11"/>
                                        </p:tgtEl>
                                        <p:attrNameLst>
                                          <p:attrName>style.visibility</p:attrName>
                                        </p:attrNameLst>
                                      </p:cBhvr>
                                      <p:to>
                                        <p:strVal val="visible"/>
                                      </p:to>
                                    </p:set>
                                    <p:anim calcmode="lin" valueType="num">
                                      <p:cBhvr>
                                        <p:cTn id="18" dur="1000" fill="hold"/>
                                        <p:tgtEl>
                                          <p:spTgt spid="11"/>
                                        </p:tgtEl>
                                        <p:attrNameLst>
                                          <p:attrName>ppt_w</p:attrName>
                                        </p:attrNameLst>
                                      </p:cBhvr>
                                      <p:tavLst>
                                        <p:tav tm="0">
                                          <p:val>
                                            <p:fltVal val="0"/>
                                          </p:val>
                                        </p:tav>
                                        <p:tav tm="100000">
                                          <p:val>
                                            <p:strVal val="#ppt_w"/>
                                          </p:val>
                                        </p:tav>
                                      </p:tavLst>
                                    </p:anim>
                                    <p:anim calcmode="lin" valueType="num">
                                      <p:cBhvr>
                                        <p:cTn id="19" dur="1000" fill="hold"/>
                                        <p:tgtEl>
                                          <p:spTgt spid="11"/>
                                        </p:tgtEl>
                                        <p:attrNameLst>
                                          <p:attrName>ppt_h</p:attrName>
                                        </p:attrNameLst>
                                      </p:cBhvr>
                                      <p:tavLst>
                                        <p:tav tm="0">
                                          <p:val>
                                            <p:fltVal val="0"/>
                                          </p:val>
                                        </p:tav>
                                        <p:tav tm="100000">
                                          <p:val>
                                            <p:strVal val="#ppt_h"/>
                                          </p:val>
                                        </p:tav>
                                      </p:tavLst>
                                    </p:anim>
                                    <p:anim calcmode="lin" valueType="num">
                                      <p:cBhvr>
                                        <p:cTn id="20" dur="1000" fill="hold"/>
                                        <p:tgtEl>
                                          <p:spTgt spid="11"/>
                                        </p:tgtEl>
                                        <p:attrNameLst>
                                          <p:attrName>style.rotation</p:attrName>
                                        </p:attrNameLst>
                                      </p:cBhvr>
                                      <p:tavLst>
                                        <p:tav tm="0">
                                          <p:val>
                                            <p:fltVal val="90"/>
                                          </p:val>
                                        </p:tav>
                                        <p:tav tm="100000">
                                          <p:val>
                                            <p:fltVal val="0"/>
                                          </p:val>
                                        </p:tav>
                                      </p:tavLst>
                                    </p:anim>
                                    <p:animEffect transition="in" filter="fade">
                                      <p:cBhvr>
                                        <p:cTn id="21" dur="1000"/>
                                        <p:tgtEl>
                                          <p:spTgt spid="11"/>
                                        </p:tgtEl>
                                      </p:cBhvr>
                                    </p:animEffect>
                                  </p:childTnLst>
                                </p:cTn>
                              </p:par>
                              <p:par>
                                <p:cTn id="22" presetID="19" presetClass="entr" presetSubtype="10" fill="hold" nodeType="withEffect">
                                  <p:stCondLst>
                                    <p:cond delay="0"/>
                                  </p:stCondLst>
                                  <p:childTnLst>
                                    <p:set>
                                      <p:cBhvr>
                                        <p:cTn id="23" dur="1" fill="hold">
                                          <p:stCondLst>
                                            <p:cond delay="0"/>
                                          </p:stCondLst>
                                        </p:cTn>
                                        <p:tgtEl>
                                          <p:spTgt spid="16"/>
                                        </p:tgtEl>
                                        <p:attrNameLst>
                                          <p:attrName>style.visibility</p:attrName>
                                        </p:attrNameLst>
                                      </p:cBhvr>
                                      <p:to>
                                        <p:strVal val="visible"/>
                                      </p:to>
                                    </p:set>
                                    <p:anim calcmode="lin" valueType="num">
                                      <p:cBhvr>
                                        <p:cTn id="24" dur="5000" fill="hold"/>
                                        <p:tgtEl>
                                          <p:spTgt spid="16"/>
                                        </p:tgtEl>
                                        <p:attrNameLst>
                                          <p:attrName>ppt_w</p:attrName>
                                        </p:attrNameLst>
                                      </p:cBhvr>
                                      <p:tavLst>
                                        <p:tav tm="0" fmla="#ppt_w*sin(2.5*pi*$)">
                                          <p:val>
                                            <p:fltVal val="0"/>
                                          </p:val>
                                        </p:tav>
                                        <p:tav tm="100000">
                                          <p:val>
                                            <p:fltVal val="1"/>
                                          </p:val>
                                        </p:tav>
                                      </p:tavLst>
                                    </p:anim>
                                    <p:anim calcmode="lin" valueType="num">
                                      <p:cBhvr>
                                        <p:cTn id="25" dur="5000" fill="hold"/>
                                        <p:tgtEl>
                                          <p:spTgt spid="16"/>
                                        </p:tgtEl>
                                        <p:attrNameLst>
                                          <p:attrName>ppt_h</p:attrName>
                                        </p:attrNameLst>
                                      </p:cBhvr>
                                      <p:tavLst>
                                        <p:tav tm="0">
                                          <p:val>
                                            <p:strVal val="#ppt_h"/>
                                          </p:val>
                                        </p:tav>
                                        <p:tav tm="100000">
                                          <p:val>
                                            <p:strVal val="#ppt_h"/>
                                          </p:val>
                                        </p:tav>
                                      </p:tavLst>
                                    </p:anim>
                                  </p:childTnLst>
                                </p:cTn>
                              </p:par>
                              <p:par>
                                <p:cTn id="26" presetID="6" presetClass="emph" presetSubtype="0" fill="hold" nodeType="withEffect">
                                  <p:stCondLst>
                                    <p:cond delay="0"/>
                                  </p:stCondLst>
                                  <p:childTnLst>
                                    <p:animScale>
                                      <p:cBhvr>
                                        <p:cTn id="27" dur="2000" fill="hold"/>
                                        <p:tgtEl>
                                          <p:spTgt spid="18"/>
                                        </p:tgtEl>
                                      </p:cBhvr>
                                      <p:by x="150000" y="150000"/>
                                    </p:animScale>
                                  </p:childTnLst>
                                </p:cTn>
                              </p:par>
                              <p:par>
                                <p:cTn id="28" presetID="8" presetClass="emph" presetSubtype="0" fill="hold" nodeType="withEffect">
                                  <p:stCondLst>
                                    <p:cond delay="0"/>
                                  </p:stCondLst>
                                  <p:childTnLst>
                                    <p:animRot by="21600000">
                                      <p:cBhvr>
                                        <p:cTn id="29" dur="2000" fill="hold"/>
                                        <p:tgtEl>
                                          <p:spTgt spid="19"/>
                                        </p:tgtEl>
                                        <p:attrNameLst>
                                          <p:attrName>r</p:attrName>
                                        </p:attrNameLst>
                                      </p:cBhvr>
                                    </p:animRot>
                                  </p:childTnLst>
                                </p:cTn>
                              </p:par>
                              <p:par>
                                <p:cTn id="30" presetID="19" presetClass="entr" presetSubtype="10" fill="hold" nodeType="withEffect">
                                  <p:stCondLst>
                                    <p:cond delay="0"/>
                                  </p:stCondLst>
                                  <p:childTnLst>
                                    <p:set>
                                      <p:cBhvr>
                                        <p:cTn id="31" dur="1" fill="hold">
                                          <p:stCondLst>
                                            <p:cond delay="0"/>
                                          </p:stCondLst>
                                        </p:cTn>
                                        <p:tgtEl>
                                          <p:spTgt spid="17"/>
                                        </p:tgtEl>
                                        <p:attrNameLst>
                                          <p:attrName>style.visibility</p:attrName>
                                        </p:attrNameLst>
                                      </p:cBhvr>
                                      <p:to>
                                        <p:strVal val="visible"/>
                                      </p:to>
                                    </p:set>
                                    <p:anim calcmode="lin" valueType="num">
                                      <p:cBhvr>
                                        <p:cTn id="32" dur="5000" fill="hold"/>
                                        <p:tgtEl>
                                          <p:spTgt spid="17"/>
                                        </p:tgtEl>
                                        <p:attrNameLst>
                                          <p:attrName>ppt_w</p:attrName>
                                        </p:attrNameLst>
                                      </p:cBhvr>
                                      <p:tavLst>
                                        <p:tav tm="0" fmla="#ppt_w*sin(2.5*pi*$)">
                                          <p:val>
                                            <p:fltVal val="0"/>
                                          </p:val>
                                        </p:tav>
                                        <p:tav tm="100000">
                                          <p:val>
                                            <p:fltVal val="1"/>
                                          </p:val>
                                        </p:tav>
                                      </p:tavLst>
                                    </p:anim>
                                    <p:anim calcmode="lin" valueType="num">
                                      <p:cBhvr>
                                        <p:cTn id="33" dur="5000" fill="hold"/>
                                        <p:tgtEl>
                                          <p:spTgt spid="17"/>
                                        </p:tgtEl>
                                        <p:attrNameLst>
                                          <p:attrName>ppt_h</p:attrName>
                                        </p:attrNameLst>
                                      </p:cBhvr>
                                      <p:tavLst>
                                        <p:tav tm="0">
                                          <p:val>
                                            <p:strVal val="#ppt_h"/>
                                          </p:val>
                                        </p:tav>
                                        <p:tav tm="100000">
                                          <p:val>
                                            <p:strVal val="#ppt_h"/>
                                          </p:val>
                                        </p:tav>
                                      </p:tavLst>
                                    </p:anim>
                                  </p:childTnLst>
                                </p:cTn>
                              </p:par>
                              <p:par>
                                <p:cTn id="34" presetID="6" presetClass="emph" presetSubtype="0" fill="hold" nodeType="withEffect">
                                  <p:stCondLst>
                                    <p:cond delay="0"/>
                                  </p:stCondLst>
                                  <p:childTnLst>
                                    <p:animScale>
                                      <p:cBhvr>
                                        <p:cTn id="35" dur="2000" fill="hold"/>
                                        <p:tgtEl>
                                          <p:spTgt spid="6"/>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audio>
              <p:cMediaNode vol="80000">
                <p:cTn id="36" fill="hold" display="0">
                  <p:stCondLst>
                    <p:cond delay="indefinite"/>
                  </p:stCondLst>
                  <p:endCondLst>
                    <p:cond evt="onStopAudio" delay="0">
                      <p:tgtEl>
                        <p:sldTgt/>
                      </p:tgtEl>
                    </p:cond>
                  </p:endCondLst>
                </p:cTn>
                <p:tgtEl>
                  <p:spTgt spid="2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B6E6C7A6-0E98-CC40-B03D-86767040A9F2}"/>
              </a:ext>
            </a:extLst>
          </p:cNvPr>
          <p:cNvSpPr/>
          <p:nvPr/>
        </p:nvSpPr>
        <p:spPr>
          <a:xfrm>
            <a:off x="105508" y="38720"/>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9F2D92D-9402-CE4F-A6E8-125386CACBF0}"/>
              </a:ext>
            </a:extLst>
          </p:cNvPr>
          <p:cNvSpPr>
            <a:spLocks noGrp="1"/>
          </p:cNvSpPr>
          <p:nvPr>
            <p:ph type="ctrTitle"/>
          </p:nvPr>
        </p:nvSpPr>
        <p:spPr>
          <a:xfrm>
            <a:off x="-197111" y="174300"/>
            <a:ext cx="8637073" cy="731452"/>
          </a:xfrm>
        </p:spPr>
        <p:txBody>
          <a:bodyPr>
            <a:normAutofit/>
          </a:bodyPr>
          <a:lstStyle/>
          <a:p>
            <a:pPr algn="ctr"/>
            <a:r>
              <a:rPr lang="en-US" sz="4000" dirty="0">
                <a:latin typeface="Times" pitchFamily="2" charset="0"/>
              </a:rPr>
              <a:t>Cost Structure</a:t>
            </a:r>
          </a:p>
        </p:txBody>
      </p:sp>
      <p:sp>
        <p:nvSpPr>
          <p:cNvPr id="3" name="Rectangle 2">
            <a:extLst>
              <a:ext uri="{FF2B5EF4-FFF2-40B4-BE49-F238E27FC236}">
                <a16:creationId xmlns:a16="http://schemas.microsoft.com/office/drawing/2014/main" id="{4FCEB481-A754-D64A-86B3-BF8936ACE6F6}"/>
              </a:ext>
            </a:extLst>
          </p:cNvPr>
          <p:cNvSpPr/>
          <p:nvPr/>
        </p:nvSpPr>
        <p:spPr>
          <a:xfrm>
            <a:off x="3048000" y="2702712"/>
            <a:ext cx="6096000" cy="2217658"/>
          </a:xfrm>
          <a:prstGeom prst="rect">
            <a:avLst/>
          </a:prstGeom>
        </p:spPr>
        <p:txBody>
          <a:bodyPr>
            <a:spAutoFit/>
          </a:bodyPr>
          <a:lstStyle/>
          <a:p>
            <a:pPr marL="285750" indent="-285750" algn="ctr">
              <a:lnSpc>
                <a:spcPct val="200000"/>
              </a:lnSpc>
              <a:buFont typeface="Courier New" panose="02070309020205020404" pitchFamily="49" charset="0"/>
              <a:buChar char="o"/>
            </a:pPr>
            <a:r>
              <a:rPr lang="en-GB" dirty="0">
                <a:solidFill>
                  <a:srgbClr val="000000"/>
                </a:solidFill>
                <a:latin typeface="Times" pitchFamily="2" charset="0"/>
              </a:rPr>
              <a:t>Administrative costs </a:t>
            </a:r>
          </a:p>
          <a:p>
            <a:pPr marL="285750" indent="-285750" algn="ctr">
              <a:lnSpc>
                <a:spcPct val="200000"/>
              </a:lnSpc>
              <a:buFont typeface="Courier New" panose="02070309020205020404" pitchFamily="49" charset="0"/>
              <a:buChar char="o"/>
            </a:pPr>
            <a:r>
              <a:rPr lang="en-GB" dirty="0">
                <a:solidFill>
                  <a:srgbClr val="000000"/>
                </a:solidFill>
                <a:latin typeface="Times" pitchFamily="2" charset="0"/>
              </a:rPr>
              <a:t>Small Accountancy fees</a:t>
            </a:r>
          </a:p>
          <a:p>
            <a:pPr marL="285750" indent="-285750" algn="ctr">
              <a:lnSpc>
                <a:spcPct val="200000"/>
              </a:lnSpc>
              <a:buFont typeface="Courier New" panose="02070309020205020404" pitchFamily="49" charset="0"/>
              <a:buChar char="o"/>
            </a:pPr>
            <a:r>
              <a:rPr lang="en-GB" dirty="0">
                <a:solidFill>
                  <a:srgbClr val="000000"/>
                </a:solidFill>
                <a:latin typeface="Times" pitchFamily="2" charset="0"/>
              </a:rPr>
              <a:t>Software subscription fees</a:t>
            </a:r>
          </a:p>
          <a:p>
            <a:pPr marL="285750" indent="-285750" algn="ctr">
              <a:lnSpc>
                <a:spcPct val="200000"/>
              </a:lnSpc>
              <a:buFont typeface="Courier New" panose="02070309020205020404" pitchFamily="49" charset="0"/>
              <a:buChar char="o"/>
            </a:pPr>
            <a:r>
              <a:rPr lang="en-GB" dirty="0">
                <a:solidFill>
                  <a:srgbClr val="000000"/>
                </a:solidFill>
                <a:latin typeface="Times" pitchFamily="2" charset="0"/>
              </a:rPr>
              <a:t>Depreciation of equipment </a:t>
            </a:r>
          </a:p>
        </p:txBody>
      </p:sp>
      <p:grpSp>
        <p:nvGrpSpPr>
          <p:cNvPr id="5" name="Group 4">
            <a:extLst>
              <a:ext uri="{FF2B5EF4-FFF2-40B4-BE49-F238E27FC236}">
                <a16:creationId xmlns:a16="http://schemas.microsoft.com/office/drawing/2014/main" id="{596D1625-4003-8C4F-90B9-E7265FF29870}"/>
              </a:ext>
            </a:extLst>
          </p:cNvPr>
          <p:cNvGrpSpPr/>
          <p:nvPr/>
        </p:nvGrpSpPr>
        <p:grpSpPr>
          <a:xfrm>
            <a:off x="278296" y="1110308"/>
            <a:ext cx="3339548" cy="1113183"/>
            <a:chOff x="212035" y="993913"/>
            <a:chExt cx="3339548" cy="1113183"/>
          </a:xfrm>
        </p:grpSpPr>
        <p:sp>
          <p:nvSpPr>
            <p:cNvPr id="6" name="Rounded Rectangle 5">
              <a:extLst>
                <a:ext uri="{FF2B5EF4-FFF2-40B4-BE49-F238E27FC236}">
                  <a16:creationId xmlns:a16="http://schemas.microsoft.com/office/drawing/2014/main" id="{7E33AE25-7690-ED4D-9911-17B86E63B30B}"/>
                </a:ext>
              </a:extLst>
            </p:cNvPr>
            <p:cNvSpPr/>
            <p:nvPr/>
          </p:nvSpPr>
          <p:spPr>
            <a:xfrm>
              <a:off x="212035" y="993913"/>
              <a:ext cx="3339548" cy="1113183"/>
            </a:xfrm>
            <a:prstGeom prst="roundRect">
              <a:avLst/>
            </a:prstGeom>
            <a:solidFill>
              <a:schemeClr val="tx2">
                <a:lumMod val="60000"/>
                <a:lumOff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807F02B6-4536-F446-A1F1-D780D3D5D5F6}"/>
                </a:ext>
              </a:extLst>
            </p:cNvPr>
            <p:cNvSpPr txBox="1"/>
            <p:nvPr/>
          </p:nvSpPr>
          <p:spPr>
            <a:xfrm>
              <a:off x="257908" y="1375418"/>
              <a:ext cx="3180521" cy="369332"/>
            </a:xfrm>
            <a:prstGeom prst="rect">
              <a:avLst/>
            </a:prstGeom>
            <a:solidFill>
              <a:schemeClr val="tx2">
                <a:lumMod val="60000"/>
                <a:lumOff val="40000"/>
              </a:schemeClr>
            </a:solidFill>
            <a:ln>
              <a:noFill/>
            </a:ln>
          </p:spPr>
          <p:txBody>
            <a:bodyPr wrap="square" rtlCol="0" anchor="ctr">
              <a:spAutoFit/>
            </a:bodyPr>
            <a:lstStyle/>
            <a:p>
              <a:pPr algn="ctr"/>
              <a:r>
                <a:rPr lang="en-US" b="1" dirty="0">
                  <a:latin typeface="Times" pitchFamily="2" charset="0"/>
                </a:rPr>
                <a:t>What are the biggest costs</a:t>
              </a:r>
            </a:p>
          </p:txBody>
        </p:sp>
      </p:grpSp>
      <p:pic>
        <p:nvPicPr>
          <p:cNvPr id="8" name="9" descr="9">
            <a:hlinkClick r:id="" action="ppaction://media"/>
            <a:extLst>
              <a:ext uri="{FF2B5EF4-FFF2-40B4-BE49-F238E27FC236}">
                <a16:creationId xmlns:a16="http://schemas.microsoft.com/office/drawing/2014/main" id="{7D2F33DD-9178-B94C-96F5-F3E91C3CCEE9}"/>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24169" y="2833414"/>
            <a:ext cx="812800" cy="812800"/>
          </a:xfrm>
          <a:prstGeom prst="rect">
            <a:avLst/>
          </a:prstGeom>
        </p:spPr>
      </p:pic>
    </p:spTree>
    <p:extLst>
      <p:ext uri="{BB962C8B-B14F-4D97-AF65-F5344CB8AC3E}">
        <p14:creationId xmlns:p14="http://schemas.microsoft.com/office/powerpoint/2010/main" val="35435673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9626" fill="hold"/>
                                        <p:tgtEl>
                                          <p:spTgt spid="8"/>
                                        </p:tgtEl>
                                      </p:cBhvr>
                                    </p:cmd>
                                  </p:childTnLst>
                                </p:cTn>
                              </p:par>
                              <p:par>
                                <p:cTn id="7" presetID="5" presetClass="entr" presetSubtype="10" fill="hold" grpId="0" nodeType="withEffect">
                                  <p:stCondLst>
                                    <p:cond delay="0"/>
                                  </p:stCondLst>
                                  <p:childTnLst>
                                    <p:set>
                                      <p:cBhvr>
                                        <p:cTn id="8" dur="1" fill="hold">
                                          <p:stCondLst>
                                            <p:cond delay="0"/>
                                          </p:stCondLst>
                                        </p:cTn>
                                        <p:tgtEl>
                                          <p:spTgt spid="3"/>
                                        </p:tgtEl>
                                        <p:attrNameLst>
                                          <p:attrName>style.visibility</p:attrName>
                                        </p:attrNameLst>
                                      </p:cBhvr>
                                      <p:to>
                                        <p:strVal val="visible"/>
                                      </p:to>
                                    </p:set>
                                    <p:animEffect transition="in" filter="checkerboard(across)">
                                      <p:cBhvr>
                                        <p:cTn id="9"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p:cMediaNode vol="80000">
                <p:cTn id="10" fill="hold" display="0">
                  <p:stCondLst>
                    <p:cond delay="indefinite"/>
                  </p:stCondLst>
                  <p:endCondLst>
                    <p:cond evt="onStopAudio" delay="0">
                      <p:tgtEl>
                        <p:sldTgt/>
                      </p:tgtEl>
                    </p:cond>
                  </p:endCondLst>
                </p:cTn>
                <p:tgtEl>
                  <p:spTgt spid="8"/>
                </p:tgtEl>
              </p:cMediaNode>
            </p:audio>
          </p:childTnLst>
        </p:cTn>
      </p:par>
    </p:tnLst>
    <p:bldLst>
      <p:bldP spid="3"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ounded Rectangle 5">
            <a:extLst>
              <a:ext uri="{FF2B5EF4-FFF2-40B4-BE49-F238E27FC236}">
                <a16:creationId xmlns:a16="http://schemas.microsoft.com/office/drawing/2014/main" id="{F9E2AC57-FC9A-EC44-80DB-9DC1B73E7483}"/>
              </a:ext>
            </a:extLst>
          </p:cNvPr>
          <p:cNvSpPr/>
          <p:nvPr/>
        </p:nvSpPr>
        <p:spPr>
          <a:xfrm>
            <a:off x="105508" y="68140"/>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66B4BCA4-8587-334A-BF4C-A9392ABA92CA}"/>
              </a:ext>
            </a:extLst>
          </p:cNvPr>
          <p:cNvSpPr>
            <a:spLocks noGrp="1"/>
          </p:cNvSpPr>
          <p:nvPr>
            <p:ph type="title"/>
          </p:nvPr>
        </p:nvSpPr>
        <p:spPr>
          <a:xfrm>
            <a:off x="712544" y="481162"/>
            <a:ext cx="9603275" cy="1049235"/>
          </a:xfrm>
        </p:spPr>
        <p:txBody>
          <a:bodyPr/>
          <a:lstStyle/>
          <a:p>
            <a:r>
              <a:rPr lang="en-US" dirty="0">
                <a:latin typeface="Times" pitchFamily="2" charset="0"/>
              </a:rPr>
              <a:t>Gaps in the market</a:t>
            </a:r>
          </a:p>
        </p:txBody>
      </p:sp>
      <p:sp>
        <p:nvSpPr>
          <p:cNvPr id="5" name="Content Placeholder 4">
            <a:extLst>
              <a:ext uri="{FF2B5EF4-FFF2-40B4-BE49-F238E27FC236}">
                <a16:creationId xmlns:a16="http://schemas.microsoft.com/office/drawing/2014/main" id="{6BC3A029-2538-3F41-AFCE-306F1B01E071}"/>
              </a:ext>
            </a:extLst>
          </p:cNvPr>
          <p:cNvSpPr>
            <a:spLocks noGrp="1"/>
          </p:cNvSpPr>
          <p:nvPr>
            <p:ph idx="1"/>
          </p:nvPr>
        </p:nvSpPr>
        <p:spPr/>
        <p:txBody>
          <a:bodyPr>
            <a:normAutofit/>
          </a:bodyPr>
          <a:lstStyle/>
          <a:p>
            <a:pPr>
              <a:lnSpc>
                <a:spcPct val="200000"/>
              </a:lnSpc>
            </a:pPr>
            <a:r>
              <a:rPr lang="en-GB" sz="1800" dirty="0">
                <a:latin typeface="Times" pitchFamily="2" charset="0"/>
              </a:rPr>
              <a:t>Since GPS has been fitted to drones, they are evolving beyond their military origin to become powerful business tools </a:t>
            </a:r>
            <a:r>
              <a:rPr lang="en-GB" dirty="0">
                <a:latin typeface="Times" pitchFamily="2" charset="0"/>
              </a:rPr>
              <a:t>(IMW, 2018)</a:t>
            </a:r>
            <a:r>
              <a:rPr lang="en-GB" sz="1800" dirty="0">
                <a:latin typeface="Times" pitchFamily="2" charset="0"/>
              </a:rPr>
              <a:t>. Currently they have successfully made the leap to the consumer market, and now they are being put to work in commercial and government applications from firefighting to farming.  This is creating a market opportunity that is too large to ignore </a:t>
            </a:r>
            <a:r>
              <a:rPr lang="en-GB" dirty="0">
                <a:latin typeface="Times" pitchFamily="2" charset="0"/>
              </a:rPr>
              <a:t>(FT, 2019).</a:t>
            </a:r>
          </a:p>
        </p:txBody>
      </p:sp>
      <p:pic>
        <p:nvPicPr>
          <p:cNvPr id="3" name="Recorded Sound" descr="Recorded Sound">
            <a:hlinkClick r:id="" action="ppaction://media"/>
            <a:extLst>
              <a:ext uri="{FF2B5EF4-FFF2-40B4-BE49-F238E27FC236}">
                <a16:creationId xmlns:a16="http://schemas.microsoft.com/office/drawing/2014/main" id="{BE50E1A5-D0E1-E84C-AE0E-486F1CDD6E80}"/>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372144" y="4481010"/>
            <a:ext cx="812800" cy="812800"/>
          </a:xfrm>
          <a:prstGeom prst="rect">
            <a:avLst/>
          </a:prstGeom>
        </p:spPr>
      </p:pic>
    </p:spTree>
    <p:extLst>
      <p:ext uri="{BB962C8B-B14F-4D97-AF65-F5344CB8AC3E}">
        <p14:creationId xmlns:p14="http://schemas.microsoft.com/office/powerpoint/2010/main" val="12614794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04"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D251A7B1-F07F-7F45-A8DA-7F11F6B6D8DA}"/>
              </a:ext>
            </a:extLst>
          </p:cNvPr>
          <p:cNvSpPr/>
          <p:nvPr/>
        </p:nvSpPr>
        <p:spPr>
          <a:xfrm>
            <a:off x="105508" y="36036"/>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31A1B6E7-2453-064A-A10C-2A8EB1827729}"/>
              </a:ext>
            </a:extLst>
          </p:cNvPr>
          <p:cNvSpPr>
            <a:spLocks noGrp="1"/>
          </p:cNvSpPr>
          <p:nvPr>
            <p:ph type="title"/>
          </p:nvPr>
        </p:nvSpPr>
        <p:spPr>
          <a:xfrm>
            <a:off x="723206" y="410215"/>
            <a:ext cx="9603275" cy="1049235"/>
          </a:xfrm>
        </p:spPr>
        <p:txBody>
          <a:bodyPr/>
          <a:lstStyle/>
          <a:p>
            <a:r>
              <a:rPr lang="en-US" dirty="0">
                <a:latin typeface="Times" pitchFamily="2" charset="0"/>
              </a:rPr>
              <a:t>Competitors</a:t>
            </a:r>
          </a:p>
        </p:txBody>
      </p:sp>
      <p:grpSp>
        <p:nvGrpSpPr>
          <p:cNvPr id="12" name="Group 11">
            <a:extLst>
              <a:ext uri="{FF2B5EF4-FFF2-40B4-BE49-F238E27FC236}">
                <a16:creationId xmlns:a16="http://schemas.microsoft.com/office/drawing/2014/main" id="{A10A5F79-D6A8-4144-BDB5-B4F9730B3422}"/>
              </a:ext>
            </a:extLst>
          </p:cNvPr>
          <p:cNvGrpSpPr/>
          <p:nvPr/>
        </p:nvGrpSpPr>
        <p:grpSpPr>
          <a:xfrm>
            <a:off x="1290181" y="1459450"/>
            <a:ext cx="9802832" cy="3707704"/>
            <a:chOff x="1290181" y="1459450"/>
            <a:chExt cx="9802832" cy="3707704"/>
          </a:xfrm>
        </p:grpSpPr>
        <p:sp>
          <p:nvSpPr>
            <p:cNvPr id="11" name="Rounded Rectangle 10">
              <a:extLst>
                <a:ext uri="{FF2B5EF4-FFF2-40B4-BE49-F238E27FC236}">
                  <a16:creationId xmlns:a16="http://schemas.microsoft.com/office/drawing/2014/main" id="{5DA17A6C-2D8C-F842-AC30-A4F7F65AA6D3}"/>
                </a:ext>
              </a:extLst>
            </p:cNvPr>
            <p:cNvSpPr/>
            <p:nvPr/>
          </p:nvSpPr>
          <p:spPr>
            <a:xfrm>
              <a:off x="1290181" y="1459450"/>
              <a:ext cx="9802832" cy="3707704"/>
            </a:xfrm>
            <a:prstGeom prst="roundRect">
              <a:avLst/>
            </a:prstGeom>
            <a:solidFill>
              <a:schemeClr val="bg1">
                <a:lumMod val="8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9E64190C-089B-AD49-8B2B-352282CB8356}"/>
                </a:ext>
              </a:extLst>
            </p:cNvPr>
            <p:cNvPicPr>
              <a:picLocks noChangeAspect="1"/>
            </p:cNvPicPr>
            <p:nvPr/>
          </p:nvPicPr>
          <p:blipFill>
            <a:blip r:embed="rId4"/>
            <a:stretch>
              <a:fillRect/>
            </a:stretch>
          </p:blipFill>
          <p:spPr>
            <a:xfrm>
              <a:off x="8599060" y="1578614"/>
              <a:ext cx="1781471" cy="1796441"/>
            </a:xfrm>
            <a:prstGeom prst="rect">
              <a:avLst/>
            </a:prstGeom>
          </p:spPr>
        </p:pic>
        <p:pic>
          <p:nvPicPr>
            <p:cNvPr id="6" name="Picture 5">
              <a:extLst>
                <a:ext uri="{FF2B5EF4-FFF2-40B4-BE49-F238E27FC236}">
                  <a16:creationId xmlns:a16="http://schemas.microsoft.com/office/drawing/2014/main" id="{6A143BF0-2E68-474B-A999-A9F19E881B53}"/>
                </a:ext>
              </a:extLst>
            </p:cNvPr>
            <p:cNvPicPr>
              <a:picLocks noChangeAspect="1"/>
            </p:cNvPicPr>
            <p:nvPr/>
          </p:nvPicPr>
          <p:blipFill>
            <a:blip r:embed="rId5"/>
            <a:stretch>
              <a:fillRect/>
            </a:stretch>
          </p:blipFill>
          <p:spPr>
            <a:xfrm>
              <a:off x="5149063" y="1821617"/>
              <a:ext cx="2402468" cy="1310437"/>
            </a:xfrm>
            <a:prstGeom prst="rect">
              <a:avLst/>
            </a:prstGeom>
          </p:spPr>
        </p:pic>
        <p:pic>
          <p:nvPicPr>
            <p:cNvPr id="7" name="Picture 6">
              <a:extLst>
                <a:ext uri="{FF2B5EF4-FFF2-40B4-BE49-F238E27FC236}">
                  <a16:creationId xmlns:a16="http://schemas.microsoft.com/office/drawing/2014/main" id="{EF358982-7DBB-6742-B53D-E2CCCA3E99F0}"/>
                </a:ext>
              </a:extLst>
            </p:cNvPr>
            <p:cNvPicPr>
              <a:picLocks noChangeAspect="1"/>
            </p:cNvPicPr>
            <p:nvPr/>
          </p:nvPicPr>
          <p:blipFill>
            <a:blip r:embed="rId6"/>
            <a:stretch>
              <a:fillRect/>
            </a:stretch>
          </p:blipFill>
          <p:spPr>
            <a:xfrm>
              <a:off x="8300520" y="3562593"/>
              <a:ext cx="2378553" cy="1174411"/>
            </a:xfrm>
            <a:prstGeom prst="rect">
              <a:avLst/>
            </a:prstGeom>
          </p:spPr>
        </p:pic>
        <p:pic>
          <p:nvPicPr>
            <p:cNvPr id="8" name="Picture 7">
              <a:extLst>
                <a:ext uri="{FF2B5EF4-FFF2-40B4-BE49-F238E27FC236}">
                  <a16:creationId xmlns:a16="http://schemas.microsoft.com/office/drawing/2014/main" id="{1915ED43-2938-0D4C-85CA-79BC191F5A8F}"/>
                </a:ext>
              </a:extLst>
            </p:cNvPr>
            <p:cNvPicPr>
              <a:picLocks noChangeAspect="1"/>
            </p:cNvPicPr>
            <p:nvPr/>
          </p:nvPicPr>
          <p:blipFill>
            <a:blip r:embed="rId7"/>
            <a:stretch>
              <a:fillRect/>
            </a:stretch>
          </p:blipFill>
          <p:spPr>
            <a:xfrm>
              <a:off x="5161020" y="3347036"/>
              <a:ext cx="2378554" cy="1605524"/>
            </a:xfrm>
            <a:prstGeom prst="rect">
              <a:avLst/>
            </a:prstGeom>
          </p:spPr>
        </p:pic>
        <p:pic>
          <p:nvPicPr>
            <p:cNvPr id="9" name="Picture 8">
              <a:extLst>
                <a:ext uri="{FF2B5EF4-FFF2-40B4-BE49-F238E27FC236}">
                  <a16:creationId xmlns:a16="http://schemas.microsoft.com/office/drawing/2014/main" id="{5D23B750-B088-D747-B4A1-AD6F69EB068A}"/>
                </a:ext>
              </a:extLst>
            </p:cNvPr>
            <p:cNvPicPr>
              <a:picLocks noChangeAspect="1"/>
            </p:cNvPicPr>
            <p:nvPr/>
          </p:nvPicPr>
          <p:blipFill>
            <a:blip r:embed="rId8"/>
            <a:stretch>
              <a:fillRect/>
            </a:stretch>
          </p:blipFill>
          <p:spPr>
            <a:xfrm>
              <a:off x="1679999" y="3759792"/>
              <a:ext cx="3100548" cy="780012"/>
            </a:xfrm>
            <a:prstGeom prst="rect">
              <a:avLst/>
            </a:prstGeom>
          </p:spPr>
        </p:pic>
        <p:pic>
          <p:nvPicPr>
            <p:cNvPr id="10" name="Picture 9">
              <a:extLst>
                <a:ext uri="{FF2B5EF4-FFF2-40B4-BE49-F238E27FC236}">
                  <a16:creationId xmlns:a16="http://schemas.microsoft.com/office/drawing/2014/main" id="{C901FCBC-C52C-DE43-83C2-4D2AA8C8208A}"/>
                </a:ext>
              </a:extLst>
            </p:cNvPr>
            <p:cNvPicPr>
              <a:picLocks noChangeAspect="1"/>
            </p:cNvPicPr>
            <p:nvPr/>
          </p:nvPicPr>
          <p:blipFill>
            <a:blip r:embed="rId9"/>
            <a:stretch>
              <a:fillRect/>
            </a:stretch>
          </p:blipFill>
          <p:spPr>
            <a:xfrm>
              <a:off x="1679999" y="2158255"/>
              <a:ext cx="2867223" cy="637161"/>
            </a:xfrm>
            <a:prstGeom prst="rect">
              <a:avLst/>
            </a:prstGeom>
          </p:spPr>
        </p:pic>
      </p:grpSp>
      <p:pic>
        <p:nvPicPr>
          <p:cNvPr id="3" name="Recorded Sound" descr="Recorded Sound">
            <a:hlinkClick r:id="" action="ppaction://media"/>
            <a:extLst>
              <a:ext uri="{FF2B5EF4-FFF2-40B4-BE49-F238E27FC236}">
                <a16:creationId xmlns:a16="http://schemas.microsoft.com/office/drawing/2014/main" id="{4FBD799D-53EC-DB4C-A433-ECD82281A976}"/>
              </a:ext>
            </a:extLst>
          </p:cNvPr>
          <p:cNvPicPr>
            <a:picLocks noChangeAspect="1"/>
          </p:cNvPicPr>
          <p:nvPr>
            <a:audioFile r:link="rId2"/>
            <p:extLst>
              <p:ext uri="{DAA4B4D4-6D71-4841-9C94-3DE7FCFB9230}">
                <p14:media xmlns:p14="http://schemas.microsoft.com/office/powerpoint/2010/main" r:embed="rId1"/>
              </p:ext>
            </p:extLst>
          </p:nvPr>
        </p:nvPicPr>
        <p:blipFill>
          <a:blip r:embed="rId10"/>
          <a:stretch>
            <a:fillRect/>
          </a:stretch>
        </p:blipFill>
        <p:spPr>
          <a:xfrm>
            <a:off x="316806" y="1023723"/>
            <a:ext cx="812800" cy="812800"/>
          </a:xfrm>
          <a:prstGeom prst="rect">
            <a:avLst/>
          </a:prstGeom>
        </p:spPr>
      </p:pic>
    </p:spTree>
    <p:extLst>
      <p:ext uri="{BB962C8B-B14F-4D97-AF65-F5344CB8AC3E}">
        <p14:creationId xmlns:p14="http://schemas.microsoft.com/office/powerpoint/2010/main" val="8577382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512"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ounded Rectangle 3">
            <a:extLst>
              <a:ext uri="{FF2B5EF4-FFF2-40B4-BE49-F238E27FC236}">
                <a16:creationId xmlns:a16="http://schemas.microsoft.com/office/drawing/2014/main" id="{ACFDD9A4-89F4-1C46-B423-5458CC4A917D}"/>
              </a:ext>
            </a:extLst>
          </p:cNvPr>
          <p:cNvSpPr/>
          <p:nvPr/>
        </p:nvSpPr>
        <p:spPr>
          <a:xfrm>
            <a:off x="105508" y="36036"/>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D7EFA655-AD93-FD43-930B-6BC77876CF35}"/>
              </a:ext>
            </a:extLst>
          </p:cNvPr>
          <p:cNvSpPr>
            <a:spLocks noGrp="1"/>
          </p:cNvSpPr>
          <p:nvPr>
            <p:ph type="title"/>
          </p:nvPr>
        </p:nvSpPr>
        <p:spPr>
          <a:xfrm>
            <a:off x="1294361" y="392241"/>
            <a:ext cx="9603275" cy="1049235"/>
          </a:xfrm>
        </p:spPr>
        <p:txBody>
          <a:bodyPr/>
          <a:lstStyle/>
          <a:p>
            <a:r>
              <a:rPr lang="en-US" dirty="0"/>
              <a:t>Conclusion</a:t>
            </a:r>
          </a:p>
        </p:txBody>
      </p:sp>
      <p:sp>
        <p:nvSpPr>
          <p:cNvPr id="3" name="Content Placeholder 2">
            <a:extLst>
              <a:ext uri="{FF2B5EF4-FFF2-40B4-BE49-F238E27FC236}">
                <a16:creationId xmlns:a16="http://schemas.microsoft.com/office/drawing/2014/main" id="{B4545648-72FC-6646-B529-543AA572F13B}"/>
              </a:ext>
            </a:extLst>
          </p:cNvPr>
          <p:cNvSpPr>
            <a:spLocks noGrp="1"/>
          </p:cNvSpPr>
          <p:nvPr>
            <p:ph idx="1"/>
          </p:nvPr>
        </p:nvSpPr>
        <p:spPr>
          <a:xfrm>
            <a:off x="1294362" y="1553634"/>
            <a:ext cx="9603275" cy="3450613"/>
          </a:xfrm>
        </p:spPr>
        <p:txBody>
          <a:bodyPr>
            <a:normAutofit fontScale="92500" lnSpcReduction="10000"/>
          </a:bodyPr>
          <a:lstStyle/>
          <a:p>
            <a:pPr>
              <a:lnSpc>
                <a:spcPct val="200000"/>
              </a:lnSpc>
            </a:pPr>
            <a:r>
              <a:rPr lang="en-US" dirty="0">
                <a:latin typeface="Times" pitchFamily="2" charset="0"/>
              </a:rPr>
              <a:t>The analysis shows there is room for more growth in the future years to come </a:t>
            </a:r>
          </a:p>
          <a:p>
            <a:pPr>
              <a:lnSpc>
                <a:spcPct val="200000"/>
              </a:lnSpc>
            </a:pPr>
            <a:r>
              <a:rPr lang="en-US" dirty="0">
                <a:latin typeface="Times" pitchFamily="2" charset="0"/>
              </a:rPr>
              <a:t>Niche market due to regulations of being a drone pilot and GDPR regulations for filming</a:t>
            </a:r>
          </a:p>
          <a:p>
            <a:pPr>
              <a:lnSpc>
                <a:spcPct val="200000"/>
              </a:lnSpc>
            </a:pPr>
            <a:r>
              <a:rPr lang="en-US" dirty="0">
                <a:latin typeface="Times" pitchFamily="2" charset="0"/>
              </a:rPr>
              <a:t>High barriers to enter the market (Costs &amp; licenses)</a:t>
            </a:r>
          </a:p>
          <a:p>
            <a:pPr>
              <a:lnSpc>
                <a:spcPct val="200000"/>
              </a:lnSpc>
            </a:pPr>
            <a:r>
              <a:rPr lang="en-US" dirty="0">
                <a:latin typeface="Times" pitchFamily="2" charset="0"/>
              </a:rPr>
              <a:t>Low competition. however, existing pilots are usually skilled photographers</a:t>
            </a:r>
          </a:p>
          <a:p>
            <a:pPr>
              <a:lnSpc>
                <a:spcPct val="200000"/>
              </a:lnSpc>
            </a:pPr>
            <a:r>
              <a:rPr lang="en-US" dirty="0">
                <a:latin typeface="Times" pitchFamily="2" charset="0"/>
              </a:rPr>
              <a:t>Highly likely of building a brand while the industry is young</a:t>
            </a:r>
          </a:p>
          <a:p>
            <a:endParaRPr lang="en-US" dirty="0"/>
          </a:p>
          <a:p>
            <a:endParaRPr lang="en-US" dirty="0"/>
          </a:p>
          <a:p>
            <a:endParaRPr lang="en-US" dirty="0"/>
          </a:p>
          <a:p>
            <a:endParaRPr lang="en-US" dirty="0"/>
          </a:p>
        </p:txBody>
      </p:sp>
      <p:sp>
        <p:nvSpPr>
          <p:cNvPr id="5" name="TextBox 4">
            <a:extLst>
              <a:ext uri="{FF2B5EF4-FFF2-40B4-BE49-F238E27FC236}">
                <a16:creationId xmlns:a16="http://schemas.microsoft.com/office/drawing/2014/main" id="{A61DAF92-B1B7-4A46-8925-EA3654EC1864}"/>
              </a:ext>
            </a:extLst>
          </p:cNvPr>
          <p:cNvSpPr txBox="1"/>
          <p:nvPr/>
        </p:nvSpPr>
        <p:spPr>
          <a:xfrm>
            <a:off x="1451579" y="5228563"/>
            <a:ext cx="8469035" cy="646331"/>
          </a:xfrm>
          <a:prstGeom prst="rect">
            <a:avLst/>
          </a:prstGeom>
          <a:noFill/>
        </p:spPr>
        <p:txBody>
          <a:bodyPr wrap="square" rtlCol="0">
            <a:spAutoFit/>
          </a:bodyPr>
          <a:lstStyle/>
          <a:p>
            <a:r>
              <a:rPr lang="en-US" dirty="0">
                <a:latin typeface="Times" pitchFamily="2" charset="0"/>
              </a:rPr>
              <a:t>The business needs to focus primarily on one service the drone industry offers. This way a specialism can be built upon.  </a:t>
            </a:r>
          </a:p>
        </p:txBody>
      </p:sp>
      <p:pic>
        <p:nvPicPr>
          <p:cNvPr id="6" name="Recorded Sound" descr="Recorded Sound">
            <a:hlinkClick r:id="" action="ppaction://media"/>
            <a:extLst>
              <a:ext uri="{FF2B5EF4-FFF2-40B4-BE49-F238E27FC236}">
                <a16:creationId xmlns:a16="http://schemas.microsoft.com/office/drawing/2014/main" id="{C8CB59CE-B157-4A4C-8A00-401EA80E3FE6}"/>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293534" y="838729"/>
            <a:ext cx="812800" cy="812800"/>
          </a:xfrm>
          <a:prstGeom prst="rect">
            <a:avLst/>
          </a:prstGeom>
        </p:spPr>
      </p:pic>
    </p:spTree>
    <p:extLst>
      <p:ext uri="{BB962C8B-B14F-4D97-AF65-F5344CB8AC3E}">
        <p14:creationId xmlns:p14="http://schemas.microsoft.com/office/powerpoint/2010/main" val="3704669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5322"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ounded Rectangle 4">
            <a:extLst>
              <a:ext uri="{FF2B5EF4-FFF2-40B4-BE49-F238E27FC236}">
                <a16:creationId xmlns:a16="http://schemas.microsoft.com/office/drawing/2014/main" id="{4320228F-F8CF-C348-8408-8C877724CC1C}"/>
              </a:ext>
            </a:extLst>
          </p:cNvPr>
          <p:cNvSpPr/>
          <p:nvPr/>
        </p:nvSpPr>
        <p:spPr>
          <a:xfrm>
            <a:off x="0" y="14335"/>
            <a:ext cx="11980984" cy="6049107"/>
          </a:xfrm>
          <a:prstGeom prst="roundRect">
            <a:avLst/>
          </a:prstGeom>
          <a:solidFill>
            <a:schemeClr val="tx2">
              <a:lumMod val="40000"/>
              <a:lumOff val="60000"/>
            </a:schemeClr>
          </a:solidFill>
          <a:ln>
            <a:solidFill>
              <a:schemeClr val="tx1">
                <a:lumMod val="75000"/>
                <a:lumOff val="25000"/>
              </a:schemeClr>
            </a:solidFill>
          </a:ln>
        </p:spPr>
        <p:style>
          <a:lnRef idx="1">
            <a:schemeClr val="accent5"/>
          </a:lnRef>
          <a:fillRef idx="2">
            <a:schemeClr val="accent5"/>
          </a:fillRef>
          <a:effectRef idx="1">
            <a:schemeClr val="accent5"/>
          </a:effectRef>
          <a:fontRef idx="minor">
            <a:schemeClr val="dk1"/>
          </a:fontRef>
        </p:style>
        <p:txBody>
          <a:bodyPr rtlCol="0" anchor="ctr"/>
          <a:lstStyle/>
          <a:p>
            <a:pPr algn="ctr"/>
            <a:endParaRPr lang="en-US"/>
          </a:p>
        </p:txBody>
      </p:sp>
      <p:sp>
        <p:nvSpPr>
          <p:cNvPr id="2" name="Title 1">
            <a:extLst>
              <a:ext uri="{FF2B5EF4-FFF2-40B4-BE49-F238E27FC236}">
                <a16:creationId xmlns:a16="http://schemas.microsoft.com/office/drawing/2014/main" id="{B21447CF-A0DC-7849-B02D-C039CB966FEE}"/>
              </a:ext>
            </a:extLst>
          </p:cNvPr>
          <p:cNvSpPr>
            <a:spLocks noGrp="1"/>
          </p:cNvSpPr>
          <p:nvPr>
            <p:ph type="title"/>
          </p:nvPr>
        </p:nvSpPr>
        <p:spPr>
          <a:xfrm>
            <a:off x="335327" y="410980"/>
            <a:ext cx="9603275" cy="1049235"/>
          </a:xfrm>
        </p:spPr>
        <p:txBody>
          <a:bodyPr/>
          <a:lstStyle/>
          <a:p>
            <a:r>
              <a:rPr lang="en-US" dirty="0"/>
              <a:t>References </a:t>
            </a:r>
          </a:p>
        </p:txBody>
      </p:sp>
      <p:sp>
        <p:nvSpPr>
          <p:cNvPr id="4" name="Rectangle 1">
            <a:extLst>
              <a:ext uri="{FF2B5EF4-FFF2-40B4-BE49-F238E27FC236}">
                <a16:creationId xmlns:a16="http://schemas.microsoft.com/office/drawing/2014/main" id="{438033B1-7136-3A41-B6E7-4AE423ACDDDC}"/>
              </a:ext>
            </a:extLst>
          </p:cNvPr>
          <p:cNvSpPr>
            <a:spLocks noGrp="1" noChangeArrowheads="1"/>
          </p:cNvSpPr>
          <p:nvPr>
            <p:ph idx="1"/>
          </p:nvPr>
        </p:nvSpPr>
        <p:spPr bwMode="auto">
          <a:xfrm>
            <a:off x="335327" y="1329136"/>
            <a:ext cx="12136720" cy="575542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Business Insider, 2020. </a:t>
            </a:r>
            <a:r>
              <a:rPr kumimoji="0" lang="en-US" altLang="en-US" b="0" i="1"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Drone market outlook: industry growth trends, market stats and forecast. </a:t>
            </a: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a:ln>
                  <a:noFill/>
                </a:ln>
                <a:effectLst/>
                <a:latin typeface="Times" pitchFamily="2" charset="0"/>
                <a:ea typeface="Calibri" panose="020F0502020204030204" pitchFamily="34" charset="0"/>
                <a:cs typeface="Times New Roman" panose="02020603050405020304" pitchFamily="18" charset="0"/>
              </a:rPr>
              <a:t>https://</a:t>
            </a:r>
            <a:r>
              <a:rPr kumimoji="0" lang="en-US" altLang="en-US" b="0" i="0" u="sng" strike="noStrike" cap="none" normalizeH="0" baseline="0" dirty="0" err="1">
                <a:ln>
                  <a:noFill/>
                </a:ln>
                <a:effectLst/>
                <a:latin typeface="Times" pitchFamily="2" charset="0"/>
                <a:ea typeface="Calibri" panose="020F0502020204030204" pitchFamily="34" charset="0"/>
                <a:cs typeface="Times New Roman" panose="02020603050405020304" pitchFamily="18" charset="0"/>
              </a:rPr>
              <a:t>www.businessinsider.com</a:t>
            </a:r>
            <a:r>
              <a:rPr kumimoji="0" lang="en-US" altLang="en-US" b="0" i="0" u="sng" strike="noStrike" cap="none" normalizeH="0" baseline="0" dirty="0">
                <a:ln>
                  <a:noFill/>
                </a:ln>
                <a:effectLst/>
                <a:latin typeface="Times" pitchFamily="2" charset="0"/>
                <a:ea typeface="Calibri" panose="020F0502020204030204" pitchFamily="34" charset="0"/>
                <a:cs typeface="Times New Roman" panose="02020603050405020304" pitchFamily="18" charset="0"/>
              </a:rPr>
              <a:t>/</a:t>
            </a:r>
            <a:r>
              <a:rPr kumimoji="0" lang="en-US" altLang="en-US" b="0" i="0" u="sng" strike="noStrike" cap="none" normalizeH="0" baseline="0" dirty="0" err="1">
                <a:ln>
                  <a:noFill/>
                </a:ln>
                <a:effectLst/>
                <a:latin typeface="Times" pitchFamily="2" charset="0"/>
                <a:ea typeface="Calibri" panose="020F0502020204030204" pitchFamily="34" charset="0"/>
                <a:cs typeface="Times New Roman" panose="02020603050405020304" pitchFamily="18" charset="0"/>
              </a:rPr>
              <a:t>drone-industry-analysis-market-trends-growth-forecasts?r</a:t>
            </a:r>
            <a:r>
              <a:rPr kumimoji="0" lang="en-US" altLang="en-US" b="0" i="0" u="sng" strike="noStrike" cap="none" normalizeH="0" baseline="0" dirty="0">
                <a:ln>
                  <a:noFill/>
                </a:ln>
                <a:effectLst/>
                <a:latin typeface="Times" pitchFamily="2" charset="0"/>
                <a:ea typeface="Calibri" panose="020F0502020204030204" pitchFamily="34" charset="0"/>
                <a:cs typeface="Times New Roman" panose="02020603050405020304" pitchFamily="18" charset="0"/>
              </a:rPr>
              <a:t>=US&amp;IR=T</a:t>
            </a:r>
            <a:b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[Accessed 3 4 2020].</a:t>
            </a:r>
            <a:endParaRPr kumimoji="0" lang="en-US" altLang="en-US" b="0" i="0" u="none" strike="noStrike" cap="none" normalizeH="0" baseline="0" dirty="0">
              <a:ln>
                <a:noFill/>
              </a:ln>
              <a:effectLst/>
              <a:latin typeface="Times"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goldmansachs, 2020. </a:t>
            </a:r>
            <a:r>
              <a:rPr kumimoji="0" lang="en-US" altLang="en-US" b="0" i="1"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Goldmansachs. </a:t>
            </a: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[Online] </a:t>
            </a:r>
            <a:b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Available at: </a:t>
            </a:r>
            <a:r>
              <a:rPr kumimoji="0" lang="en-US" altLang="en-US" b="0" i="0" u="sng" strike="noStrike" cap="none" normalizeH="0" baseline="0" dirty="0">
                <a:ln>
                  <a:noFill/>
                </a:ln>
                <a:effectLst/>
                <a:latin typeface="Times" pitchFamily="2" charset="0"/>
                <a:ea typeface="Calibri" panose="020F0502020204030204" pitchFamily="34" charset="0"/>
                <a:cs typeface="Times New Roman" panose="02020603050405020304" pitchFamily="18" charset="0"/>
              </a:rPr>
              <a:t>https://</a:t>
            </a:r>
            <a:r>
              <a:rPr kumimoji="0" lang="en-US" altLang="en-US" b="0" i="0" u="sng" strike="noStrike" cap="none" normalizeH="0" baseline="0" dirty="0" err="1">
                <a:ln>
                  <a:noFill/>
                </a:ln>
                <a:effectLst/>
                <a:latin typeface="Times" pitchFamily="2" charset="0"/>
                <a:ea typeface="Calibri" panose="020F0502020204030204" pitchFamily="34" charset="0"/>
                <a:cs typeface="Times New Roman" panose="02020603050405020304" pitchFamily="18" charset="0"/>
              </a:rPr>
              <a:t>www.goldmansachs.com</a:t>
            </a:r>
            <a:r>
              <a:rPr kumimoji="0" lang="en-US" altLang="en-US" b="0" i="0" u="sng" strike="noStrike" cap="none" normalizeH="0" baseline="0" dirty="0">
                <a:ln>
                  <a:noFill/>
                </a:ln>
                <a:effectLst/>
                <a:latin typeface="Times" pitchFamily="2" charset="0"/>
                <a:ea typeface="Calibri" panose="020F0502020204030204" pitchFamily="34" charset="0"/>
                <a:cs typeface="Times New Roman" panose="02020603050405020304" pitchFamily="18" charset="0"/>
              </a:rPr>
              <a:t>/insights/technology-driving-innovation/drones/</a:t>
            </a:r>
            <a:b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br>
            <a:r>
              <a:rPr kumimoji="0" lang="en-US" altLang="en-US" b="0" i="0" u="none" strike="noStrike" cap="none" normalizeH="0" baseline="0" dirty="0">
                <a:ln>
                  <a:noFill/>
                </a:ln>
                <a:effectLst/>
                <a:latin typeface="Times" pitchFamily="2" charset="0"/>
                <a:ea typeface="Calibri" panose="020F0502020204030204" pitchFamily="34" charset="0"/>
                <a:cs typeface="Times New Roman" panose="02020603050405020304" pitchFamily="18" charset="0"/>
              </a:rPr>
              <a:t>[Accessed 2020].</a:t>
            </a:r>
          </a:p>
          <a:p>
            <a:pPr marL="0" marR="0" lvl="0" indent="0" algn="l" defTabSz="914400" rtl="0" eaLnBrk="0" fontAlgn="base" latinLnBrk="0" hangingPunct="0">
              <a:lnSpc>
                <a:spcPct val="100000"/>
              </a:lnSpc>
              <a:spcBef>
                <a:spcPct val="0"/>
              </a:spcBef>
              <a:spcAft>
                <a:spcPct val="0"/>
              </a:spcAft>
              <a:buClrTx/>
              <a:buSzTx/>
              <a:buFontTx/>
              <a:buNone/>
              <a:tabLst/>
            </a:pPr>
            <a:r>
              <a:rPr lang="en-GB" dirty="0">
                <a:latin typeface="Times" pitchFamily="2" charset="0"/>
              </a:rPr>
              <a:t>Strategic Management of Technological Innovation, 2</a:t>
            </a:r>
            <a:r>
              <a:rPr lang="en-GB" baseline="30000" dirty="0">
                <a:latin typeface="Times" pitchFamily="2" charset="0"/>
              </a:rPr>
              <a:t>nd</a:t>
            </a:r>
            <a:r>
              <a:rPr lang="en-GB" dirty="0">
                <a:latin typeface="Times" pitchFamily="2" charset="0"/>
              </a:rPr>
              <a:t> edition, New York: McGraw-Hill Education</a:t>
            </a:r>
          </a:p>
          <a:p>
            <a:pPr marL="0" marR="0" lvl="0" indent="0" algn="l" defTabSz="914400" rtl="0" eaLnBrk="0" fontAlgn="base" latinLnBrk="0" hangingPunct="0">
              <a:lnSpc>
                <a:spcPct val="100000"/>
              </a:lnSpc>
              <a:spcBef>
                <a:spcPct val="0"/>
              </a:spcBef>
              <a:spcAft>
                <a:spcPct val="0"/>
              </a:spcAft>
              <a:buClrTx/>
              <a:buSzTx/>
              <a:buFontTx/>
              <a:buNone/>
              <a:tabLst/>
            </a:pPr>
            <a:r>
              <a:rPr lang="en-GB" dirty="0">
                <a:latin typeface="Times" pitchFamily="2" charset="0"/>
              </a:rPr>
              <a:t>Wickman, G. (2012), Traction: Get a grip on your business, BenBella Books, Inc</a:t>
            </a:r>
          </a:p>
          <a:p>
            <a:pPr marL="0" marR="0" lvl="0" indent="0" algn="l" defTabSz="914400" rtl="0" eaLnBrk="0" fontAlgn="base" latinLnBrk="0" hangingPunct="0">
              <a:lnSpc>
                <a:spcPct val="100000"/>
              </a:lnSpc>
              <a:spcBef>
                <a:spcPct val="0"/>
              </a:spcBef>
              <a:spcAft>
                <a:spcPct val="0"/>
              </a:spcAft>
              <a:buClrTx/>
              <a:buSzTx/>
              <a:buFontTx/>
              <a:buNone/>
              <a:tabLst/>
            </a:pPr>
            <a:r>
              <a:rPr lang="en-GB" dirty="0">
                <a:latin typeface="Times" pitchFamily="2" charset="0"/>
              </a:rPr>
              <a:t>Tidd, J. and Bessant, J. (2013), Managing Innovation, 5th edition, Chichester: John Wiley.</a:t>
            </a:r>
          </a:p>
          <a:p>
            <a:pPr marL="0" indent="0" eaLnBrk="0" fontAlgn="base" hangingPunct="0">
              <a:lnSpc>
                <a:spcPct val="100000"/>
              </a:lnSpc>
              <a:spcBef>
                <a:spcPct val="0"/>
              </a:spcBef>
              <a:spcAft>
                <a:spcPct val="0"/>
              </a:spcAft>
              <a:buClrTx/>
              <a:buSzTx/>
              <a:buNone/>
            </a:pPr>
            <a:r>
              <a:rPr lang="en-US" dirty="0">
                <a:latin typeface="Times" pitchFamily="2" charset="0"/>
              </a:rPr>
              <a:t>IMW, 2018. </a:t>
            </a:r>
            <a:r>
              <a:rPr lang="en-US" i="1" dirty="0">
                <a:latin typeface="Times" pitchFamily="2" charset="0"/>
              </a:rPr>
              <a:t>A BRIEF HISTORY OF DRONES. </a:t>
            </a:r>
            <a:r>
              <a:rPr lang="en-US" dirty="0">
                <a:latin typeface="Times" pitchFamily="2" charset="0"/>
              </a:rPr>
              <a:t>[Online] </a:t>
            </a:r>
            <a:br>
              <a:rPr lang="en-US" dirty="0">
                <a:latin typeface="Times" pitchFamily="2" charset="0"/>
              </a:rPr>
            </a:br>
            <a:r>
              <a:rPr lang="en-US" dirty="0">
                <a:latin typeface="Times" pitchFamily="2" charset="0"/>
              </a:rPr>
              <a:t>Available at: </a:t>
            </a:r>
            <a:r>
              <a:rPr lang="en-US" u="sng" dirty="0">
                <a:latin typeface="Times" pitchFamily="2" charset="0"/>
              </a:rPr>
              <a:t>https://</a:t>
            </a:r>
            <a:r>
              <a:rPr lang="en-US" u="sng" dirty="0" err="1">
                <a:latin typeface="Times" pitchFamily="2" charset="0"/>
              </a:rPr>
              <a:t>www.iwm.org.uk</a:t>
            </a:r>
            <a:r>
              <a:rPr lang="en-US" u="sng" dirty="0">
                <a:latin typeface="Times" pitchFamily="2" charset="0"/>
              </a:rPr>
              <a:t>/history/a-brief-history-of-drones</a:t>
            </a:r>
            <a:br>
              <a:rPr lang="en-US" dirty="0">
                <a:latin typeface="Times" pitchFamily="2" charset="0"/>
              </a:rPr>
            </a:br>
            <a:r>
              <a:rPr lang="en-US" dirty="0">
                <a:latin typeface="Times" pitchFamily="2" charset="0"/>
              </a:rPr>
              <a:t>[Accessed 2020].</a:t>
            </a:r>
          </a:p>
          <a:p>
            <a:pPr marL="0" indent="0" eaLnBrk="0" fontAlgn="base" hangingPunct="0">
              <a:lnSpc>
                <a:spcPct val="100000"/>
              </a:lnSpc>
              <a:spcBef>
                <a:spcPct val="0"/>
              </a:spcBef>
              <a:spcAft>
                <a:spcPct val="0"/>
              </a:spcAft>
              <a:buClrTx/>
              <a:buSzTx/>
              <a:buNone/>
            </a:pPr>
            <a:r>
              <a:rPr lang="en-US" dirty="0">
                <a:latin typeface="Times" pitchFamily="2" charset="0"/>
              </a:rPr>
              <a:t>FT, 2019. </a:t>
            </a:r>
            <a:r>
              <a:rPr lang="en-US" i="1" dirty="0">
                <a:latin typeface="Times" pitchFamily="2" charset="0"/>
              </a:rPr>
              <a:t>How the commercial drone market became big business. </a:t>
            </a:r>
            <a:r>
              <a:rPr lang="en-US" dirty="0">
                <a:latin typeface="Times" pitchFamily="2" charset="0"/>
              </a:rPr>
              <a:t>[Online] </a:t>
            </a:r>
            <a:br>
              <a:rPr lang="en-US" dirty="0">
                <a:latin typeface="Times" pitchFamily="2" charset="0"/>
              </a:rPr>
            </a:br>
            <a:r>
              <a:rPr lang="en-US" dirty="0">
                <a:latin typeface="Times" pitchFamily="2" charset="0"/>
              </a:rPr>
              <a:t>Available at: </a:t>
            </a:r>
            <a:r>
              <a:rPr lang="en-US" u="sng" dirty="0">
                <a:latin typeface="Times" pitchFamily="2" charset="0"/>
              </a:rPr>
              <a:t>https://</a:t>
            </a:r>
            <a:r>
              <a:rPr lang="en-US" u="sng" dirty="0" err="1">
                <a:latin typeface="Times" pitchFamily="2" charset="0"/>
              </a:rPr>
              <a:t>www.ft.com</a:t>
            </a:r>
            <a:r>
              <a:rPr lang="en-US" u="sng" dirty="0">
                <a:latin typeface="Times" pitchFamily="2" charset="0"/>
              </a:rPr>
              <a:t>/content/cbd0d81a-0d40-11ea-bb52-34c8d9dc6d84</a:t>
            </a:r>
            <a:br>
              <a:rPr lang="en-US" dirty="0">
                <a:latin typeface="Times" pitchFamily="2" charset="0"/>
              </a:rPr>
            </a:br>
            <a:r>
              <a:rPr lang="en-US" dirty="0">
                <a:latin typeface="Times" pitchFamily="2" charset="0"/>
              </a:rPr>
              <a:t>[Accessed 2020].</a:t>
            </a:r>
            <a:endParaRPr lang="en-GB" dirty="0">
              <a:latin typeface="Times" pitchFamily="2" charset="0"/>
            </a:endParaRPr>
          </a:p>
          <a:p>
            <a:pPr marL="0" indent="0" eaLnBrk="0" fontAlgn="base" hangingPunct="0">
              <a:lnSpc>
                <a:spcPct val="100000"/>
              </a:lnSpc>
              <a:spcBef>
                <a:spcPct val="0"/>
              </a:spcBef>
              <a:spcAft>
                <a:spcPct val="0"/>
              </a:spcAft>
              <a:buClrTx/>
              <a:buSzTx/>
              <a:buNone/>
            </a:pPr>
            <a:endParaRPr lang="en-GB" dirty="0"/>
          </a:p>
          <a:p>
            <a:pPr marL="0" marR="0" lvl="0" indent="0" algn="l" defTabSz="914400" rtl="0" eaLnBrk="0" fontAlgn="base" latinLnBrk="0" hangingPunct="0">
              <a:lnSpc>
                <a:spcPct val="100000"/>
              </a:lnSpc>
              <a:spcBef>
                <a:spcPct val="0"/>
              </a:spcBef>
              <a:spcAft>
                <a:spcPct val="0"/>
              </a:spcAft>
              <a:buClrTx/>
              <a:buSzTx/>
              <a:buFontTx/>
              <a:buNone/>
              <a:tabLst/>
            </a:pPr>
            <a:endParaRPr lang="en-GB" dirty="0">
              <a:latin typeface="Times" pitchFamily="2"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000" b="0" i="0" u="none" strike="noStrike" cap="none" normalizeH="0" baseline="0" dirty="0">
              <a:ln>
                <a:noFill/>
              </a:ln>
              <a:solidFill>
                <a:schemeClr val="tx1"/>
              </a:solidFill>
              <a:effectLst/>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433251241"/>
      </p:ext>
    </p:extLst>
  </p:cSld>
  <p:clrMapOvr>
    <a:masterClrMapping/>
  </p:clrMapOvr>
</p:sld>
</file>

<file path=ppt/theme/theme1.xml><?xml version="1.0" encoding="utf-8"?>
<a:theme xmlns:a="http://schemas.openxmlformats.org/drawingml/2006/main" name="Gallery">
  <a:themeElements>
    <a:clrScheme name="Gallery">
      <a:dk1>
        <a:sysClr val="windowText" lastClr="000000"/>
      </a:dk1>
      <a:lt1>
        <a:sysClr val="window" lastClr="FFFFFF"/>
      </a:lt1>
      <a:dk2>
        <a:srgbClr val="454545"/>
      </a:dk2>
      <a:lt2>
        <a:srgbClr val="DFDBD5"/>
      </a:lt2>
      <a:accent1>
        <a:srgbClr val="B71E42"/>
      </a:accent1>
      <a:accent2>
        <a:srgbClr val="DE478E"/>
      </a:accent2>
      <a:accent3>
        <a:srgbClr val="BC72F0"/>
      </a:accent3>
      <a:accent4>
        <a:srgbClr val="795FAF"/>
      </a:accent4>
      <a:accent5>
        <a:srgbClr val="586EA6"/>
      </a:accent5>
      <a:accent6>
        <a:srgbClr val="6892A0"/>
      </a:accent6>
      <a:hlink>
        <a:srgbClr val="FA2B5C"/>
      </a:hlink>
      <a:folHlink>
        <a:srgbClr val="BC658E"/>
      </a:folHlink>
    </a:clrScheme>
    <a:fontScheme name="Gallery">
      <a:majorFont>
        <a:latin typeface="Gill Sans MT" panose="020B0502020104020203"/>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Gill Sans MT" panose="020B0502020104020203"/>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Gallery">
      <a:fillStyleLst>
        <a:solidFill>
          <a:schemeClr val="phClr"/>
        </a:solidFill>
        <a:gradFill rotWithShape="1">
          <a:gsLst>
            <a:gs pos="0">
              <a:schemeClr val="phClr">
                <a:tint val="54000"/>
                <a:alpha val="100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8000"/>
                <a:satMod val="130000"/>
                <a:lumMod val="92000"/>
              </a:schemeClr>
            </a:gs>
            <a:gs pos="100000">
              <a:schemeClr val="phClr">
                <a:shade val="78000"/>
                <a:satMod val="130000"/>
                <a:lumMod val="92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0800" dist="50800" dir="5400000" sx="96000" sy="96000" rotWithShape="0">
              <a:srgbClr val="000000">
                <a:alpha val="48000"/>
              </a:srgbClr>
            </a:outerShdw>
          </a:effectLst>
          <a:scene3d>
            <a:camera prst="orthographicFront">
              <a:rot lat="0" lon="0" rev="0"/>
            </a:camera>
            <a:lightRig rig="balanced" dir="t">
              <a:rot lat="0" lon="0" rev="1080000"/>
            </a:lightRig>
          </a:scene3d>
          <a:sp3d>
            <a:bevelT w="38100" h="12700" prst="softRound"/>
          </a:sp3d>
        </a:effectStyle>
      </a:effectStyleLst>
      <a:bgFillStyleLst>
        <a:solidFill>
          <a:schemeClr val="phClr"/>
        </a:solidFill>
        <a:solidFill>
          <a:schemeClr val="phClr"/>
        </a:solidFill>
        <a:gradFill rotWithShape="1">
          <a:gsLst>
            <a:gs pos="0">
              <a:schemeClr val="phClr">
                <a:tint val="94000"/>
                <a:satMod val="80000"/>
                <a:lumMod val="106000"/>
              </a:schemeClr>
            </a:gs>
            <a:gs pos="100000">
              <a:schemeClr val="phClr">
                <a:shade val="8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Gallery" id="{BBFCD31E-59A1-489D-B089-A3EAD7CAE12E}" vid="{F5E91637-A7B6-4E27-B710-77DA7014EE1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1848</TotalTime>
  <Words>971</Words>
  <Application>Microsoft Macintosh PowerPoint</Application>
  <PresentationFormat>Widescreen</PresentationFormat>
  <Paragraphs>135</Paragraphs>
  <Slides>16</Slides>
  <Notes>8</Notes>
  <HiddenSlides>0</HiddenSlides>
  <MMClips>14</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16</vt:i4>
      </vt:variant>
    </vt:vector>
  </HeadingPairs>
  <TitlesOfParts>
    <vt:vector size="23" baseType="lpstr">
      <vt:lpstr>Arial</vt:lpstr>
      <vt:lpstr>Calibri</vt:lpstr>
      <vt:lpstr>Courier New</vt:lpstr>
      <vt:lpstr>Gill Sans MT</vt:lpstr>
      <vt:lpstr>Roboto</vt:lpstr>
      <vt:lpstr>Times</vt:lpstr>
      <vt:lpstr>Gallery</vt:lpstr>
      <vt:lpstr>PowerPoint Presentation</vt:lpstr>
      <vt:lpstr>Feasibility of a new drone   venture using the  Business Module Canvas.</vt:lpstr>
      <vt:lpstr>Background </vt:lpstr>
      <vt:lpstr>Customer Segment </vt:lpstr>
      <vt:lpstr>Value Proposition</vt:lpstr>
      <vt:lpstr>Cost Revenue Streams</vt:lpstr>
      <vt:lpstr>Customer Relationship</vt:lpstr>
      <vt:lpstr>Channels</vt:lpstr>
      <vt:lpstr>Key activities </vt:lpstr>
      <vt:lpstr>Key Resources</vt:lpstr>
      <vt:lpstr>Key Partners </vt:lpstr>
      <vt:lpstr>Cost Structure</vt:lpstr>
      <vt:lpstr>Gaps in the market</vt:lpstr>
      <vt:lpstr>Competitors</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Jonathan Lowe (1502921)</dc:creator>
  <cp:lastModifiedBy>Jonathan Lowe (1502921)</cp:lastModifiedBy>
  <cp:revision>30</cp:revision>
  <dcterms:created xsi:type="dcterms:W3CDTF">2020-05-05T22:02:42Z</dcterms:created>
  <dcterms:modified xsi:type="dcterms:W3CDTF">2020-05-07T20:35:12Z</dcterms:modified>
</cp:coreProperties>
</file>