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3"/>
  </p:notesMasterIdLst>
  <p:sldIdLst>
    <p:sldId id="262" r:id="rId2"/>
    <p:sldId id="256" r:id="rId3"/>
    <p:sldId id="257" r:id="rId4"/>
    <p:sldId id="265" r:id="rId5"/>
    <p:sldId id="258" r:id="rId6"/>
    <p:sldId id="259" r:id="rId7"/>
    <p:sldId id="261" r:id="rId8"/>
    <p:sldId id="279" r:id="rId9"/>
    <p:sldId id="285" r:id="rId10"/>
    <p:sldId id="266" r:id="rId11"/>
    <p:sldId id="271" r:id="rId12"/>
    <p:sldId id="272" r:id="rId13"/>
    <p:sldId id="267" r:id="rId14"/>
    <p:sldId id="274" r:id="rId15"/>
    <p:sldId id="275" r:id="rId16"/>
    <p:sldId id="280" r:id="rId17"/>
    <p:sldId id="273" r:id="rId18"/>
    <p:sldId id="270" r:id="rId19"/>
    <p:sldId id="278" r:id="rId20"/>
    <p:sldId id="269" r:id="rId21"/>
    <p:sldId id="281" r:id="rId22"/>
    <p:sldId id="276" r:id="rId23"/>
    <p:sldId id="268" r:id="rId24"/>
    <p:sldId id="289" r:id="rId25"/>
    <p:sldId id="277" r:id="rId26"/>
    <p:sldId id="283" r:id="rId27"/>
    <p:sldId id="282" r:id="rId28"/>
    <p:sldId id="284" r:id="rId29"/>
    <p:sldId id="286" r:id="rId30"/>
    <p:sldId id="287" r:id="rId31"/>
    <p:sldId id="288" r:id="rId3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96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10243"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1024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024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4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1024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7AC91BDF-1E6B-4FCB-8B90-6973B0082160}" type="slidenum">
              <a:rPr lang="en-GB"/>
              <a:pPr/>
              <a:t>‹#›</a:t>
            </a:fld>
            <a:endParaRPr lang="en-GB"/>
          </a:p>
        </p:txBody>
      </p:sp>
    </p:spTree>
    <p:extLst>
      <p:ext uri="{BB962C8B-B14F-4D97-AF65-F5344CB8AC3E}">
        <p14:creationId xmlns:p14="http://schemas.microsoft.com/office/powerpoint/2010/main" val="380288161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3D0217-F61E-40BE-957D-F5848B8E42A1}" type="slidenum">
              <a:rPr lang="en-GB"/>
              <a:pPr/>
              <a:t>1</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39161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6C661A-7889-453F-8621-A7B61CBB073A}" type="slidenum">
              <a:rPr lang="en-GB"/>
              <a:pPr/>
              <a:t>2</a:t>
            </a:fld>
            <a:endParaRPr lang="en-GB"/>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29998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5ADE38-06A9-4003-96B7-C6D35FFD76F7}" type="slidenum">
              <a:rPr lang="en-GB"/>
              <a:pPr/>
              <a:t>3</a:t>
            </a:fld>
            <a:endParaRPr lang="en-GB"/>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80479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97A6A2E-E8E3-47C8-8012-AD7D447BFCB5}" type="slidenum">
              <a:rPr lang="en-GB"/>
              <a:pPr/>
              <a:t>4</a:t>
            </a:fld>
            <a:endParaRPr lang="en-GB"/>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65628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033C63-6DCB-4991-B609-2DC4DBFE5BD4}" type="slidenum">
              <a:rPr lang="en-GB"/>
              <a:pPr/>
              <a:t>5</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56077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D59308D-68F6-4C95-BB74-5B47369F97F5}" type="slidenum">
              <a:rPr lang="en-GB"/>
              <a:pPr/>
              <a:t>6</a:t>
            </a:fld>
            <a:endParaRPr lang="en-GB"/>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58591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0C2822-7505-45D2-9A0C-D797D6DA621B}" type="slidenum">
              <a:rPr lang="en-GB"/>
              <a:pPr/>
              <a:t>7</a:t>
            </a:fld>
            <a:endParaRPr lang="en-GB"/>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73978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94154D-74E1-48C0-8E06-F970D0EAFD44}" type="slidenum">
              <a:rPr lang="en-GB"/>
              <a:pPr/>
              <a:t>8</a:t>
            </a:fld>
            <a:endParaRPr lang="en-GB"/>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517926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94C272-BA64-43B8-BBB6-10D5ED978CDB}" type="slidenum">
              <a:rPr lang="en-GB"/>
              <a:pPr/>
              <a:t>9</a:t>
            </a:fld>
            <a:endParaRPr lang="en-GB"/>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842881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1989A4-3FA9-4EF7-B6CC-ED0CE098F370}" type="slidenum">
              <a:rPr lang="en-GB"/>
              <a:pPr/>
              <a:t>10</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77724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88A7A4-6FBC-462A-9C85-D240DCC5EC8A}" type="slidenum">
              <a:rPr lang="en-GB"/>
              <a:pPr/>
              <a:t>11</a:t>
            </a:fld>
            <a:endParaRPr lang="en-GB"/>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428560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AC4688-4F7E-4F60-B5A8-22CE85BEB529}" type="slidenum">
              <a:rPr lang="en-GB"/>
              <a:pPr/>
              <a:t>12</a:t>
            </a:fld>
            <a:endParaRPr lang="en-GB"/>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985797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66EE7A-988F-424E-83DB-C2414D569E81}" type="slidenum">
              <a:rPr lang="en-GB"/>
              <a:pPr/>
              <a:t>13</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30080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F0CC0A-8670-41F0-A4DE-852F7FC3EBCD}" type="slidenum">
              <a:rPr lang="en-GB"/>
              <a:pPr/>
              <a:t>14</a:t>
            </a:fld>
            <a:endParaRPr lang="en-GB"/>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884005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724208-BE8F-4F94-8D82-B30D8B5B4686}" type="slidenum">
              <a:rPr lang="en-GB"/>
              <a:pPr/>
              <a:t>15</a:t>
            </a:fld>
            <a:endParaRPr lang="en-GB"/>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964512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1D0724-887E-40B7-9EE1-F88B4BF56F87}" type="slidenum">
              <a:rPr lang="en-GB"/>
              <a:pPr/>
              <a:t>16</a:t>
            </a:fld>
            <a:endParaRPr lang="en-GB"/>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415967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493182-6BBA-467A-9DA6-F723F781F78F}" type="slidenum">
              <a:rPr lang="en-GB"/>
              <a:pPr/>
              <a:t>17</a:t>
            </a:fld>
            <a:endParaRPr lang="en-GB"/>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49299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80E4C3-DE44-499D-AD25-CF12F29428F8}" type="slidenum">
              <a:rPr lang="en-GB"/>
              <a:pPr/>
              <a:t>18</a:t>
            </a:fld>
            <a:endParaRPr lang="en-GB"/>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8826193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6A5C11-6884-4AAC-ACAB-442F58B7C24F}" type="slidenum">
              <a:rPr lang="en-GB"/>
              <a:pPr/>
              <a:t>19</a:t>
            </a:fld>
            <a:endParaRPr lang="en-GB"/>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6540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586BA0-4EC0-4CBA-828E-AB65E8747D0C}" type="slidenum">
              <a:rPr lang="en-GB"/>
              <a:pPr/>
              <a:t>20</a:t>
            </a:fld>
            <a:endParaRPr lang="en-GB"/>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559966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F64DF79-AB8A-44E3-8CF3-ECFE93EBEDD5}" type="slidenum">
              <a:rPr lang="en-GB"/>
              <a:pPr/>
              <a:t>21</a:t>
            </a:fld>
            <a:endParaRPr lang="en-GB"/>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665184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CF8E8A-23E3-44AC-840E-F38DC7203EBB}" type="slidenum">
              <a:rPr lang="en-GB"/>
              <a:pPr/>
              <a:t>22</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812794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D14E33D-F5DF-4F9B-8E82-51984B31382C}" type="slidenum">
              <a:rPr lang="en-GB"/>
              <a:pPr/>
              <a:t>23</a:t>
            </a:fld>
            <a:endParaRPr lang="en-GB"/>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177386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58D954-813C-4843-B503-D4FE4B9D0395}" type="slidenum">
              <a:rPr lang="en-GB"/>
              <a:pPr/>
              <a:t>25</a:t>
            </a:fld>
            <a:endParaRPr lang="en-GB"/>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003944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DE9A14-B868-4D96-897A-E1825B0BD152}" type="slidenum">
              <a:rPr lang="en-GB"/>
              <a:pPr/>
              <a:t>26</a:t>
            </a:fld>
            <a:endParaRPr lang="en-GB"/>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657442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2B49A9-D3CB-4570-9882-865BEE1BA4AA}" type="slidenum">
              <a:rPr lang="en-GB"/>
              <a:pPr/>
              <a:t>27</a:t>
            </a:fld>
            <a:endParaRPr lang="en-GB"/>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234999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33E709-0DA1-477B-B6C0-6DDF0E66B460}" type="slidenum">
              <a:rPr lang="en-GB"/>
              <a:pPr/>
              <a:t>28</a:t>
            </a:fld>
            <a:endParaRPr lang="en-GB"/>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8394873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D38619F-C130-4221-8E4C-CFA0A39AB3DD}" type="slidenum">
              <a:rPr lang="en-GB"/>
              <a:pPr/>
              <a:t>29</a:t>
            </a:fld>
            <a:endParaRPr lang="en-GB"/>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31910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5602" name="Rectangle 2"/>
          <p:cNvSpPr>
            <a:spLocks noGrp="1" noChangeArrowheads="1"/>
          </p:cNvSpPr>
          <p:nvPr>
            <p:ph type="ctrTitle" sz="quarter"/>
          </p:nvPr>
        </p:nvSpPr>
        <p:spPr>
          <a:xfrm>
            <a:off x="685800" y="1676400"/>
            <a:ext cx="7772400" cy="1828800"/>
          </a:xfrm>
        </p:spPr>
        <p:txBody>
          <a:bodyPr/>
          <a:lstStyle>
            <a:lvl1pPr>
              <a:defRPr/>
            </a:lvl1pPr>
          </a:lstStyle>
          <a:p>
            <a:r>
              <a:rPr lang="en-US"/>
              <a:t>Click to edit Master title style</a:t>
            </a:r>
          </a:p>
        </p:txBody>
      </p:sp>
      <p:sp>
        <p:nvSpPr>
          <p:cNvPr id="2560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25604" name="Rectangle 4"/>
          <p:cNvSpPr>
            <a:spLocks noGrp="1" noChangeArrowheads="1"/>
          </p:cNvSpPr>
          <p:nvPr>
            <p:ph type="dt" sz="quarter" idx="2"/>
          </p:nvPr>
        </p:nvSpPr>
        <p:spPr/>
        <p:txBody>
          <a:bodyPr/>
          <a:lstStyle>
            <a:lvl1pPr>
              <a:defRPr/>
            </a:lvl1pPr>
          </a:lstStyle>
          <a:p>
            <a:endParaRPr lang="en-US"/>
          </a:p>
        </p:txBody>
      </p:sp>
      <p:sp>
        <p:nvSpPr>
          <p:cNvPr id="25605" name="Rectangle 5"/>
          <p:cNvSpPr>
            <a:spLocks noGrp="1" noChangeArrowheads="1"/>
          </p:cNvSpPr>
          <p:nvPr>
            <p:ph type="ftr" sz="quarter" idx="3"/>
          </p:nvPr>
        </p:nvSpPr>
        <p:spPr/>
        <p:txBody>
          <a:bodyPr/>
          <a:lstStyle>
            <a:lvl1pPr>
              <a:defRPr/>
            </a:lvl1pPr>
          </a:lstStyle>
          <a:p>
            <a:endParaRPr lang="en-US"/>
          </a:p>
        </p:txBody>
      </p:sp>
      <p:sp>
        <p:nvSpPr>
          <p:cNvPr id="25606" name="Rectangle 6"/>
          <p:cNvSpPr>
            <a:spLocks noGrp="1" noChangeArrowheads="1"/>
          </p:cNvSpPr>
          <p:nvPr>
            <p:ph type="sldNum" sz="quarter" idx="4"/>
          </p:nvPr>
        </p:nvSpPr>
        <p:spPr/>
        <p:txBody>
          <a:bodyPr/>
          <a:lstStyle>
            <a:lvl1pPr>
              <a:defRPr/>
            </a:lvl1pPr>
          </a:lstStyle>
          <a:p>
            <a:fld id="{643FFAA7-548E-4427-9797-A5BCAD9D3B11}"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FC4882BA-1D8F-4E99-A0AD-7D4D4C14230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93F649C-7C66-4D0B-ADE3-AD1F4DDDF6F0}"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24115F1-4B9F-4823-82B5-F75CB66D2748}"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EC8F670C-FC76-4552-B50D-03A73DC7E299}"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D9A965E0-CC63-42AE-A295-68315476FEA9}"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121BB4C1-587A-4044-9D97-A4ED55329500}"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4B4A9C3E-AC8D-4EEC-94ED-F912FC47F6F9}"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C99D615-B03E-4D49-AED8-9F4A0716DA4A}"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AC74B2A-6B26-4F28-9CC6-C5E02628E74A}"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0FBD03C-2F84-4D1F-983F-1FBA1CE63A48}"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7C213D0-5130-43E8-BF17-FD7201B8C24F}"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US"/>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US"/>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FA046ABE-5E14-4224-9C11-36F3BB647E4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4579" name="Rectangle 3"/>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458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endParaRPr lang="en-US"/>
          </a:p>
        </p:txBody>
      </p:sp>
      <p:sp>
        <p:nvSpPr>
          <p:cNvPr id="2458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endParaRPr lang="en-US"/>
          </a:p>
        </p:txBody>
      </p:sp>
      <p:sp>
        <p:nvSpPr>
          <p:cNvPr id="2458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fld id="{2AFF56F5-87EA-41D8-A29C-759F64A5503E}"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fontAlgn="base">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fontAlgn="base">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31.jpeg"/><Relationship Id="rId4" Type="http://schemas.openxmlformats.org/officeDocument/2006/relationships/image" Target="../media/image30.jpeg"/></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4"/>
          <p:cNvSpPr>
            <a:spLocks noGrp="1" noChangeArrowheads="1"/>
          </p:cNvSpPr>
          <p:nvPr>
            <p:ph type="ctrTitle"/>
          </p:nvPr>
        </p:nvSpPr>
        <p:spPr>
          <a:xfrm>
            <a:off x="755650" y="476250"/>
            <a:ext cx="7772400" cy="1470025"/>
          </a:xfrm>
        </p:spPr>
        <p:txBody>
          <a:bodyPr/>
          <a:lstStyle/>
          <a:p>
            <a:r>
              <a:rPr lang="en-GB">
                <a:solidFill>
                  <a:schemeClr val="bg2"/>
                </a:solidFill>
              </a:rPr>
              <a:t>MOLLUSCS IN ARCHAEOLOGY</a:t>
            </a:r>
          </a:p>
        </p:txBody>
      </p:sp>
      <p:sp>
        <p:nvSpPr>
          <p:cNvPr id="17413" name="Rectangle 5"/>
          <p:cNvSpPr>
            <a:spLocks noGrp="1" noChangeArrowheads="1"/>
          </p:cNvSpPr>
          <p:nvPr>
            <p:ph type="subTitle" idx="1"/>
          </p:nvPr>
        </p:nvSpPr>
        <p:spPr/>
        <p:txBody>
          <a:bodyPr/>
          <a:lstStyle/>
          <a:p>
            <a:endParaRPr lang="en-US"/>
          </a:p>
        </p:txBody>
      </p:sp>
      <p:pic>
        <p:nvPicPr>
          <p:cNvPr id="17415" name="Picture 7" descr="mit_schale"/>
          <p:cNvPicPr>
            <a:picLocks noChangeAspect="1" noChangeArrowheads="1"/>
          </p:cNvPicPr>
          <p:nvPr/>
        </p:nvPicPr>
        <p:blipFill>
          <a:blip r:embed="rId3" cstate="print"/>
          <a:srcRect/>
          <a:stretch>
            <a:fillRect/>
          </a:stretch>
        </p:blipFill>
        <p:spPr bwMode="auto">
          <a:xfrm>
            <a:off x="684213" y="2060575"/>
            <a:ext cx="3810000" cy="2314575"/>
          </a:xfrm>
          <a:prstGeom prst="rect">
            <a:avLst/>
          </a:prstGeom>
          <a:noFill/>
        </p:spPr>
      </p:pic>
      <p:pic>
        <p:nvPicPr>
          <p:cNvPr id="17416" name="Picture 8" descr="F684430"/>
          <p:cNvPicPr>
            <a:picLocks noChangeAspect="1" noChangeArrowheads="1"/>
          </p:cNvPicPr>
          <p:nvPr/>
        </p:nvPicPr>
        <p:blipFill>
          <a:blip r:embed="rId4" cstate="print"/>
          <a:srcRect/>
          <a:stretch>
            <a:fillRect/>
          </a:stretch>
        </p:blipFill>
        <p:spPr bwMode="auto">
          <a:xfrm>
            <a:off x="5508625" y="4365625"/>
            <a:ext cx="3121025" cy="2246313"/>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b="1">
                <a:solidFill>
                  <a:schemeClr val="bg2"/>
                </a:solidFill>
              </a:rPr>
              <a:t>Characteristics of molluscs</a:t>
            </a:r>
            <a:endParaRPr lang="en-US" b="1">
              <a:solidFill>
                <a:schemeClr val="bg2"/>
              </a:solidFill>
            </a:endParaRPr>
          </a:p>
        </p:txBody>
      </p:sp>
      <p:sp>
        <p:nvSpPr>
          <p:cNvPr id="2053" name="Rectangle 5"/>
          <p:cNvSpPr>
            <a:spLocks noGrp="1" noChangeArrowheads="1"/>
          </p:cNvSpPr>
          <p:nvPr>
            <p:ph type="body" sz="half" idx="1"/>
          </p:nvPr>
        </p:nvSpPr>
        <p:spPr/>
        <p:txBody>
          <a:bodyPr/>
          <a:lstStyle/>
          <a:p>
            <a:endParaRPr lang="en-GB" sz="2400"/>
          </a:p>
          <a:p>
            <a:r>
              <a:rPr lang="en-GB" sz="2400"/>
              <a:t>Unsegmented soft body </a:t>
            </a:r>
          </a:p>
          <a:p>
            <a:r>
              <a:rPr lang="en-GB" sz="2400"/>
              <a:t>Most have internal or external shell </a:t>
            </a:r>
          </a:p>
          <a:p>
            <a:r>
              <a:rPr lang="en-GB" sz="2400"/>
              <a:t>Have a mantle (fold in the body wall that lines the shell) </a:t>
            </a:r>
          </a:p>
          <a:p>
            <a:r>
              <a:rPr lang="en-GB" sz="2400"/>
              <a:t>Muscular foot and/or tentacles </a:t>
            </a:r>
          </a:p>
          <a:p>
            <a:endParaRPr lang="en-GB" sz="2400"/>
          </a:p>
        </p:txBody>
      </p:sp>
      <p:sp>
        <p:nvSpPr>
          <p:cNvPr id="2054" name="Rectangle 6"/>
          <p:cNvSpPr>
            <a:spLocks noGrp="1" noChangeArrowheads="1"/>
          </p:cNvSpPr>
          <p:nvPr>
            <p:ph type="body" sz="half" idx="2"/>
          </p:nvPr>
        </p:nvSpPr>
        <p:spPr/>
        <p:txBody>
          <a:bodyPr/>
          <a:lstStyle/>
          <a:p>
            <a:endParaRPr lang="en-US" sz="2400"/>
          </a:p>
        </p:txBody>
      </p:sp>
      <p:pic>
        <p:nvPicPr>
          <p:cNvPr id="2055" name="Picture 7" descr="mit_schale"/>
          <p:cNvPicPr>
            <a:picLocks noChangeAspect="1" noChangeArrowheads="1"/>
          </p:cNvPicPr>
          <p:nvPr/>
        </p:nvPicPr>
        <p:blipFill>
          <a:blip r:embed="rId3" cstate="print"/>
          <a:srcRect/>
          <a:stretch>
            <a:fillRect/>
          </a:stretch>
        </p:blipFill>
        <p:spPr bwMode="auto">
          <a:xfrm>
            <a:off x="4859338" y="2852738"/>
            <a:ext cx="3810000" cy="2314575"/>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endParaRPr lang="en-US"/>
          </a:p>
        </p:txBody>
      </p:sp>
      <p:sp>
        <p:nvSpPr>
          <p:cNvPr id="5123" name="Rectangle 3"/>
          <p:cNvSpPr>
            <a:spLocks noGrp="1" noChangeArrowheads="1"/>
          </p:cNvSpPr>
          <p:nvPr>
            <p:ph type="body" idx="1"/>
          </p:nvPr>
        </p:nvSpPr>
        <p:spPr>
          <a:xfrm>
            <a:off x="457200" y="908050"/>
            <a:ext cx="8229600" cy="5187950"/>
          </a:xfrm>
        </p:spPr>
        <p:txBody>
          <a:bodyPr/>
          <a:lstStyle/>
          <a:p>
            <a:pPr>
              <a:lnSpc>
                <a:spcPct val="80000"/>
              </a:lnSpc>
            </a:pPr>
            <a:r>
              <a:rPr lang="en-GB" sz="2800"/>
              <a:t>The molluscs are one of the most diverse and largest of all the phyla of the animal kingdom. </a:t>
            </a:r>
          </a:p>
          <a:p>
            <a:pPr>
              <a:lnSpc>
                <a:spcPct val="80000"/>
              </a:lnSpc>
              <a:buFont typeface="Wingdings" pitchFamily="2" charset="2"/>
              <a:buNone/>
            </a:pPr>
            <a:endParaRPr lang="en-GB" sz="2800"/>
          </a:p>
          <a:p>
            <a:pPr>
              <a:lnSpc>
                <a:spcPct val="80000"/>
              </a:lnSpc>
            </a:pPr>
            <a:r>
              <a:rPr lang="en-GB" sz="2800"/>
              <a:t>They are found in most of the earth's environments from the deepest ocean abysses to the dry deserts. </a:t>
            </a:r>
          </a:p>
          <a:p>
            <a:pPr>
              <a:lnSpc>
                <a:spcPct val="80000"/>
              </a:lnSpc>
              <a:buFont typeface="Wingdings" pitchFamily="2" charset="2"/>
              <a:buNone/>
            </a:pPr>
            <a:endParaRPr lang="en-GB" sz="2800"/>
          </a:p>
          <a:p>
            <a:pPr>
              <a:lnSpc>
                <a:spcPct val="80000"/>
              </a:lnSpc>
            </a:pPr>
            <a:r>
              <a:rPr lang="en-GB" sz="2800"/>
              <a:t>Molluscs vary from slow, shelled Pelecypods to the quick, fleshy squids. </a:t>
            </a:r>
          </a:p>
          <a:p>
            <a:pPr>
              <a:lnSpc>
                <a:spcPct val="80000"/>
              </a:lnSpc>
              <a:buFont typeface="Wingdings" pitchFamily="2" charset="2"/>
              <a:buNone/>
            </a:pPr>
            <a:endParaRPr lang="en-GB" sz="2800"/>
          </a:p>
          <a:p>
            <a:pPr>
              <a:lnSpc>
                <a:spcPct val="80000"/>
              </a:lnSpc>
            </a:pPr>
            <a:r>
              <a:rPr lang="en-GB" sz="2800"/>
              <a:t>The study of molluscs is called malacology.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endParaRPr lang="en-US"/>
          </a:p>
        </p:txBody>
      </p:sp>
      <p:sp>
        <p:nvSpPr>
          <p:cNvPr id="27651" name="Rectangle 3"/>
          <p:cNvSpPr>
            <a:spLocks noGrp="1" noChangeArrowheads="1"/>
          </p:cNvSpPr>
          <p:nvPr>
            <p:ph type="body" idx="1"/>
          </p:nvPr>
        </p:nvSpPr>
        <p:spPr>
          <a:xfrm>
            <a:off x="457200" y="1268413"/>
            <a:ext cx="8229600" cy="4827587"/>
          </a:xfrm>
        </p:spPr>
        <p:txBody>
          <a:bodyPr/>
          <a:lstStyle/>
          <a:p>
            <a:pPr>
              <a:lnSpc>
                <a:spcPct val="90000"/>
              </a:lnSpc>
              <a:buFont typeface="Wingdings" pitchFamily="2" charset="2"/>
              <a:buNone/>
            </a:pPr>
            <a:r>
              <a:rPr lang="en-GB" sz="2800"/>
              <a:t>The molluscs include:</a:t>
            </a:r>
          </a:p>
          <a:p>
            <a:pPr>
              <a:lnSpc>
                <a:spcPct val="90000"/>
              </a:lnSpc>
              <a:buFont typeface="Wingdings" pitchFamily="2" charset="2"/>
              <a:buNone/>
            </a:pPr>
            <a:endParaRPr lang="en-GB" sz="2800"/>
          </a:p>
          <a:p>
            <a:pPr>
              <a:lnSpc>
                <a:spcPct val="90000"/>
              </a:lnSpc>
              <a:buFont typeface="Wingdings" pitchFamily="2" charset="2"/>
              <a:buNone/>
            </a:pPr>
            <a:r>
              <a:rPr lang="en-GB" sz="2800"/>
              <a:t>		Cephalopods (ammonites, nautils, 				belemnites, squids, and octopus), 	Gastropods (snails), </a:t>
            </a:r>
          </a:p>
          <a:p>
            <a:pPr>
              <a:lnSpc>
                <a:spcPct val="90000"/>
              </a:lnSpc>
              <a:buFont typeface="Wingdings" pitchFamily="2" charset="2"/>
              <a:buNone/>
            </a:pPr>
            <a:r>
              <a:rPr lang="en-GB" sz="2800"/>
              <a:t>		Pelecypods (bivalves), </a:t>
            </a:r>
          </a:p>
          <a:p>
            <a:pPr>
              <a:lnSpc>
                <a:spcPct val="90000"/>
              </a:lnSpc>
              <a:buFont typeface="Wingdings" pitchFamily="2" charset="2"/>
              <a:buNone/>
            </a:pPr>
            <a:r>
              <a:rPr lang="en-GB" sz="2800"/>
              <a:t>		Scaphopods (tusk shells), </a:t>
            </a:r>
          </a:p>
          <a:p>
            <a:pPr>
              <a:lnSpc>
                <a:spcPct val="90000"/>
              </a:lnSpc>
              <a:buFont typeface="Wingdings" pitchFamily="2" charset="2"/>
              <a:buNone/>
            </a:pPr>
            <a:r>
              <a:rPr lang="en-GB" sz="2800"/>
              <a:t>		Chitons, </a:t>
            </a:r>
          </a:p>
          <a:p>
            <a:pPr>
              <a:lnSpc>
                <a:spcPct val="90000"/>
              </a:lnSpc>
              <a:buFont typeface="Wingdings" pitchFamily="2" charset="2"/>
              <a:buNone/>
            </a:pPr>
            <a:r>
              <a:rPr lang="en-GB" sz="2800"/>
              <a:t>		Hyotithids, and </a:t>
            </a:r>
          </a:p>
          <a:p>
            <a:pPr>
              <a:lnSpc>
                <a:spcPct val="90000"/>
              </a:lnSpc>
              <a:buFont typeface="Wingdings" pitchFamily="2" charset="2"/>
              <a:buNone/>
            </a:pPr>
            <a:r>
              <a:rPr lang="en-GB" sz="2800"/>
              <a:t>		Monoplacophora.</a:t>
            </a:r>
            <a:endParaRPr lang="en-US" sz="280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solidFill>
                  <a:schemeClr val="bg2"/>
                </a:solidFill>
              </a:rPr>
              <a:t>Gastropoda</a:t>
            </a:r>
          </a:p>
        </p:txBody>
      </p:sp>
      <p:sp>
        <p:nvSpPr>
          <p:cNvPr id="6147" name="Rectangle 3"/>
          <p:cNvSpPr>
            <a:spLocks noGrp="1" noChangeArrowheads="1"/>
          </p:cNvSpPr>
          <p:nvPr>
            <p:ph type="body" idx="1"/>
          </p:nvPr>
        </p:nvSpPr>
        <p:spPr>
          <a:xfrm>
            <a:off x="395288" y="2349500"/>
            <a:ext cx="8229600" cy="4114800"/>
          </a:xfrm>
        </p:spPr>
        <p:txBody>
          <a:bodyPr/>
          <a:lstStyle/>
          <a:p>
            <a:pPr>
              <a:lnSpc>
                <a:spcPct val="90000"/>
              </a:lnSpc>
            </a:pPr>
            <a:r>
              <a:rPr lang="en-GB" sz="2800"/>
              <a:t>Gastropoda (meaning stomach footed) are the most various and wide ranging of all the molluscs. </a:t>
            </a:r>
          </a:p>
          <a:p>
            <a:pPr>
              <a:lnSpc>
                <a:spcPct val="90000"/>
              </a:lnSpc>
            </a:pPr>
            <a:r>
              <a:rPr lang="en-GB" sz="2800"/>
              <a:t>They are found in fresh and marine waters, in the ground, on land, in trees, and on mountains. </a:t>
            </a:r>
          </a:p>
          <a:p>
            <a:pPr>
              <a:lnSpc>
                <a:spcPct val="90000"/>
              </a:lnSpc>
            </a:pPr>
            <a:r>
              <a:rPr lang="en-GB" sz="2800"/>
              <a:t>Gastropods include snails, whelks, limpets, periwinkles, and slugs. </a:t>
            </a:r>
          </a:p>
          <a:p>
            <a:pPr>
              <a:lnSpc>
                <a:spcPct val="90000"/>
              </a:lnSpc>
            </a:pPr>
            <a:endParaRPr lang="en-GB" sz="2800"/>
          </a:p>
        </p:txBody>
      </p:sp>
      <p:pic>
        <p:nvPicPr>
          <p:cNvPr id="6148" name="Picture 4" descr="2957388"/>
          <p:cNvPicPr>
            <a:picLocks noChangeAspect="1" noChangeArrowheads="1"/>
          </p:cNvPicPr>
          <p:nvPr/>
        </p:nvPicPr>
        <p:blipFill>
          <a:blip r:embed="rId3" cstate="print"/>
          <a:srcRect/>
          <a:stretch>
            <a:fillRect/>
          </a:stretch>
        </p:blipFill>
        <p:spPr bwMode="auto">
          <a:xfrm>
            <a:off x="6516688" y="260350"/>
            <a:ext cx="2403475" cy="1979613"/>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solidFill>
                  <a:schemeClr val="bg2"/>
                </a:solidFill>
              </a:rPr>
              <a:t>Pelecypoda</a:t>
            </a:r>
          </a:p>
        </p:txBody>
      </p:sp>
      <p:sp>
        <p:nvSpPr>
          <p:cNvPr id="7171" name="Rectangle 3"/>
          <p:cNvSpPr>
            <a:spLocks noGrp="1" noChangeArrowheads="1"/>
          </p:cNvSpPr>
          <p:nvPr>
            <p:ph type="body" sz="half" idx="1"/>
          </p:nvPr>
        </p:nvSpPr>
        <p:spPr>
          <a:xfrm>
            <a:off x="468313" y="2492375"/>
            <a:ext cx="6851650" cy="3463925"/>
          </a:xfrm>
        </p:spPr>
        <p:txBody>
          <a:bodyPr/>
          <a:lstStyle/>
          <a:p>
            <a:r>
              <a:rPr lang="en-GB" sz="2800"/>
              <a:t>Pelecypoda, or bivalves, are found on land in fresh water, and in marine environments. </a:t>
            </a:r>
          </a:p>
          <a:p>
            <a:r>
              <a:rPr lang="en-GB" sz="2800"/>
              <a:t>They contain two valves with the body in between. </a:t>
            </a:r>
          </a:p>
          <a:p>
            <a:r>
              <a:rPr lang="en-GB" sz="2800"/>
              <a:t>Bivalves include clams, oysters, scallops, and mussels. </a:t>
            </a:r>
          </a:p>
          <a:p>
            <a:endParaRPr lang="en-GB" sz="2800"/>
          </a:p>
        </p:txBody>
      </p:sp>
      <p:pic>
        <p:nvPicPr>
          <p:cNvPr id="7173" name="Picture 5" descr="Macrocallista_nimbosa"/>
          <p:cNvPicPr>
            <a:picLocks noGrp="1" noChangeAspect="1" noChangeArrowheads="1"/>
          </p:cNvPicPr>
          <p:nvPr>
            <p:ph sz="half" idx="2"/>
          </p:nvPr>
        </p:nvPicPr>
        <p:blipFill>
          <a:blip r:embed="rId3" cstate="print"/>
          <a:srcRect/>
          <a:stretch>
            <a:fillRect/>
          </a:stretch>
        </p:blipFill>
        <p:spPr>
          <a:xfrm>
            <a:off x="6372225" y="476250"/>
            <a:ext cx="2286000" cy="1828800"/>
          </a:xfrm>
          <a:no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a:solidFill>
                  <a:schemeClr val="bg2"/>
                </a:solidFill>
              </a:rPr>
              <a:t>Land snails</a:t>
            </a:r>
          </a:p>
        </p:txBody>
      </p:sp>
      <p:sp>
        <p:nvSpPr>
          <p:cNvPr id="9219" name="Rectangle 3"/>
          <p:cNvSpPr>
            <a:spLocks noGrp="1" noChangeArrowheads="1"/>
          </p:cNvSpPr>
          <p:nvPr>
            <p:ph type="body" idx="1"/>
          </p:nvPr>
        </p:nvSpPr>
        <p:spPr/>
        <p:txBody>
          <a:bodyPr/>
          <a:lstStyle/>
          <a:p>
            <a:pPr>
              <a:lnSpc>
                <a:spcPct val="80000"/>
              </a:lnSpc>
            </a:pPr>
            <a:r>
              <a:rPr lang="en-GB" sz="2400" dirty="0"/>
              <a:t>Land snails are abundant and occur in a variety of </a:t>
            </a:r>
            <a:r>
              <a:rPr lang="en-GB" sz="2400" dirty="0" smtClean="0"/>
              <a:t>locations</a:t>
            </a:r>
            <a:endParaRPr lang="en-GB" sz="2400" dirty="0"/>
          </a:p>
        </p:txBody>
      </p:sp>
      <p:pic>
        <p:nvPicPr>
          <p:cNvPr id="9220" name="Picture 4" descr="Screenshot from the interactive"/>
          <p:cNvPicPr>
            <a:picLocks noChangeAspect="1" noChangeArrowheads="1"/>
          </p:cNvPicPr>
          <p:nvPr/>
        </p:nvPicPr>
        <p:blipFill>
          <a:blip r:embed="rId3" cstate="print"/>
          <a:srcRect/>
          <a:stretch>
            <a:fillRect/>
          </a:stretch>
        </p:blipFill>
        <p:spPr bwMode="auto">
          <a:xfrm>
            <a:off x="2411760" y="2924944"/>
            <a:ext cx="4826699" cy="352824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sz="quarter"/>
          </p:nvPr>
        </p:nvSpPr>
        <p:spPr/>
        <p:txBody>
          <a:bodyPr/>
          <a:lstStyle/>
          <a:p>
            <a:r>
              <a:rPr lang="en-GB">
                <a:solidFill>
                  <a:schemeClr val="bg2"/>
                </a:solidFill>
                <a:effectLst/>
              </a:rPr>
              <a:t>Molluscs are found in:</a:t>
            </a:r>
          </a:p>
        </p:txBody>
      </p:sp>
      <p:pic>
        <p:nvPicPr>
          <p:cNvPr id="57352" name="Picture 8" descr="Untitled 3"/>
          <p:cNvPicPr>
            <a:picLocks noGrp="1" noChangeAspect="1" noChangeArrowheads="1"/>
          </p:cNvPicPr>
          <p:nvPr>
            <p:ph sz="quarter" idx="2"/>
          </p:nvPr>
        </p:nvPicPr>
        <p:blipFill>
          <a:blip r:embed="rId3" cstate="print"/>
          <a:srcRect/>
          <a:stretch>
            <a:fillRect/>
          </a:stretch>
        </p:blipFill>
        <p:spPr>
          <a:xfrm>
            <a:off x="6443663" y="3284538"/>
            <a:ext cx="2447925" cy="1628775"/>
          </a:xfrm>
          <a:noFill/>
          <a:ln/>
        </p:spPr>
      </p:pic>
      <p:pic>
        <p:nvPicPr>
          <p:cNvPr id="57355" name="Picture 11" descr="Picture%2014%20Three%20valleys%20BRBT04%2028%20Trench%203%20Posthole%20alignme"/>
          <p:cNvPicPr>
            <a:picLocks noGrp="1" noChangeAspect="1" noChangeArrowheads="1"/>
          </p:cNvPicPr>
          <p:nvPr>
            <p:ph sz="quarter" idx="3"/>
          </p:nvPr>
        </p:nvPicPr>
        <p:blipFill>
          <a:blip r:embed="rId4" cstate="print"/>
          <a:srcRect/>
          <a:stretch>
            <a:fillRect/>
          </a:stretch>
        </p:blipFill>
        <p:spPr>
          <a:xfrm>
            <a:off x="323850" y="2133600"/>
            <a:ext cx="2641600" cy="1981200"/>
          </a:xfrm>
          <a:noFill/>
          <a:ln/>
        </p:spPr>
      </p:pic>
      <p:sp>
        <p:nvSpPr>
          <p:cNvPr id="57348" name="Rectangle 4"/>
          <p:cNvSpPr>
            <a:spLocks noChangeArrowheads="1"/>
          </p:cNvSpPr>
          <p:nvPr/>
        </p:nvSpPr>
        <p:spPr bwMode="auto">
          <a:xfrm>
            <a:off x="2979738" y="1420813"/>
            <a:ext cx="3186112" cy="4017962"/>
          </a:xfrm>
          <a:prstGeom prst="rect">
            <a:avLst/>
          </a:prstGeom>
          <a:noFill/>
          <a:ln w="9525">
            <a:noFill/>
            <a:miter lim="800000"/>
            <a:headEnd/>
            <a:tailEnd/>
          </a:ln>
          <a:effectLst/>
        </p:spPr>
        <p:txBody>
          <a:bodyPr wrap="none" anchor="ctr">
            <a:spAutoFit/>
          </a:bodyPr>
          <a:lstStyle/>
          <a:p>
            <a:pPr>
              <a:tabLst>
                <a:tab pos="228600" algn="l"/>
              </a:tabLst>
            </a:pPr>
            <a:endParaRPr lang="en-GB"/>
          </a:p>
          <a:p>
            <a:pPr>
              <a:tabLst>
                <a:tab pos="228600" algn="l"/>
              </a:tabLst>
            </a:pPr>
            <a:r>
              <a:rPr lang="en-GB" sz="2400"/>
              <a:t>River deposits</a:t>
            </a:r>
          </a:p>
          <a:p>
            <a:pPr>
              <a:tabLst>
                <a:tab pos="228600" algn="l"/>
              </a:tabLst>
            </a:pPr>
            <a:endParaRPr lang="en-GB" sz="2400"/>
          </a:p>
          <a:p>
            <a:pPr>
              <a:tabLst>
                <a:tab pos="228600" algn="l"/>
              </a:tabLst>
            </a:pPr>
            <a:r>
              <a:rPr lang="en-GB" sz="2400"/>
              <a:t>Beaches</a:t>
            </a:r>
          </a:p>
          <a:p>
            <a:pPr>
              <a:tabLst>
                <a:tab pos="228600" algn="l"/>
              </a:tabLst>
            </a:pPr>
            <a:endParaRPr lang="en-GB" sz="2400"/>
          </a:p>
          <a:p>
            <a:pPr>
              <a:tabLst>
                <a:tab pos="228600" algn="l"/>
              </a:tabLst>
            </a:pPr>
            <a:r>
              <a:rPr lang="en-GB" sz="2400"/>
              <a:t>Ditches, wells and pits</a:t>
            </a:r>
          </a:p>
          <a:p>
            <a:pPr>
              <a:tabLst>
                <a:tab pos="228600" algn="l"/>
              </a:tabLst>
            </a:pPr>
            <a:endParaRPr lang="en-GB" sz="2400"/>
          </a:p>
          <a:p>
            <a:pPr>
              <a:tabLst>
                <a:tab pos="228600" algn="l"/>
              </a:tabLst>
            </a:pPr>
            <a:r>
              <a:rPr lang="en-GB" sz="2400"/>
              <a:t>Hillwash and scree</a:t>
            </a:r>
          </a:p>
          <a:p>
            <a:pPr>
              <a:tabLst>
                <a:tab pos="228600" algn="l"/>
              </a:tabLst>
            </a:pPr>
            <a:endParaRPr lang="en-GB" sz="2400"/>
          </a:p>
          <a:p>
            <a:pPr>
              <a:tabLst>
                <a:tab pos="228600" algn="l"/>
              </a:tabLst>
            </a:pPr>
            <a:r>
              <a:rPr lang="en-GB" sz="2400"/>
              <a:t>Palaeosols</a:t>
            </a:r>
          </a:p>
          <a:p>
            <a:pPr>
              <a:tabLst>
                <a:tab pos="228600" algn="l"/>
              </a:tabLst>
            </a:pPr>
            <a:endParaRPr lang="en-GB" sz="2400"/>
          </a:p>
        </p:txBody>
      </p:sp>
      <p:pic>
        <p:nvPicPr>
          <p:cNvPr id="57351" name="Picture 7" descr="31"/>
          <p:cNvPicPr>
            <a:picLocks noChangeAspect="1" noChangeArrowheads="1"/>
          </p:cNvPicPr>
          <p:nvPr/>
        </p:nvPicPr>
        <p:blipFill>
          <a:blip r:embed="rId5" cstate="print"/>
          <a:srcRect/>
          <a:stretch>
            <a:fillRect/>
          </a:stretch>
        </p:blipFill>
        <p:spPr bwMode="auto">
          <a:xfrm>
            <a:off x="6300788" y="1535113"/>
            <a:ext cx="2462212" cy="1411287"/>
          </a:xfrm>
          <a:prstGeom prst="rect">
            <a:avLst/>
          </a:prstGeom>
          <a:noFill/>
          <a:ln w="9525">
            <a:noFill/>
            <a:miter lim="800000"/>
            <a:headEnd/>
            <a:tailEnd/>
          </a:ln>
          <a:effectLst/>
        </p:spPr>
      </p:pic>
      <p:pic>
        <p:nvPicPr>
          <p:cNvPr id="57358" name="Picture 14" descr="roan205"/>
          <p:cNvPicPr>
            <a:picLocks noGrp="1" noChangeAspect="1" noChangeArrowheads="1"/>
          </p:cNvPicPr>
          <p:nvPr>
            <p:ph sz="quarter" idx="4"/>
          </p:nvPr>
        </p:nvPicPr>
        <p:blipFill>
          <a:blip r:embed="rId6" cstate="print"/>
          <a:srcRect/>
          <a:stretch>
            <a:fillRect/>
          </a:stretch>
        </p:blipFill>
        <p:spPr>
          <a:xfrm>
            <a:off x="4643438" y="4652963"/>
            <a:ext cx="1485900" cy="1981200"/>
          </a:xfrm>
          <a:noFill/>
          <a:ln/>
        </p:spPr>
      </p:pic>
      <p:pic>
        <p:nvPicPr>
          <p:cNvPr id="57360" name="Picture 16" descr="Picture2"/>
          <p:cNvPicPr>
            <a:picLocks noChangeAspect="1" noChangeArrowheads="1"/>
          </p:cNvPicPr>
          <p:nvPr/>
        </p:nvPicPr>
        <p:blipFill>
          <a:blip r:embed="rId7" cstate="print"/>
          <a:srcRect/>
          <a:stretch>
            <a:fillRect/>
          </a:stretch>
        </p:blipFill>
        <p:spPr bwMode="auto">
          <a:xfrm>
            <a:off x="250825" y="4724400"/>
            <a:ext cx="2663825" cy="1781175"/>
          </a:xfrm>
          <a:prstGeom prst="rect">
            <a:avLst/>
          </a:prstGeom>
          <a:noFill/>
        </p:spPr>
      </p:pic>
      <p:sp>
        <p:nvSpPr>
          <p:cNvPr id="57361" name="Rectangle 17"/>
          <p:cNvSpPr>
            <a:spLocks noGrp="1" noChangeArrowheads="1"/>
          </p:cNvSpPr>
          <p:nvPr>
            <p:ph sz="quarter" idx="1"/>
          </p:nvPr>
        </p:nvSpPr>
        <p:spPr/>
        <p:txBody>
          <a:bodyPr/>
          <a:lstStyle/>
          <a:p>
            <a:endParaRPr lang="en-US" sz="240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US">
                <a:solidFill>
                  <a:schemeClr val="bg1"/>
                </a:solidFill>
              </a:rPr>
              <a:t>Land snails</a:t>
            </a:r>
          </a:p>
        </p:txBody>
      </p:sp>
      <p:sp>
        <p:nvSpPr>
          <p:cNvPr id="71683" name="Rectangle 3"/>
          <p:cNvSpPr>
            <a:spLocks noGrp="1" noChangeArrowheads="1"/>
          </p:cNvSpPr>
          <p:nvPr>
            <p:ph type="body" idx="1"/>
          </p:nvPr>
        </p:nvSpPr>
        <p:spPr/>
        <p:txBody>
          <a:bodyPr/>
          <a:lstStyle/>
          <a:p>
            <a:pPr>
              <a:lnSpc>
                <a:spcPct val="90000"/>
              </a:lnSpc>
            </a:pPr>
            <a:r>
              <a:rPr lang="en-GB" sz="2400" dirty="0"/>
              <a:t>Land snails are abundant</a:t>
            </a:r>
          </a:p>
          <a:p>
            <a:pPr>
              <a:lnSpc>
                <a:spcPct val="90000"/>
              </a:lnSpc>
            </a:pPr>
            <a:r>
              <a:rPr lang="en-GB" sz="2400" dirty="0"/>
              <a:t>They are easily recovered and identified, down to the species level</a:t>
            </a:r>
            <a:r>
              <a:rPr lang="en-GB" sz="2400" dirty="0" smtClean="0"/>
              <a:t>.</a:t>
            </a:r>
            <a:endParaRPr lang="en-GB" sz="2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en-US"/>
          </a:p>
        </p:txBody>
      </p:sp>
      <p:sp>
        <p:nvSpPr>
          <p:cNvPr id="28675" name="Rectangle 3"/>
          <p:cNvSpPr>
            <a:spLocks noGrp="1" noChangeArrowheads="1"/>
          </p:cNvSpPr>
          <p:nvPr>
            <p:ph type="body" idx="1"/>
          </p:nvPr>
        </p:nvSpPr>
        <p:spPr/>
        <p:txBody>
          <a:bodyPr/>
          <a:lstStyle/>
          <a:p>
            <a:endParaRPr lang="en-US"/>
          </a:p>
        </p:txBody>
      </p:sp>
      <p:pic>
        <p:nvPicPr>
          <p:cNvPr id="28676" name="Picture 4" descr="C67C1BCC"/>
          <p:cNvPicPr>
            <a:picLocks noChangeAspect="1" noChangeArrowheads="1"/>
          </p:cNvPicPr>
          <p:nvPr/>
        </p:nvPicPr>
        <p:blipFill>
          <a:blip r:embed="rId3" cstate="print"/>
          <a:srcRect/>
          <a:stretch>
            <a:fillRect/>
          </a:stretch>
        </p:blipFill>
        <p:spPr bwMode="auto">
          <a:xfrm>
            <a:off x="1331913" y="500063"/>
            <a:ext cx="6480175" cy="59690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20" name="Picture 4" descr="80E0BC7C"/>
          <p:cNvPicPr>
            <a:picLocks noChangeAspect="1" noChangeArrowheads="1"/>
          </p:cNvPicPr>
          <p:nvPr/>
        </p:nvPicPr>
        <p:blipFill>
          <a:blip r:embed="rId3" cstate="print"/>
          <a:srcRect/>
          <a:stretch>
            <a:fillRect/>
          </a:stretch>
        </p:blipFill>
        <p:spPr bwMode="auto">
          <a:xfrm>
            <a:off x="2195513" y="476250"/>
            <a:ext cx="4321175" cy="2851150"/>
          </a:xfrm>
          <a:prstGeom prst="rect">
            <a:avLst/>
          </a:prstGeom>
          <a:noFill/>
        </p:spPr>
      </p:pic>
      <p:pic>
        <p:nvPicPr>
          <p:cNvPr id="34821" name="Picture 5" descr="375263EA"/>
          <p:cNvPicPr>
            <a:picLocks noChangeAspect="1" noChangeArrowheads="1"/>
          </p:cNvPicPr>
          <p:nvPr/>
        </p:nvPicPr>
        <p:blipFill>
          <a:blip r:embed="rId4" cstate="print"/>
          <a:srcRect/>
          <a:stretch>
            <a:fillRect/>
          </a:stretch>
        </p:blipFill>
        <p:spPr bwMode="auto">
          <a:xfrm>
            <a:off x="2195513" y="3716338"/>
            <a:ext cx="4279900" cy="2597150"/>
          </a:xfrm>
          <a:prstGeom prst="rect">
            <a:avLst/>
          </a:prstGeom>
          <a:noFill/>
        </p:spPr>
      </p:pic>
      <p:sp>
        <p:nvSpPr>
          <p:cNvPr id="34822" name="Text Box 6"/>
          <p:cNvSpPr txBox="1">
            <a:spLocks noChangeArrowheads="1"/>
          </p:cNvSpPr>
          <p:nvPr/>
        </p:nvSpPr>
        <p:spPr bwMode="auto">
          <a:xfrm>
            <a:off x="6804025" y="4581525"/>
            <a:ext cx="2182813" cy="366713"/>
          </a:xfrm>
          <a:prstGeom prst="rect">
            <a:avLst/>
          </a:prstGeom>
          <a:noFill/>
          <a:ln w="9525">
            <a:noFill/>
            <a:miter lim="800000"/>
            <a:headEnd/>
            <a:tailEnd/>
          </a:ln>
          <a:effectLst/>
        </p:spPr>
        <p:txBody>
          <a:bodyPr wrap="none">
            <a:spAutoFit/>
          </a:bodyPr>
          <a:lstStyle/>
          <a:p>
            <a:r>
              <a:rPr lang="en-US" i="1"/>
              <a:t>Bithynia tentaculata</a:t>
            </a:r>
          </a:p>
        </p:txBody>
      </p:sp>
      <p:sp>
        <p:nvSpPr>
          <p:cNvPr id="34823" name="Text Box 7"/>
          <p:cNvSpPr txBox="1">
            <a:spLocks noChangeArrowheads="1"/>
          </p:cNvSpPr>
          <p:nvPr/>
        </p:nvSpPr>
        <p:spPr bwMode="auto">
          <a:xfrm>
            <a:off x="6927850" y="1500188"/>
            <a:ext cx="1466850" cy="366712"/>
          </a:xfrm>
          <a:prstGeom prst="rect">
            <a:avLst/>
          </a:prstGeom>
          <a:noFill/>
          <a:ln w="9525">
            <a:noFill/>
            <a:miter lim="800000"/>
            <a:headEnd/>
            <a:tailEnd/>
          </a:ln>
          <a:effectLst/>
        </p:spPr>
        <p:txBody>
          <a:bodyPr wrap="none">
            <a:spAutoFit/>
          </a:bodyPr>
          <a:lstStyle/>
          <a:p>
            <a:r>
              <a:rPr lang="en-US"/>
              <a:t>Planorbis sp.</a:t>
            </a:r>
          </a:p>
        </p:txBody>
      </p:sp>
      <p:sp>
        <p:nvSpPr>
          <p:cNvPr id="34824" name="Text Box 8"/>
          <p:cNvSpPr txBox="1">
            <a:spLocks noChangeArrowheads="1"/>
          </p:cNvSpPr>
          <p:nvPr/>
        </p:nvSpPr>
        <p:spPr bwMode="auto">
          <a:xfrm>
            <a:off x="376238" y="2868613"/>
            <a:ext cx="1304925" cy="641350"/>
          </a:xfrm>
          <a:prstGeom prst="rect">
            <a:avLst/>
          </a:prstGeom>
          <a:noFill/>
          <a:ln w="9525">
            <a:noFill/>
            <a:miter lim="800000"/>
            <a:headEnd/>
            <a:tailEnd/>
          </a:ln>
          <a:effectLst/>
        </p:spPr>
        <p:txBody>
          <a:bodyPr wrap="none">
            <a:spAutoFit/>
          </a:bodyPr>
          <a:lstStyle/>
          <a:p>
            <a:r>
              <a:rPr lang="en-US"/>
              <a:t>Freshwater</a:t>
            </a:r>
          </a:p>
          <a:p>
            <a:r>
              <a:rPr lang="en-US"/>
              <a:t>molluscs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endParaRPr lang="en-US"/>
          </a:p>
        </p:txBody>
      </p:sp>
      <p:sp>
        <p:nvSpPr>
          <p:cNvPr id="35843" name="Rectangle 3"/>
          <p:cNvSpPr>
            <a:spLocks noGrp="1" noChangeArrowheads="1"/>
          </p:cNvSpPr>
          <p:nvPr>
            <p:ph type="body" idx="1"/>
          </p:nvPr>
        </p:nvSpPr>
        <p:spPr/>
        <p:txBody>
          <a:bodyPr/>
          <a:lstStyle/>
          <a:p>
            <a:endParaRPr lang="en-US"/>
          </a:p>
        </p:txBody>
      </p:sp>
      <p:pic>
        <p:nvPicPr>
          <p:cNvPr id="35844" name="Picture 4" descr="2957388"/>
          <p:cNvPicPr>
            <a:picLocks noChangeAspect="1" noChangeArrowheads="1"/>
          </p:cNvPicPr>
          <p:nvPr/>
        </p:nvPicPr>
        <p:blipFill>
          <a:blip r:embed="rId3" cstate="print"/>
          <a:srcRect/>
          <a:stretch>
            <a:fillRect/>
          </a:stretch>
        </p:blipFill>
        <p:spPr bwMode="auto">
          <a:xfrm>
            <a:off x="2700338" y="620713"/>
            <a:ext cx="2403475" cy="1979612"/>
          </a:xfrm>
          <a:prstGeom prst="rect">
            <a:avLst/>
          </a:prstGeom>
          <a:noFill/>
        </p:spPr>
      </p:pic>
      <p:pic>
        <p:nvPicPr>
          <p:cNvPr id="35845" name="Picture 5" descr="E8078AD6"/>
          <p:cNvPicPr>
            <a:picLocks noChangeAspect="1" noChangeArrowheads="1"/>
          </p:cNvPicPr>
          <p:nvPr/>
        </p:nvPicPr>
        <p:blipFill>
          <a:blip r:embed="rId4" cstate="print"/>
          <a:srcRect/>
          <a:stretch>
            <a:fillRect/>
          </a:stretch>
        </p:blipFill>
        <p:spPr bwMode="auto">
          <a:xfrm>
            <a:off x="1042988" y="3213100"/>
            <a:ext cx="6645275" cy="2322513"/>
          </a:xfrm>
          <a:prstGeom prst="rect">
            <a:avLst/>
          </a:prstGeom>
          <a:noFill/>
        </p:spPr>
      </p:pic>
      <p:sp>
        <p:nvSpPr>
          <p:cNvPr id="35846" name="Text Box 6"/>
          <p:cNvSpPr txBox="1">
            <a:spLocks noChangeArrowheads="1"/>
          </p:cNvSpPr>
          <p:nvPr/>
        </p:nvSpPr>
        <p:spPr bwMode="auto">
          <a:xfrm>
            <a:off x="5632450" y="1427163"/>
            <a:ext cx="1963738" cy="366712"/>
          </a:xfrm>
          <a:prstGeom prst="rect">
            <a:avLst/>
          </a:prstGeom>
          <a:noFill/>
          <a:ln w="9525">
            <a:noFill/>
            <a:miter lim="800000"/>
            <a:headEnd/>
            <a:tailEnd/>
          </a:ln>
          <a:effectLst/>
        </p:spPr>
        <p:txBody>
          <a:bodyPr wrap="none">
            <a:spAutoFit/>
          </a:bodyPr>
          <a:lstStyle/>
          <a:p>
            <a:r>
              <a:rPr lang="en-US" i="1"/>
              <a:t>Pupilla muscorum</a:t>
            </a:r>
          </a:p>
        </p:txBody>
      </p:sp>
      <p:sp>
        <p:nvSpPr>
          <p:cNvPr id="35847" name="Text Box 7"/>
          <p:cNvSpPr txBox="1">
            <a:spLocks noChangeArrowheads="1"/>
          </p:cNvSpPr>
          <p:nvPr/>
        </p:nvSpPr>
        <p:spPr bwMode="auto">
          <a:xfrm>
            <a:off x="250825" y="333375"/>
            <a:ext cx="1300163" cy="366713"/>
          </a:xfrm>
          <a:prstGeom prst="rect">
            <a:avLst/>
          </a:prstGeom>
          <a:noFill/>
          <a:ln w="9525">
            <a:noFill/>
            <a:miter lim="800000"/>
            <a:headEnd/>
            <a:tailEnd/>
          </a:ln>
          <a:effectLst/>
        </p:spPr>
        <p:txBody>
          <a:bodyPr wrap="none">
            <a:spAutoFit/>
          </a:bodyPr>
          <a:lstStyle/>
          <a:p>
            <a:r>
              <a:rPr lang="en-US"/>
              <a:t>Land snails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solidFill>
                  <a:schemeClr val="bg1"/>
                </a:solidFill>
              </a:rPr>
              <a:t>Land snails</a:t>
            </a:r>
          </a:p>
        </p:txBody>
      </p:sp>
      <p:sp>
        <p:nvSpPr>
          <p:cNvPr id="29699" name="Rectangle 3"/>
          <p:cNvSpPr>
            <a:spLocks noGrp="1" noChangeArrowheads="1"/>
          </p:cNvSpPr>
          <p:nvPr>
            <p:ph type="body" idx="1"/>
          </p:nvPr>
        </p:nvSpPr>
        <p:spPr/>
        <p:txBody>
          <a:bodyPr/>
          <a:lstStyle/>
          <a:p>
            <a:pPr>
              <a:lnSpc>
                <a:spcPct val="90000"/>
              </a:lnSpc>
            </a:pPr>
            <a:r>
              <a:rPr lang="en-GB" sz="2400" dirty="0"/>
              <a:t>Land snails are abundant</a:t>
            </a:r>
          </a:p>
          <a:p>
            <a:pPr>
              <a:lnSpc>
                <a:spcPct val="90000"/>
              </a:lnSpc>
            </a:pPr>
            <a:r>
              <a:rPr lang="en-GB" sz="2400" dirty="0"/>
              <a:t>They are easily recovered and identified, down to the species level.</a:t>
            </a:r>
          </a:p>
          <a:p>
            <a:pPr>
              <a:lnSpc>
                <a:spcPct val="90000"/>
              </a:lnSpc>
            </a:pPr>
            <a:r>
              <a:rPr lang="en-GB" sz="2400" dirty="0"/>
              <a:t>They are found in those areas where other forms of fossils are not commonly preserved, and thus they extend the geographical range of our ability to determine environmental change.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2" name="Picture 4" descr="map2"/>
          <p:cNvPicPr>
            <a:picLocks noChangeAspect="1" noChangeArrowheads="1"/>
          </p:cNvPicPr>
          <p:nvPr/>
        </p:nvPicPr>
        <p:blipFill>
          <a:blip r:embed="rId3" cstate="print"/>
          <a:srcRect/>
          <a:stretch>
            <a:fillRect/>
          </a:stretch>
        </p:blipFill>
        <p:spPr bwMode="auto">
          <a:xfrm>
            <a:off x="2268538" y="333375"/>
            <a:ext cx="3990975" cy="2824163"/>
          </a:xfrm>
          <a:prstGeom prst="rect">
            <a:avLst/>
          </a:prstGeom>
          <a:noFill/>
        </p:spPr>
      </p:pic>
      <p:pic>
        <p:nvPicPr>
          <p:cNvPr id="37893" name="Picture 5" descr="map3"/>
          <p:cNvPicPr>
            <a:picLocks noChangeAspect="1" noChangeArrowheads="1"/>
          </p:cNvPicPr>
          <p:nvPr/>
        </p:nvPicPr>
        <p:blipFill>
          <a:blip r:embed="rId4" cstate="print"/>
          <a:srcRect/>
          <a:stretch>
            <a:fillRect/>
          </a:stretch>
        </p:blipFill>
        <p:spPr bwMode="auto">
          <a:xfrm>
            <a:off x="2339975" y="3500438"/>
            <a:ext cx="3889375" cy="2752725"/>
          </a:xfrm>
          <a:prstGeom prst="rect">
            <a:avLst/>
          </a:prstGeom>
          <a:noFill/>
        </p:spPr>
      </p:pic>
      <p:sp>
        <p:nvSpPr>
          <p:cNvPr id="37894" name="Text Box 6"/>
          <p:cNvSpPr txBox="1">
            <a:spLocks noChangeArrowheads="1"/>
          </p:cNvSpPr>
          <p:nvPr/>
        </p:nvSpPr>
        <p:spPr bwMode="auto">
          <a:xfrm>
            <a:off x="6516688" y="2492375"/>
            <a:ext cx="2127250" cy="1190625"/>
          </a:xfrm>
          <a:prstGeom prst="rect">
            <a:avLst/>
          </a:prstGeom>
          <a:noFill/>
          <a:ln w="9525">
            <a:noFill/>
            <a:miter lim="800000"/>
            <a:headEnd/>
            <a:tailEnd/>
          </a:ln>
          <a:effectLst/>
        </p:spPr>
        <p:txBody>
          <a:bodyPr wrap="none">
            <a:spAutoFit/>
          </a:bodyPr>
          <a:lstStyle/>
          <a:p>
            <a:r>
              <a:rPr lang="en-US"/>
              <a:t>South Downs </a:t>
            </a:r>
          </a:p>
          <a:p>
            <a:r>
              <a:rPr lang="en-US"/>
              <a:t>underlain by Chalk </a:t>
            </a:r>
          </a:p>
          <a:p>
            <a:r>
              <a:rPr lang="en-US"/>
              <a:t>Bedrock (molluscs </a:t>
            </a:r>
          </a:p>
          <a:p>
            <a:r>
              <a:rPr lang="en-US"/>
              <a:t>preserved)</a:t>
            </a:r>
          </a:p>
        </p:txBody>
      </p:sp>
      <p:sp>
        <p:nvSpPr>
          <p:cNvPr id="37895" name="Line 7"/>
          <p:cNvSpPr>
            <a:spLocks noChangeShapeType="1"/>
          </p:cNvSpPr>
          <p:nvPr/>
        </p:nvSpPr>
        <p:spPr bwMode="auto">
          <a:xfrm flipH="1" flipV="1">
            <a:off x="4572000" y="765175"/>
            <a:ext cx="1944688" cy="2016125"/>
          </a:xfrm>
          <a:prstGeom prst="line">
            <a:avLst/>
          </a:prstGeom>
          <a:noFill/>
          <a:ln w="38100">
            <a:solidFill>
              <a:schemeClr val="bg2"/>
            </a:solidFill>
            <a:round/>
            <a:headEnd/>
            <a:tailEnd type="triangle" w="med" len="med"/>
          </a:ln>
          <a:effectLst/>
        </p:spPr>
        <p:txBody>
          <a:bodyPr/>
          <a:lstStyle/>
          <a:p>
            <a:endParaRPr lang="en-GB"/>
          </a:p>
        </p:txBody>
      </p:sp>
      <p:sp>
        <p:nvSpPr>
          <p:cNvPr id="37896" name="Line 8"/>
          <p:cNvSpPr>
            <a:spLocks noChangeShapeType="1"/>
          </p:cNvSpPr>
          <p:nvPr/>
        </p:nvSpPr>
        <p:spPr bwMode="auto">
          <a:xfrm flipH="1">
            <a:off x="4932363" y="2997200"/>
            <a:ext cx="1511300" cy="936625"/>
          </a:xfrm>
          <a:prstGeom prst="line">
            <a:avLst/>
          </a:prstGeom>
          <a:noFill/>
          <a:ln w="38100">
            <a:solidFill>
              <a:schemeClr val="bg2"/>
            </a:solidFill>
            <a:round/>
            <a:headEnd/>
            <a:tailEnd type="triangle" w="med" len="med"/>
          </a:ln>
          <a:effectLst/>
        </p:spPr>
        <p:txBody>
          <a:bodyPr/>
          <a:lstStyle/>
          <a:p>
            <a:endParaRPr lang="en-GB"/>
          </a:p>
        </p:txBody>
      </p:sp>
      <p:sp>
        <p:nvSpPr>
          <p:cNvPr id="37897" name="Text Box 9"/>
          <p:cNvSpPr txBox="1">
            <a:spLocks noChangeArrowheads="1"/>
          </p:cNvSpPr>
          <p:nvPr/>
        </p:nvSpPr>
        <p:spPr bwMode="auto">
          <a:xfrm>
            <a:off x="0" y="2924175"/>
            <a:ext cx="2354263" cy="1190625"/>
          </a:xfrm>
          <a:prstGeom prst="rect">
            <a:avLst/>
          </a:prstGeom>
          <a:noFill/>
          <a:ln w="9525">
            <a:noFill/>
            <a:miter lim="800000"/>
            <a:headEnd/>
            <a:tailEnd/>
          </a:ln>
          <a:effectLst/>
        </p:spPr>
        <p:txBody>
          <a:bodyPr wrap="none">
            <a:spAutoFit/>
          </a:bodyPr>
          <a:lstStyle/>
          <a:p>
            <a:r>
              <a:rPr lang="en-US"/>
              <a:t>Coastal Plain with </a:t>
            </a:r>
          </a:p>
          <a:p>
            <a:r>
              <a:rPr lang="en-US"/>
              <a:t>Tertiary clays not</a:t>
            </a:r>
          </a:p>
          <a:p>
            <a:r>
              <a:rPr lang="en-US"/>
              <a:t>conducive to mollusc </a:t>
            </a:r>
          </a:p>
          <a:p>
            <a:r>
              <a:rPr lang="en-US"/>
              <a:t>preservation</a:t>
            </a:r>
          </a:p>
        </p:txBody>
      </p:sp>
      <p:sp>
        <p:nvSpPr>
          <p:cNvPr id="37898" name="Line 10"/>
          <p:cNvSpPr>
            <a:spLocks noChangeShapeType="1"/>
          </p:cNvSpPr>
          <p:nvPr/>
        </p:nvSpPr>
        <p:spPr bwMode="auto">
          <a:xfrm flipV="1">
            <a:off x="1979613" y="2133600"/>
            <a:ext cx="1296987" cy="1150938"/>
          </a:xfrm>
          <a:prstGeom prst="line">
            <a:avLst/>
          </a:prstGeom>
          <a:noFill/>
          <a:ln w="38100">
            <a:solidFill>
              <a:schemeClr val="bg2"/>
            </a:solidFill>
            <a:round/>
            <a:headEnd/>
            <a:tailEnd type="triangle" w="med" len="med"/>
          </a:ln>
          <a:effectLst/>
        </p:spPr>
        <p:txBody>
          <a:bodyPr/>
          <a:lstStyle/>
          <a:p>
            <a:endParaRPr lang="en-GB"/>
          </a:p>
        </p:txBody>
      </p:sp>
      <p:sp>
        <p:nvSpPr>
          <p:cNvPr id="37899" name="Line 11"/>
          <p:cNvSpPr>
            <a:spLocks noChangeShapeType="1"/>
          </p:cNvSpPr>
          <p:nvPr/>
        </p:nvSpPr>
        <p:spPr bwMode="auto">
          <a:xfrm>
            <a:off x="1619250" y="4005263"/>
            <a:ext cx="1368425" cy="1223962"/>
          </a:xfrm>
          <a:prstGeom prst="line">
            <a:avLst/>
          </a:prstGeom>
          <a:noFill/>
          <a:ln w="38100">
            <a:solidFill>
              <a:schemeClr val="bg2"/>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solidFill>
                  <a:schemeClr val="bg1"/>
                </a:solidFill>
              </a:rPr>
              <a:t>Land snails</a:t>
            </a:r>
          </a:p>
        </p:txBody>
      </p:sp>
      <p:sp>
        <p:nvSpPr>
          <p:cNvPr id="38915" name="Rectangle 3"/>
          <p:cNvSpPr>
            <a:spLocks noGrp="1" noChangeArrowheads="1"/>
          </p:cNvSpPr>
          <p:nvPr>
            <p:ph type="body" idx="1"/>
          </p:nvPr>
        </p:nvSpPr>
        <p:spPr/>
        <p:txBody>
          <a:bodyPr/>
          <a:lstStyle/>
          <a:p>
            <a:pPr>
              <a:lnSpc>
                <a:spcPct val="90000"/>
              </a:lnSpc>
            </a:pPr>
            <a:r>
              <a:rPr lang="en-GB" sz="2400"/>
              <a:t>Land snails are abundant</a:t>
            </a:r>
          </a:p>
          <a:p>
            <a:pPr>
              <a:lnSpc>
                <a:spcPct val="90000"/>
              </a:lnSpc>
            </a:pPr>
            <a:r>
              <a:rPr lang="en-GB" sz="2400"/>
              <a:t>They are easily recovered and identified, down to the species level.</a:t>
            </a:r>
          </a:p>
          <a:p>
            <a:pPr>
              <a:lnSpc>
                <a:spcPct val="90000"/>
              </a:lnSpc>
            </a:pPr>
            <a:r>
              <a:rPr lang="en-GB" sz="2400"/>
              <a:t>They are found in those areas where other forms of fossils are not commonly preserved, and thus they extend the geographical range of our ability to determine environmental change. </a:t>
            </a:r>
          </a:p>
          <a:p>
            <a:pPr>
              <a:lnSpc>
                <a:spcPct val="90000"/>
              </a:lnSpc>
            </a:pPr>
            <a:r>
              <a:rPr lang="en-GB" sz="2400"/>
              <a:t>Snail ecology is well known, and certain species are known to have certain affinities (i.e. for open country, shade or damp conditions) it is possible to reconstruct local and even regional environmental change.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b="1">
                <a:solidFill>
                  <a:schemeClr val="bg2"/>
                </a:solidFill>
              </a:rPr>
              <a:t>Factors controlling species</a:t>
            </a:r>
          </a:p>
        </p:txBody>
      </p:sp>
      <p:sp>
        <p:nvSpPr>
          <p:cNvPr id="62467" name="Rectangle 3"/>
          <p:cNvSpPr>
            <a:spLocks noGrp="1" noChangeArrowheads="1"/>
          </p:cNvSpPr>
          <p:nvPr>
            <p:ph type="body" idx="1"/>
          </p:nvPr>
        </p:nvSpPr>
        <p:spPr>
          <a:xfrm>
            <a:off x="457200" y="1628775"/>
            <a:ext cx="8229600" cy="4467225"/>
          </a:xfrm>
        </p:spPr>
        <p:txBody>
          <a:bodyPr/>
          <a:lstStyle/>
          <a:p>
            <a:pPr>
              <a:lnSpc>
                <a:spcPct val="90000"/>
              </a:lnSpc>
              <a:buFont typeface="Wingdings" pitchFamily="2" charset="2"/>
              <a:buNone/>
            </a:pPr>
            <a:endParaRPr lang="en-GB" sz="2400"/>
          </a:p>
          <a:p>
            <a:pPr>
              <a:lnSpc>
                <a:spcPct val="90000"/>
              </a:lnSpc>
            </a:pPr>
            <a:r>
              <a:rPr lang="en-GB" sz="2400"/>
              <a:t>Light</a:t>
            </a:r>
          </a:p>
          <a:p>
            <a:pPr>
              <a:lnSpc>
                <a:spcPct val="90000"/>
              </a:lnSpc>
            </a:pPr>
            <a:r>
              <a:rPr lang="en-GB" sz="2400"/>
              <a:t>Moisture</a:t>
            </a:r>
          </a:p>
          <a:p>
            <a:pPr>
              <a:lnSpc>
                <a:spcPct val="90000"/>
              </a:lnSpc>
            </a:pPr>
            <a:r>
              <a:rPr lang="en-GB" sz="2400"/>
              <a:t>Food</a:t>
            </a:r>
          </a:p>
          <a:p>
            <a:pPr>
              <a:lnSpc>
                <a:spcPct val="90000"/>
              </a:lnSpc>
            </a:pPr>
            <a:r>
              <a:rPr lang="en-GB" sz="2400"/>
              <a:t>Suitable niche</a:t>
            </a:r>
          </a:p>
          <a:p>
            <a:pPr>
              <a:lnSpc>
                <a:spcPct val="90000"/>
              </a:lnSpc>
            </a:pPr>
            <a:r>
              <a:rPr lang="en-GB" sz="2400"/>
              <a:t>Competition</a:t>
            </a:r>
          </a:p>
          <a:p>
            <a:pPr>
              <a:lnSpc>
                <a:spcPct val="90000"/>
              </a:lnSpc>
            </a:pPr>
            <a:r>
              <a:rPr lang="en-GB" sz="2400"/>
              <a:t>Predation</a:t>
            </a:r>
          </a:p>
          <a:p>
            <a:pPr>
              <a:lnSpc>
                <a:spcPct val="90000"/>
              </a:lnSpc>
            </a:pPr>
            <a:r>
              <a:rPr lang="en-GB" sz="2400"/>
              <a:t>Reproductive rate</a:t>
            </a:r>
          </a:p>
          <a:p>
            <a:pPr>
              <a:lnSpc>
                <a:spcPct val="90000"/>
              </a:lnSpc>
            </a:pPr>
            <a:r>
              <a:rPr lang="en-GB" sz="2400"/>
              <a:t>Temperature</a:t>
            </a:r>
          </a:p>
          <a:p>
            <a:pPr>
              <a:lnSpc>
                <a:spcPct val="90000"/>
              </a:lnSpc>
            </a:pPr>
            <a:r>
              <a:rPr lang="en-GB" sz="2400"/>
              <a:t>The balance between these factors in the environment controls whether or not a species is successful.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endParaRPr lang="en-US"/>
          </a:p>
        </p:txBody>
      </p:sp>
      <p:sp>
        <p:nvSpPr>
          <p:cNvPr id="36867" name="Rectangle 3"/>
          <p:cNvSpPr>
            <a:spLocks noGrp="1" noChangeArrowheads="1"/>
          </p:cNvSpPr>
          <p:nvPr>
            <p:ph type="body" idx="1"/>
          </p:nvPr>
        </p:nvSpPr>
        <p:spPr/>
        <p:txBody>
          <a:bodyPr/>
          <a:lstStyle/>
          <a:p>
            <a:endParaRPr lang="en-US"/>
          </a:p>
        </p:txBody>
      </p:sp>
      <p:pic>
        <p:nvPicPr>
          <p:cNvPr id="36868" name="Picture 4" descr="264D8A82"/>
          <p:cNvPicPr>
            <a:picLocks noChangeAspect="1" noChangeArrowheads="1"/>
          </p:cNvPicPr>
          <p:nvPr/>
        </p:nvPicPr>
        <p:blipFill>
          <a:blip r:embed="rId3" cstate="print"/>
          <a:srcRect/>
          <a:stretch>
            <a:fillRect/>
          </a:stretch>
        </p:blipFill>
        <p:spPr bwMode="auto">
          <a:xfrm>
            <a:off x="900113" y="620713"/>
            <a:ext cx="6446837" cy="54991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sz="4000">
                <a:solidFill>
                  <a:schemeClr val="bg1"/>
                </a:solidFill>
              </a:rPr>
              <a:t>Variation within species can be indicative of local conditions</a:t>
            </a:r>
          </a:p>
        </p:txBody>
      </p:sp>
      <p:sp>
        <p:nvSpPr>
          <p:cNvPr id="33795" name="Rectangle 3"/>
          <p:cNvSpPr>
            <a:spLocks noGrp="1" noChangeArrowheads="1"/>
          </p:cNvSpPr>
          <p:nvPr>
            <p:ph type="body" idx="1"/>
          </p:nvPr>
        </p:nvSpPr>
        <p:spPr/>
        <p:txBody>
          <a:bodyPr/>
          <a:lstStyle/>
          <a:p>
            <a:endParaRPr lang="en-US"/>
          </a:p>
        </p:txBody>
      </p:sp>
      <p:pic>
        <p:nvPicPr>
          <p:cNvPr id="33796" name="Picture 4" descr="DEEFA9BE"/>
          <p:cNvPicPr>
            <a:picLocks noChangeAspect="1" noChangeArrowheads="1"/>
          </p:cNvPicPr>
          <p:nvPr/>
        </p:nvPicPr>
        <p:blipFill>
          <a:blip r:embed="rId3" cstate="print"/>
          <a:srcRect/>
          <a:stretch>
            <a:fillRect/>
          </a:stretch>
        </p:blipFill>
        <p:spPr bwMode="auto">
          <a:xfrm>
            <a:off x="395288" y="2420938"/>
            <a:ext cx="8085137" cy="4238625"/>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50825" y="2205038"/>
            <a:ext cx="8229600" cy="1371600"/>
          </a:xfrm>
        </p:spPr>
        <p:txBody>
          <a:bodyPr/>
          <a:lstStyle/>
          <a:p>
            <a:r>
              <a:rPr lang="en-US" sz="4000">
                <a:solidFill>
                  <a:schemeClr val="bg2"/>
                </a:solidFill>
              </a:rPr>
              <a:t>Taphonomy</a:t>
            </a:r>
            <a:br>
              <a:rPr lang="en-US" sz="4000">
                <a:solidFill>
                  <a:schemeClr val="bg2"/>
                </a:solidFill>
              </a:rPr>
            </a:br>
            <a:endParaRPr lang="en-US" sz="4000">
              <a:solidFill>
                <a:schemeClr val="bg2"/>
              </a:solidFill>
            </a:endParaRPr>
          </a:p>
        </p:txBody>
      </p:sp>
      <p:sp>
        <p:nvSpPr>
          <p:cNvPr id="43011" name="Rectangle 3"/>
          <p:cNvSpPr>
            <a:spLocks noGrp="1" noChangeArrowheads="1"/>
          </p:cNvSpPr>
          <p:nvPr>
            <p:ph type="body" idx="1"/>
          </p:nvPr>
        </p:nvSpPr>
        <p:spPr/>
        <p:txBody>
          <a:bodyPr/>
          <a:lstStyle/>
          <a:p>
            <a:endParaRPr lang="en-US"/>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endParaRPr lang="en-US"/>
          </a:p>
        </p:txBody>
      </p:sp>
      <p:sp>
        <p:nvSpPr>
          <p:cNvPr id="32771" name="Rectangle 3"/>
          <p:cNvSpPr>
            <a:spLocks noGrp="1" noChangeArrowheads="1"/>
          </p:cNvSpPr>
          <p:nvPr>
            <p:ph type="body" idx="1"/>
          </p:nvPr>
        </p:nvSpPr>
        <p:spPr/>
        <p:txBody>
          <a:bodyPr/>
          <a:lstStyle/>
          <a:p>
            <a:endParaRPr lang="en-US"/>
          </a:p>
        </p:txBody>
      </p:sp>
      <p:pic>
        <p:nvPicPr>
          <p:cNvPr id="32772" name="Picture 4" descr="F684430"/>
          <p:cNvPicPr>
            <a:picLocks noChangeAspect="1" noChangeArrowheads="1"/>
          </p:cNvPicPr>
          <p:nvPr/>
        </p:nvPicPr>
        <p:blipFill>
          <a:blip r:embed="rId3" cstate="print"/>
          <a:srcRect/>
          <a:stretch>
            <a:fillRect/>
          </a:stretch>
        </p:blipFill>
        <p:spPr bwMode="auto">
          <a:xfrm>
            <a:off x="971550" y="620713"/>
            <a:ext cx="7513638" cy="5407025"/>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sz="4000" b="1">
                <a:solidFill>
                  <a:schemeClr val="bg1"/>
                </a:solidFill>
              </a:rPr>
              <a:t>Stages in the use of mollusc data</a:t>
            </a:r>
          </a:p>
        </p:txBody>
      </p:sp>
      <p:sp>
        <p:nvSpPr>
          <p:cNvPr id="63491" name="Rectangle 3"/>
          <p:cNvSpPr>
            <a:spLocks noGrp="1" noChangeArrowheads="1"/>
          </p:cNvSpPr>
          <p:nvPr>
            <p:ph type="body" idx="1"/>
          </p:nvPr>
        </p:nvSpPr>
        <p:spPr/>
        <p:txBody>
          <a:bodyPr/>
          <a:lstStyle/>
          <a:p>
            <a:endParaRPr lang="en-GB"/>
          </a:p>
          <a:p>
            <a:r>
              <a:rPr lang="en-GB"/>
              <a:t>Extraction of molluscan remains from site</a:t>
            </a:r>
          </a:p>
          <a:p>
            <a:r>
              <a:rPr lang="en-GB"/>
              <a:t>Processing of samples</a:t>
            </a:r>
          </a:p>
          <a:p>
            <a:r>
              <a:rPr lang="en-GB"/>
              <a:t>Sorting and identification of individuals</a:t>
            </a:r>
          </a:p>
          <a:p>
            <a:r>
              <a:rPr lang="en-GB"/>
              <a:t>Quantification of numbers of individuals</a:t>
            </a:r>
          </a:p>
          <a:p>
            <a:r>
              <a:rPr lang="en-GB"/>
              <a:t>Identification of habitats</a:t>
            </a:r>
          </a:p>
          <a:p>
            <a:r>
              <a:rPr lang="en-GB"/>
              <a:t>Quantification to identify pasts habitats</a:t>
            </a:r>
          </a:p>
        </p:txBody>
      </p:sp>
      <p:pic>
        <p:nvPicPr>
          <p:cNvPr id="63492" name="Picture 4" descr="Slide1"/>
          <p:cNvPicPr>
            <a:picLocks noChangeAspect="1" noChangeArrowheads="1"/>
          </p:cNvPicPr>
          <p:nvPr/>
        </p:nvPicPr>
        <p:blipFill>
          <a:blip r:embed="rId3" cstate="print"/>
          <a:srcRect/>
          <a:stretch>
            <a:fillRect/>
          </a:stretch>
        </p:blipFill>
        <p:spPr bwMode="auto">
          <a:xfrm>
            <a:off x="6084888" y="1196975"/>
            <a:ext cx="1873250" cy="1404938"/>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50825" y="2349500"/>
            <a:ext cx="8229600" cy="1371600"/>
          </a:xfrm>
        </p:spPr>
        <p:txBody>
          <a:bodyPr/>
          <a:lstStyle/>
          <a:p>
            <a:r>
              <a:rPr lang="en-US" sz="4000">
                <a:solidFill>
                  <a:schemeClr val="bg2"/>
                </a:solidFill>
              </a:rPr>
              <a:t>Palaeoenvironmental reconstructions</a:t>
            </a:r>
          </a:p>
        </p:txBody>
      </p:sp>
      <p:sp>
        <p:nvSpPr>
          <p:cNvPr id="40963" name="Rectangle 3"/>
          <p:cNvSpPr>
            <a:spLocks noGrp="1" noChangeArrowheads="1"/>
          </p:cNvSpPr>
          <p:nvPr>
            <p:ph type="body" idx="1"/>
          </p:nvPr>
        </p:nvSpPr>
        <p:spPr/>
        <p:txBody>
          <a:bodyPr/>
          <a:lstStyle/>
          <a:p>
            <a:endParaRPr lang="en-US"/>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8" name="Picture 4" descr="B8338BA6"/>
          <p:cNvPicPr>
            <a:picLocks noChangeAspect="1" noChangeArrowheads="1"/>
          </p:cNvPicPr>
          <p:nvPr/>
        </p:nvPicPr>
        <p:blipFill>
          <a:blip r:embed="rId3" cstate="print"/>
          <a:srcRect/>
          <a:stretch>
            <a:fillRect/>
          </a:stretch>
        </p:blipFill>
        <p:spPr bwMode="auto">
          <a:xfrm>
            <a:off x="250825" y="1844675"/>
            <a:ext cx="6797675" cy="4168775"/>
          </a:xfrm>
          <a:prstGeom prst="rect">
            <a:avLst/>
          </a:prstGeom>
          <a:noFill/>
        </p:spPr>
      </p:pic>
      <p:pic>
        <p:nvPicPr>
          <p:cNvPr id="31749" name="Picture 5" descr="Solifluction trench 1"/>
          <p:cNvPicPr>
            <a:picLocks noChangeAspect="1" noChangeArrowheads="1"/>
          </p:cNvPicPr>
          <p:nvPr/>
        </p:nvPicPr>
        <p:blipFill>
          <a:blip r:embed="rId4" cstate="print"/>
          <a:srcRect/>
          <a:stretch>
            <a:fillRect/>
          </a:stretch>
        </p:blipFill>
        <p:spPr bwMode="auto">
          <a:xfrm>
            <a:off x="5580063" y="188913"/>
            <a:ext cx="3122612" cy="2081212"/>
          </a:xfrm>
          <a:prstGeom prst="rect">
            <a:avLst/>
          </a:prstGeom>
          <a:noFill/>
        </p:spPr>
      </p:pic>
      <p:sp>
        <p:nvSpPr>
          <p:cNvPr id="31750" name="Text Box 6"/>
          <p:cNvSpPr txBox="1">
            <a:spLocks noChangeArrowheads="1"/>
          </p:cNvSpPr>
          <p:nvPr/>
        </p:nvSpPr>
        <p:spPr bwMode="auto">
          <a:xfrm>
            <a:off x="395288" y="666750"/>
            <a:ext cx="5127625" cy="701675"/>
          </a:xfrm>
          <a:prstGeom prst="rect">
            <a:avLst/>
          </a:prstGeom>
          <a:noFill/>
          <a:ln w="9525">
            <a:noFill/>
            <a:miter lim="800000"/>
            <a:headEnd/>
            <a:tailEnd/>
          </a:ln>
          <a:effectLst/>
        </p:spPr>
        <p:txBody>
          <a:bodyPr wrap="none">
            <a:spAutoFit/>
          </a:bodyPr>
          <a:lstStyle/>
          <a:p>
            <a:r>
              <a:rPr lang="en-US" sz="2000">
                <a:solidFill>
                  <a:schemeClr val="bg2"/>
                </a:solidFill>
              </a:rPr>
              <a:t>Holocene dry valley fills and human activity:</a:t>
            </a:r>
          </a:p>
          <a:p>
            <a:r>
              <a:rPr lang="en-US" sz="2000">
                <a:solidFill>
                  <a:schemeClr val="bg2"/>
                </a:solidFill>
              </a:rPr>
              <a:t>Evidence from the molluscs</a:t>
            </a:r>
          </a:p>
        </p:txBody>
      </p:sp>
      <p:pic>
        <p:nvPicPr>
          <p:cNvPr id="31751" name="Picture 7" descr="Slide8"/>
          <p:cNvPicPr>
            <a:picLocks noChangeAspect="1" noChangeArrowheads="1"/>
          </p:cNvPicPr>
          <p:nvPr/>
        </p:nvPicPr>
        <p:blipFill>
          <a:blip r:embed="rId5" cstate="print"/>
          <a:srcRect/>
          <a:stretch>
            <a:fillRect/>
          </a:stretch>
        </p:blipFill>
        <p:spPr bwMode="auto">
          <a:xfrm>
            <a:off x="6877050" y="5229225"/>
            <a:ext cx="1870075" cy="1403350"/>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endParaRPr lang="en-US"/>
          </a:p>
        </p:txBody>
      </p:sp>
      <p:sp>
        <p:nvSpPr>
          <p:cNvPr id="84995" name="Rectangle 3"/>
          <p:cNvSpPr>
            <a:spLocks noGrp="1" noChangeArrowheads="1"/>
          </p:cNvSpPr>
          <p:nvPr>
            <p:ph type="body" idx="1"/>
          </p:nvPr>
        </p:nvSpPr>
        <p:spPr/>
        <p:txBody>
          <a:bodyPr/>
          <a:lstStyle/>
          <a:p>
            <a:endParaRPr lang="en-US"/>
          </a:p>
        </p:txBody>
      </p:sp>
      <p:pic>
        <p:nvPicPr>
          <p:cNvPr id="84996" name="Picture 4" descr="Slide4"/>
          <p:cNvPicPr>
            <a:picLocks noChangeAspect="1" noChangeArrowheads="1"/>
          </p:cNvPicPr>
          <p:nvPr/>
        </p:nvPicPr>
        <p:blipFill>
          <a:blip r:embed="rId2" cstate="print"/>
          <a:srcRect/>
          <a:stretch>
            <a:fillRect/>
          </a:stretch>
        </p:blipFill>
        <p:spPr bwMode="auto">
          <a:xfrm>
            <a:off x="611188" y="692150"/>
            <a:ext cx="4284662" cy="3213100"/>
          </a:xfrm>
          <a:prstGeom prst="rect">
            <a:avLst/>
          </a:prstGeom>
          <a:noFill/>
        </p:spPr>
      </p:pic>
      <p:pic>
        <p:nvPicPr>
          <p:cNvPr id="84997" name="Picture 5" descr="Slide7"/>
          <p:cNvPicPr>
            <a:picLocks noChangeAspect="1" noChangeArrowheads="1"/>
          </p:cNvPicPr>
          <p:nvPr/>
        </p:nvPicPr>
        <p:blipFill>
          <a:blip r:embed="rId3" cstate="print"/>
          <a:srcRect/>
          <a:stretch>
            <a:fillRect/>
          </a:stretch>
        </p:blipFill>
        <p:spPr bwMode="auto">
          <a:xfrm>
            <a:off x="5292725" y="3683000"/>
            <a:ext cx="3417888" cy="2563813"/>
          </a:xfrm>
          <a:prstGeom prst="rect">
            <a:avLst/>
          </a:prstGeom>
          <a:noFill/>
        </p:spPr>
      </p:pic>
      <p:sp>
        <p:nvSpPr>
          <p:cNvPr id="84998" name="Text Box 6"/>
          <p:cNvSpPr txBox="1">
            <a:spLocks noChangeArrowheads="1"/>
          </p:cNvSpPr>
          <p:nvPr/>
        </p:nvSpPr>
        <p:spPr bwMode="auto">
          <a:xfrm>
            <a:off x="1311275" y="4668838"/>
            <a:ext cx="3735388" cy="641350"/>
          </a:xfrm>
          <a:prstGeom prst="rect">
            <a:avLst/>
          </a:prstGeom>
          <a:noFill/>
          <a:ln w="9525">
            <a:noFill/>
            <a:miter lim="800000"/>
            <a:headEnd/>
            <a:tailEnd/>
          </a:ln>
          <a:effectLst/>
        </p:spPr>
        <p:txBody>
          <a:bodyPr wrap="none">
            <a:spAutoFit/>
          </a:bodyPr>
          <a:lstStyle/>
          <a:p>
            <a:r>
              <a:rPr lang="en-GB"/>
              <a:t>Holywell Coombe, a long record of </a:t>
            </a:r>
          </a:p>
          <a:p>
            <a:r>
              <a:rPr lang="en-GB"/>
              <a:t>Holocene environmental change</a:t>
            </a:r>
            <a:endParaRPr lang="en-US"/>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endParaRPr lang="en-US"/>
          </a:p>
        </p:txBody>
      </p:sp>
      <p:sp>
        <p:nvSpPr>
          <p:cNvPr id="41987" name="Rectangle 3"/>
          <p:cNvSpPr>
            <a:spLocks noGrp="1" noChangeArrowheads="1"/>
          </p:cNvSpPr>
          <p:nvPr>
            <p:ph type="body" idx="1"/>
          </p:nvPr>
        </p:nvSpPr>
        <p:spPr/>
        <p:txBody>
          <a:bodyPr/>
          <a:lstStyle/>
          <a:p>
            <a:endParaRPr lang="en-US"/>
          </a:p>
        </p:txBody>
      </p:sp>
      <p:pic>
        <p:nvPicPr>
          <p:cNvPr id="41988" name="Picture 4" descr="7F679FD8"/>
          <p:cNvPicPr>
            <a:picLocks noChangeAspect="1" noChangeArrowheads="1"/>
          </p:cNvPicPr>
          <p:nvPr/>
        </p:nvPicPr>
        <p:blipFill>
          <a:blip r:embed="rId3" cstate="print"/>
          <a:srcRect/>
          <a:stretch>
            <a:fillRect/>
          </a:stretch>
        </p:blipFill>
        <p:spPr bwMode="auto">
          <a:xfrm>
            <a:off x="323850" y="692150"/>
            <a:ext cx="8569325" cy="5811838"/>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395288" y="2349500"/>
            <a:ext cx="8229600" cy="1371600"/>
          </a:xfrm>
        </p:spPr>
        <p:txBody>
          <a:bodyPr/>
          <a:lstStyle/>
          <a:p>
            <a:r>
              <a:rPr lang="en-GB">
                <a:solidFill>
                  <a:schemeClr val="bg2"/>
                </a:solidFill>
              </a:rPr>
              <a:t>Dating and stratigraphy</a:t>
            </a:r>
          </a:p>
        </p:txBody>
      </p:sp>
      <p:sp>
        <p:nvSpPr>
          <p:cNvPr id="67587" name="Rectangle 3"/>
          <p:cNvSpPr>
            <a:spLocks noGrp="1" noChangeArrowheads="1"/>
          </p:cNvSpPr>
          <p:nvPr>
            <p:ph type="body" idx="1"/>
          </p:nvPr>
        </p:nvSpPr>
        <p:spPr/>
        <p:txBody>
          <a:bodyPr/>
          <a:lstStyle/>
          <a:p>
            <a:endParaRPr lang="en-US"/>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68313" y="188913"/>
            <a:ext cx="8229600" cy="1371600"/>
          </a:xfrm>
        </p:spPr>
        <p:txBody>
          <a:bodyPr/>
          <a:lstStyle/>
          <a:p>
            <a:r>
              <a:rPr lang="en-GB" sz="4000">
                <a:solidFill>
                  <a:schemeClr val="bg2"/>
                </a:solidFill>
              </a:rPr>
              <a:t>Molluscs as stratigraphic indicators</a:t>
            </a:r>
          </a:p>
        </p:txBody>
      </p:sp>
      <p:sp>
        <p:nvSpPr>
          <p:cNvPr id="65539" name="Rectangle 3"/>
          <p:cNvSpPr>
            <a:spLocks noGrp="1" noChangeArrowheads="1"/>
          </p:cNvSpPr>
          <p:nvPr>
            <p:ph type="body" idx="1"/>
          </p:nvPr>
        </p:nvSpPr>
        <p:spPr/>
        <p:txBody>
          <a:bodyPr/>
          <a:lstStyle/>
          <a:p>
            <a:endParaRPr lang="en-US"/>
          </a:p>
        </p:txBody>
      </p:sp>
      <p:sp>
        <p:nvSpPr>
          <p:cNvPr id="65544" name="Rectangle 8"/>
          <p:cNvSpPr>
            <a:spLocks noChangeArrowheads="1"/>
          </p:cNvSpPr>
          <p:nvPr/>
        </p:nvSpPr>
        <p:spPr bwMode="auto">
          <a:xfrm>
            <a:off x="395288" y="1412875"/>
            <a:ext cx="8424862" cy="4968875"/>
          </a:xfrm>
          <a:prstGeom prst="rect">
            <a:avLst/>
          </a:prstGeom>
          <a:solidFill>
            <a:schemeClr val="tx1"/>
          </a:solidFill>
          <a:ln w="9525">
            <a:solidFill>
              <a:schemeClr val="tx1"/>
            </a:solidFill>
            <a:miter lim="800000"/>
            <a:headEnd/>
            <a:tailEnd/>
          </a:ln>
          <a:effectLst/>
        </p:spPr>
        <p:txBody>
          <a:bodyPr wrap="none" anchor="ctr"/>
          <a:lstStyle/>
          <a:p>
            <a:pPr algn="ctr"/>
            <a:endParaRPr lang="en-US"/>
          </a:p>
        </p:txBody>
      </p:sp>
      <p:pic>
        <p:nvPicPr>
          <p:cNvPr id="65546" name="Picture 10" descr="pi-corb3">
            <a:hlinkClick r:id=""/>
          </p:cNvPr>
          <p:cNvPicPr>
            <a:picLocks noChangeAspect="1" noChangeArrowheads="1"/>
          </p:cNvPicPr>
          <p:nvPr/>
        </p:nvPicPr>
        <p:blipFill>
          <a:blip r:embed="rId3" cstate="print"/>
          <a:srcRect/>
          <a:stretch>
            <a:fillRect/>
          </a:stretch>
        </p:blipFill>
        <p:spPr bwMode="auto">
          <a:xfrm>
            <a:off x="539750" y="1847850"/>
            <a:ext cx="7345363" cy="4173538"/>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9" name="Picture 11" descr="amino4"/>
          <p:cNvPicPr>
            <a:picLocks noGrp="1" noChangeAspect="1" noChangeArrowheads="1"/>
          </p:cNvPicPr>
          <p:nvPr>
            <p:ph sz="half" idx="4294967295"/>
          </p:nvPr>
        </p:nvPicPr>
        <p:blipFill>
          <a:blip r:embed="rId3" cstate="print"/>
          <a:srcRect/>
          <a:stretch>
            <a:fillRect/>
          </a:stretch>
        </p:blipFill>
        <p:spPr>
          <a:xfrm>
            <a:off x="4932363" y="4221163"/>
            <a:ext cx="3132137" cy="2374900"/>
          </a:xfrm>
        </p:spPr>
      </p:pic>
      <p:pic>
        <p:nvPicPr>
          <p:cNvPr id="68617" name="Picture 9" descr="amino1"/>
          <p:cNvPicPr>
            <a:picLocks noChangeAspect="1" noChangeArrowheads="1"/>
          </p:cNvPicPr>
          <p:nvPr/>
        </p:nvPicPr>
        <p:blipFill>
          <a:blip r:embed="rId4" cstate="print"/>
          <a:srcRect/>
          <a:stretch>
            <a:fillRect/>
          </a:stretch>
        </p:blipFill>
        <p:spPr bwMode="auto">
          <a:xfrm>
            <a:off x="395288" y="2852738"/>
            <a:ext cx="2743200" cy="3543300"/>
          </a:xfrm>
          <a:prstGeom prst="rect">
            <a:avLst/>
          </a:prstGeom>
          <a:noFill/>
        </p:spPr>
      </p:pic>
      <p:pic>
        <p:nvPicPr>
          <p:cNvPr id="68621" name="Picture 13" descr="chart_01"/>
          <p:cNvPicPr>
            <a:picLocks noGrp="1" noChangeAspect="1" noChangeArrowheads="1"/>
          </p:cNvPicPr>
          <p:nvPr>
            <p:ph sz="half" idx="4294967295"/>
          </p:nvPr>
        </p:nvPicPr>
        <p:blipFill>
          <a:blip r:embed="rId5" cstate="print"/>
          <a:srcRect/>
          <a:stretch>
            <a:fillRect/>
          </a:stretch>
        </p:blipFill>
        <p:spPr>
          <a:xfrm>
            <a:off x="4716463" y="333375"/>
            <a:ext cx="3670300" cy="3505200"/>
          </a:xfrm>
          <a:noFill/>
          <a:ln/>
        </p:spPr>
      </p:pic>
      <p:sp>
        <p:nvSpPr>
          <p:cNvPr id="68624" name="Text Box 16"/>
          <p:cNvSpPr txBox="1">
            <a:spLocks noChangeArrowheads="1"/>
          </p:cNvSpPr>
          <p:nvPr/>
        </p:nvSpPr>
        <p:spPr bwMode="auto">
          <a:xfrm>
            <a:off x="250825" y="1196975"/>
            <a:ext cx="3727450" cy="457200"/>
          </a:xfrm>
          <a:prstGeom prst="rect">
            <a:avLst/>
          </a:prstGeom>
          <a:noFill/>
          <a:ln w="9525">
            <a:noFill/>
            <a:miter lim="800000"/>
            <a:headEnd/>
            <a:tailEnd/>
          </a:ln>
          <a:effectLst/>
        </p:spPr>
        <p:txBody>
          <a:bodyPr wrap="none">
            <a:spAutoFit/>
          </a:bodyPr>
          <a:lstStyle/>
          <a:p>
            <a:r>
              <a:rPr lang="en-GB" sz="2400">
                <a:solidFill>
                  <a:schemeClr val="bg2"/>
                </a:solidFill>
              </a:rPr>
              <a:t>Amino acid geochronology</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solidFill>
                  <a:schemeClr val="bg1"/>
                </a:solidFill>
              </a:rPr>
              <a:t>Diet</a:t>
            </a:r>
          </a:p>
        </p:txBody>
      </p:sp>
      <p:sp>
        <p:nvSpPr>
          <p:cNvPr id="79875" name="Rectangle 3"/>
          <p:cNvSpPr>
            <a:spLocks noGrp="1" noChangeArrowheads="1"/>
          </p:cNvSpPr>
          <p:nvPr>
            <p:ph type="body" sz="half" idx="1"/>
          </p:nvPr>
        </p:nvSpPr>
        <p:spPr/>
        <p:txBody>
          <a:bodyPr/>
          <a:lstStyle/>
          <a:p>
            <a:r>
              <a:rPr lang="en-GB" sz="2800"/>
              <a:t>Usually marine molluscs used</a:t>
            </a:r>
          </a:p>
          <a:p>
            <a:pPr>
              <a:buFont typeface="Wingdings" pitchFamily="2" charset="2"/>
              <a:buNone/>
            </a:pPr>
            <a:endParaRPr lang="en-GB" sz="2800"/>
          </a:p>
          <a:p>
            <a:r>
              <a:rPr lang="en-GB" sz="2800"/>
              <a:t>Roman introduced the edible snail to Britain</a:t>
            </a:r>
          </a:p>
        </p:txBody>
      </p:sp>
      <p:pic>
        <p:nvPicPr>
          <p:cNvPr id="79877" name="Picture 5" descr="Petit-Gris snail or brown garden snail ( shell mesuring about 1 1/4 in)"/>
          <p:cNvPicPr>
            <a:picLocks noGrp="1" noChangeAspect="1" noChangeArrowheads="1"/>
          </p:cNvPicPr>
          <p:nvPr>
            <p:ph sz="half" idx="2"/>
          </p:nvPr>
        </p:nvPicPr>
        <p:blipFill>
          <a:blip r:embed="rId3" cstate="print"/>
          <a:srcRect/>
          <a:stretch>
            <a:fillRect/>
          </a:stretch>
        </p:blipFill>
        <p:spPr>
          <a:xfrm>
            <a:off x="5867400" y="2420938"/>
            <a:ext cx="2505075" cy="1476375"/>
          </a:xfrm>
          <a:noFill/>
          <a:ln/>
        </p:spPr>
      </p:pic>
      <p:sp>
        <p:nvSpPr>
          <p:cNvPr id="79879" name="Rectangle 7"/>
          <p:cNvSpPr>
            <a:spLocks noChangeArrowheads="1"/>
          </p:cNvSpPr>
          <p:nvPr/>
        </p:nvSpPr>
        <p:spPr bwMode="auto">
          <a:xfrm>
            <a:off x="5148263" y="4437063"/>
            <a:ext cx="3527425" cy="366712"/>
          </a:xfrm>
          <a:prstGeom prst="rect">
            <a:avLst/>
          </a:prstGeom>
          <a:noFill/>
          <a:ln w="9525">
            <a:noFill/>
            <a:miter lim="800000"/>
            <a:headEnd/>
            <a:tailEnd/>
          </a:ln>
          <a:effectLst/>
        </p:spPr>
        <p:txBody>
          <a:bodyPr wrap="none" anchor="ctr">
            <a:spAutoFit/>
          </a:bodyPr>
          <a:lstStyle/>
          <a:p>
            <a:r>
              <a:rPr lang="en-GB" i="1"/>
              <a:t>Helix aspersa</a:t>
            </a:r>
            <a:r>
              <a:rPr lang="en-GB"/>
              <a:t> is good for rearing </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sz="4000">
                <a:solidFill>
                  <a:schemeClr val="bg1"/>
                </a:solidFill>
              </a:rPr>
              <a:t>Diet: an example from Franchthi cave</a:t>
            </a:r>
            <a:endParaRPr lang="en-US" sz="4000">
              <a:solidFill>
                <a:schemeClr val="bg1"/>
              </a:solidFill>
            </a:endParaRPr>
          </a:p>
        </p:txBody>
      </p:sp>
      <p:sp>
        <p:nvSpPr>
          <p:cNvPr id="82947" name="Rectangle 3"/>
          <p:cNvSpPr>
            <a:spLocks noGrp="1" noChangeArrowheads="1"/>
          </p:cNvSpPr>
          <p:nvPr>
            <p:ph type="body" idx="1"/>
          </p:nvPr>
        </p:nvSpPr>
        <p:spPr/>
        <p:txBody>
          <a:bodyPr/>
          <a:lstStyle/>
          <a:p>
            <a:endParaRPr lang="en-US"/>
          </a:p>
        </p:txBody>
      </p:sp>
      <p:pic>
        <p:nvPicPr>
          <p:cNvPr id="82948" name="Picture 4" descr="DAF87CC8"/>
          <p:cNvPicPr>
            <a:picLocks noChangeAspect="1" noChangeArrowheads="1"/>
          </p:cNvPicPr>
          <p:nvPr/>
        </p:nvPicPr>
        <p:blipFill>
          <a:blip r:embed="rId2" cstate="print"/>
          <a:srcRect/>
          <a:stretch>
            <a:fillRect/>
          </a:stretch>
        </p:blipFill>
        <p:spPr bwMode="auto">
          <a:xfrm>
            <a:off x="2484438" y="2060575"/>
            <a:ext cx="4332287" cy="3940175"/>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endParaRPr lang="en-US"/>
          </a:p>
        </p:txBody>
      </p:sp>
      <p:sp>
        <p:nvSpPr>
          <p:cNvPr id="83971" name="Rectangle 3"/>
          <p:cNvSpPr>
            <a:spLocks noGrp="1" noChangeArrowheads="1"/>
          </p:cNvSpPr>
          <p:nvPr>
            <p:ph type="body" idx="1"/>
          </p:nvPr>
        </p:nvSpPr>
        <p:spPr/>
        <p:txBody>
          <a:bodyPr/>
          <a:lstStyle/>
          <a:p>
            <a:endParaRPr lang="en-US"/>
          </a:p>
        </p:txBody>
      </p:sp>
      <p:pic>
        <p:nvPicPr>
          <p:cNvPr id="83972" name="Picture 4" descr="1EBBA616"/>
          <p:cNvPicPr>
            <a:picLocks noChangeAspect="1" noChangeArrowheads="1"/>
          </p:cNvPicPr>
          <p:nvPr/>
        </p:nvPicPr>
        <p:blipFill>
          <a:blip r:embed="rId2" cstate="print"/>
          <a:srcRect/>
          <a:stretch>
            <a:fillRect/>
          </a:stretch>
        </p:blipFill>
        <p:spPr bwMode="auto">
          <a:xfrm>
            <a:off x="539750" y="3357563"/>
            <a:ext cx="3240088" cy="2590800"/>
          </a:xfrm>
          <a:prstGeom prst="rect">
            <a:avLst/>
          </a:prstGeom>
          <a:noFill/>
        </p:spPr>
      </p:pic>
      <p:pic>
        <p:nvPicPr>
          <p:cNvPr id="83973" name="Picture 5" descr="879F294"/>
          <p:cNvPicPr>
            <a:picLocks noChangeAspect="1" noChangeArrowheads="1"/>
          </p:cNvPicPr>
          <p:nvPr/>
        </p:nvPicPr>
        <p:blipFill>
          <a:blip r:embed="rId3" cstate="print"/>
          <a:srcRect/>
          <a:stretch>
            <a:fillRect/>
          </a:stretch>
        </p:blipFill>
        <p:spPr bwMode="auto">
          <a:xfrm>
            <a:off x="539750" y="476250"/>
            <a:ext cx="3311525" cy="2655888"/>
          </a:xfrm>
          <a:prstGeom prst="rect">
            <a:avLst/>
          </a:prstGeom>
          <a:noFill/>
        </p:spPr>
      </p:pic>
      <p:pic>
        <p:nvPicPr>
          <p:cNvPr id="83974" name="Picture 6" descr="C827B9C2"/>
          <p:cNvPicPr>
            <a:picLocks noChangeAspect="1" noChangeArrowheads="1"/>
          </p:cNvPicPr>
          <p:nvPr/>
        </p:nvPicPr>
        <p:blipFill>
          <a:blip r:embed="rId4" cstate="print"/>
          <a:srcRect/>
          <a:stretch>
            <a:fillRect/>
          </a:stretch>
        </p:blipFill>
        <p:spPr bwMode="auto">
          <a:xfrm>
            <a:off x="4211638" y="1916113"/>
            <a:ext cx="3698875" cy="2947987"/>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235</TotalTime>
  <Words>572</Words>
  <Application>Microsoft Office PowerPoint</Application>
  <PresentationFormat>On-screen Show (4:3)</PresentationFormat>
  <Paragraphs>132</Paragraphs>
  <Slides>31</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Tahoma</vt:lpstr>
      <vt:lpstr>Wingdings</vt:lpstr>
      <vt:lpstr>Textured</vt:lpstr>
      <vt:lpstr>MOLLUSCS IN ARCHAEOLOGY</vt:lpstr>
      <vt:lpstr>Characteristics of molluscs</vt:lpstr>
      <vt:lpstr>PowerPoint Presentation</vt:lpstr>
      <vt:lpstr>PowerPoint Presentation</vt:lpstr>
      <vt:lpstr>Gastropoda</vt:lpstr>
      <vt:lpstr>Pelecypoda</vt:lpstr>
      <vt:lpstr>Land snails</vt:lpstr>
      <vt:lpstr>Molluscs are found in:</vt:lpstr>
      <vt:lpstr>Land snails</vt:lpstr>
      <vt:lpstr>PowerPoint Presentation</vt:lpstr>
      <vt:lpstr>PowerPoint Presentation</vt:lpstr>
      <vt:lpstr>PowerPoint Presentation</vt:lpstr>
      <vt:lpstr>Land snails</vt:lpstr>
      <vt:lpstr>PowerPoint Presentation</vt:lpstr>
      <vt:lpstr>Land snails</vt:lpstr>
      <vt:lpstr>Factors controlling species</vt:lpstr>
      <vt:lpstr>PowerPoint Presentation</vt:lpstr>
      <vt:lpstr>Variation within species can be indicative of local conditions</vt:lpstr>
      <vt:lpstr>Taphonomy </vt:lpstr>
      <vt:lpstr>PowerPoint Presentation</vt:lpstr>
      <vt:lpstr>Stages in the use of mollusc data</vt:lpstr>
      <vt:lpstr>Palaeoenvironmental reconstructions</vt:lpstr>
      <vt:lpstr>PowerPoint Presentation</vt:lpstr>
      <vt:lpstr>PowerPoint Presentation</vt:lpstr>
      <vt:lpstr>PowerPoint Presentation</vt:lpstr>
      <vt:lpstr>Dating and stratigraphy</vt:lpstr>
      <vt:lpstr>Molluscs as stratigraphic indicators</vt:lpstr>
      <vt:lpstr>PowerPoint Presentation</vt:lpstr>
      <vt:lpstr>Diet</vt:lpstr>
      <vt:lpstr>Diet: an example from Franchthi cave</vt:lpstr>
      <vt:lpstr>PowerPoint Presentation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SR014</dc:creator>
  <cp:lastModifiedBy>Martin Bates</cp:lastModifiedBy>
  <cp:revision>9</cp:revision>
  <dcterms:created xsi:type="dcterms:W3CDTF">2005-11-09T15:51:06Z</dcterms:created>
  <dcterms:modified xsi:type="dcterms:W3CDTF">2015-11-10T11:22:25Z</dcterms:modified>
</cp:coreProperties>
</file>