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8" r:id="rId5"/>
    <p:sldId id="287" r:id="rId6"/>
    <p:sldId id="288" r:id="rId7"/>
    <p:sldId id="289" r:id="rId8"/>
    <p:sldId id="292" r:id="rId9"/>
    <p:sldId id="297" r:id="rId10"/>
    <p:sldId id="293" r:id="rId11"/>
    <p:sldId id="294" r:id="rId12"/>
    <p:sldId id="295" r:id="rId13"/>
    <p:sldId id="298" r:id="rId14"/>
    <p:sldId id="291" r:id="rId15"/>
    <p:sldId id="296" r:id="rId16"/>
    <p:sldId id="299" r:id="rId17"/>
    <p:sldId id="300" r:id="rId18"/>
    <p:sldId id="285" r:id="rId19"/>
  </p:sldIdLst>
  <p:sldSz cx="9144000" cy="6858000" type="screen4x3"/>
  <p:notesSz cx="6797675" cy="9926638"/>
  <p:custShowLst>
    <p:custShow name="Custom Show 1" id="0">
      <p:sldLst>
        <p:sld r:id="rId4"/>
        <p:sld r:id="rId5"/>
        <p:sld r:id="rId10"/>
        <p:sld r:id="rId14"/>
        <p:sld r:id="rId17"/>
        <p:sld r:id="rId16"/>
        <p:sld r:id="rId19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regexstorm.net/tester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ocs.microsoft.com/en-us/dotnet/standard/base-types/regular-expression-language-quick-reference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microsoft.aspnetcore.http.iformfile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models/file-uploads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Regular Expression Tester: </a:t>
            </a:r>
            <a:r>
              <a:rPr lang="en-GB" dirty="0" smtClean="0">
                <a:hlinkClick r:id="rId3"/>
              </a:rPr>
              <a:t>http://regexstorm.net/tester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Regular Expressions Quick Reference: </a:t>
            </a:r>
            <a:r>
              <a:rPr lang="en-GB" dirty="0" smtClean="0">
                <a:hlinkClick r:id="rId4"/>
              </a:rPr>
              <a:t>https://docs.microsoft.com/en-us/dotnet/standard/base-types/regular-expression-language-quick-reference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57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https://docs.microsoft.com/en-us/dotnet/api/system.componentmodel.dataannotations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https://www.learnentityframeworkcore.com/configuration/data-annotation-attributes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898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https://docs.microsoft.com/en-us/dotnet/api/system.componentmodel.dataannotations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https://www.learnentityframeworkcore.com/configuration/data-annotation-attributes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315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https://docs.microsoft.com/en-us/dotnet/api/microsoft.aspnetcore.http.iformfile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650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https://docs.microsoft.com/en-us/aspnet/core/mvc/models/file-uploads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7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api/system.componentmodel.dataannotation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mponentmodel.dataannotations.datatype" TargetMode="External"/><Relationship Id="rId2" Type="http://schemas.openxmlformats.org/officeDocument/2006/relationships/hyperlink" Target="https://docs.microsoft.com/en-us/dotnet/api/system.componentmodel.dataannotations.datatypeattribut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microsoft.com/en-us/dotnet/api/system.componentmodel.dataannotations.displayformatattribute" TargetMode="External"/><Relationship Id="rId4" Type="http://schemas.openxmlformats.org/officeDocument/2006/relationships/hyperlink" Target="https://docs.microsoft.com/en-us/dotnet/api/system.componentmodel.dataannotations.displayattribut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mponentmodel.dataannotations.rangeattribut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componentmodel.dataannotations.regularexpressionattribut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microsoft.aspnetcore.http.iformfil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Entity Framework (EF) Data Annotations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6</a:t>
            </a:r>
            <a:r>
              <a:rPr lang="en-GB" dirty="0"/>
              <a:t>b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03-Feb-2020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</a:p>
          <a:p>
            <a:r>
              <a:rPr lang="en-GB" dirty="0" smtClean="0"/>
              <a:t>Basic Validation with Data Annotations</a:t>
            </a:r>
            <a:endParaRPr lang="en-GB" dirty="0"/>
          </a:p>
          <a:p>
            <a:r>
              <a:rPr lang="en-GB" smtClean="0"/>
              <a:t>Uploading 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Data annotations are </a:t>
            </a:r>
            <a:r>
              <a:rPr lang="en-GB" b="1" dirty="0"/>
              <a:t>.NET attributes</a:t>
            </a:r>
            <a:r>
              <a:rPr lang="en-GB" dirty="0"/>
              <a:t> that you add to an entity class and/or properties.</a:t>
            </a:r>
          </a:p>
          <a:p>
            <a:r>
              <a:rPr lang="en-GB" dirty="0"/>
              <a:t>They are used to </a:t>
            </a:r>
            <a:r>
              <a:rPr lang="en-GB" b="1" dirty="0"/>
              <a:t>annotate (mark) </a:t>
            </a:r>
            <a:r>
              <a:rPr lang="en-GB" dirty="0" smtClean="0"/>
              <a:t>classes and properties in model classes </a:t>
            </a:r>
            <a:r>
              <a:rPr lang="en-GB" dirty="0"/>
              <a:t>with data </a:t>
            </a:r>
            <a:r>
              <a:rPr lang="en-GB" dirty="0" smtClean="0"/>
              <a:t>definition, e.g.:</a:t>
            </a:r>
            <a:endParaRPr lang="en-GB" dirty="0"/>
          </a:p>
          <a:p>
            <a:pPr lvl="1"/>
            <a:r>
              <a:rPr lang="en-GB" dirty="0"/>
              <a:t>The column this property maps to is required and has a maximum length of 3: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Required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StringLength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(3)]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CertificateRating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column this property maps to is the primary key: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 smtClean="0"/>
              <a:t>Other ORM frameworks also use similar annotations.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58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data annotation attributes are understood by:</a:t>
            </a:r>
          </a:p>
          <a:p>
            <a:pPr lvl="1"/>
            <a:r>
              <a:rPr lang="en-GB" dirty="0"/>
              <a:t>ASP.NET MVC and other .NET applications</a:t>
            </a:r>
          </a:p>
          <a:p>
            <a:pPr lvl="1"/>
            <a:r>
              <a:rPr lang="en-GB" dirty="0"/>
              <a:t>Data Controls</a:t>
            </a:r>
          </a:p>
          <a:p>
            <a:r>
              <a:rPr lang="en-GB" dirty="0"/>
              <a:t>The annotations are included in the following two libraries, which you have to import into each entity class file: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900" dirty="0"/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DataAnnotations.Schema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87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Annotations Schema Namespace</a:t>
            </a:r>
            <a:br>
              <a:rPr lang="en-GB" dirty="0" smtClean="0"/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DataAnnotations.Schema</a:t>
            </a:r>
            <a:r>
              <a:rPr lang="en-GB" sz="22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smtClean="0">
                <a:hlinkClick r:id="rId2"/>
              </a:rPr>
              <a:t>Data Annotations schema namespace</a:t>
            </a:r>
            <a:r>
              <a:rPr lang="en-GB" dirty="0" smtClean="0"/>
              <a:t> provides attribute classes used to define metadata for ASP.NET MVC and ASP.NET data controls.</a:t>
            </a:r>
          </a:p>
          <a:p>
            <a:r>
              <a:rPr lang="en-GB" dirty="0" smtClean="0"/>
              <a:t>These attributes are very useful for helping .NET decide the following for data controls:</a:t>
            </a:r>
            <a:endParaRPr lang="en-GB" dirty="0"/>
          </a:p>
          <a:p>
            <a:pPr lvl="1"/>
            <a:r>
              <a:rPr lang="en-GB" dirty="0" smtClean="0"/>
              <a:t>What labels </a:t>
            </a:r>
            <a:r>
              <a:rPr lang="en-GB" dirty="0"/>
              <a:t>to display </a:t>
            </a:r>
            <a:r>
              <a:rPr lang="en-GB" dirty="0" smtClean="0"/>
              <a:t>for form</a:t>
            </a:r>
            <a:endParaRPr lang="en-GB" dirty="0"/>
          </a:p>
          <a:p>
            <a:pPr lvl="1"/>
            <a:r>
              <a:rPr lang="en-GB" dirty="0" smtClean="0"/>
              <a:t>What type of input data control</a:t>
            </a:r>
          </a:p>
          <a:p>
            <a:pPr lvl="1"/>
            <a:r>
              <a:rPr lang="en-GB" dirty="0" smtClean="0"/>
              <a:t>Validation for form data controls</a:t>
            </a:r>
          </a:p>
          <a:p>
            <a:pPr lvl="1"/>
            <a:r>
              <a:rPr lang="en-GB" dirty="0" smtClean="0"/>
              <a:t>Error messages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76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Annotation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hlinkClick r:id="rId2"/>
              </a:rPr>
              <a:t>DataTypeAttribute</a:t>
            </a:r>
            <a:r>
              <a:rPr lang="en-GB" dirty="0" smtClean="0"/>
              <a:t>: specifies the data type to associate with a model property.</a:t>
            </a:r>
          </a:p>
          <a:p>
            <a:pPr lvl="1"/>
            <a:r>
              <a:rPr lang="en-GB" dirty="0" smtClean="0"/>
              <a:t>E.g.: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DataType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DataType.</a:t>
            </a:r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EmailAddress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pPr lvl="1"/>
            <a:r>
              <a:rPr lang="en-GB" dirty="0" smtClean="0"/>
              <a:t>See here for </a:t>
            </a:r>
            <a:r>
              <a:rPr lang="en-GB" dirty="0" smtClean="0">
                <a:hlinkClick r:id="rId3"/>
              </a:rPr>
              <a:t>standard </a:t>
            </a:r>
            <a:r>
              <a:rPr lang="en-GB" dirty="0">
                <a:hlinkClick r:id="rId3"/>
              </a:rPr>
              <a:t>d</a:t>
            </a:r>
            <a:r>
              <a:rPr lang="en-GB" dirty="0" smtClean="0">
                <a:hlinkClick r:id="rId3"/>
              </a:rPr>
              <a:t>ata </a:t>
            </a:r>
            <a:r>
              <a:rPr lang="en-GB" dirty="0">
                <a:hlinkClick r:id="rId3"/>
              </a:rPr>
              <a:t>t</a:t>
            </a:r>
            <a:r>
              <a:rPr lang="en-GB" dirty="0" smtClean="0">
                <a:hlinkClick r:id="rId3"/>
              </a:rPr>
              <a:t>ypes</a:t>
            </a:r>
            <a:r>
              <a:rPr lang="en-GB" dirty="0" smtClean="0"/>
              <a:t> available.</a:t>
            </a:r>
          </a:p>
          <a:p>
            <a:r>
              <a:rPr lang="en-GB" dirty="0" err="1" smtClean="0">
                <a:hlinkClick r:id="rId4"/>
              </a:rPr>
              <a:t>DisplayAttribute</a:t>
            </a:r>
            <a:r>
              <a:rPr lang="en-GB" dirty="0" smtClean="0"/>
              <a:t>: usually used to specify a user friendly label for a property. </a:t>
            </a:r>
          </a:p>
          <a:p>
            <a:pPr lvl="1"/>
            <a:r>
              <a:rPr lang="en-GB" dirty="0" smtClean="0"/>
              <a:t>E.g.: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Display(Name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"Age Rating"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err="1" smtClean="0">
                <a:hlinkClick r:id="rId5"/>
              </a:rPr>
              <a:t>DisplayFormatAttribute</a:t>
            </a:r>
            <a:r>
              <a:rPr lang="en-GB" dirty="0" smtClean="0"/>
              <a:t>: specifies how data fields are displayed and formatted.</a:t>
            </a:r>
          </a:p>
          <a:p>
            <a:pPr lvl="1"/>
            <a:r>
              <a:rPr lang="en-GB" dirty="0" smtClean="0"/>
              <a:t>E.g.: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DisplayFormat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DataFormatString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"{0:dddd, 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dd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MMMM}"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4420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Annotation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>
                <a:hlinkClick r:id="rId3"/>
              </a:rPr>
              <a:t>RangeAttribute</a:t>
            </a:r>
            <a:r>
              <a:rPr lang="en-GB" dirty="0" smtClean="0"/>
              <a:t>: specifies a numeric range for the value of a data field.</a:t>
            </a:r>
          </a:p>
          <a:p>
            <a:pPr lvl="1"/>
            <a:r>
              <a:rPr lang="en-GB" dirty="0" smtClean="0"/>
              <a:t>E.g. 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Range(0.0, 10.0,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ErrorMessage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"The {0} must be between {1} and {2}."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err="1" smtClean="0">
                <a:hlinkClick r:id="rId4"/>
              </a:rPr>
              <a:t>RegularExpressionAttribute</a:t>
            </a:r>
            <a:r>
              <a:rPr lang="en-GB" dirty="0" smtClean="0"/>
              <a:t>: specified that the data field value must match the specified regular expression (pattern).</a:t>
            </a:r>
          </a:p>
          <a:p>
            <a:pPr lvl="1"/>
            <a:r>
              <a:rPr lang="en-GB" dirty="0" smtClean="0"/>
              <a:t>E.g. 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RegularExpression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@"^[a-</a:t>
            </a:r>
            <a:r>
              <a:rPr lang="en-GB" sz="2800" dirty="0" err="1">
                <a:solidFill>
                  <a:srgbClr val="800000"/>
                </a:solidFill>
                <a:latin typeface="Consolas" panose="020B0609020204030204" pitchFamily="49" charset="0"/>
              </a:rPr>
              <a:t>zA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-Z''-'\s]{1,40}$"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24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Required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MaxLength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(100)]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Display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(Name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"Email Address"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DataType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DataType.EmailAddress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EmailAddress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800" dirty="0" smtClean="0"/>
          </a:p>
          <a:p>
            <a:r>
              <a:rPr lang="en-GB" dirty="0" smtClean="0"/>
              <a:t>The annotations above are for an </a:t>
            </a:r>
            <a:r>
              <a:rPr lang="en-GB" dirty="0" err="1" smtClean="0"/>
              <a:t>EmailAddress</a:t>
            </a:r>
            <a:r>
              <a:rPr lang="en-GB" dirty="0" smtClean="0"/>
              <a:t> property.</a:t>
            </a:r>
          </a:p>
          <a:p>
            <a:r>
              <a:rPr lang="en-GB" dirty="0" smtClean="0"/>
              <a:t>The annotations indicate that:</a:t>
            </a:r>
          </a:p>
          <a:p>
            <a:pPr lvl="1"/>
            <a:r>
              <a:rPr lang="en-GB" dirty="0" smtClean="0"/>
              <a:t>It is a required property.</a:t>
            </a:r>
          </a:p>
          <a:p>
            <a:pPr lvl="1"/>
            <a:r>
              <a:rPr lang="en-GB" dirty="0" smtClean="0"/>
              <a:t>Label for this field is “Email Address”.</a:t>
            </a:r>
          </a:p>
          <a:p>
            <a:pPr lvl="1"/>
            <a:r>
              <a:rPr lang="en-GB" dirty="0" smtClean="0"/>
              <a:t>Has a maximum length of 100 characters</a:t>
            </a:r>
          </a:p>
          <a:p>
            <a:pPr lvl="1"/>
            <a:r>
              <a:rPr lang="en-GB" dirty="0" smtClean="0"/>
              <a:t>The data type is an Email Address (will validate any input data for this property for an email format).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93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Required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MaxLength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(50)]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Display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(Name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"Payment Details"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StringLength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(50,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ErrorMessage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"The {0} must be at least {2} characters"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MinimumLength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5)]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PaymentDetails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1800" dirty="0" smtClean="0"/>
          </a:p>
          <a:p>
            <a:r>
              <a:rPr lang="en-GB" dirty="0" smtClean="0"/>
              <a:t>The annotations above indicate that</a:t>
            </a:r>
          </a:p>
          <a:p>
            <a:pPr lvl="1"/>
            <a:r>
              <a:rPr lang="en-GB" dirty="0" smtClean="0"/>
              <a:t>Payment Details are required</a:t>
            </a:r>
          </a:p>
          <a:p>
            <a:pPr lvl="1"/>
            <a:r>
              <a:rPr lang="en-GB" dirty="0" smtClean="0"/>
              <a:t>Labels for this field should be “Payment Details” (space separating the combined words)</a:t>
            </a:r>
          </a:p>
          <a:p>
            <a:pPr lvl="1"/>
            <a:r>
              <a:rPr lang="en-GB" dirty="0" smtClean="0"/>
              <a:t>The maximum string length is 50 characters, while the minimum is 5 characters</a:t>
            </a:r>
          </a:p>
          <a:p>
            <a:pPr lvl="2"/>
            <a:r>
              <a:rPr lang="en-GB" dirty="0" smtClean="0"/>
              <a:t>Display a formatted error message if this criteria is not met.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69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NotMappedAttribute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Sometimes you want to include properties in your model classes that are not stored (not mapped) as columns in the database.</a:t>
            </a:r>
          </a:p>
          <a:p>
            <a:r>
              <a:rPr lang="en-GB" dirty="0" smtClean="0"/>
              <a:t>Why? </a:t>
            </a:r>
          </a:p>
          <a:p>
            <a:pPr lvl="1"/>
            <a:r>
              <a:rPr lang="en-GB" dirty="0" smtClean="0"/>
              <a:t>You want to display this property in the view.</a:t>
            </a:r>
          </a:p>
          <a:p>
            <a:r>
              <a:rPr lang="en-GB" dirty="0" smtClean="0"/>
              <a:t>You use the </a:t>
            </a:r>
            <a:r>
              <a:rPr lang="en-GB" dirty="0" err="1" smtClean="0"/>
              <a:t>NotMapped</a:t>
            </a:r>
            <a:r>
              <a:rPr lang="en-GB" dirty="0" smtClean="0"/>
              <a:t> attribute. E.g.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[Display(Name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"Upload Small Poster File"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NotMapped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IFormFile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PosterSmallFile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15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Display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(Name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"Upload Small Poster File"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NotMapped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RegularExpressio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@"(?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)[a-z0-9\s-_]*\.(?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)(</a:t>
            </a:r>
            <a:r>
              <a:rPr lang="en-GB" sz="2000" dirty="0" err="1" smtClean="0">
                <a:solidFill>
                  <a:srgbClr val="800000"/>
                </a:solidFill>
                <a:latin typeface="Consolas" panose="020B0609020204030204" pitchFamily="49" charset="0"/>
              </a:rPr>
              <a:t>jpg|png|gif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)$"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ErrorMessage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"The {0} contains an invalid image file extension."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IFormFile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PosterSmallFile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1800" dirty="0" smtClean="0"/>
          </a:p>
          <a:p>
            <a:r>
              <a:rPr lang="en-GB" dirty="0" smtClean="0"/>
              <a:t>The annotations above indicate that:</a:t>
            </a:r>
          </a:p>
          <a:p>
            <a:pPr lvl="1"/>
            <a:r>
              <a:rPr lang="en-GB" dirty="0" smtClean="0"/>
              <a:t>Has display </a:t>
            </a:r>
            <a:r>
              <a:rPr lang="en-GB" dirty="0"/>
              <a:t>name “Upload Small Poster File”.</a:t>
            </a:r>
            <a:endParaRPr lang="en-GB" dirty="0" smtClean="0"/>
          </a:p>
          <a:p>
            <a:pPr lvl="1"/>
            <a:r>
              <a:rPr lang="en-GB" dirty="0" smtClean="0"/>
              <a:t>This property is </a:t>
            </a:r>
            <a:r>
              <a:rPr lang="en-GB" u="sng" dirty="0" smtClean="0"/>
              <a:t>not mapped</a:t>
            </a:r>
            <a:r>
              <a:rPr lang="en-GB" dirty="0" smtClean="0"/>
              <a:t> to a database column.</a:t>
            </a:r>
          </a:p>
          <a:p>
            <a:pPr lvl="1"/>
            <a:r>
              <a:rPr lang="en-GB" dirty="0" smtClean="0"/>
              <a:t>The values must match the regular expression pattern, i.e. the file name:</a:t>
            </a:r>
          </a:p>
          <a:p>
            <a:pPr lvl="2"/>
            <a:r>
              <a:rPr lang="en-GB" dirty="0" smtClean="0"/>
              <a:t>Can contain upper/lower letters</a:t>
            </a:r>
          </a:p>
          <a:p>
            <a:pPr lvl="2"/>
            <a:r>
              <a:rPr lang="en-GB" dirty="0" smtClean="0"/>
              <a:t>Can contain spaces, underscore (_), and hyphen (-)</a:t>
            </a:r>
          </a:p>
          <a:p>
            <a:pPr lvl="2"/>
            <a:r>
              <a:rPr lang="en-GB" dirty="0" smtClean="0"/>
              <a:t>Must end with (have extension) .jpg, .</a:t>
            </a:r>
            <a:r>
              <a:rPr lang="en-GB" dirty="0" err="1" smtClean="0"/>
              <a:t>png</a:t>
            </a:r>
            <a:r>
              <a:rPr lang="en-GB" dirty="0" smtClean="0"/>
              <a:t>, or .gif.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7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System.ComponentModel.DataAnnotations</a:t>
            </a:r>
            <a:r>
              <a:rPr lang="en-GB" sz="32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333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a key</a:t>
                      </a:r>
                      <a:r>
                        <a:rPr lang="en-GB" baseline="0" dirty="0">
                          <a:effectLst/>
                        </a:rPr>
                        <a:t> property in an entity </a:t>
                      </a:r>
                      <a:r>
                        <a:rPr lang="en-GB" dirty="0">
                          <a:effectLst/>
                        </a:rPr>
                        <a:t>which will make the corresponding</a:t>
                      </a:r>
                      <a:r>
                        <a:rPr lang="en-GB" baseline="0" dirty="0">
                          <a:effectLst/>
                        </a:rPr>
                        <a:t> column a </a:t>
                      </a:r>
                      <a:r>
                        <a:rPr lang="en-GB" dirty="0">
                          <a:effectLst/>
                        </a:rPr>
                        <a:t>PK in the database table.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Timestamp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 the property as a non-</a:t>
                      </a:r>
                      <a:r>
                        <a:rPr lang="en-GB" dirty="0" err="1">
                          <a:effectLst/>
                        </a:rPr>
                        <a:t>nullable</a:t>
                      </a:r>
                      <a:r>
                        <a:rPr lang="en-GB" dirty="0">
                          <a:effectLst/>
                        </a:rPr>
                        <a:t> timestamp column in the database –</a:t>
                      </a:r>
                      <a:r>
                        <a:rPr lang="en-GB" baseline="0" dirty="0">
                          <a:effectLst/>
                        </a:rPr>
                        <a:t> sets the data type to </a:t>
                      </a:r>
                      <a:r>
                        <a:rPr lang="en-GB" baseline="0" dirty="0" err="1">
                          <a:effectLst/>
                        </a:rPr>
                        <a:t>rowversion</a:t>
                      </a:r>
                      <a:r>
                        <a:rPr lang="en-GB" baseline="0" dirty="0">
                          <a:effectLst/>
                        </a:rPr>
                        <a:t>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ConcurrencyCheck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ConcurrencyCheck</a:t>
                      </a:r>
                      <a:r>
                        <a:rPr lang="en-GB" dirty="0">
                          <a:effectLst/>
                        </a:rPr>
                        <a:t> annotation allows you to flag one or more properties to be used for concurrency checking in the database when a user edits or deletes an entity.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Required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that this </a:t>
                      </a:r>
                      <a:r>
                        <a:rPr lang="en-GB" baseline="0" dirty="0">
                          <a:effectLst/>
                        </a:rPr>
                        <a:t>is a </a:t>
                      </a:r>
                      <a:r>
                        <a:rPr lang="en-GB" baseline="0" dirty="0" err="1">
                          <a:effectLst/>
                        </a:rPr>
                        <a:t>NotNull</a:t>
                      </a:r>
                      <a:r>
                        <a:rPr lang="en-GB" baseline="0" dirty="0">
                          <a:effectLst/>
                        </a:rPr>
                        <a:t> column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MinLength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minimum length for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MaxLength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for</a:t>
                      </a:r>
                      <a:r>
                        <a:rPr lang="en-GB" baseline="0" dirty="0">
                          <a:effectLst/>
                        </a:rPr>
                        <a:t> the</a:t>
                      </a:r>
                      <a:r>
                        <a:rPr lang="en-GB" dirty="0">
                          <a:effectLst/>
                        </a:rPr>
                        <a:t> column in the database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StringLength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of characters that are allowed in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2648" y="6309320"/>
            <a:ext cx="459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All these attributes are applied to </a:t>
            </a:r>
            <a:r>
              <a:rPr lang="en-GB" dirty="0" smtClean="0"/>
              <a:t>properties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356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System.ComponentModel.DataAnnotations.Schema</a:t>
            </a:r>
            <a:r>
              <a:rPr lang="en-GB" sz="28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4891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Table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an entity class to set the corresponding</a:t>
                      </a:r>
                      <a:r>
                        <a:rPr lang="en-GB" baseline="0" dirty="0">
                          <a:effectLst/>
                        </a:rPr>
                        <a:t> </a:t>
                      </a:r>
                      <a:r>
                        <a:rPr lang="en-GB" dirty="0">
                          <a:effectLst/>
                        </a:rPr>
                        <a:t>table</a:t>
                      </a:r>
                      <a:r>
                        <a:rPr lang="en-GB" baseline="0" dirty="0">
                          <a:effectLst/>
                        </a:rPr>
                        <a:t> name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Column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set the corresponding</a:t>
                      </a:r>
                      <a:r>
                        <a:rPr lang="en-GB" baseline="0" dirty="0">
                          <a:effectLst/>
                        </a:rPr>
                        <a:t> column name, order and data type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Index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specify</a:t>
                      </a:r>
                      <a:r>
                        <a:rPr lang="en-GB" baseline="0" dirty="0">
                          <a:effectLst/>
                        </a:rPr>
                        <a:t> an index on the corresponding column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ForeignKey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mark it as a foreign key column.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NotMapped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</a:t>
                      </a:r>
                      <a:r>
                        <a:rPr lang="en-GB" baseline="0" dirty="0">
                          <a:effectLst/>
                        </a:rPr>
                        <a:t> to a property or class to </a:t>
                      </a:r>
                      <a:r>
                        <a:rPr lang="en-GB" b="1" baseline="0" dirty="0">
                          <a:effectLst/>
                        </a:rPr>
                        <a:t>exclude it</a:t>
                      </a:r>
                      <a:r>
                        <a:rPr lang="en-GB" baseline="0" dirty="0">
                          <a:effectLst/>
                        </a:rPr>
                        <a:t> from the database model and not generate any corresponding column or table, respectively.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DatabaseGenerated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configure auto-generated values e.g. auto-increment IDs, computed values.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InverseProperty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specify the inverse of a navigation property that represents the same end of the same relationship.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ComplexType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Marks the</a:t>
                      </a:r>
                      <a:r>
                        <a:rPr lang="en-GB" baseline="0" dirty="0">
                          <a:effectLst/>
                        </a:rPr>
                        <a:t> class as complex type in EF 6. Not supported in EF Core.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295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IFormFile</a:t>
            </a:r>
            <a:r>
              <a:rPr lang="en-GB" dirty="0" smtClean="0"/>
              <a:t>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>
                <a:hlinkClick r:id="rId3"/>
              </a:rPr>
              <a:t>IFormFile</a:t>
            </a:r>
            <a:r>
              <a:rPr lang="en-GB" dirty="0" smtClean="0"/>
              <a:t> represents a file sent with </a:t>
            </a:r>
            <a:r>
              <a:rPr lang="en-GB" dirty="0" err="1" smtClean="0"/>
              <a:t>HttpRequest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Useful properties:</a:t>
            </a:r>
          </a:p>
          <a:p>
            <a:pPr lvl="1"/>
            <a:r>
              <a:rPr lang="en-GB" dirty="0" err="1" smtClean="0"/>
              <a:t>FileName</a:t>
            </a:r>
            <a:r>
              <a:rPr lang="en-GB" dirty="0" smtClean="0"/>
              <a:t>: gets the file name</a:t>
            </a:r>
          </a:p>
          <a:p>
            <a:pPr lvl="1"/>
            <a:r>
              <a:rPr lang="en-GB" dirty="0" smtClean="0"/>
              <a:t>Length: gets the file length in bytes</a:t>
            </a:r>
            <a:endParaRPr lang="en-GB" dirty="0"/>
          </a:p>
          <a:p>
            <a:r>
              <a:rPr lang="en-GB" dirty="0" smtClean="0"/>
              <a:t>Useful methods:</a:t>
            </a:r>
          </a:p>
          <a:p>
            <a:pPr lvl="1"/>
            <a:r>
              <a:rPr lang="en-GB" dirty="0" err="1" smtClean="0"/>
              <a:t>CopyTo</a:t>
            </a:r>
            <a:r>
              <a:rPr lang="en-GB" dirty="0" smtClean="0"/>
              <a:t> &amp; </a:t>
            </a:r>
            <a:r>
              <a:rPr lang="en-GB" dirty="0" err="1" smtClean="0"/>
              <a:t>CopyToAsync</a:t>
            </a:r>
            <a:r>
              <a:rPr lang="en-GB" dirty="0" smtClean="0"/>
              <a:t>: copies the contents of the uploaded file to the target stream.</a:t>
            </a:r>
          </a:p>
          <a:p>
            <a:pPr lvl="1"/>
            <a:r>
              <a:rPr lang="en-GB" dirty="0" err="1" smtClean="0"/>
              <a:t>OpenReadStream</a:t>
            </a:r>
            <a:r>
              <a:rPr lang="en-GB" dirty="0" smtClean="0"/>
              <a:t>: opens the request stream for reading the uploaded file.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11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Uploading Files via Http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Upload files from users with caution.</a:t>
            </a:r>
          </a:p>
          <a:p>
            <a:r>
              <a:rPr lang="en-GB" dirty="0" smtClean="0"/>
              <a:t>You should always validate files uploaded:</a:t>
            </a:r>
          </a:p>
          <a:p>
            <a:pPr lvl="1"/>
            <a:r>
              <a:rPr lang="en-GB" dirty="0" smtClean="0"/>
              <a:t>Use a safe name determined by the app, not the untrusted file name provided by the user.</a:t>
            </a:r>
          </a:p>
          <a:p>
            <a:pPr lvl="1"/>
            <a:r>
              <a:rPr lang="en-GB" dirty="0" smtClean="0"/>
              <a:t>Allow only approved file extensions.</a:t>
            </a:r>
          </a:p>
          <a:p>
            <a:pPr lvl="1"/>
            <a:r>
              <a:rPr lang="en-GB" dirty="0" smtClean="0"/>
              <a:t>Upload file to a dedicated upload area and not same directory as app.</a:t>
            </a:r>
          </a:p>
          <a:p>
            <a:pPr lvl="1"/>
            <a:r>
              <a:rPr lang="en-GB" dirty="0" smtClean="0"/>
              <a:t>Perform both client and server-side checks.</a:t>
            </a:r>
          </a:p>
          <a:p>
            <a:pPr lvl="1"/>
            <a:r>
              <a:rPr lang="en-GB" dirty="0" smtClean="0"/>
              <a:t>Run a virus/malware scanner on uploaded content.</a:t>
            </a:r>
          </a:p>
          <a:p>
            <a:pPr lvl="1"/>
            <a:r>
              <a:rPr lang="en-GB" dirty="0" smtClean="0"/>
              <a:t>Check the size against maximum size limits.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44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19011</TotalTime>
  <Words>1238</Words>
  <Application>Microsoft Office PowerPoint</Application>
  <PresentationFormat>On-screen Show (4:3)</PresentationFormat>
  <Paragraphs>161</Paragraphs>
  <Slides>16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  <vt:variant>
        <vt:lpstr>Custom Shows</vt:lpstr>
      </vt:variant>
      <vt:variant>
        <vt:i4>1</vt:i4>
      </vt:variant>
    </vt:vector>
  </HeadingPairs>
  <TitlesOfParts>
    <vt:vector size="2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Entity Framework (EF) Data Annotations</vt:lpstr>
      <vt:lpstr>Today’s Lecture</vt:lpstr>
      <vt:lpstr>Data Annotations</vt:lpstr>
      <vt:lpstr>Data Annotations</vt:lpstr>
      <vt:lpstr>Data Annotations Schema Namespace using System.ComponentModel.DataAnnotations.Schema;</vt:lpstr>
      <vt:lpstr>Example Annotation Types</vt:lpstr>
      <vt:lpstr>Example Annotation Types</vt:lpstr>
      <vt:lpstr>Data Annotations Examples</vt:lpstr>
      <vt:lpstr>Data Annotations Examples</vt:lpstr>
      <vt:lpstr>NotMappedAttribute </vt:lpstr>
      <vt:lpstr>Data Annotations Examples</vt:lpstr>
      <vt:lpstr>System.ComponentModel.DataAnnotations Attributes</vt:lpstr>
      <vt:lpstr>System.ComponentModel.DataAnnotations.Schema Attributes</vt:lpstr>
      <vt:lpstr>IFormFile Interface</vt:lpstr>
      <vt:lpstr>Uploading Files via Http</vt:lpstr>
      <vt:lpstr>Lab Exercise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1934</cp:revision>
  <cp:lastPrinted>2014-09-29T16:21:25Z</cp:lastPrinted>
  <dcterms:created xsi:type="dcterms:W3CDTF">2013-09-18T07:00:31Z</dcterms:created>
  <dcterms:modified xsi:type="dcterms:W3CDTF">2020-02-11T07:17:17Z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