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257" r:id="rId2"/>
    <p:sldId id="314" r:id="rId3"/>
    <p:sldId id="268" r:id="rId4"/>
    <p:sldId id="263" r:id="rId5"/>
    <p:sldId id="264" r:id="rId6"/>
    <p:sldId id="272" r:id="rId7"/>
    <p:sldId id="270" r:id="rId8"/>
    <p:sldId id="280" r:id="rId9"/>
    <p:sldId id="309" r:id="rId10"/>
    <p:sldId id="304" r:id="rId11"/>
    <p:sldId id="274" r:id="rId12"/>
    <p:sldId id="275" r:id="rId13"/>
    <p:sldId id="276" r:id="rId14"/>
    <p:sldId id="291" r:id="rId15"/>
    <p:sldId id="281" r:id="rId16"/>
    <p:sldId id="282" r:id="rId17"/>
    <p:sldId id="283" r:id="rId18"/>
    <p:sldId id="284" r:id="rId19"/>
    <p:sldId id="315" r:id="rId20"/>
    <p:sldId id="316" r:id="rId21"/>
    <p:sldId id="287" r:id="rId22"/>
    <p:sldId id="288" r:id="rId23"/>
    <p:sldId id="285" r:id="rId24"/>
    <p:sldId id="286" r:id="rId25"/>
    <p:sldId id="289" r:id="rId26"/>
    <p:sldId id="305" r:id="rId27"/>
    <p:sldId id="307" r:id="rId28"/>
    <p:sldId id="300" r:id="rId29"/>
    <p:sldId id="303" r:id="rId30"/>
    <p:sldId id="279" r:id="rId31"/>
    <p:sldId id="293" r:id="rId32"/>
    <p:sldId id="306" r:id="rId33"/>
    <p:sldId id="308" r:id="rId34"/>
    <p:sldId id="310" r:id="rId35"/>
    <p:sldId id="311" r:id="rId36"/>
    <p:sldId id="294" r:id="rId37"/>
    <p:sldId id="295" r:id="rId38"/>
    <p:sldId id="292" r:id="rId39"/>
    <p:sldId id="313" r:id="rId40"/>
    <p:sldId id="265" r:id="rId41"/>
    <p:sldId id="296" r:id="rId42"/>
    <p:sldId id="26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D1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25F570-7291-4C0A-B084-8E8214A0343F}" v="144" dt="2024-08-12T13:23:12.6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46"/>
  </p:normalViewPr>
  <p:slideViewPr>
    <p:cSldViewPr snapToGrid="0">
      <p:cViewPr varScale="1">
        <p:scale>
          <a:sx n="49" d="100"/>
          <a:sy n="49" d="100"/>
        </p:scale>
        <p:origin x="366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A80D80-A14B-BA43-85BF-474E0957C5BA}" type="doc">
      <dgm:prSet loTypeId="urn:microsoft.com/office/officeart/2005/8/layout/funnel1" loCatId="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en-GB"/>
        </a:p>
      </dgm:t>
    </dgm:pt>
    <dgm:pt modelId="{DC05E3AD-C8F6-474E-B48B-60ADD1AE3AC5}">
      <dgm:prSet phldrT="[Text]"/>
      <dgm:spPr/>
      <dgm:t>
        <a:bodyPr/>
        <a:lstStyle/>
        <a:p>
          <a:r>
            <a:rPr lang="en-GB" i="0" dirty="0">
              <a:latin typeface="Aptos" panose="020B0004020202020204" pitchFamily="34" charset="0"/>
            </a:rPr>
            <a:t>Need for Public Health Transformation</a:t>
          </a:r>
        </a:p>
      </dgm:t>
    </dgm:pt>
    <dgm:pt modelId="{5C0A3F3C-ADF9-B847-800E-DA907115BEC7}" type="parTrans" cxnId="{45EAB503-D83D-C84B-B0B3-25CB7181BED5}">
      <dgm:prSet/>
      <dgm:spPr/>
      <dgm:t>
        <a:bodyPr/>
        <a:lstStyle/>
        <a:p>
          <a:endParaRPr lang="en-GB"/>
        </a:p>
      </dgm:t>
    </dgm:pt>
    <dgm:pt modelId="{36877692-FCA8-B542-899A-A1F20D3AF28D}" type="sibTrans" cxnId="{45EAB503-D83D-C84B-B0B3-25CB7181BED5}">
      <dgm:prSet/>
      <dgm:spPr/>
      <dgm:t>
        <a:bodyPr/>
        <a:lstStyle/>
        <a:p>
          <a:endParaRPr lang="en-GB"/>
        </a:p>
      </dgm:t>
    </dgm:pt>
    <dgm:pt modelId="{2505D285-9E6B-3F4D-9A43-86948A99D84B}">
      <dgm:prSet phldrT="[Text]"/>
      <dgm:spPr/>
      <dgm:t>
        <a:bodyPr/>
        <a:lstStyle/>
        <a:p>
          <a:r>
            <a:rPr lang="en-GB" i="0" dirty="0">
              <a:latin typeface="Aptos" panose="020B0004020202020204" pitchFamily="34" charset="0"/>
            </a:rPr>
            <a:t>Problematic Human-Nature Relationships</a:t>
          </a:r>
        </a:p>
      </dgm:t>
    </dgm:pt>
    <dgm:pt modelId="{AE4C103D-F0A7-1C49-AB70-B0D651F8A4C0}" type="parTrans" cxnId="{45834933-08C8-3145-AC98-2EB1C0C1740C}">
      <dgm:prSet/>
      <dgm:spPr/>
      <dgm:t>
        <a:bodyPr/>
        <a:lstStyle/>
        <a:p>
          <a:endParaRPr lang="en-GB"/>
        </a:p>
      </dgm:t>
    </dgm:pt>
    <dgm:pt modelId="{5E5072D5-8B0B-F748-A8AE-3760D424167D}" type="sibTrans" cxnId="{45834933-08C8-3145-AC98-2EB1C0C1740C}">
      <dgm:prSet/>
      <dgm:spPr/>
      <dgm:t>
        <a:bodyPr/>
        <a:lstStyle/>
        <a:p>
          <a:endParaRPr lang="en-GB"/>
        </a:p>
      </dgm:t>
    </dgm:pt>
    <dgm:pt modelId="{AE102FB1-6404-354E-ACA7-43234A99461F}">
      <dgm:prSet phldrT="[Text]"/>
      <dgm:spPr/>
      <dgm:t>
        <a:bodyPr/>
        <a:lstStyle/>
        <a:p>
          <a:r>
            <a:rPr lang="en-GB" i="0" dirty="0">
              <a:latin typeface="Aptos" panose="020B0004020202020204" pitchFamily="34" charset="0"/>
            </a:rPr>
            <a:t>Cultural Concerns about Pervasive Digital Technology</a:t>
          </a:r>
        </a:p>
      </dgm:t>
    </dgm:pt>
    <dgm:pt modelId="{A0632506-AD16-694E-90E0-6EFB8B18C5F6}" type="parTrans" cxnId="{CD1392C3-548F-294D-9906-46C71E88D4DA}">
      <dgm:prSet/>
      <dgm:spPr/>
      <dgm:t>
        <a:bodyPr/>
        <a:lstStyle/>
        <a:p>
          <a:endParaRPr lang="en-GB"/>
        </a:p>
      </dgm:t>
    </dgm:pt>
    <dgm:pt modelId="{06936BB1-01BE-3A4A-8461-54F62C60219D}" type="sibTrans" cxnId="{CD1392C3-548F-294D-9906-46C71E88D4DA}">
      <dgm:prSet/>
      <dgm:spPr/>
      <dgm:t>
        <a:bodyPr/>
        <a:lstStyle/>
        <a:p>
          <a:endParaRPr lang="en-GB"/>
        </a:p>
      </dgm:t>
    </dgm:pt>
    <dgm:pt modelId="{E5701A43-3C0C-814C-AA16-ABA57011D59A}">
      <dgm:prSet phldrT="[Text]"/>
      <dgm:spPr/>
      <dgm:t>
        <a:bodyPr/>
        <a:lstStyle/>
        <a:p>
          <a:r>
            <a:rPr lang="en-GB" i="0" dirty="0">
              <a:latin typeface="Aptos" panose="020B0004020202020204" pitchFamily="34" charset="0"/>
            </a:rPr>
            <a:t>My Research</a:t>
          </a:r>
        </a:p>
      </dgm:t>
    </dgm:pt>
    <dgm:pt modelId="{C8CA21D7-CB7C-4649-AF6B-8B7BE724D8B1}" type="parTrans" cxnId="{0C982BAB-94C4-5549-B40F-E6E3B4C18ECA}">
      <dgm:prSet/>
      <dgm:spPr/>
      <dgm:t>
        <a:bodyPr/>
        <a:lstStyle/>
        <a:p>
          <a:endParaRPr lang="en-GB"/>
        </a:p>
      </dgm:t>
    </dgm:pt>
    <dgm:pt modelId="{17AA3D7B-C2C7-4940-9B28-41F8C485F32B}" type="sibTrans" cxnId="{0C982BAB-94C4-5549-B40F-E6E3B4C18ECA}">
      <dgm:prSet/>
      <dgm:spPr/>
      <dgm:t>
        <a:bodyPr/>
        <a:lstStyle/>
        <a:p>
          <a:endParaRPr lang="en-GB"/>
        </a:p>
      </dgm:t>
    </dgm:pt>
    <dgm:pt modelId="{50905EBD-3038-4344-A72E-89DF7EF6242F}" type="pres">
      <dgm:prSet presAssocID="{3FA80D80-A14B-BA43-85BF-474E0957C5BA}" presName="Name0" presStyleCnt="0">
        <dgm:presLayoutVars>
          <dgm:chMax val="4"/>
          <dgm:resizeHandles val="exact"/>
        </dgm:presLayoutVars>
      </dgm:prSet>
      <dgm:spPr/>
    </dgm:pt>
    <dgm:pt modelId="{2815DF27-67E3-3F41-B4FD-BDFF30B6CDF0}" type="pres">
      <dgm:prSet presAssocID="{3FA80D80-A14B-BA43-85BF-474E0957C5BA}" presName="ellipse" presStyleLbl="trBgShp" presStyleIdx="0" presStyleCnt="1"/>
      <dgm:spPr/>
    </dgm:pt>
    <dgm:pt modelId="{96F34A6E-97B6-5A42-93BB-4941F6FE4829}" type="pres">
      <dgm:prSet presAssocID="{3FA80D80-A14B-BA43-85BF-474E0957C5BA}" presName="arrow1" presStyleLbl="fgShp" presStyleIdx="0" presStyleCnt="1"/>
      <dgm:spPr/>
    </dgm:pt>
    <dgm:pt modelId="{EEFC5440-CC83-AC45-9417-97281304AB81}" type="pres">
      <dgm:prSet presAssocID="{3FA80D80-A14B-BA43-85BF-474E0957C5BA}" presName="rectangle" presStyleLbl="revTx" presStyleIdx="0" presStyleCnt="1">
        <dgm:presLayoutVars>
          <dgm:bulletEnabled val="1"/>
        </dgm:presLayoutVars>
      </dgm:prSet>
      <dgm:spPr/>
    </dgm:pt>
    <dgm:pt modelId="{8F157216-1969-8147-AA39-CFBD3E178148}" type="pres">
      <dgm:prSet presAssocID="{2505D285-9E6B-3F4D-9A43-86948A99D84B}" presName="item1" presStyleLbl="node1" presStyleIdx="0" presStyleCnt="3">
        <dgm:presLayoutVars>
          <dgm:bulletEnabled val="1"/>
        </dgm:presLayoutVars>
      </dgm:prSet>
      <dgm:spPr/>
    </dgm:pt>
    <dgm:pt modelId="{9C453726-60E2-EA4F-A37A-893711C8C7D3}" type="pres">
      <dgm:prSet presAssocID="{AE102FB1-6404-354E-ACA7-43234A99461F}" presName="item2" presStyleLbl="node1" presStyleIdx="1" presStyleCnt="3">
        <dgm:presLayoutVars>
          <dgm:bulletEnabled val="1"/>
        </dgm:presLayoutVars>
      </dgm:prSet>
      <dgm:spPr/>
    </dgm:pt>
    <dgm:pt modelId="{C5B5A8F0-9E4B-964A-888A-73AF4C997DBA}" type="pres">
      <dgm:prSet presAssocID="{E5701A43-3C0C-814C-AA16-ABA57011D59A}" presName="item3" presStyleLbl="node1" presStyleIdx="2" presStyleCnt="3">
        <dgm:presLayoutVars>
          <dgm:bulletEnabled val="1"/>
        </dgm:presLayoutVars>
      </dgm:prSet>
      <dgm:spPr/>
    </dgm:pt>
    <dgm:pt modelId="{F3CB2651-C18C-5747-880F-29B3E285018C}" type="pres">
      <dgm:prSet presAssocID="{3FA80D80-A14B-BA43-85BF-474E0957C5BA}" presName="funnel" presStyleLbl="trAlignAcc1" presStyleIdx="0" presStyleCnt="1"/>
      <dgm:spPr/>
    </dgm:pt>
  </dgm:ptLst>
  <dgm:cxnLst>
    <dgm:cxn modelId="{45EAB503-D83D-C84B-B0B3-25CB7181BED5}" srcId="{3FA80D80-A14B-BA43-85BF-474E0957C5BA}" destId="{DC05E3AD-C8F6-474E-B48B-60ADD1AE3AC5}" srcOrd="0" destOrd="0" parTransId="{5C0A3F3C-ADF9-B847-800E-DA907115BEC7}" sibTransId="{36877692-FCA8-B542-899A-A1F20D3AF28D}"/>
    <dgm:cxn modelId="{D0F1D319-798E-A949-87D8-6CAD52C38C29}" type="presOf" srcId="{AE102FB1-6404-354E-ACA7-43234A99461F}" destId="{8F157216-1969-8147-AA39-CFBD3E178148}" srcOrd="0" destOrd="0" presId="urn:microsoft.com/office/officeart/2005/8/layout/funnel1"/>
    <dgm:cxn modelId="{45834933-08C8-3145-AC98-2EB1C0C1740C}" srcId="{3FA80D80-A14B-BA43-85BF-474E0957C5BA}" destId="{2505D285-9E6B-3F4D-9A43-86948A99D84B}" srcOrd="1" destOrd="0" parTransId="{AE4C103D-F0A7-1C49-AB70-B0D651F8A4C0}" sibTransId="{5E5072D5-8B0B-F748-A8AE-3760D424167D}"/>
    <dgm:cxn modelId="{745DFA72-311F-004B-BC75-63760F4AF9D8}" type="presOf" srcId="{2505D285-9E6B-3F4D-9A43-86948A99D84B}" destId="{9C453726-60E2-EA4F-A37A-893711C8C7D3}" srcOrd="0" destOrd="0" presId="urn:microsoft.com/office/officeart/2005/8/layout/funnel1"/>
    <dgm:cxn modelId="{06C4697B-22C2-5B4F-9074-1EF9498DC917}" type="presOf" srcId="{DC05E3AD-C8F6-474E-B48B-60ADD1AE3AC5}" destId="{C5B5A8F0-9E4B-964A-888A-73AF4C997DBA}" srcOrd="0" destOrd="0" presId="urn:microsoft.com/office/officeart/2005/8/layout/funnel1"/>
    <dgm:cxn modelId="{0C982BAB-94C4-5549-B40F-E6E3B4C18ECA}" srcId="{3FA80D80-A14B-BA43-85BF-474E0957C5BA}" destId="{E5701A43-3C0C-814C-AA16-ABA57011D59A}" srcOrd="3" destOrd="0" parTransId="{C8CA21D7-CB7C-4649-AF6B-8B7BE724D8B1}" sibTransId="{17AA3D7B-C2C7-4940-9B28-41F8C485F32B}"/>
    <dgm:cxn modelId="{F180F0AC-9491-8B4E-9FDE-26C1E4E62BC7}" type="presOf" srcId="{E5701A43-3C0C-814C-AA16-ABA57011D59A}" destId="{EEFC5440-CC83-AC45-9417-97281304AB81}" srcOrd="0" destOrd="0" presId="urn:microsoft.com/office/officeart/2005/8/layout/funnel1"/>
    <dgm:cxn modelId="{CD1392C3-548F-294D-9906-46C71E88D4DA}" srcId="{3FA80D80-A14B-BA43-85BF-474E0957C5BA}" destId="{AE102FB1-6404-354E-ACA7-43234A99461F}" srcOrd="2" destOrd="0" parTransId="{A0632506-AD16-694E-90E0-6EFB8B18C5F6}" sibTransId="{06936BB1-01BE-3A4A-8461-54F62C60219D}"/>
    <dgm:cxn modelId="{0E7F22EB-8F41-5744-8531-23CDD9C36FD2}" type="presOf" srcId="{3FA80D80-A14B-BA43-85BF-474E0957C5BA}" destId="{50905EBD-3038-4344-A72E-89DF7EF6242F}" srcOrd="0" destOrd="0" presId="urn:microsoft.com/office/officeart/2005/8/layout/funnel1"/>
    <dgm:cxn modelId="{1CCCA13A-05EC-204E-9919-A72175B550DA}" type="presParOf" srcId="{50905EBD-3038-4344-A72E-89DF7EF6242F}" destId="{2815DF27-67E3-3F41-B4FD-BDFF30B6CDF0}" srcOrd="0" destOrd="0" presId="urn:microsoft.com/office/officeart/2005/8/layout/funnel1"/>
    <dgm:cxn modelId="{817EF050-44D2-BE49-9BB9-E1230748C66E}" type="presParOf" srcId="{50905EBD-3038-4344-A72E-89DF7EF6242F}" destId="{96F34A6E-97B6-5A42-93BB-4941F6FE4829}" srcOrd="1" destOrd="0" presId="urn:microsoft.com/office/officeart/2005/8/layout/funnel1"/>
    <dgm:cxn modelId="{9F246575-D96D-D241-9C6D-E024DB8391AE}" type="presParOf" srcId="{50905EBD-3038-4344-A72E-89DF7EF6242F}" destId="{EEFC5440-CC83-AC45-9417-97281304AB81}" srcOrd="2" destOrd="0" presId="urn:microsoft.com/office/officeart/2005/8/layout/funnel1"/>
    <dgm:cxn modelId="{B4E4CD25-A2BE-BF44-B1F1-82CEF9FA7EC5}" type="presParOf" srcId="{50905EBD-3038-4344-A72E-89DF7EF6242F}" destId="{8F157216-1969-8147-AA39-CFBD3E178148}" srcOrd="3" destOrd="0" presId="urn:microsoft.com/office/officeart/2005/8/layout/funnel1"/>
    <dgm:cxn modelId="{36AFFE82-F429-8E45-AED1-F1A23717454B}" type="presParOf" srcId="{50905EBD-3038-4344-A72E-89DF7EF6242F}" destId="{9C453726-60E2-EA4F-A37A-893711C8C7D3}" srcOrd="4" destOrd="0" presId="urn:microsoft.com/office/officeart/2005/8/layout/funnel1"/>
    <dgm:cxn modelId="{3F14E1F0-7EE3-9943-B20D-862EC4C6A1AC}" type="presParOf" srcId="{50905EBD-3038-4344-A72E-89DF7EF6242F}" destId="{C5B5A8F0-9E4B-964A-888A-73AF4C997DBA}" srcOrd="5" destOrd="0" presId="urn:microsoft.com/office/officeart/2005/8/layout/funnel1"/>
    <dgm:cxn modelId="{A12A75D9-605A-D749-9891-93365E993FE0}" type="presParOf" srcId="{50905EBD-3038-4344-A72E-89DF7EF6242F}" destId="{F3CB2651-C18C-5747-880F-29B3E285018C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7C7B18-D320-B543-B52E-C853D3A58BF5}" type="doc">
      <dgm:prSet loTypeId="urn:microsoft.com/office/officeart/2008/layout/RadialCluster" loCatId="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51DC16D2-1A0F-474D-A6B7-D07B3913491E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5 Pathways to Nature Connectedness</a:t>
          </a:r>
        </a:p>
      </dgm:t>
    </dgm:pt>
    <dgm:pt modelId="{DFFFC623-1DFD-B147-AE2E-8067526DAAD0}" type="parTrans" cxnId="{2E16F776-1F63-944E-A863-53BAA13BD437}">
      <dgm:prSet/>
      <dgm:spPr/>
      <dgm:t>
        <a:bodyPr/>
        <a:lstStyle/>
        <a:p>
          <a:endParaRPr lang="en-GB"/>
        </a:p>
      </dgm:t>
    </dgm:pt>
    <dgm:pt modelId="{AF0521EF-37CE-F84F-ACE0-DBD2B1137883}" type="sibTrans" cxnId="{2E16F776-1F63-944E-A863-53BAA13BD437}">
      <dgm:prSet/>
      <dgm:spPr/>
      <dgm:t>
        <a:bodyPr/>
        <a:lstStyle/>
        <a:p>
          <a:endParaRPr lang="en-GB"/>
        </a:p>
      </dgm:t>
    </dgm:pt>
    <dgm:pt modelId="{6D4B4A6F-C1FA-9F47-8E61-D8C9CE2A032D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Senses</a:t>
          </a:r>
        </a:p>
      </dgm:t>
    </dgm:pt>
    <dgm:pt modelId="{7D7F3521-EEC4-944C-91F5-18F3340D9012}" type="parTrans" cxnId="{633788F3-48E2-1346-8A44-CBA98550F5EB}">
      <dgm:prSet/>
      <dgm:spPr/>
      <dgm:t>
        <a:bodyPr/>
        <a:lstStyle/>
        <a:p>
          <a:endParaRPr lang="en-GB"/>
        </a:p>
      </dgm:t>
    </dgm:pt>
    <dgm:pt modelId="{9BC57E9F-CF53-9D4D-922C-0155956C2F6D}" type="sibTrans" cxnId="{633788F3-48E2-1346-8A44-CBA98550F5EB}">
      <dgm:prSet/>
      <dgm:spPr/>
      <dgm:t>
        <a:bodyPr/>
        <a:lstStyle/>
        <a:p>
          <a:endParaRPr lang="en-GB"/>
        </a:p>
      </dgm:t>
    </dgm:pt>
    <dgm:pt modelId="{E480EB07-A527-1248-83DE-B61186E653A6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Emotion</a:t>
          </a:r>
        </a:p>
      </dgm:t>
    </dgm:pt>
    <dgm:pt modelId="{C25B8082-4EE4-BA4C-9F76-0FFED0BD68C4}" type="parTrans" cxnId="{E96FBBF0-37CA-A244-818B-E56C68C70680}">
      <dgm:prSet/>
      <dgm:spPr/>
      <dgm:t>
        <a:bodyPr/>
        <a:lstStyle/>
        <a:p>
          <a:endParaRPr lang="en-GB"/>
        </a:p>
      </dgm:t>
    </dgm:pt>
    <dgm:pt modelId="{2A6FBCDD-7237-794A-829F-86DF51E4B43B}" type="sibTrans" cxnId="{E96FBBF0-37CA-A244-818B-E56C68C70680}">
      <dgm:prSet/>
      <dgm:spPr/>
      <dgm:t>
        <a:bodyPr/>
        <a:lstStyle/>
        <a:p>
          <a:endParaRPr lang="en-GB"/>
        </a:p>
      </dgm:t>
    </dgm:pt>
    <dgm:pt modelId="{5D86AF00-808D-F24F-8801-101C344DEFB4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Compassion</a:t>
          </a:r>
        </a:p>
      </dgm:t>
    </dgm:pt>
    <dgm:pt modelId="{DC9A16AC-C35C-214D-8F35-1103C0368DCE}" type="parTrans" cxnId="{2D251246-A197-BC4A-8E82-EAB74A84BE61}">
      <dgm:prSet/>
      <dgm:spPr/>
      <dgm:t>
        <a:bodyPr/>
        <a:lstStyle/>
        <a:p>
          <a:endParaRPr lang="en-GB"/>
        </a:p>
      </dgm:t>
    </dgm:pt>
    <dgm:pt modelId="{59FF8A83-9A26-834A-ABB2-A01E1A2F2F5D}" type="sibTrans" cxnId="{2D251246-A197-BC4A-8E82-EAB74A84BE61}">
      <dgm:prSet/>
      <dgm:spPr/>
      <dgm:t>
        <a:bodyPr/>
        <a:lstStyle/>
        <a:p>
          <a:endParaRPr lang="en-GB"/>
        </a:p>
      </dgm:t>
    </dgm:pt>
    <dgm:pt modelId="{AD0B814E-ACA0-184D-A750-42A8AAEB9AD2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Meaning</a:t>
          </a:r>
        </a:p>
      </dgm:t>
    </dgm:pt>
    <dgm:pt modelId="{C1204DB0-9508-E34E-8EA0-D009A84966EE}" type="parTrans" cxnId="{C18D9F42-7744-A241-8078-214A20FE1CCE}">
      <dgm:prSet/>
      <dgm:spPr/>
      <dgm:t>
        <a:bodyPr/>
        <a:lstStyle/>
        <a:p>
          <a:endParaRPr lang="en-GB"/>
        </a:p>
      </dgm:t>
    </dgm:pt>
    <dgm:pt modelId="{1F96CC4B-8DED-0B44-B9B4-A48A8A329FBA}" type="sibTrans" cxnId="{C18D9F42-7744-A241-8078-214A20FE1CCE}">
      <dgm:prSet/>
      <dgm:spPr/>
      <dgm:t>
        <a:bodyPr/>
        <a:lstStyle/>
        <a:p>
          <a:endParaRPr lang="en-GB"/>
        </a:p>
      </dgm:t>
    </dgm:pt>
    <dgm:pt modelId="{F7D66554-53AD-F047-9605-723F3D273CF0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Beauty</a:t>
          </a:r>
        </a:p>
      </dgm:t>
    </dgm:pt>
    <dgm:pt modelId="{FC774201-D79F-534B-A992-137947746240}" type="parTrans" cxnId="{A985DA19-A912-5143-A310-CAB62D90E306}">
      <dgm:prSet/>
      <dgm:spPr/>
      <dgm:t>
        <a:bodyPr/>
        <a:lstStyle/>
        <a:p>
          <a:endParaRPr lang="en-GB"/>
        </a:p>
      </dgm:t>
    </dgm:pt>
    <dgm:pt modelId="{3C581FAA-754F-2646-AE83-E95A579E15A2}" type="sibTrans" cxnId="{A985DA19-A912-5143-A310-CAB62D90E306}">
      <dgm:prSet/>
      <dgm:spPr/>
      <dgm:t>
        <a:bodyPr/>
        <a:lstStyle/>
        <a:p>
          <a:endParaRPr lang="en-GB"/>
        </a:p>
      </dgm:t>
    </dgm:pt>
    <dgm:pt modelId="{B4CA2BD1-4C8D-4C47-B2E4-E16500680C30}" type="pres">
      <dgm:prSet presAssocID="{CE7C7B18-D320-B543-B52E-C853D3A58BF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9394EC8F-69F1-C14C-9CFF-C886B7699F13}" type="pres">
      <dgm:prSet presAssocID="{51DC16D2-1A0F-474D-A6B7-D07B3913491E}" presName="singleCycle" presStyleCnt="0"/>
      <dgm:spPr/>
    </dgm:pt>
    <dgm:pt modelId="{900DB9D5-3104-D44A-B6AB-2C8AFB1E9020}" type="pres">
      <dgm:prSet presAssocID="{51DC16D2-1A0F-474D-A6B7-D07B3913491E}" presName="singleCenter" presStyleLbl="node1" presStyleIdx="0" presStyleCnt="6">
        <dgm:presLayoutVars>
          <dgm:chMax val="7"/>
          <dgm:chPref val="7"/>
        </dgm:presLayoutVars>
      </dgm:prSet>
      <dgm:spPr/>
    </dgm:pt>
    <dgm:pt modelId="{694CC051-9CA3-F448-8838-D5D46B76DB3C}" type="pres">
      <dgm:prSet presAssocID="{7D7F3521-EEC4-944C-91F5-18F3340D9012}" presName="Name56" presStyleLbl="parChTrans1D2" presStyleIdx="0" presStyleCnt="5"/>
      <dgm:spPr/>
    </dgm:pt>
    <dgm:pt modelId="{FD5F9D71-100D-BB49-9F89-353F0AD77152}" type="pres">
      <dgm:prSet presAssocID="{6D4B4A6F-C1FA-9F47-8E61-D8C9CE2A032D}" presName="text0" presStyleLbl="node1" presStyleIdx="1" presStyleCnt="6">
        <dgm:presLayoutVars>
          <dgm:bulletEnabled val="1"/>
        </dgm:presLayoutVars>
      </dgm:prSet>
      <dgm:spPr/>
    </dgm:pt>
    <dgm:pt modelId="{EA2C0B5F-1189-9A49-863F-5E6CAD077A75}" type="pres">
      <dgm:prSet presAssocID="{C25B8082-4EE4-BA4C-9F76-0FFED0BD68C4}" presName="Name56" presStyleLbl="parChTrans1D2" presStyleIdx="1" presStyleCnt="5"/>
      <dgm:spPr/>
    </dgm:pt>
    <dgm:pt modelId="{89682145-100D-AA43-A470-FC02696712DA}" type="pres">
      <dgm:prSet presAssocID="{E480EB07-A527-1248-83DE-B61186E653A6}" presName="text0" presStyleLbl="node1" presStyleIdx="2" presStyleCnt="6">
        <dgm:presLayoutVars>
          <dgm:bulletEnabled val="1"/>
        </dgm:presLayoutVars>
      </dgm:prSet>
      <dgm:spPr/>
    </dgm:pt>
    <dgm:pt modelId="{9A82EC5F-1951-FD48-A3CB-CD1B9019B001}" type="pres">
      <dgm:prSet presAssocID="{DC9A16AC-C35C-214D-8F35-1103C0368DCE}" presName="Name56" presStyleLbl="parChTrans1D2" presStyleIdx="2" presStyleCnt="5"/>
      <dgm:spPr/>
    </dgm:pt>
    <dgm:pt modelId="{0538CCCA-FE4D-3347-8A33-E0A1AFFD1E4F}" type="pres">
      <dgm:prSet presAssocID="{5D86AF00-808D-F24F-8801-101C344DEFB4}" presName="text0" presStyleLbl="node1" presStyleIdx="3" presStyleCnt="6">
        <dgm:presLayoutVars>
          <dgm:bulletEnabled val="1"/>
        </dgm:presLayoutVars>
      </dgm:prSet>
      <dgm:spPr/>
    </dgm:pt>
    <dgm:pt modelId="{B5A7E6CC-5416-7D4E-AE15-04B45C73814D}" type="pres">
      <dgm:prSet presAssocID="{C1204DB0-9508-E34E-8EA0-D009A84966EE}" presName="Name56" presStyleLbl="parChTrans1D2" presStyleIdx="3" presStyleCnt="5"/>
      <dgm:spPr/>
    </dgm:pt>
    <dgm:pt modelId="{6FA221C6-5570-F046-B7DD-0500B61E9015}" type="pres">
      <dgm:prSet presAssocID="{AD0B814E-ACA0-184D-A750-42A8AAEB9AD2}" presName="text0" presStyleLbl="node1" presStyleIdx="4" presStyleCnt="6">
        <dgm:presLayoutVars>
          <dgm:bulletEnabled val="1"/>
        </dgm:presLayoutVars>
      </dgm:prSet>
      <dgm:spPr/>
    </dgm:pt>
    <dgm:pt modelId="{EDB9ED95-0B93-EE49-AA3E-E988C92BE4B7}" type="pres">
      <dgm:prSet presAssocID="{FC774201-D79F-534B-A992-137947746240}" presName="Name56" presStyleLbl="parChTrans1D2" presStyleIdx="4" presStyleCnt="5"/>
      <dgm:spPr/>
    </dgm:pt>
    <dgm:pt modelId="{527B671C-B8D2-1840-BA96-6FDB53991BE9}" type="pres">
      <dgm:prSet presAssocID="{F7D66554-53AD-F047-9605-723F3D273CF0}" presName="text0" presStyleLbl="node1" presStyleIdx="5" presStyleCnt="6">
        <dgm:presLayoutVars>
          <dgm:bulletEnabled val="1"/>
        </dgm:presLayoutVars>
      </dgm:prSet>
      <dgm:spPr/>
    </dgm:pt>
  </dgm:ptLst>
  <dgm:cxnLst>
    <dgm:cxn modelId="{A299E210-BD5C-034B-A97D-C4F4100227EE}" type="presOf" srcId="{FC774201-D79F-534B-A992-137947746240}" destId="{EDB9ED95-0B93-EE49-AA3E-E988C92BE4B7}" srcOrd="0" destOrd="0" presId="urn:microsoft.com/office/officeart/2008/layout/RadialCluster"/>
    <dgm:cxn modelId="{A985DA19-A912-5143-A310-CAB62D90E306}" srcId="{51DC16D2-1A0F-474D-A6B7-D07B3913491E}" destId="{F7D66554-53AD-F047-9605-723F3D273CF0}" srcOrd="4" destOrd="0" parTransId="{FC774201-D79F-534B-A992-137947746240}" sibTransId="{3C581FAA-754F-2646-AE83-E95A579E15A2}"/>
    <dgm:cxn modelId="{379B7628-9152-734F-BD41-3F257B41AD77}" type="presOf" srcId="{5D86AF00-808D-F24F-8801-101C344DEFB4}" destId="{0538CCCA-FE4D-3347-8A33-E0A1AFFD1E4F}" srcOrd="0" destOrd="0" presId="urn:microsoft.com/office/officeart/2008/layout/RadialCluster"/>
    <dgm:cxn modelId="{A8D9E62D-0C85-AE4B-ACD6-312E450005C0}" type="presOf" srcId="{F7D66554-53AD-F047-9605-723F3D273CF0}" destId="{527B671C-B8D2-1840-BA96-6FDB53991BE9}" srcOrd="0" destOrd="0" presId="urn:microsoft.com/office/officeart/2008/layout/RadialCluster"/>
    <dgm:cxn modelId="{0DD5E33F-CA24-074D-B901-A96BA5BBA1BD}" type="presOf" srcId="{6D4B4A6F-C1FA-9F47-8E61-D8C9CE2A032D}" destId="{FD5F9D71-100D-BB49-9F89-353F0AD77152}" srcOrd="0" destOrd="0" presId="urn:microsoft.com/office/officeart/2008/layout/RadialCluster"/>
    <dgm:cxn modelId="{B756AB5F-82AE-664B-809A-D2ADF735ACF7}" type="presOf" srcId="{CE7C7B18-D320-B543-B52E-C853D3A58BF5}" destId="{B4CA2BD1-4C8D-4C47-B2E4-E16500680C30}" srcOrd="0" destOrd="0" presId="urn:microsoft.com/office/officeart/2008/layout/RadialCluster"/>
    <dgm:cxn modelId="{C18D9F42-7744-A241-8078-214A20FE1CCE}" srcId="{51DC16D2-1A0F-474D-A6B7-D07B3913491E}" destId="{AD0B814E-ACA0-184D-A750-42A8AAEB9AD2}" srcOrd="3" destOrd="0" parTransId="{C1204DB0-9508-E34E-8EA0-D009A84966EE}" sibTransId="{1F96CC4B-8DED-0B44-B9B4-A48A8A329FBA}"/>
    <dgm:cxn modelId="{2D251246-A197-BC4A-8E82-EAB74A84BE61}" srcId="{51DC16D2-1A0F-474D-A6B7-D07B3913491E}" destId="{5D86AF00-808D-F24F-8801-101C344DEFB4}" srcOrd="2" destOrd="0" parTransId="{DC9A16AC-C35C-214D-8F35-1103C0368DCE}" sibTransId="{59FF8A83-9A26-834A-ABB2-A01E1A2F2F5D}"/>
    <dgm:cxn modelId="{41DD4448-0ABE-4A40-BB17-5B54BB04A099}" type="presOf" srcId="{AD0B814E-ACA0-184D-A750-42A8AAEB9AD2}" destId="{6FA221C6-5570-F046-B7DD-0500B61E9015}" srcOrd="0" destOrd="0" presId="urn:microsoft.com/office/officeart/2008/layout/RadialCluster"/>
    <dgm:cxn modelId="{07F0146F-68D3-1645-9805-0D19EF1F33C8}" type="presOf" srcId="{7D7F3521-EEC4-944C-91F5-18F3340D9012}" destId="{694CC051-9CA3-F448-8838-D5D46B76DB3C}" srcOrd="0" destOrd="0" presId="urn:microsoft.com/office/officeart/2008/layout/RadialCluster"/>
    <dgm:cxn modelId="{2E16F776-1F63-944E-A863-53BAA13BD437}" srcId="{CE7C7B18-D320-B543-B52E-C853D3A58BF5}" destId="{51DC16D2-1A0F-474D-A6B7-D07B3913491E}" srcOrd="0" destOrd="0" parTransId="{DFFFC623-1DFD-B147-AE2E-8067526DAAD0}" sibTransId="{AF0521EF-37CE-F84F-ACE0-DBD2B1137883}"/>
    <dgm:cxn modelId="{3CAEB3B3-9D38-BA46-9566-08B13A606717}" type="presOf" srcId="{C25B8082-4EE4-BA4C-9F76-0FFED0BD68C4}" destId="{EA2C0B5F-1189-9A49-863F-5E6CAD077A75}" srcOrd="0" destOrd="0" presId="urn:microsoft.com/office/officeart/2008/layout/RadialCluster"/>
    <dgm:cxn modelId="{F8AE30B4-2372-2349-BCCC-2C8EBA693AC1}" type="presOf" srcId="{C1204DB0-9508-E34E-8EA0-D009A84966EE}" destId="{B5A7E6CC-5416-7D4E-AE15-04B45C73814D}" srcOrd="0" destOrd="0" presId="urn:microsoft.com/office/officeart/2008/layout/RadialCluster"/>
    <dgm:cxn modelId="{D06E44B5-2CE9-6A4E-BC06-701BCCB1106B}" type="presOf" srcId="{DC9A16AC-C35C-214D-8F35-1103C0368DCE}" destId="{9A82EC5F-1951-FD48-A3CB-CD1B9019B001}" srcOrd="0" destOrd="0" presId="urn:microsoft.com/office/officeart/2008/layout/RadialCluster"/>
    <dgm:cxn modelId="{9F1BFCCA-4D6A-154C-AECC-06BEC57840C1}" type="presOf" srcId="{51DC16D2-1A0F-474D-A6B7-D07B3913491E}" destId="{900DB9D5-3104-D44A-B6AB-2C8AFB1E9020}" srcOrd="0" destOrd="0" presId="urn:microsoft.com/office/officeart/2008/layout/RadialCluster"/>
    <dgm:cxn modelId="{E02F5CDA-5195-3442-90AD-A594D5528FED}" type="presOf" srcId="{E480EB07-A527-1248-83DE-B61186E653A6}" destId="{89682145-100D-AA43-A470-FC02696712DA}" srcOrd="0" destOrd="0" presId="urn:microsoft.com/office/officeart/2008/layout/RadialCluster"/>
    <dgm:cxn modelId="{E96FBBF0-37CA-A244-818B-E56C68C70680}" srcId="{51DC16D2-1A0F-474D-A6B7-D07B3913491E}" destId="{E480EB07-A527-1248-83DE-B61186E653A6}" srcOrd="1" destOrd="0" parTransId="{C25B8082-4EE4-BA4C-9F76-0FFED0BD68C4}" sibTransId="{2A6FBCDD-7237-794A-829F-86DF51E4B43B}"/>
    <dgm:cxn modelId="{633788F3-48E2-1346-8A44-CBA98550F5EB}" srcId="{51DC16D2-1A0F-474D-A6B7-D07B3913491E}" destId="{6D4B4A6F-C1FA-9F47-8E61-D8C9CE2A032D}" srcOrd="0" destOrd="0" parTransId="{7D7F3521-EEC4-944C-91F5-18F3340D9012}" sibTransId="{9BC57E9F-CF53-9D4D-922C-0155956C2F6D}"/>
    <dgm:cxn modelId="{BE9ED06C-B3AE-9043-9D6C-8BBD0D12F41C}" type="presParOf" srcId="{B4CA2BD1-4C8D-4C47-B2E4-E16500680C30}" destId="{9394EC8F-69F1-C14C-9CFF-C886B7699F13}" srcOrd="0" destOrd="0" presId="urn:microsoft.com/office/officeart/2008/layout/RadialCluster"/>
    <dgm:cxn modelId="{76C2FD33-8983-4C4E-AB7C-8CC8499C8DD7}" type="presParOf" srcId="{9394EC8F-69F1-C14C-9CFF-C886B7699F13}" destId="{900DB9D5-3104-D44A-B6AB-2C8AFB1E9020}" srcOrd="0" destOrd="0" presId="urn:microsoft.com/office/officeart/2008/layout/RadialCluster"/>
    <dgm:cxn modelId="{AEF907C8-D741-4C4E-89F6-A7B9C27AA44F}" type="presParOf" srcId="{9394EC8F-69F1-C14C-9CFF-C886B7699F13}" destId="{694CC051-9CA3-F448-8838-D5D46B76DB3C}" srcOrd="1" destOrd="0" presId="urn:microsoft.com/office/officeart/2008/layout/RadialCluster"/>
    <dgm:cxn modelId="{53CAB20A-CDA0-4244-9FBD-C3AABF954E84}" type="presParOf" srcId="{9394EC8F-69F1-C14C-9CFF-C886B7699F13}" destId="{FD5F9D71-100D-BB49-9F89-353F0AD77152}" srcOrd="2" destOrd="0" presId="urn:microsoft.com/office/officeart/2008/layout/RadialCluster"/>
    <dgm:cxn modelId="{1BCA6702-CC17-6A4A-B552-1314B9601578}" type="presParOf" srcId="{9394EC8F-69F1-C14C-9CFF-C886B7699F13}" destId="{EA2C0B5F-1189-9A49-863F-5E6CAD077A75}" srcOrd="3" destOrd="0" presId="urn:microsoft.com/office/officeart/2008/layout/RadialCluster"/>
    <dgm:cxn modelId="{CBBBC432-500D-2E44-9054-4665E1C97491}" type="presParOf" srcId="{9394EC8F-69F1-C14C-9CFF-C886B7699F13}" destId="{89682145-100D-AA43-A470-FC02696712DA}" srcOrd="4" destOrd="0" presId="urn:microsoft.com/office/officeart/2008/layout/RadialCluster"/>
    <dgm:cxn modelId="{2498EE95-97BC-1B4C-9C1E-4EE5851C538C}" type="presParOf" srcId="{9394EC8F-69F1-C14C-9CFF-C886B7699F13}" destId="{9A82EC5F-1951-FD48-A3CB-CD1B9019B001}" srcOrd="5" destOrd="0" presId="urn:microsoft.com/office/officeart/2008/layout/RadialCluster"/>
    <dgm:cxn modelId="{DC941E8C-2211-7841-9309-9F6243EA707D}" type="presParOf" srcId="{9394EC8F-69F1-C14C-9CFF-C886B7699F13}" destId="{0538CCCA-FE4D-3347-8A33-E0A1AFFD1E4F}" srcOrd="6" destOrd="0" presId="urn:microsoft.com/office/officeart/2008/layout/RadialCluster"/>
    <dgm:cxn modelId="{23026983-D8D9-5442-A415-BA12A8A2F99E}" type="presParOf" srcId="{9394EC8F-69F1-C14C-9CFF-C886B7699F13}" destId="{B5A7E6CC-5416-7D4E-AE15-04B45C73814D}" srcOrd="7" destOrd="0" presId="urn:microsoft.com/office/officeart/2008/layout/RadialCluster"/>
    <dgm:cxn modelId="{44F755C3-144F-3D43-89C9-16CB25DECFB0}" type="presParOf" srcId="{9394EC8F-69F1-C14C-9CFF-C886B7699F13}" destId="{6FA221C6-5570-F046-B7DD-0500B61E9015}" srcOrd="8" destOrd="0" presId="urn:microsoft.com/office/officeart/2008/layout/RadialCluster"/>
    <dgm:cxn modelId="{622D10DD-05F6-9649-AB68-6BAF9C2B3BDE}" type="presParOf" srcId="{9394EC8F-69F1-C14C-9CFF-C886B7699F13}" destId="{EDB9ED95-0B93-EE49-AA3E-E988C92BE4B7}" srcOrd="9" destOrd="0" presId="urn:microsoft.com/office/officeart/2008/layout/RadialCluster"/>
    <dgm:cxn modelId="{29BDAC3B-D07B-D84F-ABB7-68ED0443EE58}" type="presParOf" srcId="{9394EC8F-69F1-C14C-9CFF-C886B7699F13}" destId="{527B671C-B8D2-1840-BA96-6FDB53991BE9}" srcOrd="10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B6781E-4BB7-F640-9592-BB177FC8E460}" type="doc">
      <dgm:prSet loTypeId="urn:microsoft.com/office/officeart/2005/8/layout/pyramid2" loCatId="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en-GB"/>
        </a:p>
      </dgm:t>
    </dgm:pt>
    <dgm:pt modelId="{A75D2956-A669-0543-8CF4-36C91334E5C5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Mixed Methods: Quant QUAL</a:t>
          </a:r>
        </a:p>
      </dgm:t>
    </dgm:pt>
    <dgm:pt modelId="{6B1C3646-C09C-2741-A8B2-3F671C53FF10}" type="parTrans" cxnId="{68EAD9EB-AC16-8340-B66E-6C0E0B543AF3}">
      <dgm:prSet/>
      <dgm:spPr/>
      <dgm:t>
        <a:bodyPr/>
        <a:lstStyle/>
        <a:p>
          <a:endParaRPr lang="en-GB"/>
        </a:p>
      </dgm:t>
    </dgm:pt>
    <dgm:pt modelId="{C65E6B42-CBCB-2042-8860-AF6D2049B94D}" type="sibTrans" cxnId="{68EAD9EB-AC16-8340-B66E-6C0E0B543AF3}">
      <dgm:prSet/>
      <dgm:spPr/>
      <dgm:t>
        <a:bodyPr/>
        <a:lstStyle/>
        <a:p>
          <a:endParaRPr lang="en-GB"/>
        </a:p>
      </dgm:t>
    </dgm:pt>
    <dgm:pt modelId="{73AB5983-D892-194E-9D8F-041464BC4C25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Ethnography</a:t>
          </a:r>
        </a:p>
      </dgm:t>
    </dgm:pt>
    <dgm:pt modelId="{DF3CB01B-CAED-864D-8E15-0CECD8A582C5}" type="parTrans" cxnId="{B7751A6E-FD19-E84F-A0C2-AE6B26E8B790}">
      <dgm:prSet/>
      <dgm:spPr/>
      <dgm:t>
        <a:bodyPr/>
        <a:lstStyle/>
        <a:p>
          <a:endParaRPr lang="en-GB"/>
        </a:p>
      </dgm:t>
    </dgm:pt>
    <dgm:pt modelId="{70664ADC-1E4A-FE4B-B120-F606E8AC4B9A}" type="sibTrans" cxnId="{B7751A6E-FD19-E84F-A0C2-AE6B26E8B790}">
      <dgm:prSet/>
      <dgm:spPr/>
      <dgm:t>
        <a:bodyPr/>
        <a:lstStyle/>
        <a:p>
          <a:endParaRPr lang="en-GB"/>
        </a:p>
      </dgm:t>
    </dgm:pt>
    <dgm:pt modelId="{76CFFF64-0B13-9040-9F78-64AE5B30FAEE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Participatory Action Research</a:t>
          </a:r>
        </a:p>
      </dgm:t>
    </dgm:pt>
    <dgm:pt modelId="{04B85E5C-A12B-9E45-83B0-8C3D90F1C414}" type="parTrans" cxnId="{5E14D3D4-BEC4-B849-9087-DA6ED181D4A8}">
      <dgm:prSet/>
      <dgm:spPr/>
      <dgm:t>
        <a:bodyPr/>
        <a:lstStyle/>
        <a:p>
          <a:endParaRPr lang="en-GB"/>
        </a:p>
      </dgm:t>
    </dgm:pt>
    <dgm:pt modelId="{8AC9C264-F180-5B48-8FDA-03FEBEDA2841}" type="sibTrans" cxnId="{5E14D3D4-BEC4-B849-9087-DA6ED181D4A8}">
      <dgm:prSet/>
      <dgm:spPr/>
      <dgm:t>
        <a:bodyPr/>
        <a:lstStyle/>
        <a:p>
          <a:endParaRPr lang="en-GB"/>
        </a:p>
      </dgm:t>
    </dgm:pt>
    <dgm:pt modelId="{4C3B97D4-C6B0-7248-9507-CADC52049C98}">
      <dgm:prSet phldrT="[Text]" custT="1"/>
      <dgm:spPr/>
      <dgm:t>
        <a:bodyPr/>
        <a:lstStyle/>
        <a:p>
          <a:r>
            <a:rPr lang="en-GB" sz="2400" dirty="0">
              <a:latin typeface="Aptos" panose="020B0004020202020204" pitchFamily="34" charset="0"/>
            </a:rPr>
            <a:t>Data</a:t>
          </a:r>
        </a:p>
      </dgm:t>
    </dgm:pt>
    <dgm:pt modelId="{5EA0E9FE-DF69-7743-8729-FDBFCA3D466F}" type="parTrans" cxnId="{A3C71CE6-C385-674A-9152-7EB222A9EB84}">
      <dgm:prSet/>
      <dgm:spPr/>
      <dgm:t>
        <a:bodyPr/>
        <a:lstStyle/>
        <a:p>
          <a:endParaRPr lang="en-GB"/>
        </a:p>
      </dgm:t>
    </dgm:pt>
    <dgm:pt modelId="{A65F93F1-695A-8942-83CB-60C21CD83EFD}" type="sibTrans" cxnId="{A3C71CE6-C385-674A-9152-7EB222A9EB84}">
      <dgm:prSet/>
      <dgm:spPr/>
      <dgm:t>
        <a:bodyPr/>
        <a:lstStyle/>
        <a:p>
          <a:endParaRPr lang="en-GB"/>
        </a:p>
      </dgm:t>
    </dgm:pt>
    <dgm:pt modelId="{ACE563BB-1208-274D-8A60-77E02C97BDC9}">
      <dgm:prSet custT="1"/>
      <dgm:spPr/>
      <dgm:t>
        <a:bodyPr/>
        <a:lstStyle/>
        <a:p>
          <a:r>
            <a:rPr lang="en-GB" sz="1800" dirty="0">
              <a:latin typeface="Aptos" panose="020B0004020202020204" pitchFamily="34" charset="0"/>
            </a:rPr>
            <a:t>Quantitative questionnaires</a:t>
          </a:r>
        </a:p>
      </dgm:t>
    </dgm:pt>
    <dgm:pt modelId="{03951FBC-4467-7143-BFB2-AFA810E89E60}" type="parTrans" cxnId="{1E053F8B-B5AD-B943-BAF1-297993072E57}">
      <dgm:prSet/>
      <dgm:spPr/>
      <dgm:t>
        <a:bodyPr/>
        <a:lstStyle/>
        <a:p>
          <a:endParaRPr lang="en-GB"/>
        </a:p>
      </dgm:t>
    </dgm:pt>
    <dgm:pt modelId="{FF2E8C7A-DDB2-B149-9575-22F401B82540}" type="sibTrans" cxnId="{1E053F8B-B5AD-B943-BAF1-297993072E57}">
      <dgm:prSet/>
      <dgm:spPr/>
      <dgm:t>
        <a:bodyPr/>
        <a:lstStyle/>
        <a:p>
          <a:endParaRPr lang="en-GB"/>
        </a:p>
      </dgm:t>
    </dgm:pt>
    <dgm:pt modelId="{FAEA108D-EF2E-2249-91A4-527A6A08D51C}">
      <dgm:prSet custT="1"/>
      <dgm:spPr/>
      <dgm:t>
        <a:bodyPr/>
        <a:lstStyle/>
        <a:p>
          <a:r>
            <a:rPr lang="en-GB" sz="1800" dirty="0">
              <a:latin typeface="Aptos" panose="020B0004020202020204" pitchFamily="34" charset="0"/>
            </a:rPr>
            <a:t>Qualitative interviews, journals, semiotics</a:t>
          </a:r>
        </a:p>
      </dgm:t>
    </dgm:pt>
    <dgm:pt modelId="{1854B2F2-A156-924B-8F30-1DF197602A38}" type="parTrans" cxnId="{F46C071F-3C66-4340-B1CA-007318FA4E76}">
      <dgm:prSet/>
      <dgm:spPr/>
      <dgm:t>
        <a:bodyPr/>
        <a:lstStyle/>
        <a:p>
          <a:endParaRPr lang="en-GB"/>
        </a:p>
      </dgm:t>
    </dgm:pt>
    <dgm:pt modelId="{98A60884-D044-0642-A94E-4CAC70F36684}" type="sibTrans" cxnId="{F46C071F-3C66-4340-B1CA-007318FA4E76}">
      <dgm:prSet/>
      <dgm:spPr/>
      <dgm:t>
        <a:bodyPr/>
        <a:lstStyle/>
        <a:p>
          <a:endParaRPr lang="en-GB"/>
        </a:p>
      </dgm:t>
    </dgm:pt>
    <dgm:pt modelId="{E8A15C11-A962-464D-9B2F-23FA518EF84D}" type="pres">
      <dgm:prSet presAssocID="{F2B6781E-4BB7-F640-9592-BB177FC8E460}" presName="compositeShape" presStyleCnt="0">
        <dgm:presLayoutVars>
          <dgm:dir/>
          <dgm:resizeHandles/>
        </dgm:presLayoutVars>
      </dgm:prSet>
      <dgm:spPr/>
    </dgm:pt>
    <dgm:pt modelId="{9896CEE6-A840-BE46-9FB6-A3C6D08D9AEC}" type="pres">
      <dgm:prSet presAssocID="{F2B6781E-4BB7-F640-9592-BB177FC8E460}" presName="pyramid" presStyleLbl="node1" presStyleIdx="0" presStyleCnt="1"/>
      <dgm:spPr/>
    </dgm:pt>
    <dgm:pt modelId="{BF2840DA-5EFE-6448-82BD-8EDC72758055}" type="pres">
      <dgm:prSet presAssocID="{F2B6781E-4BB7-F640-9592-BB177FC8E460}" presName="theList" presStyleCnt="0"/>
      <dgm:spPr/>
    </dgm:pt>
    <dgm:pt modelId="{704E68AD-71AB-A446-B73C-9F4DE025B3FD}" type="pres">
      <dgm:prSet presAssocID="{A75D2956-A669-0543-8CF4-36C91334E5C5}" presName="aNode" presStyleLbl="fgAcc1" presStyleIdx="0" presStyleCnt="4" custScaleX="148836">
        <dgm:presLayoutVars>
          <dgm:bulletEnabled val="1"/>
        </dgm:presLayoutVars>
      </dgm:prSet>
      <dgm:spPr/>
    </dgm:pt>
    <dgm:pt modelId="{5C38323A-2D40-F04F-8336-6DA556FB3A68}" type="pres">
      <dgm:prSet presAssocID="{A75D2956-A669-0543-8CF4-36C91334E5C5}" presName="aSpace" presStyleCnt="0"/>
      <dgm:spPr/>
    </dgm:pt>
    <dgm:pt modelId="{8D8B98E3-9014-AB42-8222-9AFB13B78456}" type="pres">
      <dgm:prSet presAssocID="{73AB5983-D892-194E-9D8F-041464BC4C25}" presName="aNode" presStyleLbl="fgAcc1" presStyleIdx="1" presStyleCnt="4" custScaleX="147096">
        <dgm:presLayoutVars>
          <dgm:bulletEnabled val="1"/>
        </dgm:presLayoutVars>
      </dgm:prSet>
      <dgm:spPr/>
    </dgm:pt>
    <dgm:pt modelId="{9969E4B7-FE60-7B4A-B17D-805C54FB6CD9}" type="pres">
      <dgm:prSet presAssocID="{73AB5983-D892-194E-9D8F-041464BC4C25}" presName="aSpace" presStyleCnt="0"/>
      <dgm:spPr/>
    </dgm:pt>
    <dgm:pt modelId="{51BE0D73-44AE-7749-9D22-1064AE205A92}" type="pres">
      <dgm:prSet presAssocID="{76CFFF64-0B13-9040-9F78-64AE5B30FAEE}" presName="aNode" presStyleLbl="fgAcc1" presStyleIdx="2" presStyleCnt="4" custScaleX="145848">
        <dgm:presLayoutVars>
          <dgm:bulletEnabled val="1"/>
        </dgm:presLayoutVars>
      </dgm:prSet>
      <dgm:spPr/>
    </dgm:pt>
    <dgm:pt modelId="{D750601C-44C8-C443-8F14-C7979DF27AC0}" type="pres">
      <dgm:prSet presAssocID="{76CFFF64-0B13-9040-9F78-64AE5B30FAEE}" presName="aSpace" presStyleCnt="0"/>
      <dgm:spPr/>
    </dgm:pt>
    <dgm:pt modelId="{7352909C-DAD7-4645-9BEF-E67E87FA4FFD}" type="pres">
      <dgm:prSet presAssocID="{4C3B97D4-C6B0-7248-9507-CADC52049C98}" presName="aNode" presStyleLbl="fgAcc1" presStyleIdx="3" presStyleCnt="4" custScaleX="147210" custScaleY="143333">
        <dgm:presLayoutVars>
          <dgm:bulletEnabled val="1"/>
        </dgm:presLayoutVars>
      </dgm:prSet>
      <dgm:spPr/>
    </dgm:pt>
    <dgm:pt modelId="{1F787661-4A22-104F-A7EB-D99364D98DF4}" type="pres">
      <dgm:prSet presAssocID="{4C3B97D4-C6B0-7248-9507-CADC52049C98}" presName="aSpace" presStyleCnt="0"/>
      <dgm:spPr/>
    </dgm:pt>
  </dgm:ptLst>
  <dgm:cxnLst>
    <dgm:cxn modelId="{F46C071F-3C66-4340-B1CA-007318FA4E76}" srcId="{4C3B97D4-C6B0-7248-9507-CADC52049C98}" destId="{FAEA108D-EF2E-2249-91A4-527A6A08D51C}" srcOrd="1" destOrd="0" parTransId="{1854B2F2-A156-924B-8F30-1DF197602A38}" sibTransId="{98A60884-D044-0642-A94E-4CAC70F36684}"/>
    <dgm:cxn modelId="{8DC43B41-BAD3-844E-8D20-21D8AAB2FFAF}" type="presOf" srcId="{ACE563BB-1208-274D-8A60-77E02C97BDC9}" destId="{7352909C-DAD7-4645-9BEF-E67E87FA4FFD}" srcOrd="0" destOrd="1" presId="urn:microsoft.com/office/officeart/2005/8/layout/pyramid2"/>
    <dgm:cxn modelId="{DE785E47-52E3-324A-834E-1D3689A4F4D1}" type="presOf" srcId="{73AB5983-D892-194E-9D8F-041464BC4C25}" destId="{8D8B98E3-9014-AB42-8222-9AFB13B78456}" srcOrd="0" destOrd="0" presId="urn:microsoft.com/office/officeart/2005/8/layout/pyramid2"/>
    <dgm:cxn modelId="{4159FE69-A185-1443-8941-1931C944E502}" type="presOf" srcId="{A75D2956-A669-0543-8CF4-36C91334E5C5}" destId="{704E68AD-71AB-A446-B73C-9F4DE025B3FD}" srcOrd="0" destOrd="0" presId="urn:microsoft.com/office/officeart/2005/8/layout/pyramid2"/>
    <dgm:cxn modelId="{B7751A6E-FD19-E84F-A0C2-AE6B26E8B790}" srcId="{F2B6781E-4BB7-F640-9592-BB177FC8E460}" destId="{73AB5983-D892-194E-9D8F-041464BC4C25}" srcOrd="1" destOrd="0" parTransId="{DF3CB01B-CAED-864D-8E15-0CECD8A582C5}" sibTransId="{70664ADC-1E4A-FE4B-B120-F606E8AC4B9A}"/>
    <dgm:cxn modelId="{FE8CBF76-1EC4-784A-AED9-1687F056F0C3}" type="presOf" srcId="{76CFFF64-0B13-9040-9F78-64AE5B30FAEE}" destId="{51BE0D73-44AE-7749-9D22-1064AE205A92}" srcOrd="0" destOrd="0" presId="urn:microsoft.com/office/officeart/2005/8/layout/pyramid2"/>
    <dgm:cxn modelId="{92317A89-6327-B04D-9BC8-B102DE670B2C}" type="presOf" srcId="{4C3B97D4-C6B0-7248-9507-CADC52049C98}" destId="{7352909C-DAD7-4645-9BEF-E67E87FA4FFD}" srcOrd="0" destOrd="0" presId="urn:microsoft.com/office/officeart/2005/8/layout/pyramid2"/>
    <dgm:cxn modelId="{1E053F8B-B5AD-B943-BAF1-297993072E57}" srcId="{4C3B97D4-C6B0-7248-9507-CADC52049C98}" destId="{ACE563BB-1208-274D-8A60-77E02C97BDC9}" srcOrd="0" destOrd="0" parTransId="{03951FBC-4467-7143-BFB2-AFA810E89E60}" sibTransId="{FF2E8C7A-DDB2-B149-9575-22F401B82540}"/>
    <dgm:cxn modelId="{5E14D3D4-BEC4-B849-9087-DA6ED181D4A8}" srcId="{F2B6781E-4BB7-F640-9592-BB177FC8E460}" destId="{76CFFF64-0B13-9040-9F78-64AE5B30FAEE}" srcOrd="2" destOrd="0" parTransId="{04B85E5C-A12B-9E45-83B0-8C3D90F1C414}" sibTransId="{8AC9C264-F180-5B48-8FDA-03FEBEDA2841}"/>
    <dgm:cxn modelId="{A3C71CE6-C385-674A-9152-7EB222A9EB84}" srcId="{F2B6781E-4BB7-F640-9592-BB177FC8E460}" destId="{4C3B97D4-C6B0-7248-9507-CADC52049C98}" srcOrd="3" destOrd="0" parTransId="{5EA0E9FE-DF69-7743-8729-FDBFCA3D466F}" sibTransId="{A65F93F1-695A-8942-83CB-60C21CD83EFD}"/>
    <dgm:cxn modelId="{68EAD9EB-AC16-8340-B66E-6C0E0B543AF3}" srcId="{F2B6781E-4BB7-F640-9592-BB177FC8E460}" destId="{A75D2956-A669-0543-8CF4-36C91334E5C5}" srcOrd="0" destOrd="0" parTransId="{6B1C3646-C09C-2741-A8B2-3F671C53FF10}" sibTransId="{C65E6B42-CBCB-2042-8860-AF6D2049B94D}"/>
    <dgm:cxn modelId="{8F71CAEF-12B5-E645-9902-A609833A3584}" type="presOf" srcId="{F2B6781E-4BB7-F640-9592-BB177FC8E460}" destId="{E8A15C11-A962-464D-9B2F-23FA518EF84D}" srcOrd="0" destOrd="0" presId="urn:microsoft.com/office/officeart/2005/8/layout/pyramid2"/>
    <dgm:cxn modelId="{14DBE0F9-2359-6245-82EB-FF7FDD846F28}" type="presOf" srcId="{FAEA108D-EF2E-2249-91A4-527A6A08D51C}" destId="{7352909C-DAD7-4645-9BEF-E67E87FA4FFD}" srcOrd="0" destOrd="2" presId="urn:microsoft.com/office/officeart/2005/8/layout/pyramid2"/>
    <dgm:cxn modelId="{8305AA9D-7C7A-2348-AC4B-E1FFAA7643EA}" type="presParOf" srcId="{E8A15C11-A962-464D-9B2F-23FA518EF84D}" destId="{9896CEE6-A840-BE46-9FB6-A3C6D08D9AEC}" srcOrd="0" destOrd="0" presId="urn:microsoft.com/office/officeart/2005/8/layout/pyramid2"/>
    <dgm:cxn modelId="{7C993EBF-C38A-9541-AE57-14567C7D0434}" type="presParOf" srcId="{E8A15C11-A962-464D-9B2F-23FA518EF84D}" destId="{BF2840DA-5EFE-6448-82BD-8EDC72758055}" srcOrd="1" destOrd="0" presId="urn:microsoft.com/office/officeart/2005/8/layout/pyramid2"/>
    <dgm:cxn modelId="{407B7351-03C0-ED47-AAF0-F81D7C6BA9E3}" type="presParOf" srcId="{BF2840DA-5EFE-6448-82BD-8EDC72758055}" destId="{704E68AD-71AB-A446-B73C-9F4DE025B3FD}" srcOrd="0" destOrd="0" presId="urn:microsoft.com/office/officeart/2005/8/layout/pyramid2"/>
    <dgm:cxn modelId="{F1645596-ABEE-EC45-A7B6-BB61163A2FA5}" type="presParOf" srcId="{BF2840DA-5EFE-6448-82BD-8EDC72758055}" destId="{5C38323A-2D40-F04F-8336-6DA556FB3A68}" srcOrd="1" destOrd="0" presId="urn:microsoft.com/office/officeart/2005/8/layout/pyramid2"/>
    <dgm:cxn modelId="{D64242C2-5846-0A4B-877B-50FFA9B09A0A}" type="presParOf" srcId="{BF2840DA-5EFE-6448-82BD-8EDC72758055}" destId="{8D8B98E3-9014-AB42-8222-9AFB13B78456}" srcOrd="2" destOrd="0" presId="urn:microsoft.com/office/officeart/2005/8/layout/pyramid2"/>
    <dgm:cxn modelId="{8C8DB502-C4E8-D549-81F8-0B4E36549707}" type="presParOf" srcId="{BF2840DA-5EFE-6448-82BD-8EDC72758055}" destId="{9969E4B7-FE60-7B4A-B17D-805C54FB6CD9}" srcOrd="3" destOrd="0" presId="urn:microsoft.com/office/officeart/2005/8/layout/pyramid2"/>
    <dgm:cxn modelId="{18623B83-2A26-0446-852E-8766DDAAE90E}" type="presParOf" srcId="{BF2840DA-5EFE-6448-82BD-8EDC72758055}" destId="{51BE0D73-44AE-7749-9D22-1064AE205A92}" srcOrd="4" destOrd="0" presId="urn:microsoft.com/office/officeart/2005/8/layout/pyramid2"/>
    <dgm:cxn modelId="{E3211D5F-B8B9-D34C-80DE-47A4823C1A1A}" type="presParOf" srcId="{BF2840DA-5EFE-6448-82BD-8EDC72758055}" destId="{D750601C-44C8-C443-8F14-C7979DF27AC0}" srcOrd="5" destOrd="0" presId="urn:microsoft.com/office/officeart/2005/8/layout/pyramid2"/>
    <dgm:cxn modelId="{7F025AC0-C9BD-7946-AD35-E9FAAC53E15F}" type="presParOf" srcId="{BF2840DA-5EFE-6448-82BD-8EDC72758055}" destId="{7352909C-DAD7-4645-9BEF-E67E87FA4FFD}" srcOrd="6" destOrd="0" presId="urn:microsoft.com/office/officeart/2005/8/layout/pyramid2"/>
    <dgm:cxn modelId="{76B6352B-547C-9544-AA75-EB9DAE2BFCA3}" type="presParOf" srcId="{BF2840DA-5EFE-6448-82BD-8EDC72758055}" destId="{1F787661-4A22-104F-A7EB-D99364D98DF4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A80D80-A14B-BA43-85BF-474E0957C5BA}" type="doc">
      <dgm:prSet loTypeId="urn:microsoft.com/office/officeart/2005/8/layout/funnel1" loCatId="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en-GB"/>
        </a:p>
      </dgm:t>
    </dgm:pt>
    <dgm:pt modelId="{DC05E3AD-C8F6-474E-B48B-60ADD1AE3AC5}">
      <dgm:prSet phldrT="[Text]"/>
      <dgm:spPr/>
      <dgm:t>
        <a:bodyPr/>
        <a:lstStyle/>
        <a:p>
          <a:r>
            <a:rPr lang="en-GB" i="0" dirty="0">
              <a:latin typeface="Aptos" panose="020B0004020202020204" pitchFamily="34" charset="0"/>
            </a:rPr>
            <a:t>Me: participant-researcher-facilitator</a:t>
          </a:r>
        </a:p>
      </dgm:t>
    </dgm:pt>
    <dgm:pt modelId="{5C0A3F3C-ADF9-B847-800E-DA907115BEC7}" type="parTrans" cxnId="{45EAB503-D83D-C84B-B0B3-25CB7181BED5}">
      <dgm:prSet/>
      <dgm:spPr/>
      <dgm:t>
        <a:bodyPr/>
        <a:lstStyle/>
        <a:p>
          <a:endParaRPr lang="en-GB"/>
        </a:p>
      </dgm:t>
    </dgm:pt>
    <dgm:pt modelId="{36877692-FCA8-B542-899A-A1F20D3AF28D}" type="sibTrans" cxnId="{45EAB503-D83D-C84B-B0B3-25CB7181BED5}">
      <dgm:prSet/>
      <dgm:spPr/>
      <dgm:t>
        <a:bodyPr/>
        <a:lstStyle/>
        <a:p>
          <a:endParaRPr lang="en-GB"/>
        </a:p>
      </dgm:t>
    </dgm:pt>
    <dgm:pt modelId="{2505D285-9E6B-3F4D-9A43-86948A99D84B}">
      <dgm:prSet phldrT="[Text]"/>
      <dgm:spPr/>
      <dgm:t>
        <a:bodyPr/>
        <a:lstStyle/>
        <a:p>
          <a:r>
            <a:rPr lang="en-GB" i="0" dirty="0" err="1">
              <a:latin typeface="Aptos" panose="020B0004020202020204" pitchFamily="34" charset="0"/>
            </a:rPr>
            <a:t>Cynefin</a:t>
          </a:r>
          <a:r>
            <a:rPr lang="en-GB" i="0" dirty="0">
              <a:latin typeface="Aptos" panose="020B0004020202020204" pitchFamily="34" charset="0"/>
            </a:rPr>
            <a:t> Cloud</a:t>
          </a:r>
        </a:p>
      </dgm:t>
    </dgm:pt>
    <dgm:pt modelId="{AE4C103D-F0A7-1C49-AB70-B0D651F8A4C0}" type="parTrans" cxnId="{45834933-08C8-3145-AC98-2EB1C0C1740C}">
      <dgm:prSet/>
      <dgm:spPr/>
      <dgm:t>
        <a:bodyPr/>
        <a:lstStyle/>
        <a:p>
          <a:endParaRPr lang="en-GB"/>
        </a:p>
      </dgm:t>
    </dgm:pt>
    <dgm:pt modelId="{5E5072D5-8B0B-F748-A8AE-3760D424167D}" type="sibTrans" cxnId="{45834933-08C8-3145-AC98-2EB1C0C1740C}">
      <dgm:prSet/>
      <dgm:spPr/>
      <dgm:t>
        <a:bodyPr/>
        <a:lstStyle/>
        <a:p>
          <a:endParaRPr lang="en-GB"/>
        </a:p>
      </dgm:t>
    </dgm:pt>
    <dgm:pt modelId="{AE102FB1-6404-354E-ACA7-43234A99461F}">
      <dgm:prSet phldrT="[Text]"/>
      <dgm:spPr/>
      <dgm:t>
        <a:bodyPr/>
        <a:lstStyle/>
        <a:p>
          <a:r>
            <a:rPr lang="en-GB" i="0" dirty="0" err="1">
              <a:latin typeface="Aptos" panose="020B0004020202020204" pitchFamily="34" charset="0"/>
            </a:rPr>
            <a:t>Cynefin</a:t>
          </a:r>
          <a:r>
            <a:rPr lang="en-GB" i="0" dirty="0">
              <a:latin typeface="Aptos" panose="020B0004020202020204" pitchFamily="34" charset="0"/>
            </a:rPr>
            <a:t> Connections </a:t>
          </a:r>
        </a:p>
      </dgm:t>
    </dgm:pt>
    <dgm:pt modelId="{A0632506-AD16-694E-90E0-6EFB8B18C5F6}" type="parTrans" cxnId="{CD1392C3-548F-294D-9906-46C71E88D4DA}">
      <dgm:prSet/>
      <dgm:spPr/>
      <dgm:t>
        <a:bodyPr/>
        <a:lstStyle/>
        <a:p>
          <a:endParaRPr lang="en-GB"/>
        </a:p>
      </dgm:t>
    </dgm:pt>
    <dgm:pt modelId="{06936BB1-01BE-3A4A-8461-54F62C60219D}" type="sibTrans" cxnId="{CD1392C3-548F-294D-9906-46C71E88D4DA}">
      <dgm:prSet/>
      <dgm:spPr/>
      <dgm:t>
        <a:bodyPr/>
        <a:lstStyle/>
        <a:p>
          <a:endParaRPr lang="en-GB"/>
        </a:p>
      </dgm:t>
    </dgm:pt>
    <dgm:pt modelId="{E5701A43-3C0C-814C-AA16-ABA57011D59A}">
      <dgm:prSet phldrT="[Text]"/>
      <dgm:spPr/>
      <dgm:t>
        <a:bodyPr/>
        <a:lstStyle/>
        <a:p>
          <a:r>
            <a:rPr lang="en-GB" i="0" dirty="0">
              <a:latin typeface="Aptos" panose="020B0004020202020204" pitchFamily="34" charset="0"/>
            </a:rPr>
            <a:t>Data</a:t>
          </a:r>
        </a:p>
      </dgm:t>
    </dgm:pt>
    <dgm:pt modelId="{C8CA21D7-CB7C-4649-AF6B-8B7BE724D8B1}" type="parTrans" cxnId="{0C982BAB-94C4-5549-B40F-E6E3B4C18ECA}">
      <dgm:prSet/>
      <dgm:spPr/>
      <dgm:t>
        <a:bodyPr/>
        <a:lstStyle/>
        <a:p>
          <a:endParaRPr lang="en-GB"/>
        </a:p>
      </dgm:t>
    </dgm:pt>
    <dgm:pt modelId="{17AA3D7B-C2C7-4940-9B28-41F8C485F32B}" type="sibTrans" cxnId="{0C982BAB-94C4-5549-B40F-E6E3B4C18ECA}">
      <dgm:prSet/>
      <dgm:spPr/>
      <dgm:t>
        <a:bodyPr/>
        <a:lstStyle/>
        <a:p>
          <a:endParaRPr lang="en-GB"/>
        </a:p>
      </dgm:t>
    </dgm:pt>
    <dgm:pt modelId="{50905EBD-3038-4344-A72E-89DF7EF6242F}" type="pres">
      <dgm:prSet presAssocID="{3FA80D80-A14B-BA43-85BF-474E0957C5BA}" presName="Name0" presStyleCnt="0">
        <dgm:presLayoutVars>
          <dgm:chMax val="4"/>
          <dgm:resizeHandles val="exact"/>
        </dgm:presLayoutVars>
      </dgm:prSet>
      <dgm:spPr/>
    </dgm:pt>
    <dgm:pt modelId="{2815DF27-67E3-3F41-B4FD-BDFF30B6CDF0}" type="pres">
      <dgm:prSet presAssocID="{3FA80D80-A14B-BA43-85BF-474E0957C5BA}" presName="ellipse" presStyleLbl="trBgShp" presStyleIdx="0" presStyleCnt="1"/>
      <dgm:spPr/>
    </dgm:pt>
    <dgm:pt modelId="{96F34A6E-97B6-5A42-93BB-4941F6FE4829}" type="pres">
      <dgm:prSet presAssocID="{3FA80D80-A14B-BA43-85BF-474E0957C5BA}" presName="arrow1" presStyleLbl="fgShp" presStyleIdx="0" presStyleCnt="1"/>
      <dgm:spPr/>
    </dgm:pt>
    <dgm:pt modelId="{EEFC5440-CC83-AC45-9417-97281304AB81}" type="pres">
      <dgm:prSet presAssocID="{3FA80D80-A14B-BA43-85BF-474E0957C5BA}" presName="rectangle" presStyleLbl="revTx" presStyleIdx="0" presStyleCnt="1">
        <dgm:presLayoutVars>
          <dgm:bulletEnabled val="1"/>
        </dgm:presLayoutVars>
      </dgm:prSet>
      <dgm:spPr/>
    </dgm:pt>
    <dgm:pt modelId="{8F157216-1969-8147-AA39-CFBD3E178148}" type="pres">
      <dgm:prSet presAssocID="{2505D285-9E6B-3F4D-9A43-86948A99D84B}" presName="item1" presStyleLbl="node1" presStyleIdx="0" presStyleCnt="3">
        <dgm:presLayoutVars>
          <dgm:bulletEnabled val="1"/>
        </dgm:presLayoutVars>
      </dgm:prSet>
      <dgm:spPr/>
    </dgm:pt>
    <dgm:pt modelId="{9C453726-60E2-EA4F-A37A-893711C8C7D3}" type="pres">
      <dgm:prSet presAssocID="{AE102FB1-6404-354E-ACA7-43234A99461F}" presName="item2" presStyleLbl="node1" presStyleIdx="1" presStyleCnt="3">
        <dgm:presLayoutVars>
          <dgm:bulletEnabled val="1"/>
        </dgm:presLayoutVars>
      </dgm:prSet>
      <dgm:spPr/>
    </dgm:pt>
    <dgm:pt modelId="{FD05DE74-553B-446D-9DB9-2F118CD469B7}" type="pres">
      <dgm:prSet presAssocID="{E5701A43-3C0C-814C-AA16-ABA57011D59A}" presName="item3" presStyleLbl="node1" presStyleIdx="2" presStyleCnt="3">
        <dgm:presLayoutVars>
          <dgm:bulletEnabled val="1"/>
        </dgm:presLayoutVars>
      </dgm:prSet>
      <dgm:spPr/>
    </dgm:pt>
    <dgm:pt modelId="{F3CB2651-C18C-5747-880F-29B3E285018C}" type="pres">
      <dgm:prSet presAssocID="{3FA80D80-A14B-BA43-85BF-474E0957C5BA}" presName="funnel" presStyleLbl="trAlignAcc1" presStyleIdx="0" presStyleCnt="1"/>
      <dgm:spPr/>
    </dgm:pt>
  </dgm:ptLst>
  <dgm:cxnLst>
    <dgm:cxn modelId="{45EAB503-D83D-C84B-B0B3-25CB7181BED5}" srcId="{3FA80D80-A14B-BA43-85BF-474E0957C5BA}" destId="{DC05E3AD-C8F6-474E-B48B-60ADD1AE3AC5}" srcOrd="0" destOrd="0" parTransId="{5C0A3F3C-ADF9-B847-800E-DA907115BEC7}" sibTransId="{36877692-FCA8-B542-899A-A1F20D3AF28D}"/>
    <dgm:cxn modelId="{D0F1D319-798E-A949-87D8-6CAD52C38C29}" type="presOf" srcId="{AE102FB1-6404-354E-ACA7-43234A99461F}" destId="{8F157216-1969-8147-AA39-CFBD3E178148}" srcOrd="0" destOrd="0" presId="urn:microsoft.com/office/officeart/2005/8/layout/funnel1"/>
    <dgm:cxn modelId="{45834933-08C8-3145-AC98-2EB1C0C1740C}" srcId="{3FA80D80-A14B-BA43-85BF-474E0957C5BA}" destId="{2505D285-9E6B-3F4D-9A43-86948A99D84B}" srcOrd="1" destOrd="0" parTransId="{AE4C103D-F0A7-1C49-AB70-B0D651F8A4C0}" sibTransId="{5E5072D5-8B0B-F748-A8AE-3760D424167D}"/>
    <dgm:cxn modelId="{CE522341-8A28-4D52-A40B-EB99E8D7320E}" type="presOf" srcId="{DC05E3AD-C8F6-474E-B48B-60ADD1AE3AC5}" destId="{FD05DE74-553B-446D-9DB9-2F118CD469B7}" srcOrd="0" destOrd="0" presId="urn:microsoft.com/office/officeart/2005/8/layout/funnel1"/>
    <dgm:cxn modelId="{745DFA72-311F-004B-BC75-63760F4AF9D8}" type="presOf" srcId="{2505D285-9E6B-3F4D-9A43-86948A99D84B}" destId="{9C453726-60E2-EA4F-A37A-893711C8C7D3}" srcOrd="0" destOrd="0" presId="urn:microsoft.com/office/officeart/2005/8/layout/funnel1"/>
    <dgm:cxn modelId="{765DF877-91CB-4812-8F82-88EB80EC58A8}" type="presOf" srcId="{E5701A43-3C0C-814C-AA16-ABA57011D59A}" destId="{EEFC5440-CC83-AC45-9417-97281304AB81}" srcOrd="0" destOrd="0" presId="urn:microsoft.com/office/officeart/2005/8/layout/funnel1"/>
    <dgm:cxn modelId="{0C982BAB-94C4-5549-B40F-E6E3B4C18ECA}" srcId="{3FA80D80-A14B-BA43-85BF-474E0957C5BA}" destId="{E5701A43-3C0C-814C-AA16-ABA57011D59A}" srcOrd="3" destOrd="0" parTransId="{C8CA21D7-CB7C-4649-AF6B-8B7BE724D8B1}" sibTransId="{17AA3D7B-C2C7-4940-9B28-41F8C485F32B}"/>
    <dgm:cxn modelId="{CD1392C3-548F-294D-9906-46C71E88D4DA}" srcId="{3FA80D80-A14B-BA43-85BF-474E0957C5BA}" destId="{AE102FB1-6404-354E-ACA7-43234A99461F}" srcOrd="2" destOrd="0" parTransId="{A0632506-AD16-694E-90E0-6EFB8B18C5F6}" sibTransId="{06936BB1-01BE-3A4A-8461-54F62C60219D}"/>
    <dgm:cxn modelId="{0E7F22EB-8F41-5744-8531-23CDD9C36FD2}" type="presOf" srcId="{3FA80D80-A14B-BA43-85BF-474E0957C5BA}" destId="{50905EBD-3038-4344-A72E-89DF7EF6242F}" srcOrd="0" destOrd="0" presId="urn:microsoft.com/office/officeart/2005/8/layout/funnel1"/>
    <dgm:cxn modelId="{1CCCA13A-05EC-204E-9919-A72175B550DA}" type="presParOf" srcId="{50905EBD-3038-4344-A72E-89DF7EF6242F}" destId="{2815DF27-67E3-3F41-B4FD-BDFF30B6CDF0}" srcOrd="0" destOrd="0" presId="urn:microsoft.com/office/officeart/2005/8/layout/funnel1"/>
    <dgm:cxn modelId="{817EF050-44D2-BE49-9BB9-E1230748C66E}" type="presParOf" srcId="{50905EBD-3038-4344-A72E-89DF7EF6242F}" destId="{96F34A6E-97B6-5A42-93BB-4941F6FE4829}" srcOrd="1" destOrd="0" presId="urn:microsoft.com/office/officeart/2005/8/layout/funnel1"/>
    <dgm:cxn modelId="{9F246575-D96D-D241-9C6D-E024DB8391AE}" type="presParOf" srcId="{50905EBD-3038-4344-A72E-89DF7EF6242F}" destId="{EEFC5440-CC83-AC45-9417-97281304AB81}" srcOrd="2" destOrd="0" presId="urn:microsoft.com/office/officeart/2005/8/layout/funnel1"/>
    <dgm:cxn modelId="{B4E4CD25-A2BE-BF44-B1F1-82CEF9FA7EC5}" type="presParOf" srcId="{50905EBD-3038-4344-A72E-89DF7EF6242F}" destId="{8F157216-1969-8147-AA39-CFBD3E178148}" srcOrd="3" destOrd="0" presId="urn:microsoft.com/office/officeart/2005/8/layout/funnel1"/>
    <dgm:cxn modelId="{36AFFE82-F429-8E45-AED1-F1A23717454B}" type="presParOf" srcId="{50905EBD-3038-4344-A72E-89DF7EF6242F}" destId="{9C453726-60E2-EA4F-A37A-893711C8C7D3}" srcOrd="4" destOrd="0" presId="urn:microsoft.com/office/officeart/2005/8/layout/funnel1"/>
    <dgm:cxn modelId="{160303E0-0403-415B-BEA4-59C7CEDF0DA8}" type="presParOf" srcId="{50905EBD-3038-4344-A72E-89DF7EF6242F}" destId="{FD05DE74-553B-446D-9DB9-2F118CD469B7}" srcOrd="5" destOrd="0" presId="urn:microsoft.com/office/officeart/2005/8/layout/funnel1"/>
    <dgm:cxn modelId="{A12A75D9-605A-D749-9891-93365E993FE0}" type="presParOf" srcId="{50905EBD-3038-4344-A72E-89DF7EF6242F}" destId="{F3CB2651-C18C-5747-880F-29B3E285018C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7C7B18-D320-B543-B52E-C853D3A58BF5}" type="doc">
      <dgm:prSet loTypeId="urn:microsoft.com/office/officeart/2008/layout/RadialCluster" loCatId="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51DC16D2-1A0F-474D-A6B7-D07B3913491E}">
      <dgm:prSet phldrT="[Text]"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5 Pathways to Nature Connectedness</a:t>
          </a:r>
        </a:p>
      </dgm:t>
    </dgm:pt>
    <dgm:pt modelId="{DFFFC623-1DFD-B147-AE2E-8067526DAAD0}" type="parTrans" cxnId="{2E16F776-1F63-944E-A863-53BAA13BD437}">
      <dgm:prSet/>
      <dgm:spPr/>
      <dgm:t>
        <a:bodyPr/>
        <a:lstStyle/>
        <a:p>
          <a:endParaRPr lang="en-GB"/>
        </a:p>
      </dgm:t>
    </dgm:pt>
    <dgm:pt modelId="{AF0521EF-37CE-F84F-ACE0-DBD2B1137883}" type="sibTrans" cxnId="{2E16F776-1F63-944E-A863-53BAA13BD437}">
      <dgm:prSet/>
      <dgm:spPr/>
      <dgm:t>
        <a:bodyPr/>
        <a:lstStyle/>
        <a:p>
          <a:endParaRPr lang="en-GB"/>
        </a:p>
      </dgm:t>
    </dgm:pt>
    <dgm:pt modelId="{6D4B4A6F-C1FA-9F47-8E61-D8C9CE2A032D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Senses</a:t>
          </a:r>
        </a:p>
      </dgm:t>
    </dgm:pt>
    <dgm:pt modelId="{7D7F3521-EEC4-944C-91F5-18F3340D9012}" type="parTrans" cxnId="{633788F3-48E2-1346-8A44-CBA98550F5EB}">
      <dgm:prSet/>
      <dgm:spPr/>
      <dgm:t>
        <a:bodyPr/>
        <a:lstStyle/>
        <a:p>
          <a:endParaRPr lang="en-GB"/>
        </a:p>
      </dgm:t>
    </dgm:pt>
    <dgm:pt modelId="{9BC57E9F-CF53-9D4D-922C-0155956C2F6D}" type="sibTrans" cxnId="{633788F3-48E2-1346-8A44-CBA98550F5EB}">
      <dgm:prSet/>
      <dgm:spPr/>
      <dgm:t>
        <a:bodyPr/>
        <a:lstStyle/>
        <a:p>
          <a:endParaRPr lang="en-GB"/>
        </a:p>
      </dgm:t>
    </dgm:pt>
    <dgm:pt modelId="{E480EB07-A527-1248-83DE-B61186E653A6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Emotion</a:t>
          </a:r>
        </a:p>
      </dgm:t>
    </dgm:pt>
    <dgm:pt modelId="{C25B8082-4EE4-BA4C-9F76-0FFED0BD68C4}" type="parTrans" cxnId="{E96FBBF0-37CA-A244-818B-E56C68C70680}">
      <dgm:prSet/>
      <dgm:spPr/>
      <dgm:t>
        <a:bodyPr/>
        <a:lstStyle/>
        <a:p>
          <a:endParaRPr lang="en-GB"/>
        </a:p>
      </dgm:t>
    </dgm:pt>
    <dgm:pt modelId="{2A6FBCDD-7237-794A-829F-86DF51E4B43B}" type="sibTrans" cxnId="{E96FBBF0-37CA-A244-818B-E56C68C70680}">
      <dgm:prSet/>
      <dgm:spPr/>
      <dgm:t>
        <a:bodyPr/>
        <a:lstStyle/>
        <a:p>
          <a:endParaRPr lang="en-GB"/>
        </a:p>
      </dgm:t>
    </dgm:pt>
    <dgm:pt modelId="{5D86AF00-808D-F24F-8801-101C344DEFB4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Compassion</a:t>
          </a:r>
        </a:p>
      </dgm:t>
    </dgm:pt>
    <dgm:pt modelId="{DC9A16AC-C35C-214D-8F35-1103C0368DCE}" type="parTrans" cxnId="{2D251246-A197-BC4A-8E82-EAB74A84BE61}">
      <dgm:prSet/>
      <dgm:spPr/>
      <dgm:t>
        <a:bodyPr/>
        <a:lstStyle/>
        <a:p>
          <a:endParaRPr lang="en-GB"/>
        </a:p>
      </dgm:t>
    </dgm:pt>
    <dgm:pt modelId="{59FF8A83-9A26-834A-ABB2-A01E1A2F2F5D}" type="sibTrans" cxnId="{2D251246-A197-BC4A-8E82-EAB74A84BE61}">
      <dgm:prSet/>
      <dgm:spPr/>
      <dgm:t>
        <a:bodyPr/>
        <a:lstStyle/>
        <a:p>
          <a:endParaRPr lang="en-GB"/>
        </a:p>
      </dgm:t>
    </dgm:pt>
    <dgm:pt modelId="{AD0B814E-ACA0-184D-A750-42A8AAEB9AD2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Meaning</a:t>
          </a:r>
        </a:p>
      </dgm:t>
    </dgm:pt>
    <dgm:pt modelId="{C1204DB0-9508-E34E-8EA0-D009A84966EE}" type="parTrans" cxnId="{C18D9F42-7744-A241-8078-214A20FE1CCE}">
      <dgm:prSet/>
      <dgm:spPr/>
      <dgm:t>
        <a:bodyPr/>
        <a:lstStyle/>
        <a:p>
          <a:endParaRPr lang="en-GB"/>
        </a:p>
      </dgm:t>
    </dgm:pt>
    <dgm:pt modelId="{1F96CC4B-8DED-0B44-B9B4-A48A8A329FBA}" type="sibTrans" cxnId="{C18D9F42-7744-A241-8078-214A20FE1CCE}">
      <dgm:prSet/>
      <dgm:spPr/>
      <dgm:t>
        <a:bodyPr/>
        <a:lstStyle/>
        <a:p>
          <a:endParaRPr lang="en-GB"/>
        </a:p>
      </dgm:t>
    </dgm:pt>
    <dgm:pt modelId="{F7D66554-53AD-F047-9605-723F3D273CF0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Beauty</a:t>
          </a:r>
        </a:p>
      </dgm:t>
    </dgm:pt>
    <dgm:pt modelId="{FC774201-D79F-534B-A992-137947746240}" type="parTrans" cxnId="{A985DA19-A912-5143-A310-CAB62D90E306}">
      <dgm:prSet/>
      <dgm:spPr/>
      <dgm:t>
        <a:bodyPr/>
        <a:lstStyle/>
        <a:p>
          <a:endParaRPr lang="en-GB"/>
        </a:p>
      </dgm:t>
    </dgm:pt>
    <dgm:pt modelId="{3C581FAA-754F-2646-AE83-E95A579E15A2}" type="sibTrans" cxnId="{A985DA19-A912-5143-A310-CAB62D90E306}">
      <dgm:prSet/>
      <dgm:spPr/>
      <dgm:t>
        <a:bodyPr/>
        <a:lstStyle/>
        <a:p>
          <a:endParaRPr lang="en-GB"/>
        </a:p>
      </dgm:t>
    </dgm:pt>
    <dgm:pt modelId="{B4CA2BD1-4C8D-4C47-B2E4-E16500680C30}" type="pres">
      <dgm:prSet presAssocID="{CE7C7B18-D320-B543-B52E-C853D3A58BF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9394EC8F-69F1-C14C-9CFF-C886B7699F13}" type="pres">
      <dgm:prSet presAssocID="{51DC16D2-1A0F-474D-A6B7-D07B3913491E}" presName="singleCycle" presStyleCnt="0"/>
      <dgm:spPr/>
    </dgm:pt>
    <dgm:pt modelId="{900DB9D5-3104-D44A-B6AB-2C8AFB1E9020}" type="pres">
      <dgm:prSet presAssocID="{51DC16D2-1A0F-474D-A6B7-D07B3913491E}" presName="singleCenter" presStyleLbl="node1" presStyleIdx="0" presStyleCnt="6" custScaleX="144251">
        <dgm:presLayoutVars>
          <dgm:chMax val="7"/>
          <dgm:chPref val="7"/>
        </dgm:presLayoutVars>
      </dgm:prSet>
      <dgm:spPr/>
    </dgm:pt>
    <dgm:pt modelId="{694CC051-9CA3-F448-8838-D5D46B76DB3C}" type="pres">
      <dgm:prSet presAssocID="{7D7F3521-EEC4-944C-91F5-18F3340D9012}" presName="Name56" presStyleLbl="parChTrans1D2" presStyleIdx="0" presStyleCnt="5"/>
      <dgm:spPr/>
    </dgm:pt>
    <dgm:pt modelId="{FD5F9D71-100D-BB49-9F89-353F0AD77152}" type="pres">
      <dgm:prSet presAssocID="{6D4B4A6F-C1FA-9F47-8E61-D8C9CE2A032D}" presName="text0" presStyleLbl="node1" presStyleIdx="1" presStyleCnt="6" custScaleX="175331">
        <dgm:presLayoutVars>
          <dgm:bulletEnabled val="1"/>
        </dgm:presLayoutVars>
      </dgm:prSet>
      <dgm:spPr/>
    </dgm:pt>
    <dgm:pt modelId="{EA2C0B5F-1189-9A49-863F-5E6CAD077A75}" type="pres">
      <dgm:prSet presAssocID="{C25B8082-4EE4-BA4C-9F76-0FFED0BD68C4}" presName="Name56" presStyleLbl="parChTrans1D2" presStyleIdx="1" presStyleCnt="5"/>
      <dgm:spPr/>
    </dgm:pt>
    <dgm:pt modelId="{89682145-100D-AA43-A470-FC02696712DA}" type="pres">
      <dgm:prSet presAssocID="{E480EB07-A527-1248-83DE-B61186E653A6}" presName="text0" presStyleLbl="node1" presStyleIdx="2" presStyleCnt="6" custScaleX="162980">
        <dgm:presLayoutVars>
          <dgm:bulletEnabled val="1"/>
        </dgm:presLayoutVars>
      </dgm:prSet>
      <dgm:spPr/>
    </dgm:pt>
    <dgm:pt modelId="{9A82EC5F-1951-FD48-A3CB-CD1B9019B001}" type="pres">
      <dgm:prSet presAssocID="{DC9A16AC-C35C-214D-8F35-1103C0368DCE}" presName="Name56" presStyleLbl="parChTrans1D2" presStyleIdx="2" presStyleCnt="5"/>
      <dgm:spPr/>
    </dgm:pt>
    <dgm:pt modelId="{0538CCCA-FE4D-3347-8A33-E0A1AFFD1E4F}" type="pres">
      <dgm:prSet presAssocID="{5D86AF00-808D-F24F-8801-101C344DEFB4}" presName="text0" presStyleLbl="node1" presStyleIdx="3" presStyleCnt="6" custScaleX="184189">
        <dgm:presLayoutVars>
          <dgm:bulletEnabled val="1"/>
        </dgm:presLayoutVars>
      </dgm:prSet>
      <dgm:spPr/>
    </dgm:pt>
    <dgm:pt modelId="{B5A7E6CC-5416-7D4E-AE15-04B45C73814D}" type="pres">
      <dgm:prSet presAssocID="{C1204DB0-9508-E34E-8EA0-D009A84966EE}" presName="Name56" presStyleLbl="parChTrans1D2" presStyleIdx="3" presStyleCnt="5"/>
      <dgm:spPr/>
    </dgm:pt>
    <dgm:pt modelId="{6FA221C6-5570-F046-B7DD-0500B61E9015}" type="pres">
      <dgm:prSet presAssocID="{AD0B814E-ACA0-184D-A750-42A8AAEB9AD2}" presName="text0" presStyleLbl="node1" presStyleIdx="4" presStyleCnt="6" custScaleX="159326">
        <dgm:presLayoutVars>
          <dgm:bulletEnabled val="1"/>
        </dgm:presLayoutVars>
      </dgm:prSet>
      <dgm:spPr/>
    </dgm:pt>
    <dgm:pt modelId="{EDB9ED95-0B93-EE49-AA3E-E988C92BE4B7}" type="pres">
      <dgm:prSet presAssocID="{FC774201-D79F-534B-A992-137947746240}" presName="Name56" presStyleLbl="parChTrans1D2" presStyleIdx="4" presStyleCnt="5"/>
      <dgm:spPr/>
    </dgm:pt>
    <dgm:pt modelId="{527B671C-B8D2-1840-BA96-6FDB53991BE9}" type="pres">
      <dgm:prSet presAssocID="{F7D66554-53AD-F047-9605-723F3D273CF0}" presName="text0" presStyleLbl="node1" presStyleIdx="5" presStyleCnt="6" custScaleX="162502">
        <dgm:presLayoutVars>
          <dgm:bulletEnabled val="1"/>
        </dgm:presLayoutVars>
      </dgm:prSet>
      <dgm:spPr/>
    </dgm:pt>
  </dgm:ptLst>
  <dgm:cxnLst>
    <dgm:cxn modelId="{A299E210-BD5C-034B-A97D-C4F4100227EE}" type="presOf" srcId="{FC774201-D79F-534B-A992-137947746240}" destId="{EDB9ED95-0B93-EE49-AA3E-E988C92BE4B7}" srcOrd="0" destOrd="0" presId="urn:microsoft.com/office/officeart/2008/layout/RadialCluster"/>
    <dgm:cxn modelId="{A985DA19-A912-5143-A310-CAB62D90E306}" srcId="{51DC16D2-1A0F-474D-A6B7-D07B3913491E}" destId="{F7D66554-53AD-F047-9605-723F3D273CF0}" srcOrd="4" destOrd="0" parTransId="{FC774201-D79F-534B-A992-137947746240}" sibTransId="{3C581FAA-754F-2646-AE83-E95A579E15A2}"/>
    <dgm:cxn modelId="{379B7628-9152-734F-BD41-3F257B41AD77}" type="presOf" srcId="{5D86AF00-808D-F24F-8801-101C344DEFB4}" destId="{0538CCCA-FE4D-3347-8A33-E0A1AFFD1E4F}" srcOrd="0" destOrd="0" presId="urn:microsoft.com/office/officeart/2008/layout/RadialCluster"/>
    <dgm:cxn modelId="{A8D9E62D-0C85-AE4B-ACD6-312E450005C0}" type="presOf" srcId="{F7D66554-53AD-F047-9605-723F3D273CF0}" destId="{527B671C-B8D2-1840-BA96-6FDB53991BE9}" srcOrd="0" destOrd="0" presId="urn:microsoft.com/office/officeart/2008/layout/RadialCluster"/>
    <dgm:cxn modelId="{0DD5E33F-CA24-074D-B901-A96BA5BBA1BD}" type="presOf" srcId="{6D4B4A6F-C1FA-9F47-8E61-D8C9CE2A032D}" destId="{FD5F9D71-100D-BB49-9F89-353F0AD77152}" srcOrd="0" destOrd="0" presId="urn:microsoft.com/office/officeart/2008/layout/RadialCluster"/>
    <dgm:cxn modelId="{B756AB5F-82AE-664B-809A-D2ADF735ACF7}" type="presOf" srcId="{CE7C7B18-D320-B543-B52E-C853D3A58BF5}" destId="{B4CA2BD1-4C8D-4C47-B2E4-E16500680C30}" srcOrd="0" destOrd="0" presId="urn:microsoft.com/office/officeart/2008/layout/RadialCluster"/>
    <dgm:cxn modelId="{C18D9F42-7744-A241-8078-214A20FE1CCE}" srcId="{51DC16D2-1A0F-474D-A6B7-D07B3913491E}" destId="{AD0B814E-ACA0-184D-A750-42A8AAEB9AD2}" srcOrd="3" destOrd="0" parTransId="{C1204DB0-9508-E34E-8EA0-D009A84966EE}" sibTransId="{1F96CC4B-8DED-0B44-B9B4-A48A8A329FBA}"/>
    <dgm:cxn modelId="{2D251246-A197-BC4A-8E82-EAB74A84BE61}" srcId="{51DC16D2-1A0F-474D-A6B7-D07B3913491E}" destId="{5D86AF00-808D-F24F-8801-101C344DEFB4}" srcOrd="2" destOrd="0" parTransId="{DC9A16AC-C35C-214D-8F35-1103C0368DCE}" sibTransId="{59FF8A83-9A26-834A-ABB2-A01E1A2F2F5D}"/>
    <dgm:cxn modelId="{41DD4448-0ABE-4A40-BB17-5B54BB04A099}" type="presOf" srcId="{AD0B814E-ACA0-184D-A750-42A8AAEB9AD2}" destId="{6FA221C6-5570-F046-B7DD-0500B61E9015}" srcOrd="0" destOrd="0" presId="urn:microsoft.com/office/officeart/2008/layout/RadialCluster"/>
    <dgm:cxn modelId="{07F0146F-68D3-1645-9805-0D19EF1F33C8}" type="presOf" srcId="{7D7F3521-EEC4-944C-91F5-18F3340D9012}" destId="{694CC051-9CA3-F448-8838-D5D46B76DB3C}" srcOrd="0" destOrd="0" presId="urn:microsoft.com/office/officeart/2008/layout/RadialCluster"/>
    <dgm:cxn modelId="{2E16F776-1F63-944E-A863-53BAA13BD437}" srcId="{CE7C7B18-D320-B543-B52E-C853D3A58BF5}" destId="{51DC16D2-1A0F-474D-A6B7-D07B3913491E}" srcOrd="0" destOrd="0" parTransId="{DFFFC623-1DFD-B147-AE2E-8067526DAAD0}" sibTransId="{AF0521EF-37CE-F84F-ACE0-DBD2B1137883}"/>
    <dgm:cxn modelId="{3CAEB3B3-9D38-BA46-9566-08B13A606717}" type="presOf" srcId="{C25B8082-4EE4-BA4C-9F76-0FFED0BD68C4}" destId="{EA2C0B5F-1189-9A49-863F-5E6CAD077A75}" srcOrd="0" destOrd="0" presId="urn:microsoft.com/office/officeart/2008/layout/RadialCluster"/>
    <dgm:cxn modelId="{F8AE30B4-2372-2349-BCCC-2C8EBA693AC1}" type="presOf" srcId="{C1204DB0-9508-E34E-8EA0-D009A84966EE}" destId="{B5A7E6CC-5416-7D4E-AE15-04B45C73814D}" srcOrd="0" destOrd="0" presId="urn:microsoft.com/office/officeart/2008/layout/RadialCluster"/>
    <dgm:cxn modelId="{D06E44B5-2CE9-6A4E-BC06-701BCCB1106B}" type="presOf" srcId="{DC9A16AC-C35C-214D-8F35-1103C0368DCE}" destId="{9A82EC5F-1951-FD48-A3CB-CD1B9019B001}" srcOrd="0" destOrd="0" presId="urn:microsoft.com/office/officeart/2008/layout/RadialCluster"/>
    <dgm:cxn modelId="{9F1BFCCA-4D6A-154C-AECC-06BEC57840C1}" type="presOf" srcId="{51DC16D2-1A0F-474D-A6B7-D07B3913491E}" destId="{900DB9D5-3104-D44A-B6AB-2C8AFB1E9020}" srcOrd="0" destOrd="0" presId="urn:microsoft.com/office/officeart/2008/layout/RadialCluster"/>
    <dgm:cxn modelId="{E02F5CDA-5195-3442-90AD-A594D5528FED}" type="presOf" srcId="{E480EB07-A527-1248-83DE-B61186E653A6}" destId="{89682145-100D-AA43-A470-FC02696712DA}" srcOrd="0" destOrd="0" presId="urn:microsoft.com/office/officeart/2008/layout/RadialCluster"/>
    <dgm:cxn modelId="{E96FBBF0-37CA-A244-818B-E56C68C70680}" srcId="{51DC16D2-1A0F-474D-A6B7-D07B3913491E}" destId="{E480EB07-A527-1248-83DE-B61186E653A6}" srcOrd="1" destOrd="0" parTransId="{C25B8082-4EE4-BA4C-9F76-0FFED0BD68C4}" sibTransId="{2A6FBCDD-7237-794A-829F-86DF51E4B43B}"/>
    <dgm:cxn modelId="{633788F3-48E2-1346-8A44-CBA98550F5EB}" srcId="{51DC16D2-1A0F-474D-A6B7-D07B3913491E}" destId="{6D4B4A6F-C1FA-9F47-8E61-D8C9CE2A032D}" srcOrd="0" destOrd="0" parTransId="{7D7F3521-EEC4-944C-91F5-18F3340D9012}" sibTransId="{9BC57E9F-CF53-9D4D-922C-0155956C2F6D}"/>
    <dgm:cxn modelId="{BE9ED06C-B3AE-9043-9D6C-8BBD0D12F41C}" type="presParOf" srcId="{B4CA2BD1-4C8D-4C47-B2E4-E16500680C30}" destId="{9394EC8F-69F1-C14C-9CFF-C886B7699F13}" srcOrd="0" destOrd="0" presId="urn:microsoft.com/office/officeart/2008/layout/RadialCluster"/>
    <dgm:cxn modelId="{76C2FD33-8983-4C4E-AB7C-8CC8499C8DD7}" type="presParOf" srcId="{9394EC8F-69F1-C14C-9CFF-C886B7699F13}" destId="{900DB9D5-3104-D44A-B6AB-2C8AFB1E9020}" srcOrd="0" destOrd="0" presId="urn:microsoft.com/office/officeart/2008/layout/RadialCluster"/>
    <dgm:cxn modelId="{AEF907C8-D741-4C4E-89F6-A7B9C27AA44F}" type="presParOf" srcId="{9394EC8F-69F1-C14C-9CFF-C886B7699F13}" destId="{694CC051-9CA3-F448-8838-D5D46B76DB3C}" srcOrd="1" destOrd="0" presId="urn:microsoft.com/office/officeart/2008/layout/RadialCluster"/>
    <dgm:cxn modelId="{53CAB20A-CDA0-4244-9FBD-C3AABF954E84}" type="presParOf" srcId="{9394EC8F-69F1-C14C-9CFF-C886B7699F13}" destId="{FD5F9D71-100D-BB49-9F89-353F0AD77152}" srcOrd="2" destOrd="0" presId="urn:microsoft.com/office/officeart/2008/layout/RadialCluster"/>
    <dgm:cxn modelId="{1BCA6702-CC17-6A4A-B552-1314B9601578}" type="presParOf" srcId="{9394EC8F-69F1-C14C-9CFF-C886B7699F13}" destId="{EA2C0B5F-1189-9A49-863F-5E6CAD077A75}" srcOrd="3" destOrd="0" presId="urn:microsoft.com/office/officeart/2008/layout/RadialCluster"/>
    <dgm:cxn modelId="{CBBBC432-500D-2E44-9054-4665E1C97491}" type="presParOf" srcId="{9394EC8F-69F1-C14C-9CFF-C886B7699F13}" destId="{89682145-100D-AA43-A470-FC02696712DA}" srcOrd="4" destOrd="0" presId="urn:microsoft.com/office/officeart/2008/layout/RadialCluster"/>
    <dgm:cxn modelId="{2498EE95-97BC-1B4C-9C1E-4EE5851C538C}" type="presParOf" srcId="{9394EC8F-69F1-C14C-9CFF-C886B7699F13}" destId="{9A82EC5F-1951-FD48-A3CB-CD1B9019B001}" srcOrd="5" destOrd="0" presId="urn:microsoft.com/office/officeart/2008/layout/RadialCluster"/>
    <dgm:cxn modelId="{DC941E8C-2211-7841-9309-9F6243EA707D}" type="presParOf" srcId="{9394EC8F-69F1-C14C-9CFF-C886B7699F13}" destId="{0538CCCA-FE4D-3347-8A33-E0A1AFFD1E4F}" srcOrd="6" destOrd="0" presId="urn:microsoft.com/office/officeart/2008/layout/RadialCluster"/>
    <dgm:cxn modelId="{23026983-D8D9-5442-A415-BA12A8A2F99E}" type="presParOf" srcId="{9394EC8F-69F1-C14C-9CFF-C886B7699F13}" destId="{B5A7E6CC-5416-7D4E-AE15-04B45C73814D}" srcOrd="7" destOrd="0" presId="urn:microsoft.com/office/officeart/2008/layout/RadialCluster"/>
    <dgm:cxn modelId="{44F755C3-144F-3D43-89C9-16CB25DECFB0}" type="presParOf" srcId="{9394EC8F-69F1-C14C-9CFF-C886B7699F13}" destId="{6FA221C6-5570-F046-B7DD-0500B61E9015}" srcOrd="8" destOrd="0" presId="urn:microsoft.com/office/officeart/2008/layout/RadialCluster"/>
    <dgm:cxn modelId="{622D10DD-05F6-9649-AB68-6BAF9C2B3BDE}" type="presParOf" srcId="{9394EC8F-69F1-C14C-9CFF-C886B7699F13}" destId="{EDB9ED95-0B93-EE49-AA3E-E988C92BE4B7}" srcOrd="9" destOrd="0" presId="urn:microsoft.com/office/officeart/2008/layout/RadialCluster"/>
    <dgm:cxn modelId="{29BDAC3B-D07B-D84F-ABB7-68ED0443EE58}" type="presParOf" srcId="{9394EC8F-69F1-C14C-9CFF-C886B7699F13}" destId="{527B671C-B8D2-1840-BA96-6FDB53991BE9}" srcOrd="10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5DF27-67E3-3F41-B4FD-BDFF30B6CDF0}">
      <dsp:nvSpPr>
        <dsp:cNvPr id="0" name=""/>
        <dsp:cNvSpPr/>
      </dsp:nvSpPr>
      <dsp:spPr>
        <a:xfrm>
          <a:off x="3210213" y="271007"/>
          <a:ext cx="5378463" cy="1867869"/>
        </a:xfrm>
        <a:prstGeom prst="ellipse">
          <a:avLst/>
        </a:prstGeom>
        <a:solidFill>
          <a:schemeClr val="accent6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34A6E-97B6-5A42-93BB-4941F6FE4829}">
      <dsp:nvSpPr>
        <dsp:cNvPr id="0" name=""/>
        <dsp:cNvSpPr/>
      </dsp:nvSpPr>
      <dsp:spPr>
        <a:xfrm>
          <a:off x="5386615" y="4844786"/>
          <a:ext cx="1042337" cy="667096"/>
        </a:xfrm>
        <a:prstGeom prst="downArrow">
          <a:avLst/>
        </a:prstGeom>
        <a:gradFill rotWithShape="0">
          <a:gsLst>
            <a:gs pos="0">
              <a:schemeClr val="accent6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EEFC5440-CC83-AC45-9417-97281304AB81}">
      <dsp:nvSpPr>
        <dsp:cNvPr id="0" name=""/>
        <dsp:cNvSpPr/>
      </dsp:nvSpPr>
      <dsp:spPr>
        <a:xfrm>
          <a:off x="3406173" y="5378463"/>
          <a:ext cx="5003222" cy="1250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i="0" kern="1200" dirty="0">
              <a:latin typeface="Aptos" panose="020B0004020202020204" pitchFamily="34" charset="0"/>
            </a:rPr>
            <a:t>My Research</a:t>
          </a:r>
        </a:p>
      </dsp:txBody>
      <dsp:txXfrm>
        <a:off x="3406173" y="5378463"/>
        <a:ext cx="5003222" cy="1250805"/>
      </dsp:txXfrm>
    </dsp:sp>
    <dsp:sp modelId="{8F157216-1969-8147-AA39-CFBD3E178148}">
      <dsp:nvSpPr>
        <dsp:cNvPr id="0" name=""/>
        <dsp:cNvSpPr/>
      </dsp:nvSpPr>
      <dsp:spPr>
        <a:xfrm>
          <a:off x="5165639" y="2283137"/>
          <a:ext cx="1876208" cy="1876208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0" kern="1200" dirty="0">
              <a:latin typeface="Aptos" panose="020B0004020202020204" pitchFamily="34" charset="0"/>
            </a:rPr>
            <a:t>Cultural Concerns about Pervasive Digital Technology</a:t>
          </a:r>
        </a:p>
      </dsp:txBody>
      <dsp:txXfrm>
        <a:off x="5440403" y="2557901"/>
        <a:ext cx="1326680" cy="1326680"/>
      </dsp:txXfrm>
    </dsp:sp>
    <dsp:sp modelId="{9C453726-60E2-EA4F-A37A-893711C8C7D3}">
      <dsp:nvSpPr>
        <dsp:cNvPr id="0" name=""/>
        <dsp:cNvSpPr/>
      </dsp:nvSpPr>
      <dsp:spPr>
        <a:xfrm>
          <a:off x="3823108" y="875563"/>
          <a:ext cx="1876208" cy="1876208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0" kern="1200" dirty="0">
              <a:latin typeface="Aptos" panose="020B0004020202020204" pitchFamily="34" charset="0"/>
            </a:rPr>
            <a:t>Problematic Human-Nature Relationships</a:t>
          </a:r>
        </a:p>
      </dsp:txBody>
      <dsp:txXfrm>
        <a:off x="4097872" y="1150327"/>
        <a:ext cx="1326680" cy="1326680"/>
      </dsp:txXfrm>
    </dsp:sp>
    <dsp:sp modelId="{C5B5A8F0-9E4B-964A-888A-73AF4C997DBA}">
      <dsp:nvSpPr>
        <dsp:cNvPr id="0" name=""/>
        <dsp:cNvSpPr/>
      </dsp:nvSpPr>
      <dsp:spPr>
        <a:xfrm>
          <a:off x="5741010" y="421938"/>
          <a:ext cx="1876208" cy="1876208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0" kern="1200" dirty="0">
              <a:latin typeface="Aptos" panose="020B0004020202020204" pitchFamily="34" charset="0"/>
            </a:rPr>
            <a:t>Need for Public Health Transformation</a:t>
          </a:r>
        </a:p>
      </dsp:txBody>
      <dsp:txXfrm>
        <a:off x="6015774" y="696702"/>
        <a:ext cx="1326680" cy="1326680"/>
      </dsp:txXfrm>
    </dsp:sp>
    <dsp:sp modelId="{F3CB2651-C18C-5747-880F-29B3E285018C}">
      <dsp:nvSpPr>
        <dsp:cNvPr id="0" name=""/>
        <dsp:cNvSpPr/>
      </dsp:nvSpPr>
      <dsp:spPr>
        <a:xfrm>
          <a:off x="2989238" y="41693"/>
          <a:ext cx="5837092" cy="466967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DB9D5-3104-D44A-B6AB-2C8AFB1E9020}">
      <dsp:nvSpPr>
        <dsp:cNvPr id="0" name=""/>
        <dsp:cNvSpPr/>
      </dsp:nvSpPr>
      <dsp:spPr>
        <a:xfrm>
          <a:off x="4637130" y="2615848"/>
          <a:ext cx="2011680" cy="20116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" panose="020B0004020202020204" pitchFamily="34" charset="0"/>
            </a:rPr>
            <a:t>5 Pathways to Nature Connectedness</a:t>
          </a:r>
        </a:p>
      </dsp:txBody>
      <dsp:txXfrm>
        <a:off x="4735332" y="2714050"/>
        <a:ext cx="1815276" cy="1815276"/>
      </dsp:txXfrm>
    </dsp:sp>
    <dsp:sp modelId="{694CC051-9CA3-F448-8838-D5D46B76DB3C}">
      <dsp:nvSpPr>
        <dsp:cNvPr id="0" name=""/>
        <dsp:cNvSpPr/>
      </dsp:nvSpPr>
      <dsp:spPr>
        <a:xfrm rot="16200000">
          <a:off x="5074932" y="2047810"/>
          <a:ext cx="113607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36075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5F9D71-100D-BB49-9F89-353F0AD77152}">
      <dsp:nvSpPr>
        <dsp:cNvPr id="0" name=""/>
        <dsp:cNvSpPr/>
      </dsp:nvSpPr>
      <dsp:spPr>
        <a:xfrm>
          <a:off x="4969057" y="131946"/>
          <a:ext cx="1347825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Aptos" panose="020B0004020202020204" pitchFamily="34" charset="0"/>
            </a:rPr>
            <a:t>Senses</a:t>
          </a:r>
        </a:p>
      </dsp:txBody>
      <dsp:txXfrm>
        <a:off x="5034852" y="197741"/>
        <a:ext cx="1216235" cy="1216235"/>
      </dsp:txXfrm>
    </dsp:sp>
    <dsp:sp modelId="{EA2C0B5F-1189-9A49-863F-5E6CAD077A75}">
      <dsp:nvSpPr>
        <dsp:cNvPr id="0" name=""/>
        <dsp:cNvSpPr/>
      </dsp:nvSpPr>
      <dsp:spPr>
        <a:xfrm rot="20520000">
          <a:off x="6623124" y="3132693"/>
          <a:ext cx="104963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49631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682145-100D-AA43-A470-FC02696712DA}">
      <dsp:nvSpPr>
        <dsp:cNvPr id="0" name=""/>
        <dsp:cNvSpPr/>
      </dsp:nvSpPr>
      <dsp:spPr>
        <a:xfrm>
          <a:off x="7647069" y="2077636"/>
          <a:ext cx="1347825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ptos" panose="020B0004020202020204" pitchFamily="34" charset="0"/>
            </a:rPr>
            <a:t>Emotion</a:t>
          </a:r>
        </a:p>
      </dsp:txBody>
      <dsp:txXfrm>
        <a:off x="7712864" y="2143431"/>
        <a:ext cx="1216235" cy="1216235"/>
      </dsp:txXfrm>
    </dsp:sp>
    <dsp:sp modelId="{9A82EC5F-1951-FD48-A3CB-CD1B9019B001}">
      <dsp:nvSpPr>
        <dsp:cNvPr id="0" name=""/>
        <dsp:cNvSpPr/>
      </dsp:nvSpPr>
      <dsp:spPr>
        <a:xfrm rot="3240000">
          <a:off x="6221331" y="4926678"/>
          <a:ext cx="73953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39539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38CCCA-FE4D-3347-8A33-E0A1AFFD1E4F}">
      <dsp:nvSpPr>
        <dsp:cNvPr id="0" name=""/>
        <dsp:cNvSpPr/>
      </dsp:nvSpPr>
      <dsp:spPr>
        <a:xfrm>
          <a:off x="6624160" y="5225828"/>
          <a:ext cx="1347825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" panose="020B0004020202020204" pitchFamily="34" charset="0"/>
            </a:rPr>
            <a:t>Compassion</a:t>
          </a:r>
        </a:p>
      </dsp:txBody>
      <dsp:txXfrm>
        <a:off x="6689955" y="5291623"/>
        <a:ext cx="1216235" cy="1216235"/>
      </dsp:txXfrm>
    </dsp:sp>
    <dsp:sp modelId="{B5A7E6CC-5416-7D4E-AE15-04B45C73814D}">
      <dsp:nvSpPr>
        <dsp:cNvPr id="0" name=""/>
        <dsp:cNvSpPr/>
      </dsp:nvSpPr>
      <dsp:spPr>
        <a:xfrm rot="7560000">
          <a:off x="4325069" y="4926678"/>
          <a:ext cx="73953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39539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A221C6-5570-F046-B7DD-0500B61E9015}">
      <dsp:nvSpPr>
        <dsp:cNvPr id="0" name=""/>
        <dsp:cNvSpPr/>
      </dsp:nvSpPr>
      <dsp:spPr>
        <a:xfrm>
          <a:off x="3313955" y="5225828"/>
          <a:ext cx="1347825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ptos" panose="020B0004020202020204" pitchFamily="34" charset="0"/>
            </a:rPr>
            <a:t>Meaning</a:t>
          </a:r>
        </a:p>
      </dsp:txBody>
      <dsp:txXfrm>
        <a:off x="3379750" y="5291623"/>
        <a:ext cx="1216235" cy="1216235"/>
      </dsp:txXfrm>
    </dsp:sp>
    <dsp:sp modelId="{EDB9ED95-0B93-EE49-AA3E-E988C92BE4B7}">
      <dsp:nvSpPr>
        <dsp:cNvPr id="0" name=""/>
        <dsp:cNvSpPr/>
      </dsp:nvSpPr>
      <dsp:spPr>
        <a:xfrm rot="11880000">
          <a:off x="3613184" y="3132693"/>
          <a:ext cx="104963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49631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7B671C-B8D2-1840-BA96-6FDB53991BE9}">
      <dsp:nvSpPr>
        <dsp:cNvPr id="0" name=""/>
        <dsp:cNvSpPr/>
      </dsp:nvSpPr>
      <dsp:spPr>
        <a:xfrm>
          <a:off x="2291045" y="2077636"/>
          <a:ext cx="1347825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ptos" panose="020B0004020202020204" pitchFamily="34" charset="0"/>
            </a:rPr>
            <a:t>Beauty</a:t>
          </a:r>
        </a:p>
      </dsp:txBody>
      <dsp:txXfrm>
        <a:off x="2356840" y="2143431"/>
        <a:ext cx="1216235" cy="12162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96CEE6-A840-BE46-9FB6-A3C6D08D9AEC}">
      <dsp:nvSpPr>
        <dsp:cNvPr id="0" name=""/>
        <dsp:cNvSpPr/>
      </dsp:nvSpPr>
      <dsp:spPr>
        <a:xfrm>
          <a:off x="2158185" y="0"/>
          <a:ext cx="5052865" cy="5052865"/>
        </a:xfrm>
        <a:prstGeom prst="triangle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4E68AD-71AB-A446-B73C-9F4DE025B3FD}">
      <dsp:nvSpPr>
        <dsp:cNvPr id="0" name=""/>
        <dsp:cNvSpPr/>
      </dsp:nvSpPr>
      <dsp:spPr>
        <a:xfrm>
          <a:off x="3882642" y="505945"/>
          <a:ext cx="4888313" cy="8191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 panose="020B0004020202020204" pitchFamily="34" charset="0"/>
            </a:rPr>
            <a:t>Mixed Methods: Quant QUAL</a:t>
          </a:r>
        </a:p>
      </dsp:txBody>
      <dsp:txXfrm>
        <a:off x="3922628" y="545931"/>
        <a:ext cx="4808341" cy="739144"/>
      </dsp:txXfrm>
    </dsp:sp>
    <dsp:sp modelId="{8D8B98E3-9014-AB42-8222-9AFB13B78456}">
      <dsp:nvSpPr>
        <dsp:cNvPr id="0" name=""/>
        <dsp:cNvSpPr/>
      </dsp:nvSpPr>
      <dsp:spPr>
        <a:xfrm>
          <a:off x="3911216" y="1427452"/>
          <a:ext cx="4831165" cy="8191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50000"/>
              <a:hueOff val="207934"/>
              <a:satOff val="-16306"/>
              <a:lumOff val="2368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 panose="020B0004020202020204" pitchFamily="34" charset="0"/>
            </a:rPr>
            <a:t>Ethnography</a:t>
          </a:r>
        </a:p>
      </dsp:txBody>
      <dsp:txXfrm>
        <a:off x="3951202" y="1467438"/>
        <a:ext cx="4751193" cy="739144"/>
      </dsp:txXfrm>
    </dsp:sp>
    <dsp:sp modelId="{51BE0D73-44AE-7749-9D22-1064AE205A92}">
      <dsp:nvSpPr>
        <dsp:cNvPr id="0" name=""/>
        <dsp:cNvSpPr/>
      </dsp:nvSpPr>
      <dsp:spPr>
        <a:xfrm>
          <a:off x="3931710" y="2348958"/>
          <a:ext cx="4790176" cy="8191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50000"/>
              <a:hueOff val="415868"/>
              <a:satOff val="-32612"/>
              <a:lumOff val="473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ptos" panose="020B0004020202020204" pitchFamily="34" charset="0"/>
            </a:rPr>
            <a:t>Participatory Action Research</a:t>
          </a:r>
        </a:p>
      </dsp:txBody>
      <dsp:txXfrm>
        <a:off x="3971696" y="2388944"/>
        <a:ext cx="4710204" cy="739144"/>
      </dsp:txXfrm>
    </dsp:sp>
    <dsp:sp modelId="{7352909C-DAD7-4645-9BEF-E67E87FA4FFD}">
      <dsp:nvSpPr>
        <dsp:cNvPr id="0" name=""/>
        <dsp:cNvSpPr/>
      </dsp:nvSpPr>
      <dsp:spPr>
        <a:xfrm>
          <a:off x="3909344" y="3270464"/>
          <a:ext cx="4834909" cy="11740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50000"/>
              <a:hueOff val="207934"/>
              <a:satOff val="-16306"/>
              <a:lumOff val="2368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 panose="020B0004020202020204" pitchFamily="34" charset="0"/>
            </a:rPr>
            <a:t>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ptos" panose="020B0004020202020204" pitchFamily="34" charset="0"/>
            </a:rPr>
            <a:t>Quantitative questionnaires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ptos" panose="020B0004020202020204" pitchFamily="34" charset="0"/>
            </a:rPr>
            <a:t>Qualitative interviews, journals, semiotics</a:t>
          </a:r>
        </a:p>
      </dsp:txBody>
      <dsp:txXfrm>
        <a:off x="3966657" y="3327777"/>
        <a:ext cx="4720283" cy="10594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5DF27-67E3-3F41-B4FD-BDFF30B6CDF0}">
      <dsp:nvSpPr>
        <dsp:cNvPr id="0" name=""/>
        <dsp:cNvSpPr/>
      </dsp:nvSpPr>
      <dsp:spPr>
        <a:xfrm>
          <a:off x="3210213" y="271007"/>
          <a:ext cx="5378463" cy="1867869"/>
        </a:xfrm>
        <a:prstGeom prst="ellipse">
          <a:avLst/>
        </a:prstGeom>
        <a:solidFill>
          <a:schemeClr val="accent6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34A6E-97B6-5A42-93BB-4941F6FE4829}">
      <dsp:nvSpPr>
        <dsp:cNvPr id="0" name=""/>
        <dsp:cNvSpPr/>
      </dsp:nvSpPr>
      <dsp:spPr>
        <a:xfrm>
          <a:off x="5386615" y="4844786"/>
          <a:ext cx="1042337" cy="667096"/>
        </a:xfrm>
        <a:prstGeom prst="downArrow">
          <a:avLst/>
        </a:prstGeom>
        <a:gradFill rotWithShape="0">
          <a:gsLst>
            <a:gs pos="0">
              <a:schemeClr val="accent6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EEFC5440-CC83-AC45-9417-97281304AB81}">
      <dsp:nvSpPr>
        <dsp:cNvPr id="0" name=""/>
        <dsp:cNvSpPr/>
      </dsp:nvSpPr>
      <dsp:spPr>
        <a:xfrm>
          <a:off x="3406173" y="5378463"/>
          <a:ext cx="5003222" cy="1250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i="0" kern="1200" dirty="0">
              <a:latin typeface="Aptos" panose="020B0004020202020204" pitchFamily="34" charset="0"/>
            </a:rPr>
            <a:t>Data</a:t>
          </a:r>
        </a:p>
      </dsp:txBody>
      <dsp:txXfrm>
        <a:off x="3406173" y="5378463"/>
        <a:ext cx="5003222" cy="1250805"/>
      </dsp:txXfrm>
    </dsp:sp>
    <dsp:sp modelId="{8F157216-1969-8147-AA39-CFBD3E178148}">
      <dsp:nvSpPr>
        <dsp:cNvPr id="0" name=""/>
        <dsp:cNvSpPr/>
      </dsp:nvSpPr>
      <dsp:spPr>
        <a:xfrm>
          <a:off x="5165639" y="2283137"/>
          <a:ext cx="1876208" cy="1876208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 dirty="0" err="1">
              <a:latin typeface="Aptos" panose="020B0004020202020204" pitchFamily="34" charset="0"/>
            </a:rPr>
            <a:t>Cynefin</a:t>
          </a:r>
          <a:r>
            <a:rPr lang="en-GB" sz="1800" i="0" kern="1200" dirty="0">
              <a:latin typeface="Aptos" panose="020B0004020202020204" pitchFamily="34" charset="0"/>
            </a:rPr>
            <a:t> Connections </a:t>
          </a:r>
        </a:p>
      </dsp:txBody>
      <dsp:txXfrm>
        <a:off x="5440403" y="2557901"/>
        <a:ext cx="1326680" cy="1326680"/>
      </dsp:txXfrm>
    </dsp:sp>
    <dsp:sp modelId="{9C453726-60E2-EA4F-A37A-893711C8C7D3}">
      <dsp:nvSpPr>
        <dsp:cNvPr id="0" name=""/>
        <dsp:cNvSpPr/>
      </dsp:nvSpPr>
      <dsp:spPr>
        <a:xfrm>
          <a:off x="3823108" y="875563"/>
          <a:ext cx="1876208" cy="1876208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 dirty="0" err="1">
              <a:latin typeface="Aptos" panose="020B0004020202020204" pitchFamily="34" charset="0"/>
            </a:rPr>
            <a:t>Cynefin</a:t>
          </a:r>
          <a:r>
            <a:rPr lang="en-GB" sz="1800" i="0" kern="1200" dirty="0">
              <a:latin typeface="Aptos" panose="020B0004020202020204" pitchFamily="34" charset="0"/>
            </a:rPr>
            <a:t> Cloud</a:t>
          </a:r>
        </a:p>
      </dsp:txBody>
      <dsp:txXfrm>
        <a:off x="4097872" y="1150327"/>
        <a:ext cx="1326680" cy="1326680"/>
      </dsp:txXfrm>
    </dsp:sp>
    <dsp:sp modelId="{FD05DE74-553B-446D-9DB9-2F118CD469B7}">
      <dsp:nvSpPr>
        <dsp:cNvPr id="0" name=""/>
        <dsp:cNvSpPr/>
      </dsp:nvSpPr>
      <dsp:spPr>
        <a:xfrm>
          <a:off x="5741010" y="421938"/>
          <a:ext cx="1876208" cy="1876208"/>
        </a:xfrm>
        <a:prstGeom prst="ellips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0" kern="1200" dirty="0">
              <a:latin typeface="Aptos" panose="020B0004020202020204" pitchFamily="34" charset="0"/>
            </a:rPr>
            <a:t>Me: participant-researcher-facilitator</a:t>
          </a:r>
        </a:p>
      </dsp:txBody>
      <dsp:txXfrm>
        <a:off x="6015774" y="696702"/>
        <a:ext cx="1326680" cy="1326680"/>
      </dsp:txXfrm>
    </dsp:sp>
    <dsp:sp modelId="{F3CB2651-C18C-5747-880F-29B3E285018C}">
      <dsp:nvSpPr>
        <dsp:cNvPr id="0" name=""/>
        <dsp:cNvSpPr/>
      </dsp:nvSpPr>
      <dsp:spPr>
        <a:xfrm>
          <a:off x="2989238" y="41693"/>
          <a:ext cx="5837092" cy="466967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DB9D5-3104-D44A-B6AB-2C8AFB1E9020}">
      <dsp:nvSpPr>
        <dsp:cNvPr id="0" name=""/>
        <dsp:cNvSpPr/>
      </dsp:nvSpPr>
      <dsp:spPr>
        <a:xfrm>
          <a:off x="4190425" y="2615848"/>
          <a:ext cx="2901868" cy="20116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ptos" panose="020B0004020202020204" pitchFamily="34" charset="0"/>
            </a:rPr>
            <a:t>5 Pathways to Nature Connectedness</a:t>
          </a:r>
        </a:p>
      </dsp:txBody>
      <dsp:txXfrm>
        <a:off x="4288627" y="2714050"/>
        <a:ext cx="2705464" cy="1815276"/>
      </dsp:txXfrm>
    </dsp:sp>
    <dsp:sp modelId="{694CC051-9CA3-F448-8838-D5D46B76DB3C}">
      <dsp:nvSpPr>
        <dsp:cNvPr id="0" name=""/>
        <dsp:cNvSpPr/>
      </dsp:nvSpPr>
      <dsp:spPr>
        <a:xfrm rot="16200000">
          <a:off x="5073322" y="2047810"/>
          <a:ext cx="113607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36075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5F9D71-100D-BB49-9F89-353F0AD77152}">
      <dsp:nvSpPr>
        <dsp:cNvPr id="0" name=""/>
        <dsp:cNvSpPr/>
      </dsp:nvSpPr>
      <dsp:spPr>
        <a:xfrm>
          <a:off x="4459781" y="131946"/>
          <a:ext cx="2363156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Aptos" panose="020B0004020202020204" pitchFamily="34" charset="0"/>
            </a:rPr>
            <a:t>Senses</a:t>
          </a:r>
        </a:p>
      </dsp:txBody>
      <dsp:txXfrm>
        <a:off x="4525576" y="197741"/>
        <a:ext cx="2231566" cy="1216235"/>
      </dsp:txXfrm>
    </dsp:sp>
    <dsp:sp modelId="{EA2C0B5F-1189-9A49-863F-5E6CAD077A75}">
      <dsp:nvSpPr>
        <dsp:cNvPr id="0" name=""/>
        <dsp:cNvSpPr/>
      </dsp:nvSpPr>
      <dsp:spPr>
        <a:xfrm rot="20520000">
          <a:off x="7088981" y="3129336"/>
          <a:ext cx="13535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5359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682145-100D-AA43-A470-FC02696712DA}">
      <dsp:nvSpPr>
        <dsp:cNvPr id="0" name=""/>
        <dsp:cNvSpPr/>
      </dsp:nvSpPr>
      <dsp:spPr>
        <a:xfrm>
          <a:off x="7221028" y="2077636"/>
          <a:ext cx="2196686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Aptos" panose="020B0004020202020204" pitchFamily="34" charset="0"/>
            </a:rPr>
            <a:t>Emotion</a:t>
          </a:r>
        </a:p>
      </dsp:txBody>
      <dsp:txXfrm>
        <a:off x="7286823" y="2143431"/>
        <a:ext cx="2065096" cy="1216235"/>
      </dsp:txXfrm>
    </dsp:sp>
    <dsp:sp modelId="{9A82EC5F-1951-FD48-A3CB-CD1B9019B001}">
      <dsp:nvSpPr>
        <dsp:cNvPr id="0" name=""/>
        <dsp:cNvSpPr/>
      </dsp:nvSpPr>
      <dsp:spPr>
        <a:xfrm rot="3240000">
          <a:off x="6219720" y="4926678"/>
          <a:ext cx="73953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39539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38CCCA-FE4D-3347-8A33-E0A1AFFD1E4F}">
      <dsp:nvSpPr>
        <dsp:cNvPr id="0" name=""/>
        <dsp:cNvSpPr/>
      </dsp:nvSpPr>
      <dsp:spPr>
        <a:xfrm>
          <a:off x="6055188" y="5225828"/>
          <a:ext cx="2482546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ptos" panose="020B0004020202020204" pitchFamily="34" charset="0"/>
            </a:rPr>
            <a:t>Compassion</a:t>
          </a:r>
        </a:p>
      </dsp:txBody>
      <dsp:txXfrm>
        <a:off x="6120983" y="5291623"/>
        <a:ext cx="2350956" cy="1216235"/>
      </dsp:txXfrm>
    </dsp:sp>
    <dsp:sp modelId="{B5A7E6CC-5416-7D4E-AE15-04B45C73814D}">
      <dsp:nvSpPr>
        <dsp:cNvPr id="0" name=""/>
        <dsp:cNvSpPr/>
      </dsp:nvSpPr>
      <dsp:spPr>
        <a:xfrm rot="7560000">
          <a:off x="4323459" y="4926678"/>
          <a:ext cx="73953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39539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A221C6-5570-F046-B7DD-0500B61E9015}">
      <dsp:nvSpPr>
        <dsp:cNvPr id="0" name=""/>
        <dsp:cNvSpPr/>
      </dsp:nvSpPr>
      <dsp:spPr>
        <a:xfrm>
          <a:off x="2912538" y="5225828"/>
          <a:ext cx="2147436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Aptos" panose="020B0004020202020204" pitchFamily="34" charset="0"/>
            </a:rPr>
            <a:t>Meaning</a:t>
          </a:r>
        </a:p>
      </dsp:txBody>
      <dsp:txXfrm>
        <a:off x="2978333" y="5291623"/>
        <a:ext cx="2015846" cy="1216235"/>
      </dsp:txXfrm>
    </dsp:sp>
    <dsp:sp modelId="{EDB9ED95-0B93-EE49-AA3E-E988C92BE4B7}">
      <dsp:nvSpPr>
        <dsp:cNvPr id="0" name=""/>
        <dsp:cNvSpPr/>
      </dsp:nvSpPr>
      <dsp:spPr>
        <a:xfrm rot="11880000">
          <a:off x="4055074" y="3128813"/>
          <a:ext cx="13874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8746" y="0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7B671C-B8D2-1840-BA96-6FDB53991BE9}">
      <dsp:nvSpPr>
        <dsp:cNvPr id="0" name=""/>
        <dsp:cNvSpPr/>
      </dsp:nvSpPr>
      <dsp:spPr>
        <a:xfrm>
          <a:off x="1868225" y="2077636"/>
          <a:ext cx="2190243" cy="13478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Aptos" panose="020B0004020202020204" pitchFamily="34" charset="0"/>
            </a:rPr>
            <a:t>Beauty</a:t>
          </a:r>
        </a:p>
      </dsp:txBody>
      <dsp:txXfrm>
        <a:off x="1934020" y="2143431"/>
        <a:ext cx="2058653" cy="1216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3E41A9-67CF-4383-81C7-A605718AC48C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E51FC0-2825-4B44-B381-87E5E4751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579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F149C-EFB4-6B48-8CAF-5EC3237C3BB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581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F149C-EFB4-6B48-8CAF-5EC3237C3BB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442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F149C-EFB4-6B48-8CAF-5EC3237C3BB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586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EB456-BE3D-3BCA-1D40-E022CF5C7A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ECD1FC-5BAE-FEA1-E2EC-7D55E6E425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48302E-4910-C2A6-2780-9CE6D72E6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6CED0-82F3-2572-A8DE-33375500B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E18B0-332F-5038-309F-88F0F69CF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965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F923B-1403-BEC5-B145-44C0C6D9E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C6AB8-E27F-224D-38CA-AFB5D6447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7E422-6A8D-99CB-9D84-55C4FA7AF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7D5D8-AE98-B70A-5797-77EC787ED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F633D-A9A1-ADE0-5650-2CD4B445D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391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26C10-7283-6BAE-E735-6036B34F4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BCA05D-3C2D-1A6B-0799-1DE2CE5E4B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922CBA-369A-26FC-C837-D9A1634C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D0A9F-73D4-FCF5-B874-7A129F8ED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4AC67D-F25A-7E13-013A-B81BBA1A2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955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6C8DF-0193-4ABA-36C2-EC2436811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06C5B-D444-8271-AFC9-13B461E53F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C4437B-CB7E-95BC-456D-B241A5859D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2D89ED-50EB-DD95-2195-61A91490E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6E7A-C03D-C4C6-30AC-18D44A250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7A288D-254F-6359-B83C-EAB4FAAB8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113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9C00A-1B29-30BA-1E8B-F6425CAA8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9C1121-4A63-5D4F-4F82-6436AFBEDE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45214D-C7B7-7C13-1E88-F57834E2E9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43BC4B-F64C-135A-3B4C-62D6CA21C3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621465-302A-CCA4-A1E7-37DA694D32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6C7AF5-B0C1-701D-129E-7E54FFDC3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630AFB-A65C-7734-69C4-1B777AACE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CA747F-D6CD-9611-2E20-44E377E15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87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E909E-DFA2-5B17-BA1A-20865C103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D09E61-246D-6406-FE57-37C0B4D7A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4CB89B-4B07-FD85-0B31-A6385B083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A1F22F-F57B-50E8-6488-22AC724E8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44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938F6F-C423-966B-8765-7D75001B8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B7C3B7-C158-8456-1034-2F5B02E62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75FAAA-DEEC-07E9-6D86-2BF714F56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39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61D60-F27F-728B-E6E0-94CAC2449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80F87-7735-A4B4-13E7-2B1EC1BC7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6FC2EC-A255-7DA0-DBD2-E7D3A948FF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0690A-2708-AD3F-A51F-5916D4F6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E9B624-4EFA-5891-8915-D9896492D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429AFC-D705-FAD7-111A-40B615B33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983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54DC5-C84A-8BB4-6301-729E1B86A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B62528-49C4-B7F4-372D-60CE3BBF9A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730E55-DDA8-EFC3-7C2E-080E8D7D3A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F935D4-CDE2-5A92-2088-74140A22A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8912E6-36B1-DEB4-30A6-D69043552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022B5B-5474-9E46-3A47-726223B39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582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C708E-A31A-B131-6097-3502331D4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19BFDE-39E5-8BB9-1602-0F575B914F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62C3B-6CC4-C8D7-406E-05AF7D9AC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A2F8BF-FBBE-21A3-C58C-EEC2DA0B1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79263-234F-D63F-A6CD-4BD0B1722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113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AB17E9-8065-3C9E-E273-7AEF22DA22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69DA22-6E97-E073-FED7-0CB985AE6B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31C9ED-113C-6314-9716-708EA4284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167EF-5917-0669-FC20-F889AF246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429EB-BCB2-47C7-B493-67AFB093A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77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0922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1B948C-6FA1-B377-954A-69AB82787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3B23C3-3741-FC0F-437B-38FC662054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0F50B-5AC5-5147-E7CC-2AADAD13EC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955B32-0E7B-407B-9267-2C4911BFA011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EAAE7-145C-2E82-E59B-FAE363FBB0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8A3975-539F-C7FF-6403-22DE1B6E2D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FF8A30-1E0D-493A-8304-112DF988D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279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5" Type="http://schemas.microsoft.com/office/2007/relationships/hdphoto" Target="../media/hdphoto5.wdp"/><Relationship Id="rId4" Type="http://schemas.openxmlformats.org/officeDocument/2006/relationships/image" Target="../media/image25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merlin.allaboutbirds.org/" TargetMode="External"/><Relationship Id="rId2" Type="http://schemas.openxmlformats.org/officeDocument/2006/relationships/hyperlink" Target="https://doi.org/10.1371/journal.pone.0177186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findingnature.org.uk/2019/01/28/5-ways-to-wellbeing-with-nature/" TargetMode="External"/><Relationship Id="rId2" Type="http://schemas.openxmlformats.org/officeDocument/2006/relationships/hyperlink" Target="https://doi.org/10.1177/10538259231186774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www.who.int/news/item/17-06-2022-who-highlights-urgent-need-to-transform-mental-health-and-mental-health-care" TargetMode="External"/><Relationship Id="rId4" Type="http://schemas.openxmlformats.org/officeDocument/2006/relationships/hyperlink" Target="https://research.senedd.wales/research-articles/a-mentally-well-wales/" TargetMode="Externa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67037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1D172E"/>
                </a:solidFill>
                <a:latin typeface="Avenir Book" panose="02000503020000020003" pitchFamily="2" charset="0"/>
              </a:rPr>
              <a:t>Exploring Digital Technology as a Tool for Nature Connection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177E1-9B5C-30E7-A30A-1AB25FE6E2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89400"/>
            <a:ext cx="9144000" cy="11684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1D172E"/>
                </a:solidFill>
                <a:latin typeface="Aptos" panose="020B0004020202020204" pitchFamily="34" charset="0"/>
              </a:rPr>
              <a:t>in Outdoor Therapeutic Engagement at a Community Green Health Hub</a:t>
            </a:r>
            <a:endParaRPr lang="en-US" sz="1600" dirty="0">
              <a:solidFill>
                <a:srgbClr val="1D172E"/>
              </a:solidFill>
              <a:latin typeface="Aptos" panose="020B00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B42D482-1825-E48B-B70D-A368B5C04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467" y="776288"/>
            <a:ext cx="3204634" cy="1117044"/>
          </a:xfrm>
          <a:prstGeom prst="rect">
            <a:avLst/>
          </a:prstGeom>
        </p:spPr>
      </p:pic>
      <p:sp>
        <p:nvSpPr>
          <p:cNvPr id="10" name="Subtitle 5">
            <a:extLst>
              <a:ext uri="{FF2B5EF4-FFF2-40B4-BE49-F238E27FC236}">
                <a16:creationId xmlns:a16="http://schemas.microsoft.com/office/drawing/2014/main" id="{BC6049B5-5B2C-FE65-E1BB-DD5B02CDB4B7}"/>
              </a:ext>
            </a:extLst>
          </p:cNvPr>
          <p:cNvSpPr txBox="1">
            <a:spLocks/>
          </p:cNvSpPr>
          <p:nvPr/>
        </p:nvSpPr>
        <p:spPr>
          <a:xfrm>
            <a:off x="762000" y="5673725"/>
            <a:ext cx="10532533" cy="5577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dirty="0">
                <a:solidFill>
                  <a:srgbClr val="1D172E"/>
                </a:solidFill>
                <a:latin typeface="Aptos" panose="020F0502020204030204" pitchFamily="34" charset="0"/>
              </a:rPr>
              <a:t>Tara Crank MA, BA (hons) | GATE 2024</a:t>
            </a:r>
          </a:p>
        </p:txBody>
      </p:sp>
    </p:spTree>
    <p:extLst>
      <p:ext uri="{BB962C8B-B14F-4D97-AF65-F5344CB8AC3E}">
        <p14:creationId xmlns:p14="http://schemas.microsoft.com/office/powerpoint/2010/main" val="3874941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92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Link in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-1" y="5614987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315" y="5704439"/>
            <a:ext cx="2708011" cy="943935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A255E410-3D0B-DA43-2084-F10BFC6929FB}"/>
              </a:ext>
            </a:extLst>
          </p:cNvPr>
          <p:cNvSpPr txBox="1">
            <a:spLocks/>
          </p:cNvSpPr>
          <p:nvPr/>
        </p:nvSpPr>
        <p:spPr>
          <a:xfrm>
            <a:off x="5317330" y="6228991"/>
            <a:ext cx="7119937" cy="4193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600" dirty="0">
                <a:solidFill>
                  <a:srgbClr val="E8E6E6"/>
                </a:solidFill>
                <a:latin typeface="Aptos" panose="020F0502020204030204" pitchFamily="34" charset="0"/>
              </a:rPr>
              <a:t>Tara Crank | Exploring Digital Technology as a Tool for Nature Connection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226CAFE-BEB2-44B4-E7C7-9A40CD7C8B8E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45ACE4E-204E-8B19-3620-B3643994299A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Subtitle 5">
              <a:extLst>
                <a:ext uri="{FF2B5EF4-FFF2-40B4-BE49-F238E27FC236}">
                  <a16:creationId xmlns:a16="http://schemas.microsoft.com/office/drawing/2014/main" id="{B82B4B79-1212-BDE1-1B2B-AF7BCD7C7F19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  <p:pic>
        <p:nvPicPr>
          <p:cNvPr id="3" name="Picture 2" descr="A qr code on a surface of water&#10;&#10;Description automatically generated">
            <a:extLst>
              <a:ext uri="{FF2B5EF4-FFF2-40B4-BE49-F238E27FC236}">
                <a16:creationId xmlns:a16="http://schemas.microsoft.com/office/drawing/2014/main" id="{2F0A1A86-135A-49F6-5D3E-DD3EBD5330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421" y="1227434"/>
            <a:ext cx="4202063" cy="4202063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w="114300" prst="hardEdge"/>
          </a:sp3d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FA289C6-0C6E-4E9C-BD90-7CD744DABC32}"/>
              </a:ext>
            </a:extLst>
          </p:cNvPr>
          <p:cNvSpPr/>
          <p:nvPr/>
        </p:nvSpPr>
        <p:spPr>
          <a:xfrm rot="5400000">
            <a:off x="6947382" y="1227434"/>
            <a:ext cx="4202063" cy="4202063"/>
          </a:xfrm>
          <a:prstGeom prst="rect">
            <a:avLst/>
          </a:prstGeom>
          <a:blipFill dpi="0"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5158" t="-9147" r="-61596" b="-21870"/>
            </a:stretch>
          </a:blip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QR Code Image">
            <a:extLst>
              <a:ext uri="{FF2B5EF4-FFF2-40B4-BE49-F238E27FC236}">
                <a16:creationId xmlns:a16="http://schemas.microsoft.com/office/drawing/2014/main" id="{4CA0F6B8-8A9E-A5A4-2ED6-0A20416CA8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5059" y="1456774"/>
            <a:ext cx="2110084" cy="2110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CFF2F33-DC17-2ECE-5FDB-464CD97EDA57}"/>
              </a:ext>
            </a:extLst>
          </p:cNvPr>
          <p:cNvSpPr txBox="1"/>
          <p:nvPr/>
        </p:nvSpPr>
        <p:spPr>
          <a:xfrm>
            <a:off x="7108318" y="1650638"/>
            <a:ext cx="16015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Add your pictures to the shared folder</a:t>
            </a:r>
          </a:p>
        </p:txBody>
      </p:sp>
    </p:spTree>
    <p:extLst>
      <p:ext uri="{BB962C8B-B14F-4D97-AF65-F5344CB8AC3E}">
        <p14:creationId xmlns:p14="http://schemas.microsoft.com/office/powerpoint/2010/main" val="1777271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92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Overview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7DEC38F-A8B8-DC84-250A-971EEC415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3362113"/>
          </a:xfrm>
        </p:spPr>
        <p:txBody>
          <a:bodyPr numCol="2">
            <a:normAutofit fontScale="77500" lnSpcReduction="20000"/>
          </a:bodyPr>
          <a:lstStyle/>
          <a:p>
            <a:r>
              <a:rPr lang="en-US" dirty="0">
                <a:latin typeface="Aptos" panose="020B0004020202020204" pitchFamily="34" charset="0"/>
              </a:rPr>
              <a:t>RJ &amp; </a:t>
            </a:r>
            <a:r>
              <a:rPr lang="en-US" dirty="0" err="1">
                <a:latin typeface="Aptos" panose="020B0004020202020204" pitchFamily="34" charset="0"/>
              </a:rPr>
              <a:t>Cynefin</a:t>
            </a:r>
            <a:r>
              <a:rPr lang="en-US" dirty="0">
                <a:latin typeface="Aptos" panose="020B0004020202020204" pitchFamily="34" charset="0"/>
              </a:rPr>
              <a:t> registration</a:t>
            </a:r>
          </a:p>
          <a:p>
            <a:r>
              <a:rPr lang="en-US" dirty="0">
                <a:latin typeface="Aptos" panose="020B0004020202020204" pitchFamily="34" charset="0"/>
              </a:rPr>
              <a:t>About me</a:t>
            </a:r>
          </a:p>
          <a:p>
            <a:r>
              <a:rPr lang="en-US" dirty="0">
                <a:latin typeface="Aptos" panose="020B0004020202020204" pitchFamily="34" charset="0"/>
              </a:rPr>
              <a:t>My research and the Cynefin Green Health Hub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Aims, objectives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How does this fit into Adventure Therapy</a:t>
            </a:r>
          </a:p>
          <a:p>
            <a:r>
              <a:rPr lang="en-US" dirty="0">
                <a:latin typeface="Aptos" panose="020B0004020202020204" pitchFamily="34" charset="0"/>
              </a:rPr>
              <a:t>Lit review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Tech in OL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Wellbeing + Green social prescribing in Wales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Pathways to NC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Hills and Thomas’ framework</a:t>
            </a:r>
          </a:p>
          <a:p>
            <a:r>
              <a:rPr lang="en-US" dirty="0">
                <a:latin typeface="Aptos" panose="020B0004020202020204" pitchFamily="34" charset="0"/>
              </a:rPr>
              <a:t>The project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The tech</a:t>
            </a:r>
          </a:p>
          <a:p>
            <a:r>
              <a:rPr lang="en-US" dirty="0">
                <a:latin typeface="Aptos" panose="020B0004020202020204" pitchFamily="34" charset="0"/>
              </a:rPr>
              <a:t>How is this an original contribution?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Significance in Adventure Therapy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Next Steps</a:t>
            </a:r>
          </a:p>
          <a:p>
            <a:r>
              <a:rPr lang="en-US" dirty="0">
                <a:latin typeface="Aptos" panose="020B0004020202020204" pitchFamily="34" charset="0"/>
              </a:rPr>
              <a:t>Go and play</a:t>
            </a:r>
          </a:p>
          <a:p>
            <a:r>
              <a:rPr lang="en-US" dirty="0">
                <a:latin typeface="Aptos" panose="020B0004020202020204" pitchFamily="34" charset="0"/>
              </a:rPr>
              <a:t>Next Steps</a:t>
            </a:r>
          </a:p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408BB5D-844F-1B62-A2F1-8874D863ED0E}"/>
              </a:ext>
            </a:extLst>
          </p:cNvPr>
          <p:cNvGrpSpPr/>
          <p:nvPr/>
        </p:nvGrpSpPr>
        <p:grpSpPr>
          <a:xfrm>
            <a:off x="0" y="5306739"/>
            <a:ext cx="3871913" cy="1133181"/>
            <a:chOff x="0" y="5306739"/>
            <a:chExt cx="3871913" cy="1133181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A7D4371A-163C-CA9C-6420-CB100C920FAC}"/>
                </a:ext>
              </a:extLst>
            </p:cNvPr>
            <p:cNvSpPr/>
            <p:nvPr/>
          </p:nvSpPr>
          <p:spPr>
            <a:xfrm>
              <a:off x="0" y="5306739"/>
              <a:ext cx="3871913" cy="1133181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0CC0492-DF8A-D845-3F56-70388C011AE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35316" y="5396191"/>
              <a:ext cx="2708011" cy="943935"/>
            </a:xfrm>
            <a:prstGeom prst="rect">
              <a:avLst/>
            </a:prstGeom>
          </p:spPr>
        </p:pic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06785145-AAE1-0CED-55B4-0311B26C4316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033F7A2-37BC-613E-E499-5BBFC0C4B790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Subtitle 5">
              <a:extLst>
                <a:ext uri="{FF2B5EF4-FFF2-40B4-BE49-F238E27FC236}">
                  <a16:creationId xmlns:a16="http://schemas.microsoft.com/office/drawing/2014/main" id="{BC6049B5-5B2C-FE65-E1BB-DD5B02CDB4B7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56224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92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About Me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7DEC38F-A8B8-DC84-250A-971EEC415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ptos" panose="020B0004020202020204" pitchFamily="34" charset="0"/>
              </a:rPr>
              <a:t>Why technology?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-1" y="5614987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315" y="5704439"/>
            <a:ext cx="2708011" cy="943935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A255E410-3D0B-DA43-2084-F10BFC6929FB}"/>
              </a:ext>
            </a:extLst>
          </p:cNvPr>
          <p:cNvSpPr txBox="1">
            <a:spLocks/>
          </p:cNvSpPr>
          <p:nvPr/>
        </p:nvSpPr>
        <p:spPr>
          <a:xfrm>
            <a:off x="5317330" y="6228991"/>
            <a:ext cx="7119937" cy="4193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600" dirty="0">
                <a:solidFill>
                  <a:srgbClr val="E8E6E6"/>
                </a:solidFill>
                <a:latin typeface="Aptos" panose="020F0502020204030204" pitchFamily="34" charset="0"/>
              </a:rPr>
              <a:t>Tara Crank | Exploring Digital Technology as a Tool for Nature Connection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226CAFE-BEB2-44B4-E7C7-9A40CD7C8B8E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45ACE4E-204E-8B19-3620-B3643994299A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Subtitle 5">
              <a:extLst>
                <a:ext uri="{FF2B5EF4-FFF2-40B4-BE49-F238E27FC236}">
                  <a16:creationId xmlns:a16="http://schemas.microsoft.com/office/drawing/2014/main" id="{B82B4B79-1212-BDE1-1B2B-AF7BCD7C7F19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36387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6266" y="758061"/>
            <a:ext cx="9144000" cy="69807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1D172E"/>
                </a:solidFill>
                <a:latin typeface="Avenir Book" panose="02000503020000020003" pitchFamily="2" charset="0"/>
              </a:rPr>
              <a:t>Stone Age to Digital Age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177E1-9B5C-30E7-A30A-1AB25FE6E2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2304" y="1429875"/>
            <a:ext cx="9144000" cy="359304"/>
          </a:xfrm>
        </p:spPr>
        <p:txBody>
          <a:bodyPr>
            <a:noAutofit/>
          </a:bodyPr>
          <a:lstStyle/>
          <a:p>
            <a:r>
              <a:rPr lang="en-US" sz="2200" dirty="0">
                <a:solidFill>
                  <a:srgbClr val="1D172E"/>
                </a:solidFill>
                <a:latin typeface="Aptos" panose="020F0502020204030204" pitchFamily="34" charset="0"/>
              </a:rPr>
              <a:t>Connecting with Nature in a Modern World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B42D482-1825-E48B-B70D-A368B5C04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366" y="3609182"/>
            <a:ext cx="4262827" cy="14859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AEDE0CE-6CB0-DD75-A1A9-BCEBD8B33A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596" y="1762919"/>
            <a:ext cx="4648200" cy="1485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2EED3DC-BEBF-4208-3AAC-F4F173CA8E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4304" y="2234936"/>
            <a:ext cx="4580850" cy="79401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188A734-BB1F-9F29-1D56-0B35E61EFF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6184" y="3142159"/>
            <a:ext cx="2097089" cy="2061545"/>
          </a:xfrm>
          <a:prstGeom prst="rect">
            <a:avLst/>
          </a:prstGeom>
        </p:spPr>
      </p:pic>
      <p:sp>
        <p:nvSpPr>
          <p:cNvPr id="15" name="Subtitle 5">
            <a:extLst>
              <a:ext uri="{FF2B5EF4-FFF2-40B4-BE49-F238E27FC236}">
                <a16:creationId xmlns:a16="http://schemas.microsoft.com/office/drawing/2014/main" id="{13690E24-BA97-1754-6129-82D67F31EEA7}"/>
              </a:ext>
            </a:extLst>
          </p:cNvPr>
          <p:cNvSpPr txBox="1">
            <a:spLocks/>
          </p:cNvSpPr>
          <p:nvPr/>
        </p:nvSpPr>
        <p:spPr>
          <a:xfrm>
            <a:off x="762000" y="5838794"/>
            <a:ext cx="10532533" cy="4518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solidFill>
                  <a:srgbClr val="1D172E"/>
                </a:solidFill>
                <a:latin typeface="Aptos" panose="020F0502020204030204" pitchFamily="34" charset="0"/>
              </a:rPr>
              <a:t>Tara Crank | The Bushcraft Show 2024</a:t>
            </a:r>
          </a:p>
        </p:txBody>
      </p:sp>
      <p:sp>
        <p:nvSpPr>
          <p:cNvPr id="16" name="Subtitle 5">
            <a:extLst>
              <a:ext uri="{FF2B5EF4-FFF2-40B4-BE49-F238E27FC236}">
                <a16:creationId xmlns:a16="http://schemas.microsoft.com/office/drawing/2014/main" id="{5F2671CE-6B70-A2ED-E2F5-DABA7E0A30FD}"/>
              </a:ext>
            </a:extLst>
          </p:cNvPr>
          <p:cNvSpPr txBox="1">
            <a:spLocks/>
          </p:cNvSpPr>
          <p:nvPr/>
        </p:nvSpPr>
        <p:spPr>
          <a:xfrm>
            <a:off x="5640507" y="5259621"/>
            <a:ext cx="5448441" cy="3593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solidFill>
                  <a:srgbClr val="1D172E"/>
                </a:solidFill>
                <a:latin typeface="Aptos" panose="020F0502020204030204" pitchFamily="34" charset="0"/>
              </a:rPr>
              <a:t>Supported by the UK Shared Prosperity Fund</a:t>
            </a:r>
          </a:p>
        </p:txBody>
      </p:sp>
    </p:spTree>
    <p:extLst>
      <p:ext uri="{BB962C8B-B14F-4D97-AF65-F5344CB8AC3E}">
        <p14:creationId xmlns:p14="http://schemas.microsoft.com/office/powerpoint/2010/main" val="463110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7DEC38F-A8B8-DC84-250A-971EEC4159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082800"/>
            <a:ext cx="9144000" cy="2495951"/>
          </a:xfrm>
          <a:solidFill>
            <a:srgbClr val="678255">
              <a:alpha val="76129"/>
            </a:srgbClr>
          </a:solidFill>
        </p:spPr>
        <p:txBody>
          <a:bodyPr anchor="ctr">
            <a:normAutofit/>
          </a:bodyPr>
          <a:lstStyle/>
          <a:p>
            <a:r>
              <a:rPr lang="en-US" sz="3600" b="1" dirty="0">
                <a:ln>
                  <a:solidFill>
                    <a:srgbClr val="DFD6FB"/>
                  </a:solidFill>
                </a:ln>
                <a:solidFill>
                  <a:schemeClr val="bg1">
                    <a:lumMod val="95000"/>
                  </a:schemeClr>
                </a:solidFill>
                <a:latin typeface="Aptos" panose="020B0004020202020204" pitchFamily="34" charset="0"/>
              </a:rPr>
              <a:t>How</a:t>
            </a:r>
            <a:r>
              <a:rPr lang="en-US" sz="3600" dirty="0">
                <a:ln>
                  <a:solidFill>
                    <a:srgbClr val="DFD6FB"/>
                  </a:solidFill>
                </a:ln>
                <a:solidFill>
                  <a:schemeClr val="bg1">
                    <a:lumMod val="95000"/>
                  </a:schemeClr>
                </a:solidFill>
                <a:latin typeface="Aptos" panose="020B0004020202020204" pitchFamily="34" charset="0"/>
              </a:rPr>
              <a:t> can digital technologies support Nature Connection for wellbeing at a Community Green Health Hub?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-1" y="5614987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5" y="5704439"/>
            <a:ext cx="2708011" cy="943935"/>
          </a:xfrm>
          <a:prstGeom prst="rect">
            <a:avLst/>
          </a:prstGeom>
        </p:spPr>
      </p:pic>
      <p:sp>
        <p:nvSpPr>
          <p:cNvPr id="10" name="Subtitle 5">
            <a:extLst>
              <a:ext uri="{FF2B5EF4-FFF2-40B4-BE49-F238E27FC236}">
                <a16:creationId xmlns:a16="http://schemas.microsoft.com/office/drawing/2014/main" id="{BC6049B5-5B2C-FE65-E1BB-DD5B02CDB4B7}"/>
              </a:ext>
            </a:extLst>
          </p:cNvPr>
          <p:cNvSpPr txBox="1">
            <a:spLocks/>
          </p:cNvSpPr>
          <p:nvPr/>
        </p:nvSpPr>
        <p:spPr>
          <a:xfrm>
            <a:off x="7745146" y="6243942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sp>
        <p:nvSpPr>
          <p:cNvPr id="3" name="Content Placeholder 16">
            <a:extLst>
              <a:ext uri="{FF2B5EF4-FFF2-40B4-BE49-F238E27FC236}">
                <a16:creationId xmlns:a16="http://schemas.microsoft.com/office/drawing/2014/main" id="{CEC491C3-24DD-6EAE-FE20-B561338C00D4}"/>
              </a:ext>
            </a:extLst>
          </p:cNvPr>
          <p:cNvSpPr txBox="1">
            <a:spLocks/>
          </p:cNvSpPr>
          <p:nvPr/>
        </p:nvSpPr>
        <p:spPr>
          <a:xfrm>
            <a:off x="1456266" y="4995658"/>
            <a:ext cx="9144000" cy="46770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>
              <a:latin typeface="Aptos" panose="020B0004020202020204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84D4235-2E8A-94C2-E033-01BA1659020C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2B6947E-5653-CBBF-2B08-29DD522FC9E2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Subtitle 5">
              <a:extLst>
                <a:ext uri="{FF2B5EF4-FFF2-40B4-BE49-F238E27FC236}">
                  <a16:creationId xmlns:a16="http://schemas.microsoft.com/office/drawing/2014/main" id="{73BA0925-8047-1585-A1C4-27043598A09E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44867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365392" y="1"/>
            <a:ext cx="11461216" cy="6858000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F5EA64D-D128-A884-4F88-44D0ACD5FDD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07818" y="187036"/>
          <a:ext cx="11815569" cy="6670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69" y="4180525"/>
            <a:ext cx="3101952" cy="206465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Research problem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8910228" y="477159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06007" y="4856816"/>
            <a:ext cx="2708011" cy="94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3915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838200" y="613997"/>
            <a:ext cx="10779642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7DEC38F-A8B8-DC84-250A-971EEC4159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923714"/>
            <a:ext cx="9144000" cy="1733762"/>
          </a:xfrm>
          <a:solidFill>
            <a:srgbClr val="678255">
              <a:alpha val="76129"/>
            </a:srgbClr>
          </a:solidFill>
        </p:spPr>
        <p:txBody>
          <a:bodyPr anchor="ctr">
            <a:normAutofit/>
          </a:bodyPr>
          <a:lstStyle/>
          <a:p>
            <a:r>
              <a:rPr lang="en-US" sz="3600" b="1" dirty="0">
                <a:ln>
                  <a:solidFill>
                    <a:srgbClr val="DFD6FB"/>
                  </a:solidFill>
                </a:ln>
                <a:solidFill>
                  <a:schemeClr val="bg1">
                    <a:lumMod val="95000"/>
                  </a:schemeClr>
                </a:solidFill>
                <a:latin typeface="Aptos" panose="020B0004020202020204" pitchFamily="34" charset="0"/>
              </a:rPr>
              <a:t>How</a:t>
            </a:r>
            <a:r>
              <a:rPr lang="en-US" sz="3600" dirty="0">
                <a:ln>
                  <a:solidFill>
                    <a:srgbClr val="DFD6FB"/>
                  </a:solidFill>
                </a:ln>
                <a:solidFill>
                  <a:schemeClr val="bg1">
                    <a:lumMod val="95000"/>
                  </a:schemeClr>
                </a:solidFill>
                <a:latin typeface="Aptos" panose="020B0004020202020204" pitchFamily="34" charset="0"/>
              </a:rPr>
              <a:t> can digital technologies support Nature Connection for wellbeing at a Community Green Health Hub?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-1" y="5614987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5" y="5704439"/>
            <a:ext cx="2708011" cy="943935"/>
          </a:xfrm>
          <a:prstGeom prst="rect">
            <a:avLst/>
          </a:prstGeom>
        </p:spPr>
      </p:pic>
      <p:sp>
        <p:nvSpPr>
          <p:cNvPr id="10" name="Subtitle 5">
            <a:extLst>
              <a:ext uri="{FF2B5EF4-FFF2-40B4-BE49-F238E27FC236}">
                <a16:creationId xmlns:a16="http://schemas.microsoft.com/office/drawing/2014/main" id="{BC6049B5-5B2C-FE65-E1BB-DD5B02CDB4B7}"/>
              </a:ext>
            </a:extLst>
          </p:cNvPr>
          <p:cNvSpPr txBox="1">
            <a:spLocks/>
          </p:cNvSpPr>
          <p:nvPr/>
        </p:nvSpPr>
        <p:spPr>
          <a:xfrm>
            <a:off x="7745146" y="6243942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sp>
        <p:nvSpPr>
          <p:cNvPr id="3" name="Content Placeholder 16">
            <a:extLst>
              <a:ext uri="{FF2B5EF4-FFF2-40B4-BE49-F238E27FC236}">
                <a16:creationId xmlns:a16="http://schemas.microsoft.com/office/drawing/2014/main" id="{CEC491C3-24DD-6EAE-FE20-B561338C00D4}"/>
              </a:ext>
            </a:extLst>
          </p:cNvPr>
          <p:cNvSpPr txBox="1">
            <a:spLocks/>
          </p:cNvSpPr>
          <p:nvPr/>
        </p:nvSpPr>
        <p:spPr>
          <a:xfrm>
            <a:off x="1456266" y="4995658"/>
            <a:ext cx="9144000" cy="46770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>
              <a:latin typeface="Aptos" panose="020B0004020202020204" pitchFamily="34" charset="0"/>
            </a:endParaRP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7FC78505-8BF3-3947-DD05-8F4D1B17AA95}"/>
              </a:ext>
            </a:extLst>
          </p:cNvPr>
          <p:cNvSpPr txBox="1">
            <a:spLocks/>
          </p:cNvSpPr>
          <p:nvPr/>
        </p:nvSpPr>
        <p:spPr>
          <a:xfrm>
            <a:off x="838200" y="2903857"/>
            <a:ext cx="10515600" cy="32731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The need to critically think around use of widespread digital technologies in outdoor engagement </a:t>
            </a:r>
            <a:r>
              <a:rPr lang="en-US" sz="1800" dirty="0">
                <a:solidFill>
                  <a:srgbClr val="8976C4"/>
                </a:solidFill>
                <a:latin typeface="Aptos" panose="020B0004020202020204" pitchFamily="34" charset="0"/>
              </a:rPr>
              <a:t>(Van </a:t>
            </a:r>
            <a:r>
              <a:rPr lang="en-US" sz="1800" dirty="0" err="1">
                <a:solidFill>
                  <a:srgbClr val="8976C4"/>
                </a:solidFill>
                <a:latin typeface="Aptos" panose="020B0004020202020204" pitchFamily="34" charset="0"/>
              </a:rPr>
              <a:t>Kraalingen</a:t>
            </a:r>
            <a:r>
              <a:rPr lang="en-US" sz="1800" dirty="0">
                <a:solidFill>
                  <a:srgbClr val="8976C4"/>
                </a:solidFill>
                <a:latin typeface="Aptos" panose="020B0004020202020204" pitchFamily="34" charset="0"/>
              </a:rPr>
              <a:t>, 2023; Hills and Thomas, 2020; Cuthbertson et al., 2004)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The need to transform current mental health provision </a:t>
            </a:r>
            <a:r>
              <a:rPr lang="en-US" sz="1800" dirty="0">
                <a:solidFill>
                  <a:srgbClr val="8976C4"/>
                </a:solidFill>
                <a:latin typeface="Aptos" panose="020B0004020202020204" pitchFamily="34" charset="0"/>
              </a:rPr>
              <a:t>(WHO, 2022)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D172E"/>
                </a:solidFill>
                <a:latin typeface="Aptos" panose="020B0004020202020204" pitchFamily="34" charset="0"/>
              </a:rPr>
              <a:t>The need to re-create our relationships with the natural world </a:t>
            </a:r>
            <a:r>
              <a:rPr lang="en-US" sz="1800" dirty="0">
                <a:solidFill>
                  <a:srgbClr val="8976C4"/>
                </a:solidFill>
                <a:latin typeface="Aptos" panose="020B0004020202020204" pitchFamily="34" charset="0"/>
              </a:rPr>
              <a:t>(Richardson et al., 2019)</a:t>
            </a:r>
            <a:endParaRPr lang="en-US" dirty="0">
              <a:solidFill>
                <a:srgbClr val="8976C4"/>
              </a:solidFill>
              <a:latin typeface="Aptos" panose="020B0004020202020204" pitchFamily="34" charset="0"/>
            </a:endParaRPr>
          </a:p>
          <a:p>
            <a:pPr algn="l"/>
            <a:endParaRPr lang="en-US" sz="1800" dirty="0">
              <a:solidFill>
                <a:srgbClr val="1D172E"/>
              </a:solidFill>
              <a:latin typeface="Aptos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>
              <a:latin typeface="Aptos" panose="020B00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>
              <a:latin typeface="Aptos" panose="020B0004020202020204" pitchFamily="34" charset="0"/>
            </a:endParaRPr>
          </a:p>
          <a:p>
            <a:pPr algn="l"/>
            <a:endParaRPr lang="en-US" dirty="0">
              <a:latin typeface="Aptos" panose="020B0004020202020204" pitchFamily="34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4B91C25-B96F-53E6-4E58-5E443C4CCF50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5E027B9-2CE2-C3D2-1BD4-8ABD75F1D8C5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Subtitle 5">
              <a:extLst>
                <a:ext uri="{FF2B5EF4-FFF2-40B4-BE49-F238E27FC236}">
                  <a16:creationId xmlns:a16="http://schemas.microsoft.com/office/drawing/2014/main" id="{9FB53874-B568-1A96-3D19-0FF74AB0DF99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53471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-1" y="5614987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5" y="5704439"/>
            <a:ext cx="2708011" cy="943935"/>
          </a:xfrm>
          <a:prstGeom prst="rect">
            <a:avLst/>
          </a:prstGeom>
        </p:spPr>
      </p:pic>
      <p:sp>
        <p:nvSpPr>
          <p:cNvPr id="10" name="Subtitle 5">
            <a:extLst>
              <a:ext uri="{FF2B5EF4-FFF2-40B4-BE49-F238E27FC236}">
                <a16:creationId xmlns:a16="http://schemas.microsoft.com/office/drawing/2014/main" id="{BC6049B5-5B2C-FE65-E1BB-DD5B02CDB4B7}"/>
              </a:ext>
            </a:extLst>
          </p:cNvPr>
          <p:cNvSpPr txBox="1">
            <a:spLocks/>
          </p:cNvSpPr>
          <p:nvPr/>
        </p:nvSpPr>
        <p:spPr>
          <a:xfrm>
            <a:off x="7745146" y="6243942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sp>
        <p:nvSpPr>
          <p:cNvPr id="3" name="Content Placeholder 16">
            <a:extLst>
              <a:ext uri="{FF2B5EF4-FFF2-40B4-BE49-F238E27FC236}">
                <a16:creationId xmlns:a16="http://schemas.microsoft.com/office/drawing/2014/main" id="{CEC491C3-24DD-6EAE-FE20-B561338C00D4}"/>
              </a:ext>
            </a:extLst>
          </p:cNvPr>
          <p:cNvSpPr txBox="1">
            <a:spLocks/>
          </p:cNvSpPr>
          <p:nvPr/>
        </p:nvSpPr>
        <p:spPr>
          <a:xfrm>
            <a:off x="1456266" y="4995658"/>
            <a:ext cx="9144000" cy="46770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>
              <a:latin typeface="Aptos" panose="020B0004020202020204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84D4235-2E8A-94C2-E033-01BA1659020C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2B6947E-5653-CBBF-2B08-29DD522FC9E2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Subtitle 5">
              <a:extLst>
                <a:ext uri="{FF2B5EF4-FFF2-40B4-BE49-F238E27FC236}">
                  <a16:creationId xmlns:a16="http://schemas.microsoft.com/office/drawing/2014/main" id="{73BA0925-8047-1585-A1C4-27043598A09E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  <p:sp>
        <p:nvSpPr>
          <p:cNvPr id="14" name="Title 13">
            <a:extLst>
              <a:ext uri="{FF2B5EF4-FFF2-40B4-BE49-F238E27FC236}">
                <a16:creationId xmlns:a16="http://schemas.microsoft.com/office/drawing/2014/main" id="{8E9BEB84-B52C-8D75-B5E3-5A71C4638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venir Book" panose="02000503020000020003" pitchFamily="2" charset="0"/>
              </a:rPr>
              <a:t>Objectives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4D20D0B-171F-F10F-9230-D43E6DE6C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spcBef>
                <a:spcPts val="600"/>
              </a:spcBef>
              <a:buFont typeface="+mj-lt"/>
              <a:buAutoNum type="arabicPeriod"/>
            </a:pPr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Adopt an action research approach to obtain data relating to the nature connection and digital technology experience in 3 consecutive nature-focused wellbeing programmes that involve DTs, facilitated by the researcher – these will constitute 3 consecutive action research cycles (of action, reflection and decision making).</a:t>
            </a:r>
            <a:endParaRPr lang="en-GB" sz="1800" dirty="0">
              <a:effectLst/>
              <a:latin typeface="Aptos" panose="020B00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600"/>
              </a:spcBef>
              <a:buFont typeface="+mj-lt"/>
              <a:buAutoNum type="arabicPeriod"/>
            </a:pPr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Evaluate the effects of using a variety of digital tools for outdoor therapeutic engagement.</a:t>
            </a:r>
            <a:endParaRPr lang="en-GB" sz="1800" dirty="0">
              <a:effectLst/>
              <a:latin typeface="Aptos" panose="020B00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600"/>
              </a:spcBef>
              <a:buFont typeface="+mj-lt"/>
              <a:buAutoNum type="arabicPeriod"/>
            </a:pPr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Evaluate the ways digital tools can be effectively used to engage different demographics in nature-focused therapeutic activities.</a:t>
            </a:r>
            <a:endParaRPr lang="en-GB" sz="1800" dirty="0">
              <a:effectLst/>
              <a:latin typeface="Aptos" panose="020B00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600"/>
              </a:spcBef>
              <a:buFont typeface="+mj-lt"/>
              <a:buAutoNum type="arabicPeriod"/>
            </a:pPr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Evaluate action research as an approach to researching the nature connection-digital technology experience.</a:t>
            </a:r>
            <a:endParaRPr lang="en-GB" sz="1800" dirty="0">
              <a:effectLst/>
              <a:latin typeface="Aptos" panose="020B00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indent="0">
              <a:spcBef>
                <a:spcPts val="600"/>
              </a:spcBef>
              <a:buNone/>
            </a:pPr>
            <a:endParaRPr lang="en-GB" sz="1800" dirty="0">
              <a:solidFill>
                <a:srgbClr val="2F2303"/>
              </a:solidFill>
              <a:effectLst/>
              <a:latin typeface="Aptos" panose="020B00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600"/>
              </a:spcBef>
              <a:buNone/>
            </a:pPr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I ask the research question, </a:t>
            </a:r>
            <a:r>
              <a:rPr lang="en-GB" sz="1800" b="1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how can digital technologies support a connection with nature in wellbeing courses at the Cynefin Green Health Hub?</a:t>
            </a:r>
            <a:endParaRPr lang="en-GB" sz="1800" dirty="0">
              <a:effectLst/>
              <a:latin typeface="Aptos" panose="020B00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392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6">
            <a:extLst>
              <a:ext uri="{FF2B5EF4-FFF2-40B4-BE49-F238E27FC236}">
                <a16:creationId xmlns:a16="http://schemas.microsoft.com/office/drawing/2014/main" id="{CEC491C3-24DD-6EAE-FE20-B561338C00D4}"/>
              </a:ext>
            </a:extLst>
          </p:cNvPr>
          <p:cNvSpPr txBox="1">
            <a:spLocks/>
          </p:cNvSpPr>
          <p:nvPr/>
        </p:nvSpPr>
        <p:spPr>
          <a:xfrm>
            <a:off x="1456266" y="4995658"/>
            <a:ext cx="9144000" cy="46770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>
              <a:latin typeface="Aptos" panose="020B0004020202020204" pitchFamily="34" charset="0"/>
            </a:endParaRPr>
          </a:p>
        </p:txBody>
      </p:sp>
      <p:pic>
        <p:nvPicPr>
          <p:cNvPr id="8" name="Picture 7" descr="A painting of a group of people in battle&#10;&#10;Description automatically generated">
            <a:extLst>
              <a:ext uri="{FF2B5EF4-FFF2-40B4-BE49-F238E27FC236}">
                <a16:creationId xmlns:a16="http://schemas.microsoft.com/office/drawing/2014/main" id="{022504EC-241F-12FC-08A7-CB2B9AE227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35" b="4255"/>
          <a:stretch/>
        </p:blipFill>
        <p:spPr>
          <a:xfrm>
            <a:off x="3088561" y="0"/>
            <a:ext cx="5872399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203173-0BBE-F475-EB57-4A28BCB600F9}"/>
              </a:ext>
            </a:extLst>
          </p:cNvPr>
          <p:cNvSpPr txBox="1"/>
          <p:nvPr/>
        </p:nvSpPr>
        <p:spPr>
          <a:xfrm>
            <a:off x="8960960" y="6181815"/>
            <a:ext cx="3086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>
                <a:latin typeface="Aptos" panose="020B0004020202020204" pitchFamily="34" charset="0"/>
              </a:rPr>
              <a:t>(</a:t>
            </a:r>
            <a:r>
              <a:rPr lang="en-US" sz="2000" dirty="0" err="1">
                <a:latin typeface="Aptos" panose="020B0004020202020204" pitchFamily="34" charset="0"/>
              </a:rPr>
              <a:t>fakenewsnetwork</a:t>
            </a:r>
            <a:r>
              <a:rPr lang="en-US" sz="2000" dirty="0">
                <a:latin typeface="Aptos" panose="020B0004020202020204" pitchFamily="34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2414832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7874"/>
            <a:ext cx="10515600" cy="11728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Humans?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10" name="Subtitle 5">
            <a:extLst>
              <a:ext uri="{FF2B5EF4-FFF2-40B4-BE49-F238E27FC236}">
                <a16:creationId xmlns:a16="http://schemas.microsoft.com/office/drawing/2014/main" id="{BC6049B5-5B2C-FE65-E1BB-DD5B02CDB4B7}"/>
              </a:ext>
            </a:extLst>
          </p:cNvPr>
          <p:cNvSpPr txBox="1">
            <a:spLocks/>
          </p:cNvSpPr>
          <p:nvPr/>
        </p:nvSpPr>
        <p:spPr>
          <a:xfrm>
            <a:off x="7728213" y="6035488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ptos" panose="020B0004020202020204" pitchFamily="34" charset="0"/>
              </a:rPr>
              <a:t>Primitive technology – what for?</a:t>
            </a:r>
          </a:p>
          <a:p>
            <a:r>
              <a:rPr lang="en-US" dirty="0">
                <a:latin typeface="Aptos" panose="020B0004020202020204" pitchFamily="34" charset="0"/>
              </a:rPr>
              <a:t>Digital technology – what for?</a:t>
            </a: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DDB907-F78E-7378-E2CD-6DA61E53BC3D}"/>
              </a:ext>
            </a:extLst>
          </p:cNvPr>
          <p:cNvSpPr txBox="1"/>
          <p:nvPr/>
        </p:nvSpPr>
        <p:spPr>
          <a:xfrm>
            <a:off x="2520685" y="4349847"/>
            <a:ext cx="701516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3200" dirty="0">
                <a:latin typeface="Aptos" panose="020B0004020202020204" pitchFamily="34" charset="0"/>
              </a:rPr>
              <a:t>What else could be considered tech?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FCBE3B-8201-B7C6-2C7C-926A8F68053E}"/>
              </a:ext>
            </a:extLst>
          </p:cNvPr>
          <p:cNvSpPr txBox="1"/>
          <p:nvPr/>
        </p:nvSpPr>
        <p:spPr>
          <a:xfrm>
            <a:off x="8530693" y="5282851"/>
            <a:ext cx="24934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>
                <a:latin typeface="Aptos" panose="020B0004020202020204" pitchFamily="34" charset="0"/>
              </a:rPr>
              <a:t>(Ogilvie, 2013)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B157004-A9DF-35A7-25C8-BE16AF1CA353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03FB458-12B6-54B4-9BE8-C29C9898CC40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Subtitle 5">
              <a:extLst>
                <a:ext uri="{FF2B5EF4-FFF2-40B4-BE49-F238E27FC236}">
                  <a16:creationId xmlns:a16="http://schemas.microsoft.com/office/drawing/2014/main" id="{2ACA0D32-C008-4A86-008C-0F4DD9F2CD3F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8774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2"/>
            <a:ext cx="10532533" cy="5885245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Issues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E2AA163-FE9B-2D46-A91E-86C5CD177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3074" y="-273434"/>
            <a:ext cx="5494204" cy="7146932"/>
          </a:xfrm>
          <a:prstGeom prst="rect">
            <a:avLst/>
          </a:prstGeom>
        </p:spPr>
      </p:pic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25F60E5D-96C7-CA09-660A-269306C99950}"/>
              </a:ext>
            </a:extLst>
          </p:cNvPr>
          <p:cNvSpPr txBox="1">
            <a:spLocks/>
          </p:cNvSpPr>
          <p:nvPr/>
        </p:nvSpPr>
        <p:spPr>
          <a:xfrm>
            <a:off x="926769" y="1665149"/>
            <a:ext cx="581904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Aptos" panose="020B0004020202020204" pitchFamily="34" charset="0"/>
              </a:rPr>
              <a:t>Health – anxiety; addiction; sedentary</a:t>
            </a:r>
          </a:p>
          <a:p>
            <a:r>
              <a:rPr lang="en-US" sz="2400" dirty="0">
                <a:latin typeface="Aptos" panose="020B0004020202020204" pitchFamily="34" charset="0"/>
              </a:rPr>
              <a:t>Distract</a:t>
            </a:r>
          </a:p>
          <a:p>
            <a:r>
              <a:rPr lang="en-US" sz="2400" dirty="0">
                <a:solidFill>
                  <a:srgbClr val="1D172E"/>
                </a:solidFill>
                <a:latin typeface="Aptos" panose="020B0004020202020204" pitchFamily="34" charset="0"/>
              </a:rPr>
              <a:t>Lose experiential quality</a:t>
            </a:r>
          </a:p>
          <a:p>
            <a:r>
              <a:rPr lang="en-US" sz="2400" dirty="0">
                <a:solidFill>
                  <a:srgbClr val="1D172E"/>
                </a:solidFill>
                <a:latin typeface="Aptos" panose="020B0004020202020204" pitchFamily="34" charset="0"/>
              </a:rPr>
              <a:t>Risk estrangement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96865F-8D96-2A8E-2F50-5086FA0C6DCC}"/>
              </a:ext>
            </a:extLst>
          </p:cNvPr>
          <p:cNvSpPr txBox="1"/>
          <p:nvPr/>
        </p:nvSpPr>
        <p:spPr>
          <a:xfrm>
            <a:off x="867502" y="4227305"/>
            <a:ext cx="561842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1D172E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(</a:t>
            </a:r>
            <a:r>
              <a:rPr lang="en-US" sz="1800" dirty="0">
                <a:solidFill>
                  <a:srgbClr val="1D172E"/>
                </a:solidFill>
                <a:latin typeface="Aptos" panose="020B0004020202020204" pitchFamily="34" charset="0"/>
              </a:rPr>
              <a:t>Hills, Van </a:t>
            </a:r>
            <a:r>
              <a:rPr lang="en-US" sz="1800" dirty="0" err="1">
                <a:solidFill>
                  <a:srgbClr val="1D172E"/>
                </a:solidFill>
                <a:latin typeface="Aptos" panose="020B0004020202020204" pitchFamily="34" charset="0"/>
              </a:rPr>
              <a:t>Kraalingen</a:t>
            </a:r>
            <a:r>
              <a:rPr lang="en-US" sz="1800" dirty="0">
                <a:solidFill>
                  <a:srgbClr val="1D172E"/>
                </a:solidFill>
                <a:latin typeface="Aptos" panose="020B0004020202020204" pitchFamily="34" charset="0"/>
              </a:rPr>
              <a:t> and Thomas, 2023</a:t>
            </a:r>
            <a:r>
              <a:rPr lang="en-GB" dirty="0">
                <a:solidFill>
                  <a:srgbClr val="1D172E"/>
                </a:solidFill>
                <a:latin typeface="Aptos" panose="020B0004020202020204" pitchFamily="34" charset="0"/>
                <a:ea typeface="MS Mincho" panose="02020609040205080304" pitchFamily="49" charset="-128"/>
              </a:rPr>
              <a:t>; </a:t>
            </a:r>
            <a:r>
              <a:rPr lang="en-GB" sz="1800" dirty="0">
                <a:solidFill>
                  <a:srgbClr val="1D172E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Senedd Research, 2021; World Health Organization; WHO, 2018; Webb and Stafford, 2013</a:t>
            </a:r>
            <a:r>
              <a:rPr lang="en-GB" dirty="0">
                <a:solidFill>
                  <a:srgbClr val="1D172E"/>
                </a:solidFill>
                <a:latin typeface="Aptos" panose="020B0004020202020204" pitchFamily="34" charset="0"/>
                <a:ea typeface="MS Mincho" panose="02020609040205080304" pitchFamily="49" charset="-128"/>
              </a:rPr>
              <a:t>)</a:t>
            </a:r>
            <a:endParaRPr lang="en-GB" sz="1800" dirty="0">
              <a:solidFill>
                <a:srgbClr val="1D172E"/>
              </a:solidFill>
              <a:effectLst/>
              <a:latin typeface="Aptos" panose="020B0004020202020204" pitchFamily="34" charset="0"/>
              <a:ea typeface="MS Mincho" panose="02020609040205080304" pitchFamily="4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888486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7874"/>
            <a:ext cx="10515600" cy="11728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Benefits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E0C3B18-74F3-A12A-4BCF-6D2E334F3042}"/>
              </a:ext>
            </a:extLst>
          </p:cNvPr>
          <p:cNvSpPr txBox="1">
            <a:spLocks/>
          </p:cNvSpPr>
          <p:nvPr/>
        </p:nvSpPr>
        <p:spPr>
          <a:xfrm>
            <a:off x="923128" y="1684150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2F2303"/>
                </a:solidFill>
                <a:latin typeface="Quire Sans" panose="020B0502040400020003" pitchFamily="34" charset="0"/>
                <a:ea typeface="MS Mincho" panose="02020609040205080304" pitchFamily="49" charset="-128"/>
              </a:rPr>
              <a:t>P</a:t>
            </a:r>
            <a:r>
              <a:rPr lang="en-GB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ortability and mobility of information</a:t>
            </a:r>
          </a:p>
          <a:p>
            <a:r>
              <a:rPr lang="en-GB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Easily connect to a place from home</a:t>
            </a:r>
          </a:p>
          <a:p>
            <a:r>
              <a:rPr lang="en-GB" dirty="0">
                <a:solidFill>
                  <a:srgbClr val="2F2303"/>
                </a:solidFill>
                <a:latin typeface="Quire Sans" panose="020B0502040400020003" pitchFamily="34" charset="0"/>
                <a:ea typeface="MS Mincho" panose="02020609040205080304" pitchFamily="49" charset="-128"/>
              </a:rPr>
              <a:t>B</a:t>
            </a:r>
            <a:r>
              <a:rPr lang="en-GB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lend indoor/outdoor boundaries of classroom learning</a:t>
            </a:r>
          </a:p>
          <a:p>
            <a:r>
              <a:rPr lang="en-GB" dirty="0">
                <a:solidFill>
                  <a:srgbClr val="2F2303"/>
                </a:solidFill>
                <a:latin typeface="Quire Sans" panose="020B0502040400020003" pitchFamily="34" charset="0"/>
                <a:ea typeface="MS Mincho" panose="02020609040205080304" pitchFamily="49" charset="-128"/>
              </a:rPr>
              <a:t>P</a:t>
            </a:r>
            <a:r>
              <a:rPr lang="en-GB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romote observation, and sensory engagement with nature</a:t>
            </a:r>
            <a:endParaRPr lang="en-US" sz="4000" dirty="0">
              <a:latin typeface="Aptos" panose="020B00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E7EE45-47F1-93D8-A590-0324BE6E7AA9}"/>
              </a:ext>
            </a:extLst>
          </p:cNvPr>
          <p:cNvSpPr txBox="1"/>
          <p:nvPr/>
        </p:nvSpPr>
        <p:spPr>
          <a:xfrm>
            <a:off x="5650446" y="4748483"/>
            <a:ext cx="561842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(Reed, 2023; Van </a:t>
            </a:r>
            <a:r>
              <a:rPr lang="en-GB" sz="1800" dirty="0" err="1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Kraalingen</a:t>
            </a:r>
            <a:r>
              <a:rPr lang="en-GB" sz="1800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, 2023; Reed, 2022; Hills and Thomas, 2020; McClain and Zimmerman, 2016; Rogers </a:t>
            </a:r>
            <a:r>
              <a:rPr lang="en-GB" sz="1800" i="1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et al</a:t>
            </a:r>
            <a:r>
              <a:rPr lang="en-GB" sz="1800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., 2005; Cuthbertson, </a:t>
            </a:r>
            <a:r>
              <a:rPr lang="en-GB" sz="1800" dirty="0" err="1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Socha</a:t>
            </a:r>
            <a:r>
              <a:rPr lang="en-GB" sz="1800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 and Potter, 2004</a:t>
            </a:r>
            <a:r>
              <a:rPr lang="en-GB" dirty="0">
                <a:effectLst/>
              </a:rPr>
              <a:t> </a:t>
            </a:r>
            <a:r>
              <a:rPr lang="en-GB" sz="1800" dirty="0">
                <a:solidFill>
                  <a:srgbClr val="2F2303"/>
                </a:solidFill>
                <a:effectLst/>
                <a:latin typeface="Quire Sans" panose="020B0502040400020003" pitchFamily="34" charset="0"/>
                <a:ea typeface="MS Mincho" panose="02020609040205080304" pitchFamily="49" charset="-128"/>
              </a:rPr>
              <a:t>)</a:t>
            </a:r>
            <a:endParaRPr lang="en-GB" sz="1800" dirty="0">
              <a:effectLst/>
              <a:latin typeface="Times New Roman" panose="02020603050405020304" pitchFamily="18" charset="0"/>
              <a:ea typeface="MS Mincho" panose="02020609040205080304" pitchFamily="49" charset="-128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FEB716C-DC24-5E15-3040-40137B7FEE3F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7ABA8A1-FB35-FD44-AB1F-763C1DBCCD0B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Subtitle 5">
              <a:extLst>
                <a:ext uri="{FF2B5EF4-FFF2-40B4-BE49-F238E27FC236}">
                  <a16:creationId xmlns:a16="http://schemas.microsoft.com/office/drawing/2014/main" id="{B7D51345-38AD-F0AD-3A77-69774C48BB0A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58202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0"/>
            <a:ext cx="10532533" cy="6858000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9364134" y="5470219"/>
            <a:ext cx="2843882" cy="1042105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713" y="5621867"/>
            <a:ext cx="2241672" cy="781383"/>
          </a:xfrm>
          <a:prstGeom prst="rect">
            <a:avLst/>
          </a:prstGeom>
        </p:spPr>
      </p:pic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33845F99-9D61-1348-3F22-F997E6C0043A}"/>
              </a:ext>
            </a:extLst>
          </p:cNvPr>
          <p:cNvGraphicFramePr/>
          <p:nvPr/>
        </p:nvGraphicFramePr>
        <p:xfrm>
          <a:off x="-785688" y="0"/>
          <a:ext cx="11285941" cy="6705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0BFF28B8-E4EA-BB6E-D9F2-9A2286892A0B}"/>
              </a:ext>
            </a:extLst>
          </p:cNvPr>
          <p:cNvSpPr txBox="1"/>
          <p:nvPr/>
        </p:nvSpPr>
        <p:spPr>
          <a:xfrm>
            <a:off x="7914694" y="4081900"/>
            <a:ext cx="32171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(Richardson, 2019; Lumber, Richardson and Sheffield, 2017)</a:t>
            </a:r>
            <a:r>
              <a:rPr lang="en-GB" dirty="0">
                <a:effectLst/>
                <a:latin typeface="Aptos" panose="020B0004020202020204" pitchFamily="34" charset="0"/>
              </a:rPr>
              <a:t> </a:t>
            </a:r>
            <a:endParaRPr lang="en-US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0717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7874"/>
            <a:ext cx="10515600" cy="11728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Nature Connection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E0C3B18-74F3-A12A-4BCF-6D2E334F3042}"/>
              </a:ext>
            </a:extLst>
          </p:cNvPr>
          <p:cNvSpPr txBox="1">
            <a:spLocks/>
          </p:cNvSpPr>
          <p:nvPr/>
        </p:nvSpPr>
        <p:spPr>
          <a:xfrm>
            <a:off x="923128" y="1684150"/>
            <a:ext cx="588062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ptos" panose="020B0004020202020204" pitchFamily="34" charset="0"/>
              </a:rPr>
              <a:t>Multidimensional concept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Affective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Cognitive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Experiential</a:t>
            </a:r>
          </a:p>
          <a:p>
            <a:r>
              <a:rPr lang="en-US" dirty="0">
                <a:latin typeface="Aptos" panose="020B0004020202020204" pitchFamily="34" charset="0"/>
              </a:rPr>
              <a:t>Cultural context</a:t>
            </a:r>
          </a:p>
          <a:p>
            <a:r>
              <a:rPr lang="en-US" dirty="0">
                <a:latin typeface="Aptos" panose="020B0004020202020204" pitchFamily="34" charset="0"/>
              </a:rPr>
              <a:t>Pathways</a:t>
            </a:r>
          </a:p>
          <a:p>
            <a:r>
              <a:rPr lang="en-US" dirty="0" err="1">
                <a:latin typeface="Aptos" panose="020B0004020202020204" pitchFamily="34" charset="0"/>
              </a:rPr>
              <a:t>ProCoBS</a:t>
            </a:r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A2D8F0-40F8-311A-255A-1A15109ABB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191250" y="857250"/>
            <a:ext cx="6858000" cy="51435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1D1354C-4FAF-73FE-9B8D-90FA30B43688}"/>
              </a:ext>
            </a:extLst>
          </p:cNvPr>
          <p:cNvSpPr txBox="1"/>
          <p:nvPr/>
        </p:nvSpPr>
        <p:spPr>
          <a:xfrm>
            <a:off x="3855515" y="5234741"/>
            <a:ext cx="322155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(Richardson </a:t>
            </a:r>
            <a:r>
              <a:rPr lang="en-GB" sz="1800" i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2019; Lumber, Richardson and Sheffield, 2017)</a:t>
            </a:r>
            <a:r>
              <a:rPr lang="en-GB" dirty="0">
                <a:effectLst/>
                <a:latin typeface="Aptos" panose="020B0004020202020204" pitchFamily="34" charset="0"/>
              </a:rPr>
              <a:t> </a:t>
            </a:r>
            <a:endParaRPr lang="en-US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07230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2542"/>
            <a:ext cx="10515600" cy="1172814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1D172E"/>
                </a:solidFill>
                <a:latin typeface="Avenir Book" panose="02000503020000020003" pitchFamily="2" charset="0"/>
              </a:rPr>
              <a:t>Wellbeing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10" name="Subtitle 5">
            <a:extLst>
              <a:ext uri="{FF2B5EF4-FFF2-40B4-BE49-F238E27FC236}">
                <a16:creationId xmlns:a16="http://schemas.microsoft.com/office/drawing/2014/main" id="{BC6049B5-5B2C-FE65-E1BB-DD5B02CDB4B7}"/>
              </a:ext>
            </a:extLst>
          </p:cNvPr>
          <p:cNvSpPr txBox="1">
            <a:spLocks/>
          </p:cNvSpPr>
          <p:nvPr/>
        </p:nvSpPr>
        <p:spPr>
          <a:xfrm>
            <a:off x="7728213" y="6035488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011F03-1C07-B891-D445-3F9767DEC943}"/>
              </a:ext>
            </a:extLst>
          </p:cNvPr>
          <p:cNvSpPr txBox="1"/>
          <p:nvPr/>
        </p:nvSpPr>
        <p:spPr>
          <a:xfrm>
            <a:off x="838200" y="3987409"/>
            <a:ext cx="103489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2400" i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‘individuals have the </a:t>
            </a:r>
            <a:r>
              <a:rPr lang="en-GB" sz="2400" b="1" i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psychological, social and physical resources they need </a:t>
            </a:r>
            <a:r>
              <a:rPr lang="en-GB" sz="2400" i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meet a </a:t>
            </a:r>
            <a:r>
              <a:rPr lang="en-GB" sz="2400" b="1" i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particular psychological, social and/or physical challenge</a:t>
            </a:r>
            <a:r>
              <a:rPr lang="en-GB" sz="2400" i="1" dirty="0"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  <a:endParaRPr lang="en-GB" sz="2400" i="1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50D3B18-9A1D-8FF7-E35B-D18696CB6F84}"/>
              </a:ext>
            </a:extLst>
          </p:cNvPr>
          <p:cNvSpPr txBox="1"/>
          <p:nvPr/>
        </p:nvSpPr>
        <p:spPr>
          <a:xfrm>
            <a:off x="4677832" y="5088013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Dodge </a:t>
            </a:r>
            <a:r>
              <a:rPr lang="en-GB" sz="1800" i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(2012, p. 230)</a:t>
            </a:r>
            <a:r>
              <a:rPr lang="en-GB" dirty="0">
                <a:effectLst/>
                <a:latin typeface="Aptos" panose="020B0004020202020204" pitchFamily="34" charset="0"/>
              </a:rPr>
              <a:t> </a:t>
            </a:r>
            <a:endParaRPr lang="en-US" dirty="0">
              <a:latin typeface="Aptos" panose="020B000402020202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3508A60-FC2E-CD6C-DE25-9E8C28DF2050}"/>
              </a:ext>
            </a:extLst>
          </p:cNvPr>
          <p:cNvGrpSpPr>
            <a:grpSpLocks noChangeAspect="1"/>
          </p:cNvGrpSpPr>
          <p:nvPr/>
        </p:nvGrpSpPr>
        <p:grpSpPr>
          <a:xfrm>
            <a:off x="2022632" y="1068743"/>
            <a:ext cx="8533625" cy="2883469"/>
            <a:chOff x="2136900" y="532304"/>
            <a:chExt cx="7915084" cy="2674467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9BC5CF3-DD82-773F-97E6-54E641DA340E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233388" y="532304"/>
              <a:ext cx="1725223" cy="1772397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lIns="36000" tIns="0" rIns="36000" bIns="0" rtlCol="0" anchor="ctr"/>
            <a:lstStyle/>
            <a:p>
              <a:pPr algn="ctr"/>
              <a:r>
                <a:rPr lang="en-US" sz="2000" dirty="0">
                  <a:latin typeface="Aptos" panose="020B0004020202020204" pitchFamily="34" charset="0"/>
                </a:rPr>
                <a:t>Wellbeing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B14BFE-B120-F891-8E75-128558349B00}"/>
                </a:ext>
              </a:extLst>
            </p:cNvPr>
            <p:cNvCxnSpPr>
              <a:cxnSpLocks/>
            </p:cNvCxnSpPr>
            <p:nvPr/>
          </p:nvCxnSpPr>
          <p:spPr>
            <a:xfrm>
              <a:off x="2140017" y="2379133"/>
              <a:ext cx="7911967" cy="0"/>
            </a:xfrm>
            <a:prstGeom prst="line">
              <a:avLst/>
            </a:prstGeom>
            <a:ln w="76200"/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sp>
          <p:nvSpPr>
            <p:cNvPr id="18" name="Triangle 17">
              <a:extLst>
                <a:ext uri="{FF2B5EF4-FFF2-40B4-BE49-F238E27FC236}">
                  <a16:creationId xmlns:a16="http://schemas.microsoft.com/office/drawing/2014/main" id="{B2544B68-80BD-F78C-BCC7-34C89D0023E7}"/>
                </a:ext>
              </a:extLst>
            </p:cNvPr>
            <p:cNvSpPr/>
            <p:nvPr/>
          </p:nvSpPr>
          <p:spPr>
            <a:xfrm>
              <a:off x="5510338" y="2453566"/>
              <a:ext cx="1171325" cy="753205"/>
            </a:xfrm>
            <a:prstGeom prst="triangle">
              <a:avLst/>
            </a:prstGeom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4104457-7BC9-B88E-E66E-338FD1AB0D51}"/>
                </a:ext>
              </a:extLst>
            </p:cNvPr>
            <p:cNvSpPr/>
            <p:nvPr/>
          </p:nvSpPr>
          <p:spPr>
            <a:xfrm>
              <a:off x="8158163" y="785813"/>
              <a:ext cx="1885950" cy="1504987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latin typeface="Aptos" panose="020B0004020202020204" pitchFamily="34" charset="0"/>
                </a:rPr>
                <a:t>Challenges</a:t>
              </a:r>
            </a:p>
            <a:p>
              <a:pPr algn="ctr"/>
              <a:r>
                <a:rPr lang="en-US" dirty="0">
                  <a:latin typeface="Aptos" panose="020B0004020202020204" pitchFamily="34" charset="0"/>
                </a:rPr>
                <a:t>Psychological</a:t>
              </a:r>
            </a:p>
            <a:p>
              <a:pPr algn="ctr"/>
              <a:r>
                <a:rPr lang="en-US" dirty="0">
                  <a:latin typeface="Aptos" panose="020B0004020202020204" pitchFamily="34" charset="0"/>
                </a:rPr>
                <a:t>Social</a:t>
              </a:r>
            </a:p>
            <a:p>
              <a:pPr algn="ctr"/>
              <a:r>
                <a:rPr lang="en-US" dirty="0">
                  <a:latin typeface="Aptos" panose="020B0004020202020204" pitchFamily="34" charset="0"/>
                </a:rPr>
                <a:t>Physical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F039FD0-0215-B96C-E8CB-6F295B6559B4}"/>
                </a:ext>
              </a:extLst>
            </p:cNvPr>
            <p:cNvSpPr/>
            <p:nvPr/>
          </p:nvSpPr>
          <p:spPr>
            <a:xfrm>
              <a:off x="2136900" y="799714"/>
              <a:ext cx="1885950" cy="1504987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latin typeface="Aptos" panose="020B0004020202020204" pitchFamily="34" charset="0"/>
                </a:rPr>
                <a:t>Resources</a:t>
              </a:r>
            </a:p>
            <a:p>
              <a:pPr algn="ctr"/>
              <a:r>
                <a:rPr lang="en-US" dirty="0">
                  <a:latin typeface="Aptos" panose="020B0004020202020204" pitchFamily="34" charset="0"/>
                </a:rPr>
                <a:t>Psychological</a:t>
              </a:r>
            </a:p>
            <a:p>
              <a:pPr algn="ctr"/>
              <a:r>
                <a:rPr lang="en-US" dirty="0">
                  <a:latin typeface="Aptos" panose="020B0004020202020204" pitchFamily="34" charset="0"/>
                </a:rPr>
                <a:t>Social</a:t>
              </a:r>
            </a:p>
            <a:p>
              <a:pPr algn="ctr"/>
              <a:r>
                <a:rPr lang="en-US" dirty="0">
                  <a:latin typeface="Aptos" panose="020B0004020202020204" pitchFamily="34" charset="0"/>
                </a:rPr>
                <a:t>Physical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731C1190-DA4B-BB29-C30C-BAC868B77540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411549B-5F3F-F137-F8D1-1BAA42B165EF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Subtitle 5">
              <a:extLst>
                <a:ext uri="{FF2B5EF4-FFF2-40B4-BE49-F238E27FC236}">
                  <a16:creationId xmlns:a16="http://schemas.microsoft.com/office/drawing/2014/main" id="{D2688946-CAC3-C59E-55A6-53664F22F2DF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315608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7874"/>
            <a:ext cx="10515600" cy="11728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Research Design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10" name="Subtitle 5">
            <a:extLst>
              <a:ext uri="{FF2B5EF4-FFF2-40B4-BE49-F238E27FC236}">
                <a16:creationId xmlns:a16="http://schemas.microsoft.com/office/drawing/2014/main" id="{BC6049B5-5B2C-FE65-E1BB-DD5B02CDB4B7}"/>
              </a:ext>
            </a:extLst>
          </p:cNvPr>
          <p:cNvSpPr txBox="1">
            <a:spLocks/>
          </p:cNvSpPr>
          <p:nvPr/>
        </p:nvSpPr>
        <p:spPr>
          <a:xfrm>
            <a:off x="7728213" y="6035488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0DF1A2A-C042-9B90-BFBC-55665E3E3B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0279835"/>
              </p:ext>
            </p:extLst>
          </p:nvPr>
        </p:nvGraphicFramePr>
        <p:xfrm>
          <a:off x="1961885" y="677333"/>
          <a:ext cx="10929141" cy="5052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A6909484-EA07-9F22-A510-B873B7FC35E7}"/>
              </a:ext>
            </a:extLst>
          </p:cNvPr>
          <p:cNvSpPr txBox="1"/>
          <p:nvPr/>
        </p:nvSpPr>
        <p:spPr>
          <a:xfrm>
            <a:off x="762000" y="4602963"/>
            <a:ext cx="38719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ptos" panose="020B0004020202020204" pitchFamily="34" charset="0"/>
              </a:rPr>
              <a:t>(Lord, 2023; Cohen, Manion and Morrison, 2018; Flick, 2009; Gobo, 2008)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77D373-4070-DA3C-0FF9-9036B07CF746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FF61EAE-2265-EAB2-EEDB-9D1CE4AE56CA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Subtitle 5">
              <a:extLst>
                <a:ext uri="{FF2B5EF4-FFF2-40B4-BE49-F238E27FC236}">
                  <a16:creationId xmlns:a16="http://schemas.microsoft.com/office/drawing/2014/main" id="{91B56A33-373C-EDDB-C704-3445921036A5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89499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0" y="0"/>
            <a:ext cx="12192000" cy="6631947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67" y="2449032"/>
            <a:ext cx="2779978" cy="195993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My Research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6909484-EA07-9F22-A510-B873B7FC35E7}"/>
              </a:ext>
            </a:extLst>
          </p:cNvPr>
          <p:cNvSpPr txBox="1"/>
          <p:nvPr/>
        </p:nvSpPr>
        <p:spPr>
          <a:xfrm>
            <a:off x="8133197" y="927013"/>
            <a:ext cx="50196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(</a:t>
            </a:r>
            <a:r>
              <a:rPr lang="en-GB" sz="18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Kemmis</a:t>
            </a:r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, McTaggart, and Nixon, 2014)</a:t>
            </a:r>
            <a:r>
              <a:rPr lang="en-GB" sz="2000" dirty="0">
                <a:effectLst/>
                <a:latin typeface="Aptos" panose="020B0004020202020204" pitchFamily="34" charset="0"/>
              </a:rPr>
              <a:t> </a:t>
            </a:r>
            <a:endParaRPr lang="en-US" sz="2000" dirty="0">
              <a:latin typeface="Aptos" panose="020B00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B2417D-6FF7-C9D8-76B7-E122A80574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098" y="66366"/>
            <a:ext cx="7763803" cy="6725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0407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0" y="0"/>
            <a:ext cx="12192000" cy="6631947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67" y="2449032"/>
            <a:ext cx="2779978" cy="195993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My Data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73DA84D2-D6CD-90A5-7C2A-DB1F8DA4821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49969015"/>
              </p:ext>
            </p:extLst>
          </p:nvPr>
        </p:nvGraphicFramePr>
        <p:xfrm>
          <a:off x="207818" y="187036"/>
          <a:ext cx="11815569" cy="6670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6909484-EA07-9F22-A510-B873B7FC35E7}"/>
              </a:ext>
            </a:extLst>
          </p:cNvPr>
          <p:cNvSpPr txBox="1"/>
          <p:nvPr/>
        </p:nvSpPr>
        <p:spPr>
          <a:xfrm>
            <a:off x="8076636" y="5396191"/>
            <a:ext cx="50196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(</a:t>
            </a:r>
            <a:r>
              <a:rPr lang="en-GB" sz="18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Kemmis</a:t>
            </a:r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, McTaggart, and Nixon, 2014)</a:t>
            </a:r>
            <a:r>
              <a:rPr lang="en-GB" sz="2000" dirty="0">
                <a:effectLst/>
                <a:latin typeface="Aptos" panose="020B0004020202020204" pitchFamily="34" charset="0"/>
              </a:rPr>
              <a:t> </a:t>
            </a:r>
            <a:endParaRPr lang="en-US" sz="20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66734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0" y="0"/>
            <a:ext cx="12192000" cy="6631947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67" y="2449032"/>
            <a:ext cx="2779978" cy="195993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My Data (contd.)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6909484-EA07-9F22-A510-B873B7FC35E7}"/>
              </a:ext>
            </a:extLst>
          </p:cNvPr>
          <p:cNvSpPr txBox="1"/>
          <p:nvPr/>
        </p:nvSpPr>
        <p:spPr>
          <a:xfrm>
            <a:off x="8133197" y="927013"/>
            <a:ext cx="50196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(</a:t>
            </a:r>
            <a:r>
              <a:rPr lang="en-GB" sz="18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Kemmis</a:t>
            </a:r>
            <a:r>
              <a:rPr lang="en-GB" sz="18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</a:rPr>
              <a:t>, McTaggart, and Nixon, 2014)</a:t>
            </a:r>
            <a:r>
              <a:rPr lang="en-GB" sz="2000" dirty="0">
                <a:effectLst/>
                <a:latin typeface="Aptos" panose="020B0004020202020204" pitchFamily="34" charset="0"/>
              </a:rPr>
              <a:t> </a:t>
            </a:r>
            <a:endParaRPr lang="en-US" sz="2000" dirty="0">
              <a:latin typeface="Aptos" panose="020B00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B2417D-6FF7-C9D8-76B7-E122A80574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098" y="66366"/>
            <a:ext cx="7763803" cy="672526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EEBA503-64D5-2092-EDCF-1C7B897D9FAA}"/>
              </a:ext>
            </a:extLst>
          </p:cNvPr>
          <p:cNvSpPr/>
          <p:nvPr/>
        </p:nvSpPr>
        <p:spPr>
          <a:xfrm>
            <a:off x="9689370" y="1534524"/>
            <a:ext cx="1847653" cy="71961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Quant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64FECE-41E7-51E2-E672-5CAE3C5D06E0}"/>
              </a:ext>
            </a:extLst>
          </p:cNvPr>
          <p:cNvSpPr/>
          <p:nvPr/>
        </p:nvSpPr>
        <p:spPr>
          <a:xfrm>
            <a:off x="9689369" y="2545237"/>
            <a:ext cx="1847653" cy="71961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Qual</a:t>
            </a:r>
          </a:p>
        </p:txBody>
      </p:sp>
    </p:spTree>
    <p:extLst>
      <p:ext uri="{BB962C8B-B14F-4D97-AF65-F5344CB8AC3E}">
        <p14:creationId xmlns:p14="http://schemas.microsoft.com/office/powerpoint/2010/main" val="6247122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7A4F96D-493A-B4A6-5BD2-A8D6CF4607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0167" y="-464741"/>
            <a:ext cx="9763655" cy="73227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36C9483-15A0-6398-1995-3A136AB76E19}"/>
              </a:ext>
            </a:extLst>
          </p:cNvPr>
          <p:cNvSpPr/>
          <p:nvPr/>
        </p:nvSpPr>
        <p:spPr>
          <a:xfrm>
            <a:off x="1" y="5486400"/>
            <a:ext cx="3086100" cy="94217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55F954-AF6B-8A23-CA7B-D54CE03AE6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002" y="5622261"/>
            <a:ext cx="2007922" cy="699904"/>
          </a:xfrm>
          <a:prstGeom prst="rect">
            <a:avLst/>
          </a:prstGeom>
        </p:spPr>
      </p:pic>
      <p:sp>
        <p:nvSpPr>
          <p:cNvPr id="3" name="Subtitle 5">
            <a:extLst>
              <a:ext uri="{FF2B5EF4-FFF2-40B4-BE49-F238E27FC236}">
                <a16:creationId xmlns:a16="http://schemas.microsoft.com/office/drawing/2014/main" id="{47CAD974-800E-7FDB-1DDF-C41DEB3158F5}"/>
              </a:ext>
            </a:extLst>
          </p:cNvPr>
          <p:cNvSpPr txBox="1">
            <a:spLocks/>
          </p:cNvSpPr>
          <p:nvPr/>
        </p:nvSpPr>
        <p:spPr>
          <a:xfrm>
            <a:off x="7728213" y="6035488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4F9CDB-032F-85C6-98A6-ABA61B463D8F}"/>
              </a:ext>
            </a:extLst>
          </p:cNvPr>
          <p:cNvSpPr/>
          <p:nvPr/>
        </p:nvSpPr>
        <p:spPr>
          <a:xfrm>
            <a:off x="0" y="161139"/>
            <a:ext cx="7029450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Ins="180000" rtlCol="0" anchor="ctr"/>
          <a:lstStyle/>
          <a:p>
            <a:pPr algn="r"/>
            <a:r>
              <a:rPr lang="en-US" sz="6600" dirty="0">
                <a:solidFill>
                  <a:srgbClr val="E8E6E6"/>
                </a:solidFill>
                <a:latin typeface="Avenir Book" panose="02000503020000020003" pitchFamily="2" charset="0"/>
              </a:rPr>
              <a:t>Cynefin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235BACA-E817-1A7F-D058-2195C56F1D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519112" y="573691"/>
            <a:ext cx="5010150" cy="513270"/>
          </a:xfrm>
        </p:spPr>
        <p:txBody>
          <a:bodyPr>
            <a:normAutofit/>
          </a:bodyPr>
          <a:lstStyle/>
          <a:p>
            <a:r>
              <a:rPr lang="en-US" sz="2800" dirty="0" err="1">
                <a:solidFill>
                  <a:srgbClr val="E8E6E6"/>
                </a:solidFill>
                <a:latin typeface="Aptos" panose="020B0004020202020204" pitchFamily="34" charset="0"/>
              </a:rPr>
              <a:t>kuh</a:t>
            </a:r>
            <a:r>
              <a:rPr lang="en-US" sz="2800" dirty="0">
                <a:solidFill>
                  <a:srgbClr val="E8E6E6"/>
                </a:solidFill>
                <a:latin typeface="Aptos" panose="020B0004020202020204" pitchFamily="34" charset="0"/>
              </a:rPr>
              <a:t>-NEH-vin</a:t>
            </a:r>
            <a:endParaRPr lang="en-US" sz="1400" dirty="0">
              <a:solidFill>
                <a:srgbClr val="E8E6E6"/>
              </a:solidFill>
              <a:latin typeface="Aptos" panose="020B0004020202020204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3101344-2AED-1406-7185-0585BE4FC949}"/>
              </a:ext>
            </a:extLst>
          </p:cNvPr>
          <p:cNvGrpSpPr/>
          <p:nvPr/>
        </p:nvGrpSpPr>
        <p:grpSpPr>
          <a:xfrm>
            <a:off x="7484534" y="5730544"/>
            <a:ext cx="5275502" cy="757325"/>
            <a:chOff x="7857067" y="5304808"/>
            <a:chExt cx="4707466" cy="757325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E4D3AB-F453-297E-4E52-E7D56E361A60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Subtitle 5">
              <a:extLst>
                <a:ext uri="{FF2B5EF4-FFF2-40B4-BE49-F238E27FC236}">
                  <a16:creationId xmlns:a16="http://schemas.microsoft.com/office/drawing/2014/main" id="{B117E5CA-A57C-D5DA-C907-A9B482025360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971121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8820" y="7049380"/>
            <a:ext cx="3546210" cy="611187"/>
          </a:xfrm>
        </p:spPr>
        <p:txBody>
          <a:bodyPr>
            <a:noAutofit/>
          </a:bodyPr>
          <a:lstStyle/>
          <a:p>
            <a:r>
              <a:rPr lang="en-US" sz="4400" dirty="0">
                <a:solidFill>
                  <a:srgbClr val="1D172E"/>
                </a:solidFill>
                <a:latin typeface="Avenir Book" panose="02000503020000020003" pitchFamily="2" charset="0"/>
              </a:rPr>
              <a:t>Cynefin</a:t>
            </a:r>
            <a:endParaRPr lang="en-US" sz="2400" dirty="0">
              <a:solidFill>
                <a:srgbClr val="1D172E"/>
              </a:solidFill>
              <a:latin typeface="Avenir Book" panose="02000503020000020003" pitchFamily="2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235BACA-E817-1A7F-D058-2195C56F1D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66901" y="7049380"/>
            <a:ext cx="5010150" cy="611187"/>
          </a:xfrm>
        </p:spPr>
        <p:txBody>
          <a:bodyPr>
            <a:normAutofit/>
          </a:bodyPr>
          <a:lstStyle/>
          <a:p>
            <a:r>
              <a:rPr lang="en-US" sz="2800" dirty="0" err="1">
                <a:latin typeface="Aptos" panose="020B0004020202020204" pitchFamily="34" charset="0"/>
              </a:rPr>
              <a:t>kuh</a:t>
            </a:r>
            <a:r>
              <a:rPr lang="en-US" sz="2800" dirty="0">
                <a:latin typeface="Aptos" panose="020B0004020202020204" pitchFamily="34" charset="0"/>
              </a:rPr>
              <a:t>-NEH-vin</a:t>
            </a:r>
            <a:endParaRPr lang="en-US" sz="1400" dirty="0">
              <a:latin typeface="Aptos" panose="020B0004020202020204" pitchFamily="34" charset="0"/>
            </a:endParaRPr>
          </a:p>
        </p:txBody>
      </p:sp>
      <p:sp>
        <p:nvSpPr>
          <p:cNvPr id="3" name="Subtitle 5">
            <a:extLst>
              <a:ext uri="{FF2B5EF4-FFF2-40B4-BE49-F238E27FC236}">
                <a16:creationId xmlns:a16="http://schemas.microsoft.com/office/drawing/2014/main" id="{47CAD974-800E-7FDB-1DDF-C41DEB3158F5}"/>
              </a:ext>
            </a:extLst>
          </p:cNvPr>
          <p:cNvSpPr txBox="1">
            <a:spLocks/>
          </p:cNvSpPr>
          <p:nvPr/>
        </p:nvSpPr>
        <p:spPr>
          <a:xfrm>
            <a:off x="7728213" y="6035488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55BCE58-57C0-37E1-1E31-54BD772B6C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894" y="0"/>
            <a:ext cx="51435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3A49453-80BE-4011-E039-EBC49E2DB5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192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365392" y="-1"/>
            <a:ext cx="11461216" cy="6231467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575"/>
            <a:ext cx="10515600" cy="11728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Sample Wellbeing Course Programme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637624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727076"/>
            <a:ext cx="2708011" cy="94393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49C75B2-6F57-3AB9-1A6A-FBB841AF39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668" y="1169239"/>
            <a:ext cx="11752265" cy="444781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3153CB3-57BD-7A0F-EB34-2A991B5A0E57}"/>
              </a:ext>
            </a:extLst>
          </p:cNvPr>
          <p:cNvSpPr/>
          <p:nvPr/>
        </p:nvSpPr>
        <p:spPr>
          <a:xfrm>
            <a:off x="10416209" y="5184250"/>
            <a:ext cx="1335819" cy="393982"/>
          </a:xfrm>
          <a:prstGeom prst="rect">
            <a:avLst/>
          </a:prstGeom>
          <a:solidFill>
            <a:srgbClr val="0F30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ADEF715-78A8-6D08-1570-6DEF0226F686}"/>
              </a:ext>
            </a:extLst>
          </p:cNvPr>
          <p:cNvGrpSpPr/>
          <p:nvPr/>
        </p:nvGrpSpPr>
        <p:grpSpPr>
          <a:xfrm>
            <a:off x="7401406" y="5894779"/>
            <a:ext cx="5254721" cy="757325"/>
            <a:chOff x="7857067" y="5304808"/>
            <a:chExt cx="4707466" cy="75732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74D292C-BE08-8ECE-AA9E-D9F32D0DA527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Subtitle 5">
              <a:extLst>
                <a:ext uri="{FF2B5EF4-FFF2-40B4-BE49-F238E27FC236}">
                  <a16:creationId xmlns:a16="http://schemas.microsoft.com/office/drawing/2014/main" id="{8AD30624-DCE9-B49C-0D7A-D6982074CDD6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313817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The groups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F22DA76-E7C1-822C-C491-65ACF4CD64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3889" y="539750"/>
            <a:ext cx="7772400" cy="5829300"/>
          </a:xfrm>
          <a:prstGeom prst="rect">
            <a:avLst/>
          </a:prstGeom>
        </p:spPr>
      </p:pic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E0C3B18-74F3-A12A-4BCF-6D2E334F3042}"/>
              </a:ext>
            </a:extLst>
          </p:cNvPr>
          <p:cNvSpPr txBox="1">
            <a:spLocks/>
          </p:cNvSpPr>
          <p:nvPr/>
        </p:nvSpPr>
        <p:spPr>
          <a:xfrm>
            <a:off x="923128" y="1684149"/>
            <a:ext cx="3145369" cy="4351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ptos" panose="020B0004020202020204" pitchFamily="34" charset="0"/>
              </a:rPr>
              <a:t>Cynefin Cloud</a:t>
            </a:r>
          </a:p>
          <a:p>
            <a:r>
              <a:rPr lang="en-US" dirty="0">
                <a:latin typeface="Aptos" panose="020B0004020202020204" pitchFamily="34" charset="0"/>
              </a:rPr>
              <a:t>Cynefin Connections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LGBTQ+ Youth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Women survivors of domestic abuse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Young Adults with Learning Disabilities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Early Mental Health Intervention</a:t>
            </a:r>
          </a:p>
          <a:p>
            <a:pPr lvl="1"/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9691690" y="4838700"/>
            <a:ext cx="2514599" cy="1042105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8009" y="4993912"/>
            <a:ext cx="2099079" cy="731679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C6992304-96D9-7E1D-BCE2-8B9787ACCECD}"/>
              </a:ext>
            </a:extLst>
          </p:cNvPr>
          <p:cNvGrpSpPr/>
          <p:nvPr/>
        </p:nvGrpSpPr>
        <p:grpSpPr>
          <a:xfrm>
            <a:off x="7534276" y="5989638"/>
            <a:ext cx="4707466" cy="757325"/>
            <a:chOff x="7857067" y="5304808"/>
            <a:chExt cx="4707466" cy="75732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9873E59-11B1-CC46-6E92-E02F624A7A6F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Subtitle 5">
              <a:extLst>
                <a:ext uri="{FF2B5EF4-FFF2-40B4-BE49-F238E27FC236}">
                  <a16:creationId xmlns:a16="http://schemas.microsoft.com/office/drawing/2014/main" id="{6681F82F-1480-EE86-6205-B5EC1F446D4D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135176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The Tech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F22DA76-E7C1-822C-C491-65ACF4CD64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433889" y="1268412"/>
            <a:ext cx="7772400" cy="4371975"/>
          </a:xfrm>
          <a:prstGeom prst="rect">
            <a:avLst/>
          </a:prstGeom>
        </p:spPr>
      </p:pic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E0C3B18-74F3-A12A-4BCF-6D2E334F3042}"/>
              </a:ext>
            </a:extLst>
          </p:cNvPr>
          <p:cNvSpPr txBox="1">
            <a:spLocks/>
          </p:cNvSpPr>
          <p:nvPr/>
        </p:nvSpPr>
        <p:spPr>
          <a:xfrm>
            <a:off x="923128" y="1684149"/>
            <a:ext cx="3145369" cy="4351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ptos" panose="020B0004020202020204" pitchFamily="34" charset="0"/>
              </a:rPr>
              <a:t>Tools for observing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Digital microscope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Wildlife cameras</a:t>
            </a:r>
          </a:p>
          <a:p>
            <a:r>
              <a:rPr lang="en-US" dirty="0">
                <a:latin typeface="Aptos" panose="020B0004020202020204" pitchFamily="34" charset="0"/>
              </a:rPr>
              <a:t>Tools for listening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Parabolic sound reflector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Contact microphone</a:t>
            </a:r>
          </a:p>
          <a:p>
            <a:r>
              <a:rPr lang="en-US" dirty="0">
                <a:latin typeface="Aptos" panose="020B0004020202020204" pitchFamily="34" charset="0"/>
              </a:rPr>
              <a:t>Tools for creating meaning</a:t>
            </a:r>
          </a:p>
          <a:p>
            <a:pPr lvl="1"/>
            <a:r>
              <a:rPr lang="en-US" dirty="0" err="1">
                <a:latin typeface="Aptos" panose="020B0004020202020204" pitchFamily="34" charset="0"/>
              </a:rPr>
              <a:t>Personalised</a:t>
            </a:r>
            <a:r>
              <a:rPr lang="en-US" dirty="0">
                <a:latin typeface="Aptos" panose="020B0004020202020204" pitchFamily="34" charset="0"/>
              </a:rPr>
              <a:t> maps on apps</a:t>
            </a: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9691690" y="4838700"/>
            <a:ext cx="2514599" cy="1042105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8009" y="4993912"/>
            <a:ext cx="2099079" cy="731679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ACB0CA60-17EA-E785-AF34-8078802E8179}"/>
              </a:ext>
            </a:extLst>
          </p:cNvPr>
          <p:cNvGrpSpPr/>
          <p:nvPr/>
        </p:nvGrpSpPr>
        <p:grpSpPr>
          <a:xfrm>
            <a:off x="7562719" y="5979675"/>
            <a:ext cx="4707466" cy="757325"/>
            <a:chOff x="7857067" y="5304808"/>
            <a:chExt cx="4707466" cy="75732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68D893-6628-0AD1-4661-8F80C95E3919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Subtitle 5">
              <a:extLst>
                <a:ext uri="{FF2B5EF4-FFF2-40B4-BE49-F238E27FC236}">
                  <a16:creationId xmlns:a16="http://schemas.microsoft.com/office/drawing/2014/main" id="{A9D97951-6880-D9AD-32D9-0886FE90F674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6973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0"/>
            <a:ext cx="10532533" cy="6858000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9364134" y="5470219"/>
            <a:ext cx="2843882" cy="1042105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713" y="5621867"/>
            <a:ext cx="2241672" cy="781383"/>
          </a:xfrm>
          <a:prstGeom prst="rect">
            <a:avLst/>
          </a:prstGeom>
        </p:spPr>
      </p:pic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33845F99-9D61-1348-3F22-F997E6C0043A}"/>
              </a:ext>
            </a:extLst>
          </p:cNvPr>
          <p:cNvGraphicFramePr/>
          <p:nvPr/>
        </p:nvGraphicFramePr>
        <p:xfrm>
          <a:off x="-785688" y="0"/>
          <a:ext cx="11285941" cy="6705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0BFF28B8-E4EA-BB6E-D9F2-9A2286892A0B}"/>
              </a:ext>
            </a:extLst>
          </p:cNvPr>
          <p:cNvSpPr txBox="1"/>
          <p:nvPr/>
        </p:nvSpPr>
        <p:spPr>
          <a:xfrm>
            <a:off x="7914694" y="4081900"/>
            <a:ext cx="32171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(Richardson, 2019; Lumber, Richardson and Sheffield, 2017)</a:t>
            </a:r>
            <a:r>
              <a:rPr lang="en-GB" dirty="0">
                <a:effectLst/>
                <a:latin typeface="Aptos" panose="020B0004020202020204" pitchFamily="34" charset="0"/>
              </a:rPr>
              <a:t> </a:t>
            </a:r>
            <a:endParaRPr lang="en-US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5672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pic>
        <p:nvPicPr>
          <p:cNvPr id="3" name="Picture 2" descr="A camera attached to a tree&#10;&#10;Description automatically generated">
            <a:extLst>
              <a:ext uri="{FF2B5EF4-FFF2-40B4-BE49-F238E27FC236}">
                <a16:creationId xmlns:a16="http://schemas.microsoft.com/office/drawing/2014/main" id="{4DD2C035-67B5-2F11-E606-39366FC403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778"/>
          <a:stretch/>
        </p:blipFill>
        <p:spPr>
          <a:xfrm rot="19097776">
            <a:off x="1465815" y="-1173333"/>
            <a:ext cx="9240454" cy="10130275"/>
          </a:xfrm>
          <a:prstGeom prst="ellipse">
            <a:avLst/>
          </a:prstGeom>
          <a:effectLst>
            <a:softEdge rad="368300"/>
          </a:effectLst>
        </p:spPr>
      </p:pic>
    </p:spTree>
    <p:extLst>
      <p:ext uri="{BB962C8B-B14F-4D97-AF65-F5344CB8AC3E}">
        <p14:creationId xmlns:p14="http://schemas.microsoft.com/office/powerpoint/2010/main" val="19816344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69225237-694B-1C4F-8334-41F48B01F4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Wildlife Camera Footage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F8CDEB32-56F2-9291-0874-0DC8DB1ED1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4334BBC-6514-F640-7067-08CDCCBEECBE}"/>
              </a:ext>
            </a:extLst>
          </p:cNvPr>
          <p:cNvGrpSpPr/>
          <p:nvPr/>
        </p:nvGrpSpPr>
        <p:grpSpPr>
          <a:xfrm>
            <a:off x="7484534" y="5730544"/>
            <a:ext cx="4707466" cy="757325"/>
            <a:chOff x="7857067" y="5304808"/>
            <a:chExt cx="4707466" cy="75732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1724F8D-4AED-34EA-24E3-2A1F8BCEBAE0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Subtitle 5">
              <a:extLst>
                <a:ext uri="{FF2B5EF4-FFF2-40B4-BE49-F238E27FC236}">
                  <a16:creationId xmlns:a16="http://schemas.microsoft.com/office/drawing/2014/main" id="{6040B41D-C973-27A7-CB66-6D52357F17FD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076D0EF7-3A62-C539-E596-B9EEA0B9D3DF}"/>
              </a:ext>
            </a:extLst>
          </p:cNvPr>
          <p:cNvSpPr/>
          <p:nvPr/>
        </p:nvSpPr>
        <p:spPr>
          <a:xfrm>
            <a:off x="0" y="5354688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35C0D0F-9953-DD76-2A09-C863DA5690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444140"/>
            <a:ext cx="2708011" cy="94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9731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1D172E"/>
                </a:solidFill>
                <a:latin typeface="Avenir Book" panose="02000503020000020003" pitchFamily="2" charset="0"/>
              </a:rPr>
              <a:t>Digital Microscope</a:t>
            </a:r>
            <a:endParaRPr lang="en-US" dirty="0">
              <a:solidFill>
                <a:srgbClr val="1D172E"/>
              </a:solidFill>
              <a:latin typeface="Avenir Book" panose="02000503020000020003" pitchFamily="2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10" name="Subtitle 5">
            <a:extLst>
              <a:ext uri="{FF2B5EF4-FFF2-40B4-BE49-F238E27FC236}">
                <a16:creationId xmlns:a16="http://schemas.microsoft.com/office/drawing/2014/main" id="{BC6049B5-5B2C-FE65-E1BB-DD5B02CDB4B7}"/>
              </a:ext>
            </a:extLst>
          </p:cNvPr>
          <p:cNvSpPr txBox="1">
            <a:spLocks/>
          </p:cNvSpPr>
          <p:nvPr/>
        </p:nvSpPr>
        <p:spPr>
          <a:xfrm>
            <a:off x="7728213" y="6035488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  <a:endParaRPr lang="en-US" sz="2000" dirty="0">
              <a:solidFill>
                <a:srgbClr val="E8E6E6"/>
              </a:solidFill>
              <a:latin typeface="Aptos" panose="020F0502020204030204" pitchFamily="34" charset="0"/>
            </a:endParaRPr>
          </a:p>
        </p:txBody>
      </p:sp>
      <p:pic>
        <p:nvPicPr>
          <p:cNvPr id="3" name="Content Placeholder 5" descr="A hand holding a flashlight&#10;&#10;Description automatically generated">
            <a:extLst>
              <a:ext uri="{FF2B5EF4-FFF2-40B4-BE49-F238E27FC236}">
                <a16:creationId xmlns:a16="http://schemas.microsoft.com/office/drawing/2014/main" id="{8859D4D1-11A8-E40A-CD34-38BBD906CC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92" t="7099" r="28480" b="-692"/>
          <a:stretch/>
        </p:blipFill>
        <p:spPr>
          <a:xfrm rot="5400000">
            <a:off x="2483791" y="-2088210"/>
            <a:ext cx="6858000" cy="11034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7796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87F654E-4D71-3F8B-F7B1-46E69F5ACE69}"/>
              </a:ext>
            </a:extLst>
          </p:cNvPr>
          <p:cNvSpPr/>
          <p:nvPr/>
        </p:nvSpPr>
        <p:spPr>
          <a:xfrm>
            <a:off x="7584018" y="5972213"/>
            <a:ext cx="4607982" cy="467707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5">
            <a:extLst>
              <a:ext uri="{FF2B5EF4-FFF2-40B4-BE49-F238E27FC236}">
                <a16:creationId xmlns:a16="http://schemas.microsoft.com/office/drawing/2014/main" id="{47CAD974-800E-7FDB-1DDF-C41DEB3158F5}"/>
              </a:ext>
            </a:extLst>
          </p:cNvPr>
          <p:cNvSpPr txBox="1">
            <a:spLocks/>
          </p:cNvSpPr>
          <p:nvPr/>
        </p:nvSpPr>
        <p:spPr>
          <a:xfrm>
            <a:off x="7728213" y="6035488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EF3658-DA01-8505-48AB-1F0304E311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2175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87F654E-4D71-3F8B-F7B1-46E69F5ACE69}"/>
              </a:ext>
            </a:extLst>
          </p:cNvPr>
          <p:cNvSpPr/>
          <p:nvPr/>
        </p:nvSpPr>
        <p:spPr>
          <a:xfrm>
            <a:off x="7584018" y="5972213"/>
            <a:ext cx="4607982" cy="467707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5">
            <a:extLst>
              <a:ext uri="{FF2B5EF4-FFF2-40B4-BE49-F238E27FC236}">
                <a16:creationId xmlns:a16="http://schemas.microsoft.com/office/drawing/2014/main" id="{47CAD974-800E-7FDB-1DDF-C41DEB3158F5}"/>
              </a:ext>
            </a:extLst>
          </p:cNvPr>
          <p:cNvSpPr txBox="1">
            <a:spLocks/>
          </p:cNvSpPr>
          <p:nvPr/>
        </p:nvSpPr>
        <p:spPr>
          <a:xfrm>
            <a:off x="7728213" y="6035488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dirty="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843414-CD59-2CCB-6133-5B090D9FB9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265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10" name="Subtitle 5">
            <a:extLst>
              <a:ext uri="{FF2B5EF4-FFF2-40B4-BE49-F238E27FC236}">
                <a16:creationId xmlns:a16="http://schemas.microsoft.com/office/drawing/2014/main" id="{BC6049B5-5B2C-FE65-E1BB-DD5B02CDB4B7}"/>
              </a:ext>
            </a:extLst>
          </p:cNvPr>
          <p:cNvSpPr txBox="1">
            <a:spLocks/>
          </p:cNvSpPr>
          <p:nvPr/>
        </p:nvSpPr>
        <p:spPr>
          <a:xfrm>
            <a:off x="7728213" y="6035488"/>
            <a:ext cx="4098395" cy="419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>
                <a:solidFill>
                  <a:srgbClr val="E8E6E6"/>
                </a:solidFill>
                <a:latin typeface="Aptos" panose="020F0502020204030204" pitchFamily="34" charset="0"/>
              </a:rPr>
              <a:t>Tara Crank | Stone Age to Digital Age</a:t>
            </a:r>
            <a:endParaRPr lang="en-US" sz="2000" dirty="0">
              <a:solidFill>
                <a:srgbClr val="E8E6E6"/>
              </a:solidFill>
              <a:latin typeface="Aptos" panose="020F0502020204030204" pitchFamily="34" charset="0"/>
            </a:endParaRPr>
          </a:p>
        </p:txBody>
      </p:sp>
      <p:pic>
        <p:nvPicPr>
          <p:cNvPr id="6" name="Content Placeholder 7" descr="A person with headphones and a camera&#10;&#10;Description automatically generated">
            <a:extLst>
              <a:ext uri="{FF2B5EF4-FFF2-40B4-BE49-F238E27FC236}">
                <a16:creationId xmlns:a16="http://schemas.microsoft.com/office/drawing/2014/main" id="{B13713DE-52BC-F8E0-D872-A4B1F93206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saturation sat="107000"/>
                    </a14:imgEffect>
                    <a14:imgEffect>
                      <a14:brightnessContrast bright="2000" contrast="8000"/>
                    </a14:imgEffect>
                  </a14:imgLayer>
                </a14:imgProps>
              </a:ext>
            </a:extLst>
          </a:blip>
          <a:srcRect t="10078" b="16363"/>
          <a:stretch/>
        </p:blipFill>
        <p:spPr>
          <a:xfrm>
            <a:off x="-164123" y="0"/>
            <a:ext cx="12435627" cy="6860622"/>
          </a:xfrm>
        </p:spPr>
      </p:pic>
      <p:pic>
        <p:nvPicPr>
          <p:cNvPr id="11" name="Picture 10" descr="A bird sitting on a tree branch&#10;&#10;Description automatically generated">
            <a:extLst>
              <a:ext uri="{FF2B5EF4-FFF2-40B4-BE49-F238E27FC236}">
                <a16:creationId xmlns:a16="http://schemas.microsoft.com/office/drawing/2014/main" id="{E371705A-3017-F904-4158-5A4C5774E50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l="22372" t="17518" r="25559" b="10845"/>
          <a:stretch/>
        </p:blipFill>
        <p:spPr>
          <a:xfrm>
            <a:off x="8909311" y="214439"/>
            <a:ext cx="2810933" cy="280330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584737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phone&#10;&#10;Description automatically generated">
            <a:extLst>
              <a:ext uri="{FF2B5EF4-FFF2-40B4-BE49-F238E27FC236}">
                <a16:creationId xmlns:a16="http://schemas.microsoft.com/office/drawing/2014/main" id="{1A87B421-85A1-7A6B-88B7-EC78B12993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2874" y="798061"/>
            <a:ext cx="8166251" cy="523742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4D1838-B809-A63E-4AD9-EA37E07AA904}"/>
              </a:ext>
            </a:extLst>
          </p:cNvPr>
          <p:cNvSpPr txBox="1"/>
          <p:nvPr/>
        </p:nvSpPr>
        <p:spPr>
          <a:xfrm>
            <a:off x="6573574" y="6187816"/>
            <a:ext cx="5618426" cy="369332"/>
          </a:xfrm>
          <a:prstGeom prst="rect">
            <a:avLst/>
          </a:prstGeom>
          <a:solidFill>
            <a:srgbClr val="D4D1EE"/>
          </a:solidFill>
        </p:spPr>
        <p:txBody>
          <a:bodyPr wrap="square">
            <a:spAutoFit/>
          </a:bodyPr>
          <a:lstStyle/>
          <a:p>
            <a:r>
              <a:rPr lang="en-GB" dirty="0">
                <a:latin typeface="Aptos" panose="020B0004020202020204" pitchFamily="34" charset="0"/>
                <a:ea typeface="MS Mincho" panose="02020609040205080304" pitchFamily="49" charset="-128"/>
              </a:rPr>
              <a:t>Merlin Bird ID by Cornell Lab of Ornithology (2024)</a:t>
            </a:r>
            <a:endParaRPr lang="en-GB" sz="1800" dirty="0">
              <a:effectLst/>
              <a:latin typeface="Aptos" panose="020B0004020202020204" pitchFamily="34" charset="0"/>
              <a:ea typeface="MS Mincho" panose="02020609040205080304" pitchFamily="4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19433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95928"/>
            <a:ext cx="9144000" cy="2387600"/>
          </a:xfrm>
        </p:spPr>
        <p:txBody>
          <a:bodyPr/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Let’s go and Play!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6C9483-15A0-6398-1995-3A136AB76E19}"/>
              </a:ext>
            </a:extLst>
          </p:cNvPr>
          <p:cNvSpPr/>
          <p:nvPr/>
        </p:nvSpPr>
        <p:spPr>
          <a:xfrm>
            <a:off x="1" y="5295390"/>
            <a:ext cx="3971924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55F954-AF6B-8A23-CA7B-D54CE03AE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178" y="5386084"/>
            <a:ext cx="2708011" cy="943935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372665A9-9A29-843A-2C1F-04EAE69D0A64}"/>
              </a:ext>
            </a:extLst>
          </p:cNvPr>
          <p:cNvGrpSpPr/>
          <p:nvPr/>
        </p:nvGrpSpPr>
        <p:grpSpPr>
          <a:xfrm>
            <a:off x="6837216" y="5210840"/>
            <a:ext cx="5943601" cy="757325"/>
            <a:chOff x="7857067" y="5304808"/>
            <a:chExt cx="4707466" cy="757325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9C9B3EFC-2027-F93C-0A1B-24EFB25CDAE2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Subtitle 5">
              <a:extLst>
                <a:ext uri="{FF2B5EF4-FFF2-40B4-BE49-F238E27FC236}">
                  <a16:creationId xmlns:a16="http://schemas.microsoft.com/office/drawing/2014/main" id="{F36989D2-A85D-6942-DE91-D017E8A50853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813559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Your Experience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40E345F-5CA0-9671-1513-84841AF244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ptos" panose="020B0004020202020204" pitchFamily="34" charset="0"/>
              </a:rPr>
              <a:t>What did you see?</a:t>
            </a:r>
          </a:p>
          <a:p>
            <a:r>
              <a:rPr lang="en-US" dirty="0">
                <a:latin typeface="Aptos" panose="020B0004020202020204" pitchFamily="34" charset="0"/>
              </a:rPr>
              <a:t>What did you hear?</a:t>
            </a:r>
          </a:p>
          <a:p>
            <a:r>
              <a:rPr lang="en-US" dirty="0">
                <a:latin typeface="Aptos" panose="020B0004020202020204" pitchFamily="34" charset="0"/>
              </a:rPr>
              <a:t>How did you feel?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6C9483-15A0-6398-1995-3A136AB76E19}"/>
              </a:ext>
            </a:extLst>
          </p:cNvPr>
          <p:cNvSpPr/>
          <p:nvPr/>
        </p:nvSpPr>
        <p:spPr>
          <a:xfrm>
            <a:off x="1" y="5295390"/>
            <a:ext cx="3971924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55F954-AF6B-8A23-CA7B-D54CE03AE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178" y="5386084"/>
            <a:ext cx="2708011" cy="943935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372665A9-9A29-843A-2C1F-04EAE69D0A64}"/>
              </a:ext>
            </a:extLst>
          </p:cNvPr>
          <p:cNvGrpSpPr/>
          <p:nvPr/>
        </p:nvGrpSpPr>
        <p:grpSpPr>
          <a:xfrm>
            <a:off x="6837216" y="5210840"/>
            <a:ext cx="5943601" cy="757325"/>
            <a:chOff x="7857067" y="5304808"/>
            <a:chExt cx="4707466" cy="757325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9C9B3EFC-2027-F93C-0A1B-24EFB25CDAE2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Subtitle 5">
              <a:extLst>
                <a:ext uri="{FF2B5EF4-FFF2-40B4-BE49-F238E27FC236}">
                  <a16:creationId xmlns:a16="http://schemas.microsoft.com/office/drawing/2014/main" id="{F36989D2-A85D-6942-DE91-D017E8A50853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052702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5475"/>
            <a:ext cx="10515600" cy="117281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How does this contribute to further knowledge?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72397"/>
            <a:ext cx="10515600" cy="4204565"/>
          </a:xfrm>
        </p:spPr>
        <p:txBody>
          <a:bodyPr/>
          <a:lstStyle/>
          <a:p>
            <a:r>
              <a:rPr lang="en-US" dirty="0">
                <a:latin typeface="Aptos" panose="020B0004020202020204" pitchFamily="34" charset="0"/>
              </a:rPr>
              <a:t>Addressing accessibility</a:t>
            </a:r>
          </a:p>
          <a:p>
            <a:r>
              <a:rPr lang="en-US" dirty="0">
                <a:latin typeface="Aptos" panose="020B0004020202020204" pitchFamily="34" charset="0"/>
              </a:rPr>
              <a:t>Supporting marginalized groups, like LGBTQIA+ youth</a:t>
            </a:r>
          </a:p>
          <a:p>
            <a:pPr lvl="1"/>
            <a:r>
              <a:rPr lang="en-US" dirty="0">
                <a:latin typeface="Aptos" panose="020B0004020202020204" pitchFamily="34" charset="0"/>
              </a:rPr>
              <a:t>Representing their experience in research</a:t>
            </a:r>
          </a:p>
          <a:p>
            <a:r>
              <a:rPr lang="en-US" dirty="0">
                <a:latin typeface="Aptos" panose="020B0004020202020204" pitchFamily="34" charset="0"/>
              </a:rPr>
              <a:t>Establishing leaders in the community</a:t>
            </a:r>
          </a:p>
          <a:p>
            <a:r>
              <a:rPr lang="en-US" dirty="0">
                <a:latin typeface="Aptos" panose="020B0004020202020204" pitchFamily="34" charset="0"/>
              </a:rPr>
              <a:t>Designing research to examine fast-changing tech</a:t>
            </a:r>
          </a:p>
          <a:p>
            <a:endParaRPr lang="en-US" dirty="0">
              <a:latin typeface="Aptos" panose="020B00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FC02327-55E2-D169-F769-50E915D65F0E}"/>
              </a:ext>
            </a:extLst>
          </p:cNvPr>
          <p:cNvGrpSpPr/>
          <p:nvPr/>
        </p:nvGrpSpPr>
        <p:grpSpPr>
          <a:xfrm>
            <a:off x="7484534" y="5730544"/>
            <a:ext cx="5275502" cy="757325"/>
            <a:chOff x="7857067" y="5304808"/>
            <a:chExt cx="4707466" cy="75732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3C89792-3396-E1BF-F602-059BF7ED79E0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Subtitle 5">
              <a:extLst>
                <a:ext uri="{FF2B5EF4-FFF2-40B4-BE49-F238E27FC236}">
                  <a16:creationId xmlns:a16="http://schemas.microsoft.com/office/drawing/2014/main" id="{728313F9-8D2B-AD5F-427D-D1F084FADD0C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191934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7874"/>
            <a:ext cx="10515600" cy="11728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Next Steps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5306739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16" y="5396191"/>
            <a:ext cx="2708011" cy="94393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419BEA-2CA6-8EDE-CC76-F3F0EF0E0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ptos" panose="020B0004020202020204" pitchFamily="34" charset="0"/>
              </a:rPr>
              <a:t>Pilot study Summer 2024</a:t>
            </a:r>
          </a:p>
          <a:p>
            <a:r>
              <a:rPr lang="en-US" dirty="0">
                <a:latin typeface="Aptos" panose="020B0004020202020204" pitchFamily="34" charset="0"/>
              </a:rPr>
              <a:t>Data Collection Autumn 2024-Autumn 2025</a:t>
            </a:r>
          </a:p>
          <a:p>
            <a:r>
              <a:rPr lang="en-US" dirty="0">
                <a:latin typeface="Aptos" panose="020B0004020202020204" pitchFamily="34" charset="0"/>
              </a:rPr>
              <a:t>Literature review &amp; probation panel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46EC75D-42D1-1DA9-5D7E-F7CA88C14B29}"/>
              </a:ext>
            </a:extLst>
          </p:cNvPr>
          <p:cNvGrpSpPr/>
          <p:nvPr/>
        </p:nvGrpSpPr>
        <p:grpSpPr>
          <a:xfrm>
            <a:off x="7484534" y="5682595"/>
            <a:ext cx="4707466" cy="757325"/>
            <a:chOff x="7857067" y="5304808"/>
            <a:chExt cx="4707466" cy="75732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416DA6A-A9BF-8DDE-D136-3A28BF9EA1E5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Subtitle 5">
              <a:extLst>
                <a:ext uri="{FF2B5EF4-FFF2-40B4-BE49-F238E27FC236}">
                  <a16:creationId xmlns:a16="http://schemas.microsoft.com/office/drawing/2014/main" id="{7920FABC-B4D0-BFCF-C69F-1F7419D922BF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44910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95928"/>
            <a:ext cx="9144000" cy="2387600"/>
          </a:xfrm>
        </p:spPr>
        <p:txBody>
          <a:bodyPr/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Thank you for listening.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6C9483-15A0-6398-1995-3A136AB76E19}"/>
              </a:ext>
            </a:extLst>
          </p:cNvPr>
          <p:cNvSpPr/>
          <p:nvPr/>
        </p:nvSpPr>
        <p:spPr>
          <a:xfrm>
            <a:off x="1" y="5295390"/>
            <a:ext cx="3971924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55F954-AF6B-8A23-CA7B-D54CE03AE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178" y="5386084"/>
            <a:ext cx="2708011" cy="94393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00CD2C77-4469-AE2C-D913-E68F6202B832}"/>
              </a:ext>
            </a:extLst>
          </p:cNvPr>
          <p:cNvGrpSpPr/>
          <p:nvPr/>
        </p:nvGrpSpPr>
        <p:grpSpPr>
          <a:xfrm>
            <a:off x="7017928" y="5685007"/>
            <a:ext cx="5354782" cy="757325"/>
            <a:chOff x="7857067" y="5304808"/>
            <a:chExt cx="4707466" cy="75732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8747EC-F007-7F2B-C46D-D6DA66CA8585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Subtitle 5">
              <a:extLst>
                <a:ext uri="{FF2B5EF4-FFF2-40B4-BE49-F238E27FC236}">
                  <a16:creationId xmlns:a16="http://schemas.microsoft.com/office/drawing/2014/main" id="{D4F0B8E8-64CE-3D58-AF84-22603ED0CC2F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277035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Feedback for myself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CE0CFB6-89B7-6F64-1688-B5EE4DA8F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Hills and Thomas framework</a:t>
            </a:r>
          </a:p>
          <a:p>
            <a:r>
              <a:rPr lang="en-US" dirty="0"/>
              <a:t>More detail in Wellbeing/nature/lit review</a:t>
            </a:r>
          </a:p>
          <a:p>
            <a:r>
              <a:rPr lang="en-US" dirty="0"/>
              <a:t>QR codes after experience?</a:t>
            </a:r>
          </a:p>
          <a:p>
            <a:r>
              <a:rPr lang="en-US" dirty="0"/>
              <a:t>Add extra 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6C9483-15A0-6398-1995-3A136AB76E19}"/>
              </a:ext>
            </a:extLst>
          </p:cNvPr>
          <p:cNvSpPr/>
          <p:nvPr/>
        </p:nvSpPr>
        <p:spPr>
          <a:xfrm>
            <a:off x="1" y="5295390"/>
            <a:ext cx="3971924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55F954-AF6B-8A23-CA7B-D54CE03AE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178" y="5386084"/>
            <a:ext cx="2708011" cy="94393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00CD2C77-4469-AE2C-D913-E68F6202B832}"/>
              </a:ext>
            </a:extLst>
          </p:cNvPr>
          <p:cNvGrpSpPr/>
          <p:nvPr/>
        </p:nvGrpSpPr>
        <p:grpSpPr>
          <a:xfrm>
            <a:off x="7017928" y="5685007"/>
            <a:ext cx="5354782" cy="757325"/>
            <a:chOff x="7857067" y="5304808"/>
            <a:chExt cx="4707466" cy="75732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8747EC-F007-7F2B-C46D-D6DA66CA8585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Subtitle 5">
              <a:extLst>
                <a:ext uri="{FF2B5EF4-FFF2-40B4-BE49-F238E27FC236}">
                  <a16:creationId xmlns:a16="http://schemas.microsoft.com/office/drawing/2014/main" id="{D4F0B8E8-64CE-3D58-AF84-22603ED0CC2F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809891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6791" y="783833"/>
            <a:ext cx="8362950" cy="96545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243456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177E1-9B5C-30E7-A30A-1AB25FE6E2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5316" y="1483137"/>
            <a:ext cx="9955772" cy="4591029"/>
          </a:xfrm>
        </p:spPr>
        <p:txBody>
          <a:bodyPr anchor="ctr">
            <a:normAutofit fontScale="70000" lnSpcReduction="20000"/>
          </a:bodyPr>
          <a:lstStyle/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Cohen, L., Manion, L. and Morrison, K. (2018) </a:t>
            </a:r>
            <a:r>
              <a:rPr lang="en-GB" sz="18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Research Methods in Education 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(8th edn.). London: Routledge.</a:t>
            </a:r>
            <a:endParaRPr lang="en-GB" sz="18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Cuthbertson, B., </a:t>
            </a:r>
            <a:r>
              <a:rPr lang="en-GB" sz="1800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Socha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T. L. and Potter, T. G. (2004) ‘The Double- Edged Sword: Critical Reflections on Traditional and Modern Technology in Outdoor Education’, </a:t>
            </a:r>
            <a:r>
              <a:rPr lang="en-GB" sz="18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Journal of Adventure Education and Outdoor Learning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4(2), pp. 133-144. </a:t>
            </a:r>
            <a:endParaRPr lang="en-GB" sz="18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Dodge, R., Daly, A., 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Huyton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and Sanders, L. (2012) ‘The Challenge of Defining Wellbeing’,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Wellbeing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2(3), pp. 222-235.</a:t>
            </a: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800" dirty="0" err="1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fakenewsnetwork</a:t>
            </a:r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(2024). Instagram. [online] </a:t>
            </a:r>
            <a:r>
              <a:rPr lang="en-GB" sz="1800" dirty="0" err="1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www.instagram.com</a:t>
            </a:r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www.instagram.com</a:t>
            </a:r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/p/C5PYoj5v-zZ/?</a:t>
            </a:r>
            <a:r>
              <a:rPr lang="en-GB" sz="1800" dirty="0" err="1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img_index</a:t>
            </a:r>
            <a:r>
              <a:rPr lang="en-GB" sz="18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=1 [Accessed 5 Jun. 2024].</a:t>
            </a: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Flick, U. (2009) </a:t>
            </a:r>
            <a:r>
              <a:rPr lang="en-GB" sz="18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An Introduction to Qualitative Research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(4th edn.). London: Sage Publications Ltd.</a:t>
            </a:r>
            <a:endParaRPr lang="en-GB" sz="18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Gobo, G. (2008) ‘Method or Methodology? Locating Ethnography in the Methodological Landscape’, in Gobo, G.  </a:t>
            </a:r>
            <a:r>
              <a:rPr lang="en-GB" sz="18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Doing Ethnography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Introducing Qualitative Methods. London: SAGE Publications Ltd. pp. 15-32. Available at: &lt;https://</a:t>
            </a:r>
            <a:r>
              <a:rPr lang="en-GB" sz="1800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doi.org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/10.4135/9780857028976&gt; [Accessed 14 Dec 2023].</a:t>
            </a:r>
            <a:endParaRPr lang="en-GB" sz="18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800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Kemmis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S., McTaggart, R. and Nixon, R. (2014) </a:t>
            </a:r>
            <a:r>
              <a:rPr lang="en-GB" sz="18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The Action Research Planner: Doing Critical Participatory Action Research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London: Springer. </a:t>
            </a:r>
            <a:endParaRPr lang="en-GB" sz="18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Lord, E. (2023) ‘Green Space for Public Mental Health: An Ethnographic Study of Ecotherapy in Wales, </a:t>
            </a:r>
            <a:r>
              <a:rPr lang="en-GB" sz="18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Perspectives in Public Health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143(3), pp. 173-178.</a:t>
            </a:r>
            <a:endParaRPr lang="en-GB" sz="18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Lumber, R., Richardson, M., Sheffield, D. (2017) ‘Beyond Knowing Nature: Contact, Emotion, Compassion, Meaning, and Beauty are Pathways to Nature Connection’, </a:t>
            </a:r>
            <a:r>
              <a:rPr lang="en-GB" sz="1800" i="1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PLoS</a:t>
            </a:r>
            <a:r>
              <a:rPr lang="en-GB" sz="18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ONE 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[online], 12(5), pp. e0177186. </a:t>
            </a:r>
            <a:r>
              <a:rPr lang="en-GB" sz="1800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DOI:</a:t>
            </a:r>
            <a:r>
              <a:rPr lang="en-GB" sz="1800" u="sng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2"/>
              </a:rPr>
              <a:t>https</a:t>
            </a:r>
            <a:r>
              <a:rPr lang="en-GB" sz="1800" u="sng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2"/>
              </a:rPr>
              <a:t>://doi.org/10.1371/journal.pone.0177186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</a:p>
          <a:p>
            <a:pPr algn="l"/>
            <a:r>
              <a:rPr lang="en-GB" sz="1800" dirty="0">
                <a:solidFill>
                  <a:srgbClr val="2F2303"/>
                </a:solidFill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Cornell Lab of Ornithology (2024) </a:t>
            </a:r>
            <a:r>
              <a:rPr lang="en-GB" sz="1800" i="1" dirty="0">
                <a:solidFill>
                  <a:srgbClr val="2F2303"/>
                </a:solidFill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Merlin: Identify the Birds you See or Hear with Merlin Bird ID</a:t>
            </a:r>
            <a:r>
              <a:rPr lang="en-GB" sz="1800" dirty="0">
                <a:solidFill>
                  <a:srgbClr val="2F2303"/>
                </a:solidFill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solidFill>
                  <a:srgbClr val="2F2303"/>
                </a:solidFill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3"/>
              </a:rPr>
              <a:t>https://merlin.allaboutbirds.org/</a:t>
            </a:r>
            <a:r>
              <a:rPr lang="en-GB" sz="1800" dirty="0">
                <a:solidFill>
                  <a:srgbClr val="2F2303"/>
                </a:solidFill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 18</a:t>
            </a:r>
            <a:r>
              <a:rPr lang="en-GB" sz="1800" baseline="30000" dirty="0">
                <a:solidFill>
                  <a:srgbClr val="2F2303"/>
                </a:solidFill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2F2303"/>
                </a:solidFill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June 2024).</a:t>
            </a:r>
            <a:endParaRPr lang="en-GB" sz="1800" kern="1200" dirty="0">
              <a:solidFill>
                <a:srgbClr val="2F2303"/>
              </a:solidFill>
              <a:effectLst/>
              <a:latin typeface="Aptos" panose="020B00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l"/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Ogilvie, K. C. (2013) </a:t>
            </a:r>
            <a:r>
              <a:rPr lang="en-GB" sz="18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Roots and Wings: A History of Outdoor Education and Outdoor Learning in the UK</a:t>
            </a:r>
            <a:r>
              <a:rPr lang="en-GB" sz="18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Dorset: Russell House Publishing Ltd. </a:t>
            </a:r>
            <a:endParaRPr lang="en-GB" sz="18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316" y="332908"/>
            <a:ext cx="2708011" cy="943935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199C2EA7-319A-8E05-5D16-DC5FFC31094E}"/>
              </a:ext>
            </a:extLst>
          </p:cNvPr>
          <p:cNvGrpSpPr/>
          <p:nvPr/>
        </p:nvGrpSpPr>
        <p:grpSpPr>
          <a:xfrm>
            <a:off x="6837218" y="5818567"/>
            <a:ext cx="5354782" cy="757325"/>
            <a:chOff x="7857067" y="5304808"/>
            <a:chExt cx="4707466" cy="757325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3C97416-59CD-DC74-FCFD-7EE57E99C98D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Subtitle 5">
              <a:extLst>
                <a:ext uri="{FF2B5EF4-FFF2-40B4-BE49-F238E27FC236}">
                  <a16:creationId xmlns:a16="http://schemas.microsoft.com/office/drawing/2014/main" id="{9F96FB6C-ABC9-03F6-1A99-F93ED9D28EC7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6643235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6791" y="783833"/>
            <a:ext cx="8362950" cy="96545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D4371A-163C-CA9C-6420-CB100C920FAC}"/>
              </a:ext>
            </a:extLst>
          </p:cNvPr>
          <p:cNvSpPr/>
          <p:nvPr/>
        </p:nvSpPr>
        <p:spPr>
          <a:xfrm>
            <a:off x="0" y="243456"/>
            <a:ext cx="3871913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177E1-9B5C-30E7-A30A-1AB25FE6E2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6592" y="1621268"/>
            <a:ext cx="10259217" cy="3987800"/>
          </a:xfrm>
        </p:spPr>
        <p:txBody>
          <a:bodyPr>
            <a:noAutofit/>
          </a:bodyPr>
          <a:lstStyle/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Reed, J. (2023) ‘Instructor Perspectives on Mobile Technologies and Social Media in Practice: Findings from the United Kingdom’s Outward Bound Trust’, </a:t>
            </a:r>
            <a:r>
              <a:rPr lang="en-GB" sz="15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Journal of Experiential Education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0(0). DOI: </a:t>
            </a:r>
            <a:r>
              <a:rPr lang="en-GB" sz="1500" u="sng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2"/>
              </a:rPr>
              <a:t>https://doi.org/10.1177/10538259231186774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  <a:endParaRPr lang="en-GB" sz="15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500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Richardson, M., Hunt, A.,  Hinds, J., Bragg, R., Fido, R., </a:t>
            </a:r>
            <a:r>
              <a:rPr lang="en-GB" sz="1500" kern="12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Petronzi</a:t>
            </a:r>
            <a:r>
              <a:rPr lang="en-GB" sz="1500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GB" sz="1500" kern="12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Barbett</a:t>
            </a:r>
            <a:r>
              <a:rPr lang="en-GB" sz="1500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</a:t>
            </a:r>
            <a:r>
              <a:rPr lang="en-GB" sz="1500" kern="12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Clitherow</a:t>
            </a:r>
            <a:r>
              <a:rPr lang="en-GB" sz="1500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T., and White, M. (2019) ‘A Measure of Nature Connectedness for Children and Adults: Validation, Performance, and Insights’, Sustainability, 11, 3250, pp. 1-16.</a:t>
            </a: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500" dirty="0">
                <a:solidFill>
                  <a:srgbClr val="000000"/>
                </a:solidFill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Richardson, M. (2019) ‘5 Ways to Wellbeing with Nature’ [online] </a:t>
            </a:r>
            <a:r>
              <a:rPr lang="en-GB" sz="1500" i="1" dirty="0">
                <a:solidFill>
                  <a:srgbClr val="000000"/>
                </a:solidFill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Finding Nature</a:t>
            </a:r>
            <a:r>
              <a:rPr lang="en-GB" sz="1500" dirty="0">
                <a:solidFill>
                  <a:srgbClr val="000000"/>
                </a:solidFill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500" dirty="0">
                <a:solidFill>
                  <a:srgbClr val="000000"/>
                </a:solidFill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https://findingnature.org.uk/2019/01/28/5-ways-to-wellbeing-with-nature/</a:t>
            </a:r>
            <a:r>
              <a:rPr lang="en-GB" sz="1500" dirty="0">
                <a:solidFill>
                  <a:srgbClr val="000000"/>
                </a:solidFill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</a:t>
            </a:r>
            <a:r>
              <a:rPr lang="en-GB" sz="1500" baseline="30000" dirty="0">
                <a:solidFill>
                  <a:srgbClr val="000000"/>
                </a:solidFill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500" dirty="0">
                <a:solidFill>
                  <a:srgbClr val="000000"/>
                </a:solidFill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June 2024).</a:t>
            </a: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Senedd Research (2021) </a:t>
            </a:r>
            <a:r>
              <a:rPr lang="en-GB" sz="15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 Mentally Well Wales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Available at: </a:t>
            </a:r>
            <a:r>
              <a:rPr lang="en-GB" sz="1500" u="sng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4"/>
              </a:rPr>
              <a:t>https://research.senedd.wales/research-articles/a-mentally-well-wales/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 15 December 2023).</a:t>
            </a:r>
            <a:endParaRPr lang="en-GB" sz="15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Van </a:t>
            </a:r>
            <a:r>
              <a:rPr lang="en-GB" sz="1500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Kraalingen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I. (2023). ‘A Systematized Review of the Use of Mobile Technology in Outdoor Learning’, </a:t>
            </a:r>
            <a:r>
              <a:rPr lang="en-GB" sz="15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Journal of Adventure Education and Outdoor Learning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23(3), pp.203–221. DOI: 10.1080/14729679.2021.1984963.</a:t>
            </a:r>
            <a:endParaRPr lang="en-GB" sz="15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World Health Organisation (2022) </a:t>
            </a:r>
            <a:r>
              <a:rPr lang="en-GB" sz="15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WHO Highlights Urgent Need to Transform Mental Health and Mental Health Care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Available at: </a:t>
            </a:r>
            <a:r>
              <a:rPr lang="en-GB" sz="1500" u="sng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5"/>
              </a:rPr>
              <a:t>https://www.who.int/news/item/17-06-2022-who-highlights-urgent-need-to-transform-mental-health-and-mental-health-care#:~:text=Social%20and%20economic%20inequalities%2C%20public,year%20of%20the%20pandemic%20alone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(accessed: 15 December 2022).</a:t>
            </a:r>
            <a:endParaRPr lang="en-GB" sz="15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World Health Organization (2018) </a:t>
            </a:r>
            <a:r>
              <a:rPr lang="en-GB" sz="1500" i="1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6C51 Gaming Disorder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Available at: https://</a:t>
            </a:r>
            <a:r>
              <a:rPr lang="en-GB" sz="1500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icd.who.int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/browse11/l-m/</a:t>
            </a:r>
            <a:r>
              <a:rPr lang="en-GB" sz="1500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en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#/http://</a:t>
            </a:r>
            <a:r>
              <a:rPr lang="en-GB" sz="1500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id.who.int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/</a:t>
            </a:r>
            <a:r>
              <a:rPr lang="en-GB" sz="1500" kern="1200" dirty="0" err="1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icd</a:t>
            </a:r>
            <a:r>
              <a:rPr lang="en-GB" sz="1500" kern="1200" dirty="0">
                <a:solidFill>
                  <a:srgbClr val="2F2303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/entity/1448597234 (accessed: 10 July 2018). </a:t>
            </a:r>
            <a:endParaRPr lang="en-GB" sz="1500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CC0492-DF8A-D845-3F56-70388C011A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5316" y="332908"/>
            <a:ext cx="2708011" cy="94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56431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1BBCE91-CA03-8507-267C-798434EEDA44}"/>
              </a:ext>
            </a:extLst>
          </p:cNvPr>
          <p:cNvSpPr/>
          <p:nvPr/>
        </p:nvSpPr>
        <p:spPr>
          <a:xfrm>
            <a:off x="762000" y="677333"/>
            <a:ext cx="10532533" cy="5554134"/>
          </a:xfrm>
          <a:prstGeom prst="rect">
            <a:avLst/>
          </a:prstGeom>
          <a:solidFill>
            <a:srgbClr val="DFD6FB">
              <a:alpha val="9018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8F30816-CE7E-1D76-6776-F98C69C38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95928"/>
            <a:ext cx="9144000" cy="2387600"/>
          </a:xfrm>
        </p:spPr>
        <p:txBody>
          <a:bodyPr/>
          <a:lstStyle/>
          <a:p>
            <a:r>
              <a:rPr lang="en-US" dirty="0">
                <a:solidFill>
                  <a:srgbClr val="1D172E"/>
                </a:solidFill>
                <a:latin typeface="Avenir Book" panose="02000503020000020003" pitchFamily="2" charset="0"/>
              </a:rPr>
              <a:t>Questions?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6C9483-15A0-6398-1995-3A136AB76E19}"/>
              </a:ext>
            </a:extLst>
          </p:cNvPr>
          <p:cNvSpPr/>
          <p:nvPr/>
        </p:nvSpPr>
        <p:spPr>
          <a:xfrm>
            <a:off x="1" y="5295390"/>
            <a:ext cx="3971924" cy="1133181"/>
          </a:xfrm>
          <a:prstGeom prst="rect">
            <a:avLst/>
          </a:prstGeom>
          <a:solidFill>
            <a:srgbClr val="6782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55F954-AF6B-8A23-CA7B-D54CE03AE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178" y="5386084"/>
            <a:ext cx="2708011" cy="943935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372665A9-9A29-843A-2C1F-04EAE69D0A64}"/>
              </a:ext>
            </a:extLst>
          </p:cNvPr>
          <p:cNvGrpSpPr/>
          <p:nvPr/>
        </p:nvGrpSpPr>
        <p:grpSpPr>
          <a:xfrm>
            <a:off x="6837216" y="5210840"/>
            <a:ext cx="5943601" cy="757325"/>
            <a:chOff x="7857067" y="5304808"/>
            <a:chExt cx="4707466" cy="757325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9C9B3EFC-2027-F93C-0A1B-24EFB25CDAE2}"/>
                </a:ext>
              </a:extLst>
            </p:cNvPr>
            <p:cNvSpPr/>
            <p:nvPr/>
          </p:nvSpPr>
          <p:spPr>
            <a:xfrm>
              <a:off x="7857067" y="5304808"/>
              <a:ext cx="4707466" cy="757325"/>
            </a:xfrm>
            <a:prstGeom prst="rect">
              <a:avLst/>
            </a:prstGeom>
            <a:solidFill>
              <a:srgbClr val="67825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Subtitle 5">
              <a:extLst>
                <a:ext uri="{FF2B5EF4-FFF2-40B4-BE49-F238E27FC236}">
                  <a16:creationId xmlns:a16="http://schemas.microsoft.com/office/drawing/2014/main" id="{F36989D2-A85D-6942-DE91-D017E8A50853}"/>
                </a:ext>
              </a:extLst>
            </p:cNvPr>
            <p:cNvSpPr txBox="1">
              <a:spLocks/>
            </p:cNvSpPr>
            <p:nvPr/>
          </p:nvSpPr>
          <p:spPr>
            <a:xfrm>
              <a:off x="7949671" y="5304808"/>
              <a:ext cx="3994151" cy="757325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sz="1800" dirty="0">
                  <a:solidFill>
                    <a:srgbClr val="E8E6E6"/>
                  </a:solidFill>
                  <a:latin typeface="Aptos" panose="020F0502020204030204" pitchFamily="34" charset="0"/>
                </a:rPr>
                <a:t>Tara Crank | Exploring Digital Technology  for Nature Connection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79930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2009</Words>
  <Application>Microsoft Office PowerPoint</Application>
  <PresentationFormat>Widescreen</PresentationFormat>
  <Paragraphs>229</Paragraphs>
  <Slides>42</Slides>
  <Notes>3</Notes>
  <HiddenSlides>3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Avenir Book</vt:lpstr>
      <vt:lpstr>Aptos</vt:lpstr>
      <vt:lpstr>Aptos Display</vt:lpstr>
      <vt:lpstr>Arial</vt:lpstr>
      <vt:lpstr>Quire Sans</vt:lpstr>
      <vt:lpstr>Times New Roman</vt:lpstr>
      <vt:lpstr>Office Theme</vt:lpstr>
      <vt:lpstr>Exploring Digital Technology as a Tool for Nature Connection</vt:lpstr>
      <vt:lpstr>Link in</vt:lpstr>
      <vt:lpstr>Overview</vt:lpstr>
      <vt:lpstr>About Me</vt:lpstr>
      <vt:lpstr>Stone Age to Digital Age</vt:lpstr>
      <vt:lpstr>PowerPoint Presentation</vt:lpstr>
      <vt:lpstr>Research problem</vt:lpstr>
      <vt:lpstr>PowerPoint Presentation</vt:lpstr>
      <vt:lpstr>Objectives</vt:lpstr>
      <vt:lpstr>PowerPoint Presentation</vt:lpstr>
      <vt:lpstr>Humans?</vt:lpstr>
      <vt:lpstr>Issues</vt:lpstr>
      <vt:lpstr>Benefits</vt:lpstr>
      <vt:lpstr>PowerPoint Presentation</vt:lpstr>
      <vt:lpstr>Nature Connection</vt:lpstr>
      <vt:lpstr>Wellbeing</vt:lpstr>
      <vt:lpstr>Research Design</vt:lpstr>
      <vt:lpstr>My Research</vt:lpstr>
      <vt:lpstr>My Data</vt:lpstr>
      <vt:lpstr>My Data (contd.)</vt:lpstr>
      <vt:lpstr>PowerPoint Presentation</vt:lpstr>
      <vt:lpstr>Cynefin</vt:lpstr>
      <vt:lpstr>Sample Wellbeing Course Programme</vt:lpstr>
      <vt:lpstr>The groups</vt:lpstr>
      <vt:lpstr>The Tech</vt:lpstr>
      <vt:lpstr>PowerPoint Presentation</vt:lpstr>
      <vt:lpstr>PowerPoint Presentation</vt:lpstr>
      <vt:lpstr>Wildlife Camera Footage</vt:lpstr>
      <vt:lpstr>Digital Microscope</vt:lpstr>
      <vt:lpstr>PowerPoint Presentation</vt:lpstr>
      <vt:lpstr>PowerPoint Presentation</vt:lpstr>
      <vt:lpstr>PowerPoint Presentation</vt:lpstr>
      <vt:lpstr>PowerPoint Presentation</vt:lpstr>
      <vt:lpstr>Let’s go and Play!</vt:lpstr>
      <vt:lpstr>Your Experience</vt:lpstr>
      <vt:lpstr>How does this contribute to further knowledge?</vt:lpstr>
      <vt:lpstr>Next Steps</vt:lpstr>
      <vt:lpstr>Thank you for listening.</vt:lpstr>
      <vt:lpstr>Feedback for myself</vt:lpstr>
      <vt:lpstr>References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Digital Technology as a Tool for Nature Connection</dc:title>
  <dc:creator>Tim Bashford</dc:creator>
  <cp:lastModifiedBy>Kate Piper (IMH)</cp:lastModifiedBy>
  <cp:revision>15</cp:revision>
  <dcterms:created xsi:type="dcterms:W3CDTF">2024-06-16T10:24:07Z</dcterms:created>
  <dcterms:modified xsi:type="dcterms:W3CDTF">2024-08-14T08:14:22Z</dcterms:modified>
</cp:coreProperties>
</file>