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59" r:id="rId3"/>
    <p:sldId id="346" r:id="rId4"/>
    <p:sldId id="364" r:id="rId5"/>
    <p:sldId id="365" r:id="rId6"/>
    <p:sldId id="342" r:id="rId7"/>
    <p:sldId id="323" r:id="rId8"/>
    <p:sldId id="307" r:id="rId9"/>
    <p:sldId id="360" r:id="rId10"/>
    <p:sldId id="324" r:id="rId11"/>
    <p:sldId id="325" r:id="rId12"/>
    <p:sldId id="326" r:id="rId13"/>
    <p:sldId id="351" r:id="rId14"/>
    <p:sldId id="327" r:id="rId15"/>
    <p:sldId id="328" r:id="rId16"/>
    <p:sldId id="329" r:id="rId17"/>
    <p:sldId id="330" r:id="rId18"/>
    <p:sldId id="331" r:id="rId19"/>
    <p:sldId id="332" r:id="rId20"/>
    <p:sldId id="317" r:id="rId21"/>
    <p:sldId id="348" r:id="rId22"/>
    <p:sldId id="334" r:id="rId23"/>
    <p:sldId id="333" r:id="rId24"/>
    <p:sldId id="353" r:id="rId25"/>
    <p:sldId id="352" r:id="rId26"/>
    <p:sldId id="349" r:id="rId27"/>
    <p:sldId id="354" r:id="rId28"/>
    <p:sldId id="355" r:id="rId29"/>
    <p:sldId id="357" r:id="rId30"/>
    <p:sldId id="358" r:id="rId31"/>
    <p:sldId id="359" r:id="rId32"/>
    <p:sldId id="362" r:id="rId33"/>
    <p:sldId id="335" r:id="rId34"/>
    <p:sldId id="361" r:id="rId35"/>
    <p:sldId id="356" r:id="rId36"/>
    <p:sldId id="336" r:id="rId37"/>
    <p:sldId id="337" r:id="rId38"/>
    <p:sldId id="338" r:id="rId39"/>
    <p:sldId id="339" r:id="rId40"/>
    <p:sldId id="34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3EE736-F0E5-4C06-8C8A-AFFB7E236DFC}" type="doc">
      <dgm:prSet loTypeId="urn:microsoft.com/office/officeart/2005/8/layout/vList5" loCatId="list" qsTypeId="urn:microsoft.com/office/officeart/2005/8/quickstyle/simple2" qsCatId="simple" csTypeId="urn:microsoft.com/office/officeart/2005/8/colors/colorful2" csCatId="colorful"/>
      <dgm:spPr/>
      <dgm:t>
        <a:bodyPr/>
        <a:lstStyle/>
        <a:p>
          <a:endParaRPr lang="en-US"/>
        </a:p>
      </dgm:t>
    </dgm:pt>
    <dgm:pt modelId="{7B52A01B-0C21-4A6B-9113-6193C8FFAB75}">
      <dgm:prSet/>
      <dgm:spPr/>
      <dgm:t>
        <a:bodyPr/>
        <a:lstStyle/>
        <a:p>
          <a:r>
            <a:rPr lang="en-US"/>
            <a:t>Left Atrium (systemic side)</a:t>
          </a:r>
        </a:p>
      </dgm:t>
    </dgm:pt>
    <dgm:pt modelId="{618B1E6C-EC39-4FAF-822F-4B4C2CB3A7DC}" type="parTrans" cxnId="{A492774C-5F2D-4555-A08A-BABF8DC88D99}">
      <dgm:prSet/>
      <dgm:spPr/>
      <dgm:t>
        <a:bodyPr/>
        <a:lstStyle/>
        <a:p>
          <a:endParaRPr lang="en-US"/>
        </a:p>
      </dgm:t>
    </dgm:pt>
    <dgm:pt modelId="{885014B5-4962-4F98-A063-CE63F49D3786}" type="sibTrans" cxnId="{A492774C-5F2D-4555-A08A-BABF8DC88D99}">
      <dgm:prSet/>
      <dgm:spPr/>
      <dgm:t>
        <a:bodyPr/>
        <a:lstStyle/>
        <a:p>
          <a:endParaRPr lang="en-US"/>
        </a:p>
      </dgm:t>
    </dgm:pt>
    <dgm:pt modelId="{B9CA39E7-C083-4443-84C1-AA22A8EE581C}">
      <dgm:prSet/>
      <dgm:spPr/>
      <dgm:t>
        <a:bodyPr/>
        <a:lstStyle/>
        <a:p>
          <a:r>
            <a:rPr lang="en-US"/>
            <a:t>Oxygenated blood enters the left atrium from lungs.</a:t>
          </a:r>
        </a:p>
      </dgm:t>
    </dgm:pt>
    <dgm:pt modelId="{8775ACD5-14AD-4147-9C38-DABDEC8FFAC9}" type="parTrans" cxnId="{BA2A714B-8DF9-4659-B0ED-154497DBCEE8}">
      <dgm:prSet/>
      <dgm:spPr/>
      <dgm:t>
        <a:bodyPr/>
        <a:lstStyle/>
        <a:p>
          <a:endParaRPr lang="en-US"/>
        </a:p>
      </dgm:t>
    </dgm:pt>
    <dgm:pt modelId="{B1916C33-CFE4-4CC0-AB40-A2AB3360B327}" type="sibTrans" cxnId="{BA2A714B-8DF9-4659-B0ED-154497DBCEE8}">
      <dgm:prSet/>
      <dgm:spPr/>
      <dgm:t>
        <a:bodyPr/>
        <a:lstStyle/>
        <a:p>
          <a:endParaRPr lang="en-US"/>
        </a:p>
      </dgm:t>
    </dgm:pt>
    <dgm:pt modelId="{64CB7884-5414-484D-B1CD-58B3C856DADD}">
      <dgm:prSet/>
      <dgm:spPr/>
      <dgm:t>
        <a:bodyPr/>
        <a:lstStyle/>
        <a:p>
          <a:r>
            <a:rPr lang="en-US"/>
            <a:t>Blood is forced into the left ventricle.</a:t>
          </a:r>
        </a:p>
      </dgm:t>
    </dgm:pt>
    <dgm:pt modelId="{88968D10-5717-4460-8098-5BD6BC7FEC7E}" type="parTrans" cxnId="{F41E9EC9-523F-4CB7-8961-5CA8E1E21699}">
      <dgm:prSet/>
      <dgm:spPr/>
      <dgm:t>
        <a:bodyPr/>
        <a:lstStyle/>
        <a:p>
          <a:endParaRPr lang="en-US"/>
        </a:p>
      </dgm:t>
    </dgm:pt>
    <dgm:pt modelId="{3BD35D93-988B-49DA-AC8C-F75CB3BB6300}" type="sibTrans" cxnId="{F41E9EC9-523F-4CB7-8961-5CA8E1E21699}">
      <dgm:prSet/>
      <dgm:spPr/>
      <dgm:t>
        <a:bodyPr/>
        <a:lstStyle/>
        <a:p>
          <a:endParaRPr lang="en-US"/>
        </a:p>
      </dgm:t>
    </dgm:pt>
    <dgm:pt modelId="{6AB83C36-285A-4BA0-AA8B-A7245616A572}">
      <dgm:prSet/>
      <dgm:spPr/>
      <dgm:t>
        <a:bodyPr/>
        <a:lstStyle/>
        <a:p>
          <a:r>
            <a:rPr lang="en-US"/>
            <a:t>Left ventricle </a:t>
          </a:r>
        </a:p>
      </dgm:t>
    </dgm:pt>
    <dgm:pt modelId="{F1B76CC3-EB02-46C8-93BD-F47601B75CE0}" type="parTrans" cxnId="{D4BFD074-42C9-4314-AC07-FB2A23186CF4}">
      <dgm:prSet/>
      <dgm:spPr/>
      <dgm:t>
        <a:bodyPr/>
        <a:lstStyle/>
        <a:p>
          <a:endParaRPr lang="en-US"/>
        </a:p>
      </dgm:t>
    </dgm:pt>
    <dgm:pt modelId="{4550400D-478A-438D-ACE9-91E07E1D35C2}" type="sibTrans" cxnId="{D4BFD074-42C9-4314-AC07-FB2A23186CF4}">
      <dgm:prSet/>
      <dgm:spPr/>
      <dgm:t>
        <a:bodyPr/>
        <a:lstStyle/>
        <a:p>
          <a:endParaRPr lang="en-US"/>
        </a:p>
      </dgm:t>
    </dgm:pt>
    <dgm:pt modelId="{5E1511B7-FFDE-4815-8CE6-7DB029BF329F}">
      <dgm:prSet/>
      <dgm:spPr/>
      <dgm:t>
        <a:bodyPr/>
        <a:lstStyle/>
        <a:p>
          <a:r>
            <a:rPr lang="en-US"/>
            <a:t>Pumps blood through the aorta to all body parts</a:t>
          </a:r>
        </a:p>
      </dgm:t>
    </dgm:pt>
    <dgm:pt modelId="{F9B8CCAA-5F3E-4045-9870-3953306F2723}" type="parTrans" cxnId="{A227120E-8D85-4D23-9294-0804BBA8DBF0}">
      <dgm:prSet/>
      <dgm:spPr/>
      <dgm:t>
        <a:bodyPr/>
        <a:lstStyle/>
        <a:p>
          <a:endParaRPr lang="en-US"/>
        </a:p>
      </dgm:t>
    </dgm:pt>
    <dgm:pt modelId="{66827834-03EA-4683-A9EB-074D72D299FE}" type="sibTrans" cxnId="{A227120E-8D85-4D23-9294-0804BBA8DBF0}">
      <dgm:prSet/>
      <dgm:spPr/>
      <dgm:t>
        <a:bodyPr/>
        <a:lstStyle/>
        <a:p>
          <a:endParaRPr lang="en-US"/>
        </a:p>
      </dgm:t>
    </dgm:pt>
    <dgm:pt modelId="{7009A8AE-706B-4AC0-B4DF-5D2C8F4CA7A2}" type="pres">
      <dgm:prSet presAssocID="{173EE736-F0E5-4C06-8C8A-AFFB7E236DFC}" presName="Name0" presStyleCnt="0">
        <dgm:presLayoutVars>
          <dgm:dir/>
          <dgm:animLvl val="lvl"/>
          <dgm:resizeHandles val="exact"/>
        </dgm:presLayoutVars>
      </dgm:prSet>
      <dgm:spPr/>
    </dgm:pt>
    <dgm:pt modelId="{3527E5C9-9897-4900-AD87-CEA9E111BCE2}" type="pres">
      <dgm:prSet presAssocID="{7B52A01B-0C21-4A6B-9113-6193C8FFAB75}" presName="linNode" presStyleCnt="0"/>
      <dgm:spPr/>
    </dgm:pt>
    <dgm:pt modelId="{D0131EA5-0E74-49B9-A7F9-E3A94AC93EFC}" type="pres">
      <dgm:prSet presAssocID="{7B52A01B-0C21-4A6B-9113-6193C8FFAB75}" presName="parentText" presStyleLbl="node1" presStyleIdx="0" presStyleCnt="2">
        <dgm:presLayoutVars>
          <dgm:chMax val="1"/>
          <dgm:bulletEnabled val="1"/>
        </dgm:presLayoutVars>
      </dgm:prSet>
      <dgm:spPr/>
    </dgm:pt>
    <dgm:pt modelId="{7DB72F1E-379B-49A0-871C-F70D4598165D}" type="pres">
      <dgm:prSet presAssocID="{7B52A01B-0C21-4A6B-9113-6193C8FFAB75}" presName="descendantText" presStyleLbl="alignAccFollowNode1" presStyleIdx="0" presStyleCnt="2">
        <dgm:presLayoutVars>
          <dgm:bulletEnabled val="1"/>
        </dgm:presLayoutVars>
      </dgm:prSet>
      <dgm:spPr/>
    </dgm:pt>
    <dgm:pt modelId="{77991EB2-5F78-4635-A37F-BC7B14B9B083}" type="pres">
      <dgm:prSet presAssocID="{885014B5-4962-4F98-A063-CE63F49D3786}" presName="sp" presStyleCnt="0"/>
      <dgm:spPr/>
    </dgm:pt>
    <dgm:pt modelId="{6BD6ED3F-DB89-4723-BB39-17C1C33F0F50}" type="pres">
      <dgm:prSet presAssocID="{6AB83C36-285A-4BA0-AA8B-A7245616A572}" presName="linNode" presStyleCnt="0"/>
      <dgm:spPr/>
    </dgm:pt>
    <dgm:pt modelId="{EECDEE9A-5736-4097-949B-55E4F8D2CC2A}" type="pres">
      <dgm:prSet presAssocID="{6AB83C36-285A-4BA0-AA8B-A7245616A572}" presName="parentText" presStyleLbl="node1" presStyleIdx="1" presStyleCnt="2">
        <dgm:presLayoutVars>
          <dgm:chMax val="1"/>
          <dgm:bulletEnabled val="1"/>
        </dgm:presLayoutVars>
      </dgm:prSet>
      <dgm:spPr/>
    </dgm:pt>
    <dgm:pt modelId="{4C9F2ACF-3C76-49EC-9370-FA5A76552465}" type="pres">
      <dgm:prSet presAssocID="{6AB83C36-285A-4BA0-AA8B-A7245616A572}" presName="descendantText" presStyleLbl="alignAccFollowNode1" presStyleIdx="1" presStyleCnt="2">
        <dgm:presLayoutVars>
          <dgm:bulletEnabled val="1"/>
        </dgm:presLayoutVars>
      </dgm:prSet>
      <dgm:spPr/>
    </dgm:pt>
  </dgm:ptLst>
  <dgm:cxnLst>
    <dgm:cxn modelId="{A227120E-8D85-4D23-9294-0804BBA8DBF0}" srcId="{6AB83C36-285A-4BA0-AA8B-A7245616A572}" destId="{5E1511B7-FFDE-4815-8CE6-7DB029BF329F}" srcOrd="0" destOrd="0" parTransId="{F9B8CCAA-5F3E-4045-9870-3953306F2723}" sibTransId="{66827834-03EA-4683-A9EB-074D72D299FE}"/>
    <dgm:cxn modelId="{4EE69538-1626-4F44-898D-C90911A7A285}" type="presOf" srcId="{6AB83C36-285A-4BA0-AA8B-A7245616A572}" destId="{EECDEE9A-5736-4097-949B-55E4F8D2CC2A}" srcOrd="0" destOrd="0" presId="urn:microsoft.com/office/officeart/2005/8/layout/vList5"/>
    <dgm:cxn modelId="{BA2A714B-8DF9-4659-B0ED-154497DBCEE8}" srcId="{7B52A01B-0C21-4A6B-9113-6193C8FFAB75}" destId="{B9CA39E7-C083-4443-84C1-AA22A8EE581C}" srcOrd="0" destOrd="0" parTransId="{8775ACD5-14AD-4147-9C38-DABDEC8FFAC9}" sibTransId="{B1916C33-CFE4-4CC0-AB40-A2AB3360B327}"/>
    <dgm:cxn modelId="{A492774C-5F2D-4555-A08A-BABF8DC88D99}" srcId="{173EE736-F0E5-4C06-8C8A-AFFB7E236DFC}" destId="{7B52A01B-0C21-4A6B-9113-6193C8FFAB75}" srcOrd="0" destOrd="0" parTransId="{618B1E6C-EC39-4FAF-822F-4B4C2CB3A7DC}" sibTransId="{885014B5-4962-4F98-A063-CE63F49D3786}"/>
    <dgm:cxn modelId="{D4BFD074-42C9-4314-AC07-FB2A23186CF4}" srcId="{173EE736-F0E5-4C06-8C8A-AFFB7E236DFC}" destId="{6AB83C36-285A-4BA0-AA8B-A7245616A572}" srcOrd="1" destOrd="0" parTransId="{F1B76CC3-EB02-46C8-93BD-F47601B75CE0}" sibTransId="{4550400D-478A-438D-ACE9-91E07E1D35C2}"/>
    <dgm:cxn modelId="{5440E27C-5334-49CA-892A-E1200D4AB31C}" type="presOf" srcId="{173EE736-F0E5-4C06-8C8A-AFFB7E236DFC}" destId="{7009A8AE-706B-4AC0-B4DF-5D2C8F4CA7A2}" srcOrd="0" destOrd="0" presId="urn:microsoft.com/office/officeart/2005/8/layout/vList5"/>
    <dgm:cxn modelId="{3FF59298-1CCC-4B44-8555-21D15A2433C5}" type="presOf" srcId="{B9CA39E7-C083-4443-84C1-AA22A8EE581C}" destId="{7DB72F1E-379B-49A0-871C-F70D4598165D}" srcOrd="0" destOrd="0" presId="urn:microsoft.com/office/officeart/2005/8/layout/vList5"/>
    <dgm:cxn modelId="{EA95B8C1-322C-419F-8CC1-7640FE25A2F5}" type="presOf" srcId="{7B52A01B-0C21-4A6B-9113-6193C8FFAB75}" destId="{D0131EA5-0E74-49B9-A7F9-E3A94AC93EFC}" srcOrd="0" destOrd="0" presId="urn:microsoft.com/office/officeart/2005/8/layout/vList5"/>
    <dgm:cxn modelId="{F41E9EC9-523F-4CB7-8961-5CA8E1E21699}" srcId="{7B52A01B-0C21-4A6B-9113-6193C8FFAB75}" destId="{64CB7884-5414-484D-B1CD-58B3C856DADD}" srcOrd="1" destOrd="0" parTransId="{88968D10-5717-4460-8098-5BD6BC7FEC7E}" sibTransId="{3BD35D93-988B-49DA-AC8C-F75CB3BB6300}"/>
    <dgm:cxn modelId="{286312F1-0FCA-4F8E-BF3A-C9305321B29F}" type="presOf" srcId="{64CB7884-5414-484D-B1CD-58B3C856DADD}" destId="{7DB72F1E-379B-49A0-871C-F70D4598165D}" srcOrd="0" destOrd="1" presId="urn:microsoft.com/office/officeart/2005/8/layout/vList5"/>
    <dgm:cxn modelId="{0EB687F9-82D9-497E-B008-2AEB9FD3A2AD}" type="presOf" srcId="{5E1511B7-FFDE-4815-8CE6-7DB029BF329F}" destId="{4C9F2ACF-3C76-49EC-9370-FA5A76552465}" srcOrd="0" destOrd="0" presId="urn:microsoft.com/office/officeart/2005/8/layout/vList5"/>
    <dgm:cxn modelId="{24727AFD-C537-4C2A-9909-BC75F0547D8C}" type="presParOf" srcId="{7009A8AE-706B-4AC0-B4DF-5D2C8F4CA7A2}" destId="{3527E5C9-9897-4900-AD87-CEA9E111BCE2}" srcOrd="0" destOrd="0" presId="urn:microsoft.com/office/officeart/2005/8/layout/vList5"/>
    <dgm:cxn modelId="{BA8CF799-94E4-4E36-A6BC-A331E1811EEE}" type="presParOf" srcId="{3527E5C9-9897-4900-AD87-CEA9E111BCE2}" destId="{D0131EA5-0E74-49B9-A7F9-E3A94AC93EFC}" srcOrd="0" destOrd="0" presId="urn:microsoft.com/office/officeart/2005/8/layout/vList5"/>
    <dgm:cxn modelId="{F4B478E4-D1EE-47DF-A503-B4A9C85ADBCC}" type="presParOf" srcId="{3527E5C9-9897-4900-AD87-CEA9E111BCE2}" destId="{7DB72F1E-379B-49A0-871C-F70D4598165D}" srcOrd="1" destOrd="0" presId="urn:microsoft.com/office/officeart/2005/8/layout/vList5"/>
    <dgm:cxn modelId="{FD1A669E-3BB8-4AB6-A49C-451D0AE83C3C}" type="presParOf" srcId="{7009A8AE-706B-4AC0-B4DF-5D2C8F4CA7A2}" destId="{77991EB2-5F78-4635-A37F-BC7B14B9B083}" srcOrd="1" destOrd="0" presId="urn:microsoft.com/office/officeart/2005/8/layout/vList5"/>
    <dgm:cxn modelId="{FDE2ECE4-37B1-427B-8FAB-2305E0700FE1}" type="presParOf" srcId="{7009A8AE-706B-4AC0-B4DF-5D2C8F4CA7A2}" destId="{6BD6ED3F-DB89-4723-BB39-17C1C33F0F50}" srcOrd="2" destOrd="0" presId="urn:microsoft.com/office/officeart/2005/8/layout/vList5"/>
    <dgm:cxn modelId="{5B504738-6F60-4A33-A0B7-CFB908610E11}" type="presParOf" srcId="{6BD6ED3F-DB89-4723-BB39-17C1C33F0F50}" destId="{EECDEE9A-5736-4097-949B-55E4F8D2CC2A}" srcOrd="0" destOrd="0" presId="urn:microsoft.com/office/officeart/2005/8/layout/vList5"/>
    <dgm:cxn modelId="{785525DE-31C3-49DF-B9DA-C8858784BDA2}" type="presParOf" srcId="{6BD6ED3F-DB89-4723-BB39-17C1C33F0F50}" destId="{4C9F2ACF-3C76-49EC-9370-FA5A7655246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72F1E-379B-49A0-871C-F70D4598165D}">
      <dsp:nvSpPr>
        <dsp:cNvPr id="0" name=""/>
        <dsp:cNvSpPr/>
      </dsp:nvSpPr>
      <dsp:spPr>
        <a:xfrm rot="5400000">
          <a:off x="6301587" y="-2303662"/>
          <a:ext cx="1698041" cy="6729984"/>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59055" rIns="118110" bIns="59055" numCol="1" spcCol="1270" anchor="ctr" anchorCtr="0">
          <a:noAutofit/>
        </a:bodyPr>
        <a:lstStyle/>
        <a:p>
          <a:pPr marL="285750" lvl="1" indent="-285750" algn="l" defTabSz="1377950">
            <a:lnSpc>
              <a:spcPct val="90000"/>
            </a:lnSpc>
            <a:spcBef>
              <a:spcPct val="0"/>
            </a:spcBef>
            <a:spcAft>
              <a:spcPct val="15000"/>
            </a:spcAft>
            <a:buChar char="•"/>
          </a:pPr>
          <a:r>
            <a:rPr lang="en-US" sz="3100" kern="1200"/>
            <a:t>Oxygenated blood enters the left atrium from lungs.</a:t>
          </a:r>
        </a:p>
        <a:p>
          <a:pPr marL="285750" lvl="1" indent="-285750" algn="l" defTabSz="1377950">
            <a:lnSpc>
              <a:spcPct val="90000"/>
            </a:lnSpc>
            <a:spcBef>
              <a:spcPct val="0"/>
            </a:spcBef>
            <a:spcAft>
              <a:spcPct val="15000"/>
            </a:spcAft>
            <a:buChar char="•"/>
          </a:pPr>
          <a:r>
            <a:rPr lang="en-US" sz="3100" kern="1200"/>
            <a:t>Blood is forced into the left ventricle.</a:t>
          </a:r>
        </a:p>
      </dsp:txBody>
      <dsp:txXfrm rot="-5400000">
        <a:off x="3785616" y="295201"/>
        <a:ext cx="6647092" cy="1532257"/>
      </dsp:txXfrm>
    </dsp:sp>
    <dsp:sp modelId="{D0131EA5-0E74-49B9-A7F9-E3A94AC93EFC}">
      <dsp:nvSpPr>
        <dsp:cNvPr id="0" name=""/>
        <dsp:cNvSpPr/>
      </dsp:nvSpPr>
      <dsp:spPr>
        <a:xfrm>
          <a:off x="0" y="53"/>
          <a:ext cx="3785616" cy="212255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US" sz="4300" kern="1200"/>
            <a:t>Left Atrium (systemic side)</a:t>
          </a:r>
        </a:p>
      </dsp:txBody>
      <dsp:txXfrm>
        <a:off x="103614" y="103667"/>
        <a:ext cx="3578388" cy="1915324"/>
      </dsp:txXfrm>
    </dsp:sp>
    <dsp:sp modelId="{4C9F2ACF-3C76-49EC-9370-FA5A76552465}">
      <dsp:nvSpPr>
        <dsp:cNvPr id="0" name=""/>
        <dsp:cNvSpPr/>
      </dsp:nvSpPr>
      <dsp:spPr>
        <a:xfrm rot="5400000">
          <a:off x="6301587" y="-74983"/>
          <a:ext cx="1698041" cy="6729984"/>
        </a:xfrm>
        <a:prstGeom prst="round2Same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59055" rIns="118110" bIns="59055" numCol="1" spcCol="1270" anchor="ctr" anchorCtr="0">
          <a:noAutofit/>
        </a:bodyPr>
        <a:lstStyle/>
        <a:p>
          <a:pPr marL="285750" lvl="1" indent="-285750" algn="l" defTabSz="1377950">
            <a:lnSpc>
              <a:spcPct val="90000"/>
            </a:lnSpc>
            <a:spcBef>
              <a:spcPct val="0"/>
            </a:spcBef>
            <a:spcAft>
              <a:spcPct val="15000"/>
            </a:spcAft>
            <a:buChar char="•"/>
          </a:pPr>
          <a:r>
            <a:rPr lang="en-US" sz="3100" kern="1200"/>
            <a:t>Pumps blood through the aorta to all body parts</a:t>
          </a:r>
        </a:p>
      </dsp:txBody>
      <dsp:txXfrm rot="-5400000">
        <a:off x="3785616" y="2523880"/>
        <a:ext cx="6647092" cy="1532257"/>
      </dsp:txXfrm>
    </dsp:sp>
    <dsp:sp modelId="{EECDEE9A-5736-4097-949B-55E4F8D2CC2A}">
      <dsp:nvSpPr>
        <dsp:cNvPr id="0" name=""/>
        <dsp:cNvSpPr/>
      </dsp:nvSpPr>
      <dsp:spPr>
        <a:xfrm>
          <a:off x="0" y="2228732"/>
          <a:ext cx="3785616" cy="2122552"/>
        </a:xfrm>
        <a:prstGeom prst="round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US" sz="4300" kern="1200"/>
            <a:t>Left ventricle </a:t>
          </a:r>
        </a:p>
      </dsp:txBody>
      <dsp:txXfrm>
        <a:off x="103614" y="2332346"/>
        <a:ext cx="3578388" cy="191532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DF69F1-2CB6-48BF-B3EE-BEBDEEC1C5F0}" type="datetimeFigureOut">
              <a:rPr lang="en-US" smtClean="0"/>
              <a:t>10/21/2018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EB132F-9899-4380-BF4B-8174D9FCFCDC}" type="slidenum">
              <a:rPr lang="en-US" smtClean="0"/>
              <a:t>‹#›</a:t>
            </a:fld>
            <a:endParaRPr lang="en-US"/>
          </a:p>
        </p:txBody>
      </p:sp>
    </p:spTree>
    <p:extLst>
      <p:ext uri="{BB962C8B-B14F-4D97-AF65-F5344CB8AC3E}">
        <p14:creationId xmlns:p14="http://schemas.microsoft.com/office/powerpoint/2010/main" val="856165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F955EF13-354B-4BB9-B9CF-9BBE533D8D7A}"/>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A435F13A-FA63-4EEC-942D-6B34D8C11E5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0180" name="Slide Number Placeholder 3">
            <a:extLst>
              <a:ext uri="{FF2B5EF4-FFF2-40B4-BE49-F238E27FC236}">
                <a16:creationId xmlns:a16="http://schemas.microsoft.com/office/drawing/2014/main" id="{FD2E9548-B598-4E1B-9FAE-3BC93FCC387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9C145493-5F99-4D03-8D1E-F723580F097B}" type="slidenum">
              <a:rPr lang="en-US" altLang="en-US" sz="1200" i="0"/>
              <a:pPr/>
              <a:t>2</a:t>
            </a:fld>
            <a:endParaRPr lang="en-US" altLang="en-US" sz="1200" i="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DE1E5CF9-FE10-4CE0-9C33-A1011BB0AA6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15F884C1-8750-4F0D-BDF2-BB7115D92A85}" type="slidenum">
              <a:rPr lang="en-US" altLang="en-US" sz="1200" i="0"/>
              <a:pPr/>
              <a:t>3</a:t>
            </a:fld>
            <a:endParaRPr lang="en-US" altLang="en-US" sz="1200" i="0"/>
          </a:p>
        </p:txBody>
      </p:sp>
      <p:sp>
        <p:nvSpPr>
          <p:cNvPr id="51203" name="Rectangle 2">
            <a:extLst>
              <a:ext uri="{FF2B5EF4-FFF2-40B4-BE49-F238E27FC236}">
                <a16:creationId xmlns:a16="http://schemas.microsoft.com/office/drawing/2014/main" id="{CD6382BD-2CAF-4C6C-8564-0B75359BBA26}"/>
              </a:ext>
            </a:extLst>
          </p:cNvPr>
          <p:cNvSpPr>
            <a:spLocks noRot="1" noChangeArrowheads="1" noTextEdit="1"/>
          </p:cNvSpPr>
          <p:nvPr>
            <p:ph type="sldImg"/>
          </p:nvPr>
        </p:nvSpPr>
        <p:spPr>
          <a:ln/>
        </p:spPr>
      </p:sp>
      <p:sp>
        <p:nvSpPr>
          <p:cNvPr id="51204" name="Rectangle 3">
            <a:extLst>
              <a:ext uri="{FF2B5EF4-FFF2-40B4-BE49-F238E27FC236}">
                <a16:creationId xmlns:a16="http://schemas.microsoft.com/office/drawing/2014/main" id="{38CCEC6A-A646-4972-9B8B-9A21E9B6ABB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i="1"/>
              <a:t>Ask how many students have cardiovascular disease, cancer, and stroke on their tree. How many have obesity, high blood pressure, smoking, and high cholesterol?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4542CFD2-3DC2-4AE9-8921-ED7179F238DE}"/>
              </a:ext>
            </a:extLst>
          </p:cNvPr>
          <p:cNvSpPr>
            <a:spLocks noGrp="1" noRot="1" noChangeAspect="1" noTextEdit="1"/>
          </p:cNvSpPr>
          <p:nvPr>
            <p:ph type="sldImg"/>
          </p:nvPr>
        </p:nvSpPr>
        <p:spPr>
          <a:ln/>
        </p:spPr>
      </p:sp>
      <p:sp>
        <p:nvSpPr>
          <p:cNvPr id="55299" name="Notes Placeholder 2">
            <a:extLst>
              <a:ext uri="{FF2B5EF4-FFF2-40B4-BE49-F238E27FC236}">
                <a16:creationId xmlns:a16="http://schemas.microsoft.com/office/drawing/2014/main" id="{A5FCFA23-F808-4514-A5C7-CD2E4523A6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5300" name="Slide Number Placeholder 3">
            <a:extLst>
              <a:ext uri="{FF2B5EF4-FFF2-40B4-BE49-F238E27FC236}">
                <a16:creationId xmlns:a16="http://schemas.microsoft.com/office/drawing/2014/main" id="{624D3507-4C7C-4498-8447-276515DAED9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14E48A0C-FC50-43BE-AD2C-DB2663CD78E3}" type="slidenum">
              <a:rPr lang="en-US" altLang="en-US" sz="1200" i="0"/>
              <a:pPr/>
              <a:t>6</a:t>
            </a:fld>
            <a:endParaRPr lang="en-US" altLang="en-US" sz="1200" i="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1E338FFD-4805-485B-AF18-12727A54328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D56FAC10-C5FF-43F4-9576-D40808E9F2F2}" type="slidenum">
              <a:rPr lang="en-US" altLang="en-US" sz="1200" i="0"/>
              <a:pPr/>
              <a:t>7</a:t>
            </a:fld>
            <a:endParaRPr lang="en-US" altLang="en-US" sz="1200" i="0"/>
          </a:p>
        </p:txBody>
      </p:sp>
      <p:sp>
        <p:nvSpPr>
          <p:cNvPr id="57347" name="Rectangle 2">
            <a:extLst>
              <a:ext uri="{FF2B5EF4-FFF2-40B4-BE49-F238E27FC236}">
                <a16:creationId xmlns:a16="http://schemas.microsoft.com/office/drawing/2014/main" id="{30E16F2F-0A90-4CFB-8043-BB02AB81A098}"/>
              </a:ext>
            </a:extLst>
          </p:cNvPr>
          <p:cNvSpPr>
            <a:spLocks noRot="1" noChangeArrowheads="1" noTextEdit="1"/>
          </p:cNvSpPr>
          <p:nvPr>
            <p:ph type="sldImg"/>
          </p:nvPr>
        </p:nvSpPr>
        <p:spPr>
          <a:ln/>
        </p:spPr>
      </p:sp>
      <p:sp>
        <p:nvSpPr>
          <p:cNvPr id="57348" name="Rectangle 3">
            <a:extLst>
              <a:ext uri="{FF2B5EF4-FFF2-40B4-BE49-F238E27FC236}">
                <a16:creationId xmlns:a16="http://schemas.microsoft.com/office/drawing/2014/main" id="{9998FB87-05CF-4B82-B861-2E390513A5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The normal heart is a strong, muscular pump a little larger than a fist. It pumps blood continuously through the circulatory system. In a 70-year lifetime, the average human heart beats 2.5 billion times.</a:t>
            </a:r>
          </a:p>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56D8F5E3-0659-4594-8C52-B784149602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81782558-D906-4A7F-8D0E-887BAA6705DB}" type="slidenum">
              <a:rPr lang="en-US" altLang="en-US" sz="1200" i="0"/>
              <a:pPr/>
              <a:t>8</a:t>
            </a:fld>
            <a:endParaRPr lang="en-US" altLang="en-US" sz="1200" i="0"/>
          </a:p>
        </p:txBody>
      </p:sp>
      <p:sp>
        <p:nvSpPr>
          <p:cNvPr id="58371" name="Rectangle 2">
            <a:extLst>
              <a:ext uri="{FF2B5EF4-FFF2-40B4-BE49-F238E27FC236}">
                <a16:creationId xmlns:a16="http://schemas.microsoft.com/office/drawing/2014/main" id="{1E01E0B1-F89A-4AE2-A063-61918600FE51}"/>
              </a:ext>
            </a:extLst>
          </p:cNvPr>
          <p:cNvSpPr>
            <a:spLocks noRot="1" noChangeArrowheads="1" noTextEdit="1"/>
          </p:cNvSpPr>
          <p:nvPr>
            <p:ph type="sldImg"/>
          </p:nvPr>
        </p:nvSpPr>
        <p:spPr>
          <a:ln/>
        </p:spPr>
      </p:sp>
      <p:sp>
        <p:nvSpPr>
          <p:cNvPr id="58372" name="Rectangle 3">
            <a:extLst>
              <a:ext uri="{FF2B5EF4-FFF2-40B4-BE49-F238E27FC236}">
                <a16:creationId xmlns:a16="http://schemas.microsoft.com/office/drawing/2014/main" id="{22F41A36-4916-419A-A508-D453F51675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Normally, the heart beat starts in the right atrium when a special group of cells sends an electrical signal. As a group, these cells are called the sinoatrial (SA) node or the sinus node. They are the heart’s pacemaker.</a:t>
            </a:r>
          </a:p>
          <a:p>
            <a:pPr eaLnBrk="1" hangingPunct="1"/>
            <a:r>
              <a:rPr lang="en-US" altLang="en-US"/>
              <a:t>The heart normally beats about 70 to 80 times per minute; it is the only self-contracting muscle in the body, acting without an external signal from nerves.</a:t>
            </a:r>
          </a:p>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E2091D48-ECBB-4DD7-AE9D-A35DC7CE89A1}"/>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pPr algn="r"/>
            <a:fld id="{0C8A3D31-A0D3-479B-A68C-A3DD6231925C}" type="slidenum">
              <a:rPr lang="en-US" altLang="en-US" sz="1200" i="0"/>
              <a:pPr algn="r"/>
              <a:t>9</a:t>
            </a:fld>
            <a:endParaRPr lang="en-US" altLang="en-US" sz="1200" i="0"/>
          </a:p>
        </p:txBody>
      </p:sp>
      <p:sp>
        <p:nvSpPr>
          <p:cNvPr id="59395" name="Rectangle 2">
            <a:extLst>
              <a:ext uri="{FF2B5EF4-FFF2-40B4-BE49-F238E27FC236}">
                <a16:creationId xmlns:a16="http://schemas.microsoft.com/office/drawing/2014/main" id="{F2738904-0C7E-4198-8DCB-B4286FD32472}"/>
              </a:ext>
            </a:extLst>
          </p:cNvPr>
          <p:cNvSpPr>
            <a:spLocks noRot="1" noChangeArrowheads="1" noTextEdit="1"/>
          </p:cNvSpPr>
          <p:nvPr>
            <p:ph type="sldImg"/>
          </p:nvPr>
        </p:nvSpPr>
        <p:spPr>
          <a:ln/>
        </p:spPr>
      </p:sp>
      <p:sp>
        <p:nvSpPr>
          <p:cNvPr id="59396" name="Rectangle 3">
            <a:extLst>
              <a:ext uri="{FF2B5EF4-FFF2-40B4-BE49-F238E27FC236}">
                <a16:creationId xmlns:a16="http://schemas.microsoft.com/office/drawing/2014/main" id="{7C04195F-FCFB-4F10-A553-8E69967AA38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Atria are like holding cells: they receive blood and then transfer it to a ventricle.</a:t>
            </a:r>
          </a:p>
          <a:p>
            <a:pPr eaLnBrk="1" hangingPunct="1"/>
            <a:endParaRPr lang="en-US" altLang="en-US"/>
          </a:p>
          <a:p>
            <a:pPr eaLnBrk="1" hangingPunct="1"/>
            <a:r>
              <a:rPr lang="en-US" altLang="en-US"/>
              <a:t>Note the thickness of the walls of the ventricles (previous slide). The left side is more muscular because it pushes blood to the whole body. The right side pushes blood only into the lungs, or the pulmonary side.</a:t>
            </a:r>
          </a:p>
          <a:p>
            <a:pPr eaLnBrk="1" hangingPunct="1"/>
            <a:endParaRPr lang="en-US" altLang="en-US"/>
          </a:p>
          <a:p>
            <a:pPr eaLnBrk="1" hangingPunct="1"/>
            <a:endParaRPr lang="en-US" altLang="en-US"/>
          </a:p>
          <a:p>
            <a:pPr eaLnBrk="1" hangingPunct="1"/>
            <a:endParaRPr lang="en-US" altLang="en-US"/>
          </a:p>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E23C8107-0E22-4193-BEEF-9E30ED095B4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A2F9D0F4-B455-4041-A1C0-58EEB5ABBF40}" type="slidenum">
              <a:rPr lang="en-US" altLang="en-US" sz="1200" i="0"/>
              <a:pPr/>
              <a:t>10</a:t>
            </a:fld>
            <a:endParaRPr lang="en-US" altLang="en-US" sz="1200" i="0"/>
          </a:p>
        </p:txBody>
      </p:sp>
      <p:sp>
        <p:nvSpPr>
          <p:cNvPr id="60419" name="Rectangle 2">
            <a:extLst>
              <a:ext uri="{FF2B5EF4-FFF2-40B4-BE49-F238E27FC236}">
                <a16:creationId xmlns:a16="http://schemas.microsoft.com/office/drawing/2014/main" id="{E5EF4FCA-C0E5-4DBC-B766-E8C38972F791}"/>
              </a:ext>
            </a:extLst>
          </p:cNvPr>
          <p:cNvSpPr>
            <a:spLocks noRot="1" noChangeArrowheads="1" noTextEdit="1"/>
          </p:cNvSpPr>
          <p:nvPr>
            <p:ph type="sldImg"/>
          </p:nvPr>
        </p:nvSpPr>
        <p:spPr>
          <a:ln/>
        </p:spPr>
      </p:sp>
      <p:sp>
        <p:nvSpPr>
          <p:cNvPr id="60420" name="Rectangle 3">
            <a:extLst>
              <a:ext uri="{FF2B5EF4-FFF2-40B4-BE49-F238E27FC236}">
                <a16:creationId xmlns:a16="http://schemas.microsoft.com/office/drawing/2014/main" id="{85C17E89-FCBE-47C2-84E8-68FD0112EA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58B50E4F-186C-4835-9478-11FEA07EA55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B5273C67-ABFC-492D-8AB6-C01DE7484B48}" type="slidenum">
              <a:rPr lang="en-US" altLang="en-US" sz="1200" i="0"/>
              <a:pPr/>
              <a:t>11</a:t>
            </a:fld>
            <a:endParaRPr lang="en-US" altLang="en-US" sz="1200" i="0"/>
          </a:p>
        </p:txBody>
      </p:sp>
      <p:sp>
        <p:nvSpPr>
          <p:cNvPr id="61443" name="Rectangle 2">
            <a:extLst>
              <a:ext uri="{FF2B5EF4-FFF2-40B4-BE49-F238E27FC236}">
                <a16:creationId xmlns:a16="http://schemas.microsoft.com/office/drawing/2014/main" id="{D3D2DD3B-9558-4C99-A9A8-3B5F577C7392}"/>
              </a:ext>
            </a:extLst>
          </p:cNvPr>
          <p:cNvSpPr>
            <a:spLocks noRot="1" noChangeArrowheads="1" noTextEdit="1"/>
          </p:cNvSpPr>
          <p:nvPr>
            <p:ph type="sldImg"/>
          </p:nvPr>
        </p:nvSpPr>
        <p:spPr>
          <a:ln/>
        </p:spPr>
      </p:sp>
      <p:sp>
        <p:nvSpPr>
          <p:cNvPr id="61444" name="Rectangle 3">
            <a:extLst>
              <a:ext uri="{FF2B5EF4-FFF2-40B4-BE49-F238E27FC236}">
                <a16:creationId xmlns:a16="http://schemas.microsoft.com/office/drawing/2014/main" id="{C27C3E38-855D-4AFA-B477-55D286C0AC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Note that CVD is not one type of heart disease. Many things can damage your CV system. Some are related to lifestyle and some are related to genetics.</a:t>
            </a:r>
          </a:p>
          <a:p>
            <a:pPr eaLnBrk="1" hangingPunct="1"/>
            <a:endParaRPr lang="en-US" altLang="en-US"/>
          </a:p>
          <a:p>
            <a:pPr eaLnBrk="1" hangingPunct="1"/>
            <a:r>
              <a:rPr lang="en-US" altLang="en-US"/>
              <a:t>What baseball player did your book feature? Hint: he was 33 years old, played for the Cardinals, and died in 2002 from atherosclerosis. Answer: Daryl Kile </a:t>
            </a:r>
          </a:p>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32ED7325-656D-44DB-8B49-ED22FDED62B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AFD53105-4AAF-4D92-B8DF-D5EBA298E264}" type="slidenum">
              <a:rPr lang="en-US" altLang="en-US" sz="1200" i="0"/>
              <a:pPr/>
              <a:t>12</a:t>
            </a:fld>
            <a:endParaRPr lang="en-US" altLang="en-US" sz="1200" i="0"/>
          </a:p>
        </p:txBody>
      </p:sp>
      <p:sp>
        <p:nvSpPr>
          <p:cNvPr id="63491" name="Rectangle 2">
            <a:extLst>
              <a:ext uri="{FF2B5EF4-FFF2-40B4-BE49-F238E27FC236}">
                <a16:creationId xmlns:a16="http://schemas.microsoft.com/office/drawing/2014/main" id="{50DAA061-6C63-4286-8CF0-14D636C0C821}"/>
              </a:ext>
            </a:extLst>
          </p:cNvPr>
          <p:cNvSpPr>
            <a:spLocks noRot="1" noChangeArrowheads="1" noTextEdit="1"/>
          </p:cNvSpPr>
          <p:nvPr>
            <p:ph type="sldImg"/>
          </p:nvPr>
        </p:nvSpPr>
        <p:spPr>
          <a:ln/>
        </p:spPr>
      </p:sp>
      <p:sp>
        <p:nvSpPr>
          <p:cNvPr id="63492" name="Rectangle 3">
            <a:extLst>
              <a:ext uri="{FF2B5EF4-FFF2-40B4-BE49-F238E27FC236}">
                <a16:creationId xmlns:a16="http://schemas.microsoft.com/office/drawing/2014/main" id="{D32D0A57-3DE6-4337-9D8A-60DDD8D31D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Atherosclerosis is the condition resulting from fatty deposits in the inner layer of the arteries and their fibrosis.</a:t>
            </a:r>
          </a:p>
          <a:p>
            <a:pPr eaLnBrk="1" hangingPunct="1"/>
            <a:r>
              <a:rPr lang="en-US" altLang="en-US"/>
              <a:t>Arteriosclerosis, or</a:t>
            </a:r>
            <a:r>
              <a:rPr lang="en-US" altLang="en-US" b="1"/>
              <a:t> </a:t>
            </a:r>
            <a:r>
              <a:rPr lang="en-US" altLang="en-US"/>
              <a:t>thickening and hardening of the arteries, is a type of atherosclerosis. It underlies many cardiovascular health problems and is believed to be the biggest contributor to disease burden globally.</a:t>
            </a:r>
          </a:p>
          <a:p>
            <a:pPr eaLnBrk="1" hangingPunct="1"/>
            <a:endParaRPr lang="en-US" altLang="en-US"/>
          </a:p>
          <a:p>
            <a:pPr eaLnBrk="1" hangingPunct="1"/>
            <a:r>
              <a:rPr lang="en-US" altLang="en-US"/>
              <a:t>Plaque is fatty deposits inside the vessels.</a:t>
            </a:r>
          </a:p>
          <a:p>
            <a:pPr eaLnBrk="1" hangingPunct="1"/>
            <a:r>
              <a:rPr lang="en-US" altLang="en-US"/>
              <a:t>Sclerosis is hardening of the vessels.</a:t>
            </a:r>
          </a:p>
          <a:p>
            <a:pPr eaLnBrk="1" hangingPunct="1"/>
            <a:endParaRPr lang="en-US" altLang="en-US"/>
          </a:p>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5EFE4620-D476-4488-BB01-151084444834}"/>
              </a:ext>
            </a:extLst>
          </p:cNvPr>
          <p:cNvSpPr>
            <a:spLocks noGrp="1" noRot="1" noChangeAspect="1" noTextEdit="1"/>
          </p:cNvSpPr>
          <p:nvPr>
            <p:ph type="sldImg"/>
          </p:nvPr>
        </p:nvSpPr>
        <p:spPr>
          <a:ln/>
        </p:spPr>
      </p:sp>
      <p:sp>
        <p:nvSpPr>
          <p:cNvPr id="64515" name="Notes Placeholder 2">
            <a:extLst>
              <a:ext uri="{FF2B5EF4-FFF2-40B4-BE49-F238E27FC236}">
                <a16:creationId xmlns:a16="http://schemas.microsoft.com/office/drawing/2014/main" id="{6ADCF6BC-AA84-4C34-8389-10D633FD38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4516" name="Slide Number Placeholder 3">
            <a:extLst>
              <a:ext uri="{FF2B5EF4-FFF2-40B4-BE49-F238E27FC236}">
                <a16:creationId xmlns:a16="http://schemas.microsoft.com/office/drawing/2014/main" id="{44710329-09B0-4D27-880B-F7AD34B9152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E8790699-A094-4034-9D3E-54E1533AE277}" type="slidenum">
              <a:rPr lang="en-US" altLang="en-US" sz="1200" i="0"/>
              <a:pPr/>
              <a:t>13</a:t>
            </a:fld>
            <a:endParaRPr lang="en-US" altLang="en-US" sz="1200" i="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AF14C1A7-0910-4F06-BD89-157DE3127D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67ED7B1F-DFB3-4A77-A415-998CD5B0BD18}" type="slidenum">
              <a:rPr lang="en-US" altLang="en-US" sz="1200" i="0"/>
              <a:pPr/>
              <a:t>14</a:t>
            </a:fld>
            <a:endParaRPr lang="en-US" altLang="en-US" sz="1200" i="0"/>
          </a:p>
        </p:txBody>
      </p:sp>
      <p:sp>
        <p:nvSpPr>
          <p:cNvPr id="65539" name="Rectangle 2">
            <a:extLst>
              <a:ext uri="{FF2B5EF4-FFF2-40B4-BE49-F238E27FC236}">
                <a16:creationId xmlns:a16="http://schemas.microsoft.com/office/drawing/2014/main" id="{0F75D543-0807-4CF6-A159-63646B781A48}"/>
              </a:ext>
            </a:extLst>
          </p:cNvPr>
          <p:cNvSpPr>
            <a:spLocks noRot="1" noChangeArrowheads="1" noTextEdit="1"/>
          </p:cNvSpPr>
          <p:nvPr>
            <p:ph type="sldImg"/>
          </p:nvPr>
        </p:nvSpPr>
        <p:spPr>
          <a:ln/>
        </p:spPr>
      </p:sp>
      <p:sp>
        <p:nvSpPr>
          <p:cNvPr id="65540" name="Rectangle 3">
            <a:extLst>
              <a:ext uri="{FF2B5EF4-FFF2-40B4-BE49-F238E27FC236}">
                <a16:creationId xmlns:a16="http://schemas.microsoft.com/office/drawing/2014/main" id="{69B75670-F49A-49C1-9D2B-95D0992EAA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MI disrupts heart muscle activity, typically as a result of coronary occlusion, or heart attack.</a:t>
            </a:r>
          </a:p>
          <a:p>
            <a:pPr eaLnBrk="1" hangingPunct="1"/>
            <a:r>
              <a:rPr lang="en-US" altLang="en-US"/>
              <a:t>Thrombus is a clot of blood formed within a blood vessel that remains attached to its place of origin.</a:t>
            </a:r>
          </a:p>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32090DA3-19E5-4DFE-A421-574423754DB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4CD3AB6C-7661-4258-AB3A-AD1B8E2A622C}" type="slidenum">
              <a:rPr lang="en-US" altLang="en-US" sz="1200" i="0"/>
              <a:pPr/>
              <a:t>15</a:t>
            </a:fld>
            <a:endParaRPr lang="en-US" altLang="en-US" sz="1200" i="0"/>
          </a:p>
        </p:txBody>
      </p:sp>
      <p:sp>
        <p:nvSpPr>
          <p:cNvPr id="66563" name="Rectangle 2">
            <a:extLst>
              <a:ext uri="{FF2B5EF4-FFF2-40B4-BE49-F238E27FC236}">
                <a16:creationId xmlns:a16="http://schemas.microsoft.com/office/drawing/2014/main" id="{A470D40A-6B2B-4889-BADE-5A56DD9140D9}"/>
              </a:ext>
            </a:extLst>
          </p:cNvPr>
          <p:cNvSpPr>
            <a:spLocks noRot="1" noChangeArrowheads="1" noTextEdit="1"/>
          </p:cNvSpPr>
          <p:nvPr>
            <p:ph type="sldImg"/>
          </p:nvPr>
        </p:nvSpPr>
        <p:spPr>
          <a:ln/>
        </p:spPr>
      </p:sp>
      <p:sp>
        <p:nvSpPr>
          <p:cNvPr id="66564" name="Rectangle 3">
            <a:extLst>
              <a:ext uri="{FF2B5EF4-FFF2-40B4-BE49-F238E27FC236}">
                <a16:creationId xmlns:a16="http://schemas.microsoft.com/office/drawing/2014/main" id="{892115A5-58BA-4F59-B809-D9A0122B66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15E74730-820B-459F-A80C-6E26A1F323E7}"/>
              </a:ext>
            </a:extLst>
          </p:cNvPr>
          <p:cNvSpPr>
            <a:spLocks noGrp="1" noRot="1" noChangeAspect="1" noTextEdit="1"/>
          </p:cNvSpPr>
          <p:nvPr>
            <p:ph type="sldImg"/>
          </p:nvPr>
        </p:nvSpPr>
        <p:spPr>
          <a:ln/>
        </p:spPr>
      </p:sp>
      <p:sp>
        <p:nvSpPr>
          <p:cNvPr id="67587" name="Notes Placeholder 2">
            <a:extLst>
              <a:ext uri="{FF2B5EF4-FFF2-40B4-BE49-F238E27FC236}">
                <a16:creationId xmlns:a16="http://schemas.microsoft.com/office/drawing/2014/main" id="{A434A442-1FCB-4F13-8A13-408C425E02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7588" name="Slide Number Placeholder 3">
            <a:extLst>
              <a:ext uri="{FF2B5EF4-FFF2-40B4-BE49-F238E27FC236}">
                <a16:creationId xmlns:a16="http://schemas.microsoft.com/office/drawing/2014/main" id="{67883F8B-F4AE-44E6-BA1F-47327500B2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67C2180F-F5DC-4E68-9A71-B62BA434B619}" type="slidenum">
              <a:rPr lang="en-US" altLang="en-US" sz="1200" i="0"/>
              <a:pPr/>
              <a:t>16</a:t>
            </a:fld>
            <a:endParaRPr lang="en-US" altLang="en-US" sz="1200" i="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AE1F94F1-DE53-48C7-8A12-E816EB34ED60}"/>
              </a:ext>
            </a:extLst>
          </p:cNvPr>
          <p:cNvSpPr>
            <a:spLocks noGrp="1" noRot="1" noChangeAspect="1" noTextEdit="1"/>
          </p:cNvSpPr>
          <p:nvPr>
            <p:ph type="sldImg"/>
          </p:nvPr>
        </p:nvSpPr>
        <p:spPr>
          <a:ln/>
        </p:spPr>
      </p:sp>
      <p:sp>
        <p:nvSpPr>
          <p:cNvPr id="68611" name="Notes Placeholder 2">
            <a:extLst>
              <a:ext uri="{FF2B5EF4-FFF2-40B4-BE49-F238E27FC236}">
                <a16:creationId xmlns:a16="http://schemas.microsoft.com/office/drawing/2014/main" id="{08D3FEE1-69D6-444B-B24A-49CE3C6A82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8612" name="Slide Number Placeholder 3">
            <a:extLst>
              <a:ext uri="{FF2B5EF4-FFF2-40B4-BE49-F238E27FC236}">
                <a16:creationId xmlns:a16="http://schemas.microsoft.com/office/drawing/2014/main" id="{22F148EF-A0B7-4497-A026-AD73F2B8D08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D6CFB306-9D92-44B3-94C7-AAC9F1068B2F}" type="slidenum">
              <a:rPr lang="en-US" altLang="en-US" sz="1200" i="0"/>
              <a:pPr/>
              <a:t>17</a:t>
            </a:fld>
            <a:endParaRPr lang="en-US" altLang="en-US" sz="1200" i="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E00308D2-C811-498B-B5A1-8FF9B0DC5F91}"/>
              </a:ext>
            </a:extLst>
          </p:cNvPr>
          <p:cNvSpPr>
            <a:spLocks noGrp="1" noRot="1" noChangeAspect="1" noTextEdit="1"/>
          </p:cNvSpPr>
          <p:nvPr>
            <p:ph type="sldImg"/>
          </p:nvPr>
        </p:nvSpPr>
        <p:spPr>
          <a:ln/>
        </p:spPr>
      </p:sp>
      <p:sp>
        <p:nvSpPr>
          <p:cNvPr id="69635" name="Notes Placeholder 2">
            <a:extLst>
              <a:ext uri="{FF2B5EF4-FFF2-40B4-BE49-F238E27FC236}">
                <a16:creationId xmlns:a16="http://schemas.microsoft.com/office/drawing/2014/main" id="{934C906E-C452-409E-822B-6DBEBAEF68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9636" name="Slide Number Placeholder 3">
            <a:extLst>
              <a:ext uri="{FF2B5EF4-FFF2-40B4-BE49-F238E27FC236}">
                <a16:creationId xmlns:a16="http://schemas.microsoft.com/office/drawing/2014/main" id="{EFAD48BD-DA92-46C0-80AB-3B487131C9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F3726C9C-0E75-4D06-9CD3-E7C7D3AA0EC2}" type="slidenum">
              <a:rPr lang="en-US" altLang="en-US" sz="1200" i="0"/>
              <a:pPr/>
              <a:t>18</a:t>
            </a:fld>
            <a:endParaRPr lang="en-US" altLang="en-US" sz="1200" i="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3240052-319B-49DC-9773-556912602122}"/>
              </a:ext>
            </a:extLst>
          </p:cNvPr>
          <p:cNvSpPr>
            <a:spLocks noGrp="1" noRot="1" noChangeAspect="1" noTextEdit="1"/>
          </p:cNvSpPr>
          <p:nvPr>
            <p:ph type="sldImg"/>
          </p:nvPr>
        </p:nvSpPr>
        <p:spPr>
          <a:ln/>
        </p:spPr>
      </p:sp>
      <p:sp>
        <p:nvSpPr>
          <p:cNvPr id="70659" name="Notes Placeholder 2">
            <a:extLst>
              <a:ext uri="{FF2B5EF4-FFF2-40B4-BE49-F238E27FC236}">
                <a16:creationId xmlns:a16="http://schemas.microsoft.com/office/drawing/2014/main" id="{72F9AB42-18B0-4C96-B307-5981761AE14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0660" name="Slide Number Placeholder 3">
            <a:extLst>
              <a:ext uri="{FF2B5EF4-FFF2-40B4-BE49-F238E27FC236}">
                <a16:creationId xmlns:a16="http://schemas.microsoft.com/office/drawing/2014/main" id="{D1761283-194C-4CBE-A3A6-10C5A7F446F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DD45C593-371B-4500-9D35-9E5DD42818A5}" type="slidenum">
              <a:rPr lang="en-US" altLang="en-US" sz="1200" i="0"/>
              <a:pPr/>
              <a:t>19</a:t>
            </a:fld>
            <a:endParaRPr lang="en-US" altLang="en-US" sz="1200" i="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855E70A9-25B0-4BA8-BB7E-DD47A5643720}"/>
              </a:ext>
            </a:extLst>
          </p:cNvPr>
          <p:cNvSpPr>
            <a:spLocks noGrp="1" noRot="1" noChangeAspect="1" noTextEdit="1"/>
          </p:cNvSpPr>
          <p:nvPr>
            <p:ph type="sldImg"/>
          </p:nvPr>
        </p:nvSpPr>
        <p:spPr>
          <a:ln/>
        </p:spPr>
      </p:sp>
      <p:sp>
        <p:nvSpPr>
          <p:cNvPr id="71683" name="Notes Placeholder 2">
            <a:extLst>
              <a:ext uri="{FF2B5EF4-FFF2-40B4-BE49-F238E27FC236}">
                <a16:creationId xmlns:a16="http://schemas.microsoft.com/office/drawing/2014/main" id="{DF9AFCD5-4351-4BEF-9577-0666A7B345F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1684" name="Slide Number Placeholder 3">
            <a:extLst>
              <a:ext uri="{FF2B5EF4-FFF2-40B4-BE49-F238E27FC236}">
                <a16:creationId xmlns:a16="http://schemas.microsoft.com/office/drawing/2014/main" id="{E705B5F7-EA6D-4141-AE5C-05F851505AC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A7149E52-39A4-4A52-BCE1-F6BF62BF4011}" type="slidenum">
              <a:rPr lang="en-US" altLang="en-US" sz="1200" i="0"/>
              <a:pPr/>
              <a:t>20</a:t>
            </a:fld>
            <a:endParaRPr lang="en-US" altLang="en-US" sz="1200" i="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145B2E35-80A8-4CDE-B900-0D3FB60611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C1552354-3F13-4896-86D5-CDA96BE18B8D}" type="slidenum">
              <a:rPr lang="en-US" altLang="en-US" sz="1200" i="0"/>
              <a:pPr/>
              <a:t>21</a:t>
            </a:fld>
            <a:endParaRPr lang="en-US" altLang="en-US" sz="1200" i="0"/>
          </a:p>
        </p:txBody>
      </p:sp>
      <p:sp>
        <p:nvSpPr>
          <p:cNvPr id="72707" name="Rectangle 2">
            <a:extLst>
              <a:ext uri="{FF2B5EF4-FFF2-40B4-BE49-F238E27FC236}">
                <a16:creationId xmlns:a16="http://schemas.microsoft.com/office/drawing/2014/main" id="{B055FBFE-E6B1-4B3C-A594-829081798D64}"/>
              </a:ext>
            </a:extLst>
          </p:cNvPr>
          <p:cNvSpPr>
            <a:spLocks noRot="1" noChangeArrowheads="1" noTextEdit="1"/>
          </p:cNvSpPr>
          <p:nvPr>
            <p:ph type="sldImg"/>
          </p:nvPr>
        </p:nvSpPr>
        <p:spPr>
          <a:ln/>
        </p:spPr>
      </p:sp>
      <p:sp>
        <p:nvSpPr>
          <p:cNvPr id="72708" name="Rectangle 3">
            <a:extLst>
              <a:ext uri="{FF2B5EF4-FFF2-40B4-BE49-F238E27FC236}">
                <a16:creationId xmlns:a16="http://schemas.microsoft.com/office/drawing/2014/main" id="{9F5ECAB6-1B33-4B71-A13C-C8A7617AC02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Have fun with this exercise, and then we’ll discuss what we can do both as individuals and as a community to address lifestyle risk factors.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B880E9E4-C4FE-4D04-A317-F75EABF8959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81BFB119-363F-4CB7-B9B4-9268AE67F895}" type="slidenum">
              <a:rPr lang="en-US" altLang="en-US" sz="1200" i="0"/>
              <a:pPr/>
              <a:t>22</a:t>
            </a:fld>
            <a:endParaRPr lang="en-US" altLang="en-US" sz="1200" i="0"/>
          </a:p>
        </p:txBody>
      </p:sp>
      <p:sp>
        <p:nvSpPr>
          <p:cNvPr id="73731" name="Rectangle 2">
            <a:extLst>
              <a:ext uri="{FF2B5EF4-FFF2-40B4-BE49-F238E27FC236}">
                <a16:creationId xmlns:a16="http://schemas.microsoft.com/office/drawing/2014/main" id="{0B5C1039-43D7-453E-B09B-C8DF5BB01687}"/>
              </a:ext>
            </a:extLst>
          </p:cNvPr>
          <p:cNvSpPr>
            <a:spLocks noRot="1" noChangeArrowheads="1" noTextEdit="1"/>
          </p:cNvSpPr>
          <p:nvPr>
            <p:ph type="sldImg"/>
          </p:nvPr>
        </p:nvSpPr>
        <p:spPr>
          <a:ln/>
        </p:spPr>
      </p:sp>
      <p:sp>
        <p:nvSpPr>
          <p:cNvPr id="73732" name="Rectangle 3">
            <a:extLst>
              <a:ext uri="{FF2B5EF4-FFF2-40B4-BE49-F238E27FC236}">
                <a16:creationId xmlns:a16="http://schemas.microsoft.com/office/drawing/2014/main" id="{8DD239CD-6C97-4E66-88C0-5048989E0F1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FC818838-0D78-4153-B8DE-5492DDF612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CA070989-4EB0-46CA-A7B2-0D37B778C84E}" type="slidenum">
              <a:rPr lang="en-US" altLang="en-US" sz="1200" i="0"/>
              <a:pPr/>
              <a:t>23</a:t>
            </a:fld>
            <a:endParaRPr lang="en-US" altLang="en-US" sz="1200" i="0"/>
          </a:p>
        </p:txBody>
      </p:sp>
      <p:sp>
        <p:nvSpPr>
          <p:cNvPr id="74755" name="Rectangle 2">
            <a:extLst>
              <a:ext uri="{FF2B5EF4-FFF2-40B4-BE49-F238E27FC236}">
                <a16:creationId xmlns:a16="http://schemas.microsoft.com/office/drawing/2014/main" id="{D21BE433-B6F6-4A2F-A309-3D7DB082358A}"/>
              </a:ext>
            </a:extLst>
          </p:cNvPr>
          <p:cNvSpPr>
            <a:spLocks noRot="1" noChangeArrowheads="1" noTextEdit="1"/>
          </p:cNvSpPr>
          <p:nvPr>
            <p:ph type="sldImg"/>
          </p:nvPr>
        </p:nvSpPr>
        <p:spPr>
          <a:ln/>
        </p:spPr>
      </p:sp>
      <p:sp>
        <p:nvSpPr>
          <p:cNvPr id="74756" name="Rectangle 3">
            <a:extLst>
              <a:ext uri="{FF2B5EF4-FFF2-40B4-BE49-F238E27FC236}">
                <a16:creationId xmlns:a16="http://schemas.microsoft.com/office/drawing/2014/main" id="{4494E66B-CDCF-4D81-A703-A45C52DCFFA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A9D7C80D-C209-4997-B218-A18D907247D5}"/>
              </a:ext>
            </a:extLst>
          </p:cNvPr>
          <p:cNvSpPr>
            <a:spLocks noGrp="1" noRot="1" noChangeAspect="1" noTextEdit="1"/>
          </p:cNvSpPr>
          <p:nvPr>
            <p:ph type="sldImg"/>
          </p:nvPr>
        </p:nvSpPr>
        <p:spPr>
          <a:ln/>
        </p:spPr>
      </p:sp>
      <p:sp>
        <p:nvSpPr>
          <p:cNvPr id="75779" name="Notes Placeholder 2">
            <a:extLst>
              <a:ext uri="{FF2B5EF4-FFF2-40B4-BE49-F238E27FC236}">
                <a16:creationId xmlns:a16="http://schemas.microsoft.com/office/drawing/2014/main" id="{62C4DDF5-DF4D-4348-ACC3-16BAE9647D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5780" name="Slide Number Placeholder 3">
            <a:extLst>
              <a:ext uri="{FF2B5EF4-FFF2-40B4-BE49-F238E27FC236}">
                <a16:creationId xmlns:a16="http://schemas.microsoft.com/office/drawing/2014/main" id="{B1BDE126-3ADB-436D-A3DB-44F7F067CF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4536FE68-3A02-4371-855B-ED9FF7C06E9F}" type="slidenum">
              <a:rPr lang="en-US" altLang="en-US" sz="1200" i="0"/>
              <a:pPr/>
              <a:t>24</a:t>
            </a:fld>
            <a:endParaRPr lang="en-US" altLang="en-US" sz="1200" i="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A9BF60DD-191D-4D72-B140-E87C24226D3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BDC8CC0A-A6DA-49A2-A5E9-887097D44C69}" type="slidenum">
              <a:rPr lang="en-US" altLang="en-US" sz="1200" i="0"/>
              <a:pPr/>
              <a:t>25</a:t>
            </a:fld>
            <a:endParaRPr lang="en-US" altLang="en-US" sz="1200" i="0"/>
          </a:p>
        </p:txBody>
      </p:sp>
      <p:sp>
        <p:nvSpPr>
          <p:cNvPr id="76803" name="Rectangle 2">
            <a:extLst>
              <a:ext uri="{FF2B5EF4-FFF2-40B4-BE49-F238E27FC236}">
                <a16:creationId xmlns:a16="http://schemas.microsoft.com/office/drawing/2014/main" id="{259AA2CB-9B64-4850-91C5-521DE3342C4C}"/>
              </a:ext>
            </a:extLst>
          </p:cNvPr>
          <p:cNvSpPr>
            <a:spLocks noRot="1" noChangeArrowheads="1" noTextEdit="1"/>
          </p:cNvSpPr>
          <p:nvPr>
            <p:ph type="sldImg"/>
          </p:nvPr>
        </p:nvSpPr>
        <p:spPr>
          <a:ln/>
        </p:spPr>
      </p:sp>
      <p:sp>
        <p:nvSpPr>
          <p:cNvPr id="76804" name="Rectangle 3">
            <a:extLst>
              <a:ext uri="{FF2B5EF4-FFF2-40B4-BE49-F238E27FC236}">
                <a16:creationId xmlns:a16="http://schemas.microsoft.com/office/drawing/2014/main" id="{7302F320-217D-47EC-A0AB-BCBAB83169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 lipoprotein analysis provides an accurate assessment of your total cholesterol, LDL, HDL, and triglyceride levels. </a:t>
            </a:r>
          </a:p>
          <a:p>
            <a:pPr eaLnBrk="1" hangingPunct="1"/>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3A129E45-FE7F-480E-9034-FC2CE0D9B837}"/>
              </a:ext>
            </a:extLst>
          </p:cNvPr>
          <p:cNvSpPr>
            <a:spLocks noGrp="1" noRot="1" noChangeAspect="1" noTextEdit="1"/>
          </p:cNvSpPr>
          <p:nvPr>
            <p:ph type="sldImg"/>
          </p:nvPr>
        </p:nvSpPr>
        <p:spPr>
          <a:ln/>
        </p:spPr>
      </p:sp>
      <p:sp>
        <p:nvSpPr>
          <p:cNvPr id="77827" name="Notes Placeholder 2">
            <a:extLst>
              <a:ext uri="{FF2B5EF4-FFF2-40B4-BE49-F238E27FC236}">
                <a16:creationId xmlns:a16="http://schemas.microsoft.com/office/drawing/2014/main" id="{4B9DEE63-70BD-490B-B05A-7CF00F8879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7828" name="Slide Number Placeholder 3">
            <a:extLst>
              <a:ext uri="{FF2B5EF4-FFF2-40B4-BE49-F238E27FC236}">
                <a16:creationId xmlns:a16="http://schemas.microsoft.com/office/drawing/2014/main" id="{9EDD17B7-599F-476D-908D-781A0FCA7F3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765882BA-BF08-41F6-B5D5-990D0DF2EB0A}" type="slidenum">
              <a:rPr lang="en-US" altLang="en-US" sz="1200" i="0"/>
              <a:pPr/>
              <a:t>26</a:t>
            </a:fld>
            <a:endParaRPr lang="en-US" altLang="en-US" sz="1200" i="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05A21D23-B371-48FD-9FBD-4D888FB6567C}"/>
              </a:ext>
            </a:extLst>
          </p:cNvPr>
          <p:cNvSpPr>
            <a:spLocks noGrp="1" noRot="1" noChangeAspect="1" noTextEdit="1"/>
          </p:cNvSpPr>
          <p:nvPr>
            <p:ph type="sldImg"/>
          </p:nvPr>
        </p:nvSpPr>
        <p:spPr>
          <a:ln/>
        </p:spPr>
      </p:sp>
      <p:sp>
        <p:nvSpPr>
          <p:cNvPr id="78851" name="Notes Placeholder 2">
            <a:extLst>
              <a:ext uri="{FF2B5EF4-FFF2-40B4-BE49-F238E27FC236}">
                <a16:creationId xmlns:a16="http://schemas.microsoft.com/office/drawing/2014/main" id="{2C28A33B-732B-454B-84A8-76274B1C0C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8852" name="Slide Number Placeholder 3">
            <a:extLst>
              <a:ext uri="{FF2B5EF4-FFF2-40B4-BE49-F238E27FC236}">
                <a16:creationId xmlns:a16="http://schemas.microsoft.com/office/drawing/2014/main" id="{4B64F159-4530-4A71-B023-B2399D2801D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0DCA0AC6-DC28-4BDA-83E7-6D061C42A495}" type="slidenum">
              <a:rPr lang="en-US" altLang="en-US" sz="1200" i="0"/>
              <a:pPr/>
              <a:t>27</a:t>
            </a:fld>
            <a:endParaRPr lang="en-US" altLang="en-US" sz="1200" i="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32732472-2BDF-485C-ABD5-A57A185CED48}"/>
              </a:ext>
            </a:extLst>
          </p:cNvPr>
          <p:cNvSpPr>
            <a:spLocks noGrp="1" noRot="1" noChangeAspect="1" noTextEdit="1"/>
          </p:cNvSpPr>
          <p:nvPr>
            <p:ph type="sldImg"/>
          </p:nvPr>
        </p:nvSpPr>
        <p:spPr>
          <a:ln/>
        </p:spPr>
      </p:sp>
      <p:sp>
        <p:nvSpPr>
          <p:cNvPr id="79875" name="Notes Placeholder 2">
            <a:extLst>
              <a:ext uri="{FF2B5EF4-FFF2-40B4-BE49-F238E27FC236}">
                <a16:creationId xmlns:a16="http://schemas.microsoft.com/office/drawing/2014/main" id="{6BC2B455-E2D6-4F09-A1FC-D64BBD0378E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9876" name="Slide Number Placeholder 3">
            <a:extLst>
              <a:ext uri="{FF2B5EF4-FFF2-40B4-BE49-F238E27FC236}">
                <a16:creationId xmlns:a16="http://schemas.microsoft.com/office/drawing/2014/main" id="{2FBA6489-D62C-4400-AC69-09629BD96F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87C7B662-6B0C-4E67-BB28-CE7B9274528F}" type="slidenum">
              <a:rPr lang="en-US" altLang="en-US" sz="1200" i="0"/>
              <a:pPr/>
              <a:t>28</a:t>
            </a:fld>
            <a:endParaRPr lang="en-US" altLang="en-US" sz="1200" i="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id="{E8D7A92B-9C2F-480E-BFE3-B0476DA9753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4C00BF1B-1E77-4BC0-BF84-7C8DC1B404D2}" type="slidenum">
              <a:rPr lang="en-US" altLang="en-US" sz="1200" i="0"/>
              <a:pPr/>
              <a:t>29</a:t>
            </a:fld>
            <a:endParaRPr lang="en-US" altLang="en-US" sz="1200" i="0"/>
          </a:p>
        </p:txBody>
      </p:sp>
      <p:sp>
        <p:nvSpPr>
          <p:cNvPr id="80899" name="Rectangle 2">
            <a:extLst>
              <a:ext uri="{FF2B5EF4-FFF2-40B4-BE49-F238E27FC236}">
                <a16:creationId xmlns:a16="http://schemas.microsoft.com/office/drawing/2014/main" id="{0EEFF4D0-FC37-4D97-ADA9-942704F3B61C}"/>
              </a:ext>
            </a:extLst>
          </p:cNvPr>
          <p:cNvSpPr>
            <a:spLocks noRot="1" noChangeArrowheads="1" noTextEdit="1"/>
          </p:cNvSpPr>
          <p:nvPr>
            <p:ph type="sldImg"/>
          </p:nvPr>
        </p:nvSpPr>
        <p:spPr>
          <a:ln/>
        </p:spPr>
      </p:sp>
      <p:sp>
        <p:nvSpPr>
          <p:cNvPr id="80900" name="Rectangle 3">
            <a:extLst>
              <a:ext uri="{FF2B5EF4-FFF2-40B4-BE49-F238E27FC236}">
                <a16:creationId xmlns:a16="http://schemas.microsoft.com/office/drawing/2014/main" id="{3F2E3DCF-53B4-49F0-9AD6-B27C6B89F3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For the average person, 110/80 is a healthy blood pressure. High blood pressure is diagnosed when systolic pressure (the first number) is 140 or above. </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B6FB199D-68BC-4E8E-B5BD-58C195467607}"/>
              </a:ext>
            </a:extLst>
          </p:cNvPr>
          <p:cNvSpPr>
            <a:spLocks noGrp="1" noRot="1" noChangeAspect="1" noTextEdit="1"/>
          </p:cNvSpPr>
          <p:nvPr>
            <p:ph type="sldImg"/>
          </p:nvPr>
        </p:nvSpPr>
        <p:spPr>
          <a:ln/>
        </p:spPr>
      </p:sp>
      <p:sp>
        <p:nvSpPr>
          <p:cNvPr id="81923" name="Notes Placeholder 2">
            <a:extLst>
              <a:ext uri="{FF2B5EF4-FFF2-40B4-BE49-F238E27FC236}">
                <a16:creationId xmlns:a16="http://schemas.microsoft.com/office/drawing/2014/main" id="{6DD49906-D3A3-4EB2-B08D-EE70CEAFB5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24" name="Slide Number Placeholder 3">
            <a:extLst>
              <a:ext uri="{FF2B5EF4-FFF2-40B4-BE49-F238E27FC236}">
                <a16:creationId xmlns:a16="http://schemas.microsoft.com/office/drawing/2014/main" id="{1AE03E49-A114-498A-AB36-52B9FD8AA24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1ABC51EA-F881-43CE-A9C2-71135F81B97E}" type="slidenum">
              <a:rPr lang="en-US" altLang="en-US" sz="1200" i="0"/>
              <a:pPr/>
              <a:t>30</a:t>
            </a:fld>
            <a:endParaRPr lang="en-US" altLang="en-US" sz="1200" i="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A640BBDC-606A-4C5F-B66E-9176122632FC}"/>
              </a:ext>
            </a:extLst>
          </p:cNvPr>
          <p:cNvSpPr>
            <a:spLocks noGrp="1" noRot="1" noChangeAspect="1" noTextEdit="1"/>
          </p:cNvSpPr>
          <p:nvPr>
            <p:ph type="sldImg"/>
          </p:nvPr>
        </p:nvSpPr>
        <p:spPr>
          <a:ln/>
        </p:spPr>
      </p:sp>
      <p:sp>
        <p:nvSpPr>
          <p:cNvPr id="82947" name="Notes Placeholder 2">
            <a:extLst>
              <a:ext uri="{FF2B5EF4-FFF2-40B4-BE49-F238E27FC236}">
                <a16:creationId xmlns:a16="http://schemas.microsoft.com/office/drawing/2014/main" id="{1F47F249-4EC3-4D82-9132-BCB996C743B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2948" name="Slide Number Placeholder 3">
            <a:extLst>
              <a:ext uri="{FF2B5EF4-FFF2-40B4-BE49-F238E27FC236}">
                <a16:creationId xmlns:a16="http://schemas.microsoft.com/office/drawing/2014/main" id="{4A8ADC6B-ED7A-42FC-B729-BBA92382E41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B26681CB-1BBA-4B42-A5F2-E63434707B5E}" type="slidenum">
              <a:rPr lang="en-US" altLang="en-US" sz="1200" i="0"/>
              <a:pPr/>
              <a:t>31</a:t>
            </a:fld>
            <a:endParaRPr lang="en-US" altLang="en-US" sz="1200" i="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a:extLst>
              <a:ext uri="{FF2B5EF4-FFF2-40B4-BE49-F238E27FC236}">
                <a16:creationId xmlns:a16="http://schemas.microsoft.com/office/drawing/2014/main" id="{9E712536-9C1E-4995-B594-8C98812522E5}"/>
              </a:ext>
            </a:extLst>
          </p:cNvPr>
          <p:cNvSpPr>
            <a:spLocks noGrp="1" noRot="1" noChangeAspect="1" noTextEdit="1"/>
          </p:cNvSpPr>
          <p:nvPr>
            <p:ph type="sldImg"/>
          </p:nvPr>
        </p:nvSpPr>
        <p:spPr>
          <a:ln/>
        </p:spPr>
      </p:sp>
      <p:sp>
        <p:nvSpPr>
          <p:cNvPr id="115715" name="Notes Placeholder 2">
            <a:extLst>
              <a:ext uri="{FF2B5EF4-FFF2-40B4-BE49-F238E27FC236}">
                <a16:creationId xmlns:a16="http://schemas.microsoft.com/office/drawing/2014/main" id="{9C7673AC-8192-4FA9-ADA4-D2FA2C352D2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15716" name="Slide Number Placeholder 3">
            <a:extLst>
              <a:ext uri="{FF2B5EF4-FFF2-40B4-BE49-F238E27FC236}">
                <a16:creationId xmlns:a16="http://schemas.microsoft.com/office/drawing/2014/main" id="{5A588104-2359-40A5-9570-3A9ECCA21E16}"/>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pPr algn="r"/>
            <a:fld id="{94085B68-AC1D-4E69-A0BD-C97199E9417A}" type="slidenum">
              <a:rPr lang="en-US" altLang="en-US" sz="1200" i="0"/>
              <a:pPr algn="r"/>
              <a:t>32</a:t>
            </a:fld>
            <a:endParaRPr lang="en-US" altLang="en-US" sz="1200" i="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B1757BC1-DCD5-4E7A-80D7-14BE816B666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528FE26F-F076-4099-90BE-792868F37707}" type="slidenum">
              <a:rPr lang="en-US" altLang="en-US" sz="1200" i="0"/>
              <a:pPr/>
              <a:t>33</a:t>
            </a:fld>
            <a:endParaRPr lang="en-US" altLang="en-US" sz="1200" i="0"/>
          </a:p>
        </p:txBody>
      </p:sp>
      <p:sp>
        <p:nvSpPr>
          <p:cNvPr id="83971" name="Rectangle 2">
            <a:extLst>
              <a:ext uri="{FF2B5EF4-FFF2-40B4-BE49-F238E27FC236}">
                <a16:creationId xmlns:a16="http://schemas.microsoft.com/office/drawing/2014/main" id="{F9CD5E96-286D-43BE-9B71-248BD8F5E036}"/>
              </a:ext>
            </a:extLst>
          </p:cNvPr>
          <p:cNvSpPr>
            <a:spLocks noRot="1" noChangeArrowheads="1" noTextEdit="1"/>
          </p:cNvSpPr>
          <p:nvPr>
            <p:ph type="sldImg"/>
          </p:nvPr>
        </p:nvSpPr>
        <p:spPr>
          <a:ln/>
        </p:spPr>
      </p:sp>
      <p:sp>
        <p:nvSpPr>
          <p:cNvPr id="83972" name="Rectangle 3">
            <a:extLst>
              <a:ext uri="{FF2B5EF4-FFF2-40B4-BE49-F238E27FC236}">
                <a16:creationId xmlns:a16="http://schemas.microsoft.com/office/drawing/2014/main" id="{451F41E3-86D0-4925-B85A-B22DF2C3EC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In 2004, CVD claimed the lives of more women than men, even though more men had heart attacks.</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a:extLst>
              <a:ext uri="{FF2B5EF4-FFF2-40B4-BE49-F238E27FC236}">
                <a16:creationId xmlns:a16="http://schemas.microsoft.com/office/drawing/2014/main" id="{DEC7B9D8-4C60-4142-A154-94878B18903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pPr algn="r"/>
            <a:fld id="{9616DBC2-1083-4E04-B51E-DDF469FE3E8A}" type="slidenum">
              <a:rPr lang="en-US" altLang="en-US" sz="1200" i="0"/>
              <a:pPr algn="r"/>
              <a:t>34</a:t>
            </a:fld>
            <a:endParaRPr lang="en-US" altLang="en-US" sz="1200" i="0"/>
          </a:p>
        </p:txBody>
      </p:sp>
      <p:sp>
        <p:nvSpPr>
          <p:cNvPr id="84995" name="Rectangle 2">
            <a:extLst>
              <a:ext uri="{FF2B5EF4-FFF2-40B4-BE49-F238E27FC236}">
                <a16:creationId xmlns:a16="http://schemas.microsoft.com/office/drawing/2014/main" id="{BDCDF24B-D8BA-4938-8FE6-252986C231B9}"/>
              </a:ext>
            </a:extLst>
          </p:cNvPr>
          <p:cNvSpPr>
            <a:spLocks noRot="1" noChangeArrowheads="1" noTextEdit="1"/>
          </p:cNvSpPr>
          <p:nvPr>
            <p:ph type="sldImg"/>
          </p:nvPr>
        </p:nvSpPr>
        <p:spPr>
          <a:ln/>
        </p:spPr>
      </p:sp>
      <p:sp>
        <p:nvSpPr>
          <p:cNvPr id="84996" name="Rectangle 3">
            <a:extLst>
              <a:ext uri="{FF2B5EF4-FFF2-40B4-BE49-F238E27FC236}">
                <a16:creationId xmlns:a16="http://schemas.microsoft.com/office/drawing/2014/main" id="{625B3297-FC46-4CC6-BCBC-DB14DF8507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6EA5391D-9F3C-4C42-92AB-08F6EF9FFEB3}"/>
              </a:ext>
            </a:extLst>
          </p:cNvPr>
          <p:cNvSpPr>
            <a:spLocks noGrp="1" noRot="1" noChangeAspect="1" noTextEdit="1"/>
          </p:cNvSpPr>
          <p:nvPr>
            <p:ph type="sldImg"/>
          </p:nvPr>
        </p:nvSpPr>
        <p:spPr>
          <a:ln/>
        </p:spPr>
      </p:sp>
      <p:sp>
        <p:nvSpPr>
          <p:cNvPr id="86019" name="Notes Placeholder 2">
            <a:extLst>
              <a:ext uri="{FF2B5EF4-FFF2-40B4-BE49-F238E27FC236}">
                <a16:creationId xmlns:a16="http://schemas.microsoft.com/office/drawing/2014/main" id="{8B21FCF9-A560-439C-BF81-70B6E544942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6020" name="Slide Number Placeholder 3">
            <a:extLst>
              <a:ext uri="{FF2B5EF4-FFF2-40B4-BE49-F238E27FC236}">
                <a16:creationId xmlns:a16="http://schemas.microsoft.com/office/drawing/2014/main" id="{225085C4-2551-473A-A303-253E605DF83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D70265DE-3556-48FD-86A4-F23C57317A7F}" type="slidenum">
              <a:rPr lang="en-US" altLang="en-US" sz="1200" i="0"/>
              <a:pPr/>
              <a:t>35</a:t>
            </a:fld>
            <a:endParaRPr lang="en-US" altLang="en-US" sz="1200" i="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id="{D99F609F-2E80-4343-9602-B824390CA1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C6D1EA56-6404-4077-8D53-EEC3CEAD14D9}" type="slidenum">
              <a:rPr lang="en-US" altLang="en-US" sz="1200" i="0"/>
              <a:pPr/>
              <a:t>36</a:t>
            </a:fld>
            <a:endParaRPr lang="en-US" altLang="en-US" sz="1200" i="0"/>
          </a:p>
        </p:txBody>
      </p:sp>
      <p:sp>
        <p:nvSpPr>
          <p:cNvPr id="87043" name="Rectangle 2">
            <a:extLst>
              <a:ext uri="{FF2B5EF4-FFF2-40B4-BE49-F238E27FC236}">
                <a16:creationId xmlns:a16="http://schemas.microsoft.com/office/drawing/2014/main" id="{74ED14A2-713F-4A19-AD79-7B4C6D4DB953}"/>
              </a:ext>
            </a:extLst>
          </p:cNvPr>
          <p:cNvSpPr>
            <a:spLocks noRot="1" noChangeArrowheads="1" noTextEdit="1"/>
          </p:cNvSpPr>
          <p:nvPr>
            <p:ph type="sldImg"/>
          </p:nvPr>
        </p:nvSpPr>
        <p:spPr>
          <a:ln/>
        </p:spPr>
      </p:sp>
      <p:sp>
        <p:nvSpPr>
          <p:cNvPr id="87044" name="Rectangle 3">
            <a:extLst>
              <a:ext uri="{FF2B5EF4-FFF2-40B4-BE49-F238E27FC236}">
                <a16:creationId xmlns:a16="http://schemas.microsoft.com/office/drawing/2014/main" id="{1EC4FE9A-F6B6-4FBF-B9D4-B1EDC890C46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US" altLang="en-US" sz="800"/>
              <a:t>An ECG is a record of the heart’s electrical activity.</a:t>
            </a:r>
          </a:p>
          <a:p>
            <a:pPr eaLnBrk="1" hangingPunct="1">
              <a:lnSpc>
                <a:spcPct val="80000"/>
              </a:lnSpc>
            </a:pPr>
            <a:endParaRPr lang="en-US" altLang="en-US" sz="800"/>
          </a:p>
          <a:p>
            <a:pPr eaLnBrk="1" hangingPunct="1">
              <a:lnSpc>
                <a:spcPct val="80000"/>
              </a:lnSpc>
            </a:pPr>
            <a:r>
              <a:rPr lang="en-US" altLang="en-US" sz="800"/>
              <a:t>Angiography (also referred to as cardiac catheterization), is more accurate than an ECG. In angiography, a needle-thin tube called a catheter is threaded through heart arteries, a dye is injected, and an X ray is taken to discover blockages.</a:t>
            </a:r>
          </a:p>
          <a:p>
            <a:pPr eaLnBrk="1" hangingPunct="1">
              <a:lnSpc>
                <a:spcPct val="80000"/>
              </a:lnSpc>
            </a:pPr>
            <a:endParaRPr lang="en-US" altLang="en-US" sz="800"/>
          </a:p>
          <a:p>
            <a:pPr eaLnBrk="1" hangingPunct="1">
              <a:lnSpc>
                <a:spcPct val="80000"/>
              </a:lnSpc>
            </a:pPr>
            <a:r>
              <a:rPr lang="en-US" altLang="en-US" sz="800"/>
              <a:t>A PET scan produces three-dimensional images of the heart as blood flows through it. During a PET scan, a patient receives an intravenous injection of a radioactive tracer at rest and during exercise.</a:t>
            </a:r>
          </a:p>
          <a:p>
            <a:pPr eaLnBrk="1" hangingPunct="1">
              <a:lnSpc>
                <a:spcPct val="80000"/>
              </a:lnSpc>
            </a:pPr>
            <a:endParaRPr lang="en-US" altLang="en-US" sz="800"/>
          </a:p>
          <a:p>
            <a:pPr eaLnBrk="1" hangingPunct="1">
              <a:lnSpc>
                <a:spcPct val="80000"/>
              </a:lnSpc>
            </a:pPr>
            <a:r>
              <a:rPr lang="en-US" altLang="en-US" sz="800"/>
              <a:t>SPECT scans are a newer method and provide an even better view than a PET scan.</a:t>
            </a:r>
          </a:p>
          <a:p>
            <a:pPr eaLnBrk="1" hangingPunct="1">
              <a:lnSpc>
                <a:spcPct val="80000"/>
              </a:lnSpc>
            </a:pPr>
            <a:endParaRPr lang="en-US" altLang="en-US" sz="800"/>
          </a:p>
          <a:p>
            <a:pPr eaLnBrk="1" hangingPunct="1">
              <a:lnSpc>
                <a:spcPct val="80000"/>
              </a:lnSpc>
            </a:pPr>
            <a:r>
              <a:rPr lang="en-US" altLang="en-US" sz="800"/>
              <a:t>Radionuclide imaging procedures involve injecting radionuclides into the bloodstream. Computer-generated pictures can then show them in the heart.</a:t>
            </a:r>
          </a:p>
          <a:p>
            <a:pPr eaLnBrk="1" hangingPunct="1">
              <a:lnSpc>
                <a:spcPct val="80000"/>
              </a:lnSpc>
            </a:pPr>
            <a:endParaRPr lang="en-US" altLang="en-US" sz="800"/>
          </a:p>
          <a:p>
            <a:pPr eaLnBrk="1" hangingPunct="1">
              <a:lnSpc>
                <a:spcPct val="80000"/>
              </a:lnSpc>
            </a:pPr>
            <a:r>
              <a:rPr lang="en-US" altLang="en-US" sz="800"/>
              <a:t>An MRI uses powerful magnets to look inside the body. Computer-generated pictures can show the heart muscle and help physicians identify damage from a heart attack, diagnose congenital heart defects, and evaluate disease of larger blood vessels such as the aorta.</a:t>
            </a:r>
          </a:p>
          <a:p>
            <a:pPr eaLnBrk="1" hangingPunct="1">
              <a:lnSpc>
                <a:spcPct val="80000"/>
              </a:lnSpc>
            </a:pPr>
            <a:endParaRPr lang="en-US" altLang="en-US" sz="800"/>
          </a:p>
          <a:p>
            <a:pPr eaLnBrk="1" hangingPunct="1">
              <a:lnSpc>
                <a:spcPct val="80000"/>
              </a:lnSpc>
            </a:pPr>
            <a:r>
              <a:rPr lang="en-US" altLang="en-US" sz="800"/>
              <a:t>Ultrafast CT is an especially fast form of heart X ray designed to evaluate bypass grafts, diagnose ventricular function, and measure calcium deposits.</a:t>
            </a:r>
          </a:p>
          <a:p>
            <a:pPr eaLnBrk="1" hangingPunct="1">
              <a:lnSpc>
                <a:spcPct val="80000"/>
              </a:lnSpc>
            </a:pPr>
            <a:endParaRPr lang="en-US" altLang="en-US" sz="800"/>
          </a:p>
          <a:p>
            <a:pPr eaLnBrk="1" hangingPunct="1">
              <a:lnSpc>
                <a:spcPct val="80000"/>
              </a:lnSpc>
            </a:pPr>
            <a:r>
              <a:rPr lang="en-US" altLang="en-US" sz="800"/>
              <a:t>DSA is a modified form of computer-aided imaging that records pictures of the heart and its blood vessels.</a:t>
            </a:r>
          </a:p>
          <a:p>
            <a:pPr eaLnBrk="1" hangingPunct="1">
              <a:lnSpc>
                <a:spcPct val="80000"/>
              </a:lnSpc>
            </a:pPr>
            <a:endParaRPr lang="en-US" altLang="en-US" sz="800"/>
          </a:p>
          <a:p>
            <a:pPr eaLnBrk="1" hangingPunct="1">
              <a:lnSpc>
                <a:spcPct val="80000"/>
              </a:lnSpc>
            </a:pPr>
            <a:endParaRPr lang="en-US" altLang="en-US" sz="80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a:extLst>
              <a:ext uri="{FF2B5EF4-FFF2-40B4-BE49-F238E27FC236}">
                <a16:creationId xmlns:a16="http://schemas.microsoft.com/office/drawing/2014/main" id="{4AFFDC87-6D00-493E-9CFD-76E909B46615}"/>
              </a:ext>
            </a:extLst>
          </p:cNvPr>
          <p:cNvSpPr>
            <a:spLocks noGrp="1" noRot="1" noChangeAspect="1" noTextEdit="1"/>
          </p:cNvSpPr>
          <p:nvPr>
            <p:ph type="sldImg"/>
          </p:nvPr>
        </p:nvSpPr>
        <p:spPr>
          <a:ln/>
        </p:spPr>
      </p:sp>
      <p:sp>
        <p:nvSpPr>
          <p:cNvPr id="88067" name="Notes Placeholder 2">
            <a:extLst>
              <a:ext uri="{FF2B5EF4-FFF2-40B4-BE49-F238E27FC236}">
                <a16:creationId xmlns:a16="http://schemas.microsoft.com/office/drawing/2014/main" id="{1756CD82-9570-43A8-AAC6-EF1447B5B2E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8068" name="Slide Number Placeholder 3">
            <a:extLst>
              <a:ext uri="{FF2B5EF4-FFF2-40B4-BE49-F238E27FC236}">
                <a16:creationId xmlns:a16="http://schemas.microsoft.com/office/drawing/2014/main" id="{6BAC6263-E37E-4EA5-AFD3-4AB1670C660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D9679A2B-2795-4C15-A2B3-190FBD38B8E3}" type="slidenum">
              <a:rPr lang="en-US" altLang="en-US" sz="1200" i="0"/>
              <a:pPr/>
              <a:t>37</a:t>
            </a:fld>
            <a:endParaRPr lang="en-US" altLang="en-US" sz="1200" i="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C990EB01-63E2-444D-9B26-00D7FE66D25A}"/>
              </a:ext>
            </a:extLst>
          </p:cNvPr>
          <p:cNvSpPr>
            <a:spLocks noGrp="1" noRot="1" noChangeAspect="1" noTextEdit="1"/>
          </p:cNvSpPr>
          <p:nvPr>
            <p:ph type="sldImg"/>
          </p:nvPr>
        </p:nvSpPr>
        <p:spPr>
          <a:ln/>
        </p:spPr>
      </p:sp>
      <p:sp>
        <p:nvSpPr>
          <p:cNvPr id="89091" name="Notes Placeholder 2">
            <a:extLst>
              <a:ext uri="{FF2B5EF4-FFF2-40B4-BE49-F238E27FC236}">
                <a16:creationId xmlns:a16="http://schemas.microsoft.com/office/drawing/2014/main" id="{EB26904C-50A0-44A5-9A15-5D43F6104F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9092" name="Slide Number Placeholder 3">
            <a:extLst>
              <a:ext uri="{FF2B5EF4-FFF2-40B4-BE49-F238E27FC236}">
                <a16:creationId xmlns:a16="http://schemas.microsoft.com/office/drawing/2014/main" id="{E16288E0-F2DC-4852-A379-3F40F0F49E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9ABD852C-DFFB-4DB0-BE39-F8F9757570C8}" type="slidenum">
              <a:rPr lang="en-US" altLang="en-US" sz="1200" i="0"/>
              <a:pPr/>
              <a:t>38</a:t>
            </a:fld>
            <a:endParaRPr lang="en-US" altLang="en-US" sz="1200" i="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12221FF2-CBAD-4301-8466-9EDCE379C7AA}"/>
              </a:ext>
            </a:extLst>
          </p:cNvPr>
          <p:cNvSpPr>
            <a:spLocks noGrp="1" noRot="1" noChangeAspect="1" noTextEdit="1"/>
          </p:cNvSpPr>
          <p:nvPr>
            <p:ph type="sldImg"/>
          </p:nvPr>
        </p:nvSpPr>
        <p:spPr>
          <a:ln/>
        </p:spPr>
      </p:sp>
      <p:sp>
        <p:nvSpPr>
          <p:cNvPr id="90115" name="Notes Placeholder 2">
            <a:extLst>
              <a:ext uri="{FF2B5EF4-FFF2-40B4-BE49-F238E27FC236}">
                <a16:creationId xmlns:a16="http://schemas.microsoft.com/office/drawing/2014/main" id="{A581CB59-85D5-4E23-A334-EF363E2DF7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0116" name="Slide Number Placeholder 3">
            <a:extLst>
              <a:ext uri="{FF2B5EF4-FFF2-40B4-BE49-F238E27FC236}">
                <a16:creationId xmlns:a16="http://schemas.microsoft.com/office/drawing/2014/main" id="{87A378FD-EE7E-4018-B789-648381B85C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ADC818A6-4835-4AE7-97DD-9ED5ABC808FF}" type="slidenum">
              <a:rPr lang="en-US" altLang="en-US" sz="1200" i="0"/>
              <a:pPr/>
              <a:t>39</a:t>
            </a:fld>
            <a:endParaRPr lang="en-US" altLang="en-US" sz="1200" i="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3FDB5E39-9B9E-48DA-93FE-AC7A87EB94B2}"/>
              </a:ext>
            </a:extLst>
          </p:cNvPr>
          <p:cNvSpPr>
            <a:spLocks noGrp="1" noRot="1" noChangeAspect="1" noTextEdit="1"/>
          </p:cNvSpPr>
          <p:nvPr>
            <p:ph type="sldImg"/>
          </p:nvPr>
        </p:nvSpPr>
        <p:spPr>
          <a:ln/>
        </p:spPr>
      </p:sp>
      <p:sp>
        <p:nvSpPr>
          <p:cNvPr id="91139" name="Notes Placeholder 2">
            <a:extLst>
              <a:ext uri="{FF2B5EF4-FFF2-40B4-BE49-F238E27FC236}">
                <a16:creationId xmlns:a16="http://schemas.microsoft.com/office/drawing/2014/main" id="{70EE5E17-3040-4FC8-96DF-45FB69F2B90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1140" name="Slide Number Placeholder 3">
            <a:extLst>
              <a:ext uri="{FF2B5EF4-FFF2-40B4-BE49-F238E27FC236}">
                <a16:creationId xmlns:a16="http://schemas.microsoft.com/office/drawing/2014/main" id="{35364FFB-24AE-4B78-BD37-5AAC905122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fld id="{5600A63E-4F7C-44F1-8E08-1680A0439677}" type="slidenum">
              <a:rPr lang="en-US" altLang="en-US" sz="1200" i="0"/>
              <a:pPr/>
              <a:t>40</a:t>
            </a:fld>
            <a:endParaRPr lang="en-US" altLang="en-US" sz="1200" i="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E4483-DA13-4095-B5FA-FAFA1FBE27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CFE8DDE-4742-4781-9075-42779147F6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228FC0A-623D-42E6-9FDE-8FB475D6E205}"/>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5" name="Footer Placeholder 4">
            <a:extLst>
              <a:ext uri="{FF2B5EF4-FFF2-40B4-BE49-F238E27FC236}">
                <a16:creationId xmlns:a16="http://schemas.microsoft.com/office/drawing/2014/main" id="{9D2A4C1B-1054-41CB-9B73-59EBE1E4E7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86D2CB-ECC6-48EB-97A1-35B4B109A6BD}"/>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2421669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EBACF-280F-4CA8-81CA-9D74FD5F05A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EFC940-C466-46D4-BCA9-0122F4254BD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6CA272-AE97-4BF0-A445-141B401F546D}"/>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5" name="Footer Placeholder 4">
            <a:extLst>
              <a:ext uri="{FF2B5EF4-FFF2-40B4-BE49-F238E27FC236}">
                <a16:creationId xmlns:a16="http://schemas.microsoft.com/office/drawing/2014/main" id="{ACDE1FC6-FB13-4373-A336-4367EEB7BB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2B140D-8F23-4AB1-8BC2-C1C3B3E657B9}"/>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2219111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EAE10-19E1-4D8D-924F-2FDD5D01A2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18118C4-FA9B-45EB-A37A-E7A5D8B016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66D63E2-F70A-46CB-BB04-F5DE317813B6}"/>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5" name="Footer Placeholder 4">
            <a:extLst>
              <a:ext uri="{FF2B5EF4-FFF2-40B4-BE49-F238E27FC236}">
                <a16:creationId xmlns:a16="http://schemas.microsoft.com/office/drawing/2014/main" id="{41A27C1D-7757-45F1-8CF5-CC602D6809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F69993-7EC3-4FB1-A339-2CFD012A0876}"/>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3675327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06990-7BFD-4416-909E-33DCE0F5FD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4A135E9-AD7D-481A-8744-2ABA88079C1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D7A977D-88A6-41A7-9B0C-D48C56D6570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BD924A5-22AD-4D53-97C6-0F7F1ED225C9}"/>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6" name="Footer Placeholder 5">
            <a:extLst>
              <a:ext uri="{FF2B5EF4-FFF2-40B4-BE49-F238E27FC236}">
                <a16:creationId xmlns:a16="http://schemas.microsoft.com/office/drawing/2014/main" id="{22D27326-A98D-4709-8B17-60CD358C91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8DC096-804D-4A6F-8C71-670097025F45}"/>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3893922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EB37C-A3D4-45D4-AAC9-08CD7F99497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CA0C06B-BD22-4BAA-8769-6D8517E32B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5892917-17FE-4277-A0B2-10CCB3389CB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2295D15-E8F9-4D76-A29C-2ABBD77DFF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F712FB4-AF29-4440-AEE2-0836418B2D2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D7CA131-2DFF-44C6-8306-166C8EFBC5C0}"/>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8" name="Footer Placeholder 7">
            <a:extLst>
              <a:ext uri="{FF2B5EF4-FFF2-40B4-BE49-F238E27FC236}">
                <a16:creationId xmlns:a16="http://schemas.microsoft.com/office/drawing/2014/main" id="{7C4B8C48-DB4C-4A36-BCBC-9865999739E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821C998-4229-494D-B41D-9F1D2B78024D}"/>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3735141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59841-5B5E-48B6-889F-337440CBCB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D385807-26B6-424A-967E-2CF798EFFA5C}"/>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4" name="Footer Placeholder 3">
            <a:extLst>
              <a:ext uri="{FF2B5EF4-FFF2-40B4-BE49-F238E27FC236}">
                <a16:creationId xmlns:a16="http://schemas.microsoft.com/office/drawing/2014/main" id="{BD20A10A-5D5A-4A45-A992-5D546A06D00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503D94-1868-4EE1-82E8-14C0E1F21883}"/>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3276056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4692C1-3791-40F5-9CE4-1E952AF51FA6}"/>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3" name="Footer Placeholder 2">
            <a:extLst>
              <a:ext uri="{FF2B5EF4-FFF2-40B4-BE49-F238E27FC236}">
                <a16:creationId xmlns:a16="http://schemas.microsoft.com/office/drawing/2014/main" id="{5C337950-4E18-496C-A042-3A50716A80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E7B0CF2-AE8F-4383-B2E3-D4534837FAED}"/>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2171284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BABB5-0CD8-43B3-8E05-0518FA7642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F42799-3F46-4A8A-8729-DD45E0CF54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5EB0374-F8C7-40C4-AD2E-56160F95BB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C389C8B-32BC-4BD9-828F-A4450D2337D3}"/>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6" name="Footer Placeholder 5">
            <a:extLst>
              <a:ext uri="{FF2B5EF4-FFF2-40B4-BE49-F238E27FC236}">
                <a16:creationId xmlns:a16="http://schemas.microsoft.com/office/drawing/2014/main" id="{9145D800-CDFC-49C2-BDE2-6A19325765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1B59ED-44C1-48F9-8409-7E465FB91385}"/>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1574629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F2C3D-CC6E-401E-AA25-C0D933C62D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671824B-2305-4E41-BC6B-162E0782CF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179EC50-72E5-44A2-9801-0366A434CA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C43B378-3B75-42D7-8A4D-14C6DE6DE306}"/>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6" name="Footer Placeholder 5">
            <a:extLst>
              <a:ext uri="{FF2B5EF4-FFF2-40B4-BE49-F238E27FC236}">
                <a16:creationId xmlns:a16="http://schemas.microsoft.com/office/drawing/2014/main" id="{4C9FF9E3-0D58-4D4D-B251-568D37B101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DDEDB9-7712-40E6-B8D7-64C6A9241905}"/>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1713219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8C296-6683-4CBA-B042-892D265756B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4357334-8BAE-4F8B-BF6B-00C4F19C4A8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A0D57F-CA79-424C-90D1-2EEA11A33C41}"/>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5" name="Footer Placeholder 4">
            <a:extLst>
              <a:ext uri="{FF2B5EF4-FFF2-40B4-BE49-F238E27FC236}">
                <a16:creationId xmlns:a16="http://schemas.microsoft.com/office/drawing/2014/main" id="{3B5894A3-870B-4773-B6DC-63126F062B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60D473-5299-4306-97D3-9C4C47EC2275}"/>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2519515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2920B1-6D01-42E5-AA54-517ABF5E130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25AB419-B621-4244-852C-B81E61EB166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7FE4B7-406D-4A58-BA80-141A5A5C68CA}"/>
              </a:ext>
            </a:extLst>
          </p:cNvPr>
          <p:cNvSpPr>
            <a:spLocks noGrp="1"/>
          </p:cNvSpPr>
          <p:nvPr>
            <p:ph type="dt" sz="half" idx="10"/>
          </p:nvPr>
        </p:nvSpPr>
        <p:spPr/>
        <p:txBody>
          <a:bodyPr/>
          <a:lstStyle/>
          <a:p>
            <a:fld id="{4DB2A65A-F93A-4916-B56A-EBCF6EB973C2}" type="datetimeFigureOut">
              <a:rPr lang="en-US" smtClean="0"/>
              <a:t>10/21/2018</a:t>
            </a:fld>
            <a:endParaRPr lang="en-US"/>
          </a:p>
        </p:txBody>
      </p:sp>
      <p:sp>
        <p:nvSpPr>
          <p:cNvPr id="5" name="Footer Placeholder 4">
            <a:extLst>
              <a:ext uri="{FF2B5EF4-FFF2-40B4-BE49-F238E27FC236}">
                <a16:creationId xmlns:a16="http://schemas.microsoft.com/office/drawing/2014/main" id="{9882614C-48B7-4F22-9384-347C102EB4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47F13-484E-45EB-841A-FDC2904D60AD}"/>
              </a:ext>
            </a:extLst>
          </p:cNvPr>
          <p:cNvSpPr>
            <a:spLocks noGrp="1"/>
          </p:cNvSpPr>
          <p:nvPr>
            <p:ph type="sldNum" sz="quarter" idx="12"/>
          </p:nvPr>
        </p:nvSpPr>
        <p:spPr/>
        <p:txBody>
          <a:bodyPr/>
          <a:lstStyle/>
          <a:p>
            <a:fld id="{862771CF-E8BF-4354-89A0-E829B615C926}" type="slidenum">
              <a:rPr lang="en-US" smtClean="0"/>
              <a:t>‹#›</a:t>
            </a:fld>
            <a:endParaRPr lang="en-US"/>
          </a:p>
        </p:txBody>
      </p:sp>
    </p:spTree>
    <p:extLst>
      <p:ext uri="{BB962C8B-B14F-4D97-AF65-F5344CB8AC3E}">
        <p14:creationId xmlns:p14="http://schemas.microsoft.com/office/powerpoint/2010/main" val="2292129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D43946-F0D8-4986-AD88-C4A55BFCE8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491A259-3E46-4C00-97B4-C50F5229B5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27D0C1-9CB9-48F7-9D7A-0F43064983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B2A65A-F93A-4916-B56A-EBCF6EB973C2}" type="datetimeFigureOut">
              <a:rPr lang="en-US" smtClean="0"/>
              <a:t>10/21/2018</a:t>
            </a:fld>
            <a:endParaRPr lang="en-US"/>
          </a:p>
        </p:txBody>
      </p:sp>
      <p:sp>
        <p:nvSpPr>
          <p:cNvPr id="5" name="Footer Placeholder 4">
            <a:extLst>
              <a:ext uri="{FF2B5EF4-FFF2-40B4-BE49-F238E27FC236}">
                <a16:creationId xmlns:a16="http://schemas.microsoft.com/office/drawing/2014/main" id="{40FEFB35-E432-4CCE-9AF0-8CC3B021E6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68EE559-FBF8-4FFE-8DA7-3A15BBBC0F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2771CF-E8BF-4354-89A0-E829B615C926}" type="slidenum">
              <a:rPr lang="en-US" smtClean="0"/>
              <a:t>‹#›</a:t>
            </a:fld>
            <a:endParaRPr lang="en-US"/>
          </a:p>
        </p:txBody>
      </p:sp>
    </p:spTree>
    <p:extLst>
      <p:ext uri="{BB962C8B-B14F-4D97-AF65-F5344CB8AC3E}">
        <p14:creationId xmlns:p14="http://schemas.microsoft.com/office/powerpoint/2010/main" val="238326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2D31F-A49A-475B-B073-9CB3D34FAF93}"/>
              </a:ext>
            </a:extLst>
          </p:cNvPr>
          <p:cNvSpPr>
            <a:spLocks noGrp="1"/>
          </p:cNvSpPr>
          <p:nvPr>
            <p:ph type="ctrTitle"/>
          </p:nvPr>
        </p:nvSpPr>
        <p:spPr/>
        <p:txBody>
          <a:bodyPr/>
          <a:lstStyle/>
          <a:p>
            <a:r>
              <a:rPr lang="en-GB" dirty="0"/>
              <a:t>Cardiovascular Disease</a:t>
            </a:r>
            <a:endParaRPr lang="en-US" dirty="0"/>
          </a:p>
        </p:txBody>
      </p:sp>
      <p:sp>
        <p:nvSpPr>
          <p:cNvPr id="3" name="Subtitle 2">
            <a:extLst>
              <a:ext uri="{FF2B5EF4-FFF2-40B4-BE49-F238E27FC236}">
                <a16:creationId xmlns:a16="http://schemas.microsoft.com/office/drawing/2014/main" id="{A55A907C-D240-4AA4-872C-F8C1AD4CEAA2}"/>
              </a:ext>
            </a:extLst>
          </p:cNvPr>
          <p:cNvSpPr>
            <a:spLocks noGrp="1"/>
          </p:cNvSpPr>
          <p:nvPr>
            <p:ph type="subTitle" idx="1"/>
          </p:nvPr>
        </p:nvSpPr>
        <p:spPr/>
        <p:txBody>
          <a:bodyPr/>
          <a:lstStyle/>
          <a:p>
            <a:r>
              <a:rPr lang="en-GB" dirty="0"/>
              <a:t>Reducing your risk.</a:t>
            </a:r>
            <a:endParaRPr lang="en-US" dirty="0"/>
          </a:p>
        </p:txBody>
      </p:sp>
    </p:spTree>
    <p:extLst>
      <p:ext uri="{BB962C8B-B14F-4D97-AF65-F5344CB8AC3E}">
        <p14:creationId xmlns:p14="http://schemas.microsoft.com/office/powerpoint/2010/main" val="1539355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8">
            <a:extLst>
              <a:ext uri="{FF2B5EF4-FFF2-40B4-BE49-F238E27FC236}">
                <a16:creationId xmlns:a16="http://schemas.microsoft.com/office/drawing/2014/main" id="{DFCD28CD-B869-4417-837B-98973C58877F}"/>
              </a:ext>
            </a:extLst>
          </p:cNvPr>
          <p:cNvSpPr>
            <a:spLocks noGrp="1" noChangeArrowheads="1"/>
          </p:cNvSpPr>
          <p:nvPr>
            <p:ph type="title"/>
          </p:nvPr>
        </p:nvSpPr>
        <p:spPr>
          <a:xfrm>
            <a:off x="1808163" y="198439"/>
            <a:ext cx="8763000" cy="701731"/>
          </a:xfrm>
        </p:spPr>
        <p:txBody>
          <a:bodyPr anchor="t">
            <a:spAutoFit/>
          </a:bodyPr>
          <a:lstStyle/>
          <a:p>
            <a:pPr eaLnBrk="1" hangingPunct="1"/>
            <a:r>
              <a:rPr lang="en-US" altLang="en-US">
                <a:latin typeface="Arial" panose="020B0604020202020204" pitchFamily="34" charset="0"/>
              </a:rPr>
              <a:t>Objectives</a:t>
            </a:r>
          </a:p>
        </p:txBody>
      </p:sp>
      <p:sp>
        <p:nvSpPr>
          <p:cNvPr id="5123" name="Rectangle 9">
            <a:extLst>
              <a:ext uri="{FF2B5EF4-FFF2-40B4-BE49-F238E27FC236}">
                <a16:creationId xmlns:a16="http://schemas.microsoft.com/office/drawing/2014/main" id="{E139F14D-231F-43FC-80FF-7EEB8201B5E4}"/>
              </a:ext>
            </a:extLst>
          </p:cNvPr>
          <p:cNvSpPr>
            <a:spLocks noGrp="1" noChangeArrowheads="1"/>
          </p:cNvSpPr>
          <p:nvPr>
            <p:ph type="body" idx="1"/>
          </p:nvPr>
        </p:nvSpPr>
        <p:spPr>
          <a:xfrm>
            <a:off x="1839914" y="1085851"/>
            <a:ext cx="8683625" cy="5256213"/>
          </a:xfrm>
        </p:spPr>
        <p:txBody>
          <a:bodyPr/>
          <a:lstStyle/>
          <a:p>
            <a:pPr eaLnBrk="1" hangingPunct="1"/>
            <a:r>
              <a:rPr lang="en-US" altLang="en-US">
                <a:latin typeface="Arial" panose="020B0604020202020204" pitchFamily="34" charset="0"/>
              </a:rPr>
              <a:t>Discuss the incidence, prevalence, and outcomes</a:t>
            </a:r>
            <a:br>
              <a:rPr lang="en-US" altLang="en-US">
                <a:latin typeface="Arial" panose="020B0604020202020204" pitchFamily="34" charset="0"/>
              </a:rPr>
            </a:br>
            <a:r>
              <a:rPr lang="en-US" altLang="en-US">
                <a:latin typeface="Arial" panose="020B0604020202020204" pitchFamily="34" charset="0"/>
              </a:rPr>
              <a:t>of cardiovascular disease.</a:t>
            </a:r>
          </a:p>
          <a:p>
            <a:pPr eaLnBrk="1" hangingPunct="1"/>
            <a:r>
              <a:rPr lang="en-US" altLang="en-US">
                <a:latin typeface="Arial" panose="020B0604020202020204" pitchFamily="34" charset="0"/>
              </a:rPr>
              <a:t>Describe the anatomy and physiology of the heart and circulatory system and the importance of healthy heart function.</a:t>
            </a:r>
          </a:p>
          <a:p>
            <a:pPr eaLnBrk="1" hangingPunct="1"/>
            <a:r>
              <a:rPr lang="en-US" altLang="en-US">
                <a:latin typeface="Arial" panose="020B0604020202020204" pitchFamily="34" charset="0"/>
              </a:rPr>
              <a:t>Review major types of cardiovascular disease, controllable and uncontrollable risk factors, methods of prevention, and current strategies for diagnosis and treatment.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7095FBF0-A536-42AF-A163-60B53DF432B9}"/>
              </a:ext>
            </a:extLst>
          </p:cNvPr>
          <p:cNvSpPr>
            <a:spLocks noGrp="1" noChangeArrowheads="1"/>
          </p:cNvSpPr>
          <p:nvPr>
            <p:ph type="title"/>
          </p:nvPr>
        </p:nvSpPr>
        <p:spPr>
          <a:xfrm>
            <a:off x="1830388" y="187325"/>
            <a:ext cx="8763000" cy="701731"/>
          </a:xfrm>
        </p:spPr>
        <p:txBody>
          <a:bodyPr anchor="t">
            <a:spAutoFit/>
          </a:bodyPr>
          <a:lstStyle/>
          <a:p>
            <a:pPr eaLnBrk="1" hangingPunct="1"/>
            <a:r>
              <a:rPr lang="en-US" altLang="en-US">
                <a:solidFill>
                  <a:schemeClr val="accent2"/>
                </a:solidFill>
                <a:latin typeface="Arial" panose="020B0604020202020204" pitchFamily="34" charset="0"/>
              </a:rPr>
              <a:t>Activity Break: Health Family Tree</a:t>
            </a:r>
          </a:p>
        </p:txBody>
      </p:sp>
      <p:sp>
        <p:nvSpPr>
          <p:cNvPr id="6147" name="Rectangle 3">
            <a:extLst>
              <a:ext uri="{FF2B5EF4-FFF2-40B4-BE49-F238E27FC236}">
                <a16:creationId xmlns:a16="http://schemas.microsoft.com/office/drawing/2014/main" id="{557F9ED3-45F1-4D1E-8125-4957E9730030}"/>
              </a:ext>
            </a:extLst>
          </p:cNvPr>
          <p:cNvSpPr>
            <a:spLocks noGrp="1" noChangeArrowheads="1"/>
          </p:cNvSpPr>
          <p:nvPr>
            <p:ph type="body" idx="1"/>
          </p:nvPr>
        </p:nvSpPr>
        <p:spPr>
          <a:xfrm>
            <a:off x="1806576" y="1085851"/>
            <a:ext cx="8683625" cy="5256213"/>
          </a:xfrm>
        </p:spPr>
        <p:txBody>
          <a:bodyPr/>
          <a:lstStyle/>
          <a:p>
            <a:pPr eaLnBrk="1" hangingPunct="1">
              <a:buClr>
                <a:schemeClr val="accent2"/>
              </a:buClr>
            </a:pPr>
            <a:r>
              <a:rPr lang="en-US" altLang="en-US">
                <a:solidFill>
                  <a:schemeClr val="accent2"/>
                </a:solidFill>
                <a:latin typeface="Arial" panose="020B0604020202020204" pitchFamily="34" charset="0"/>
              </a:rPr>
              <a:t>Create a family tree that includes each person’s cause of death and his or her major health condition, if any.</a:t>
            </a:r>
          </a:p>
          <a:p>
            <a:pPr lvl="1" eaLnBrk="1" hangingPunct="1">
              <a:buClr>
                <a:schemeClr val="accent2"/>
              </a:buClr>
            </a:pPr>
            <a:r>
              <a:rPr lang="en-US" altLang="en-US">
                <a:solidFill>
                  <a:schemeClr val="accent2"/>
                </a:solidFill>
                <a:latin typeface="Arial" panose="020B0604020202020204" pitchFamily="34" charset="0"/>
              </a:rPr>
              <a:t>Take 5 to 10 minutes to begin your family tree. </a:t>
            </a:r>
          </a:p>
          <a:p>
            <a:pPr lvl="1" eaLnBrk="1" hangingPunct="1">
              <a:buClr>
                <a:schemeClr val="accent2"/>
              </a:buClr>
            </a:pPr>
            <a:r>
              <a:rPr lang="en-US" altLang="en-US">
                <a:solidFill>
                  <a:schemeClr val="accent2"/>
                </a:solidFill>
                <a:latin typeface="Arial" panose="020B0604020202020204" pitchFamily="34" charset="0"/>
              </a:rPr>
              <a:t>We will discuss as a group the diseases you recognize.</a:t>
            </a:r>
          </a:p>
          <a:p>
            <a:pPr lvl="1" eaLnBrk="1" hangingPunct="1">
              <a:buClr>
                <a:schemeClr val="accent2"/>
              </a:buClr>
            </a:pPr>
            <a:r>
              <a:rPr lang="en-US" altLang="en-US">
                <a:solidFill>
                  <a:schemeClr val="accent2"/>
                </a:solidFill>
                <a:latin typeface="Arial" panose="020B0604020202020204" pitchFamily="34" charset="0"/>
              </a:rPr>
              <a:t>Continue adding to your health family tree this week by talking to your relatives.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2AB97-DC92-421D-8DEB-C77C31ED57B1}"/>
              </a:ext>
            </a:extLst>
          </p:cNvPr>
          <p:cNvSpPr>
            <a:spLocks noGrp="1"/>
          </p:cNvSpPr>
          <p:nvPr>
            <p:ph type="title"/>
          </p:nvPr>
        </p:nvSpPr>
        <p:spPr/>
        <p:txBody>
          <a:bodyPr/>
          <a:lstStyle/>
          <a:p>
            <a:r>
              <a:rPr lang="en-GB" dirty="0"/>
              <a:t>Statistics.</a:t>
            </a:r>
            <a:endParaRPr lang="en-US" dirty="0"/>
          </a:p>
        </p:txBody>
      </p:sp>
      <p:sp>
        <p:nvSpPr>
          <p:cNvPr id="3" name="Content Placeholder 2">
            <a:extLst>
              <a:ext uri="{FF2B5EF4-FFF2-40B4-BE49-F238E27FC236}">
                <a16:creationId xmlns:a16="http://schemas.microsoft.com/office/drawing/2014/main" id="{D700E5D1-CD49-40A8-BF8B-C70243D37C4C}"/>
              </a:ext>
            </a:extLst>
          </p:cNvPr>
          <p:cNvSpPr>
            <a:spLocks noGrp="1"/>
          </p:cNvSpPr>
          <p:nvPr>
            <p:ph idx="1"/>
          </p:nvPr>
        </p:nvSpPr>
        <p:spPr/>
        <p:txBody>
          <a:bodyPr>
            <a:normAutofit/>
          </a:bodyPr>
          <a:lstStyle/>
          <a:p>
            <a:r>
              <a:rPr lang="en-GB" dirty="0"/>
              <a:t>Heart and circulatory diseases cause more than a quarter (26 per cent) of all deaths in the UK; that's over 150,000 deaths each year –</a:t>
            </a:r>
          </a:p>
          <a:p>
            <a:r>
              <a:rPr lang="en-GB" dirty="0"/>
              <a:t> an average of 420 people each day or one death every three minutes. • Around 42,000 people under the age of 75 in the UK die from CVD each year. </a:t>
            </a:r>
          </a:p>
          <a:p>
            <a:r>
              <a:rPr lang="en-GB" dirty="0"/>
              <a:t> Since the BHF was established the annual number of deaths from heart and circulatory diseases in the UK has fallen by more than half. • In 1961, more than half of all deaths in the UK were attributed to CVD (320,000 deaths). </a:t>
            </a:r>
            <a:endParaRPr lang="en-US" dirty="0"/>
          </a:p>
        </p:txBody>
      </p:sp>
    </p:spTree>
    <p:extLst>
      <p:ext uri="{BB962C8B-B14F-4D97-AF65-F5344CB8AC3E}">
        <p14:creationId xmlns:p14="http://schemas.microsoft.com/office/powerpoint/2010/main" val="1023833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740A5-B0F3-41F3-945A-355F308A33AF}"/>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Statistics </a:t>
            </a:r>
            <a:endParaRPr lang="en-US">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EEB17E-48EE-4ABD-8E68-D184176CC762}"/>
              </a:ext>
            </a:extLst>
          </p:cNvPr>
          <p:cNvSpPr>
            <a:spLocks noGrp="1"/>
          </p:cNvSpPr>
          <p:nvPr>
            <p:ph idx="1"/>
          </p:nvPr>
        </p:nvSpPr>
        <p:spPr>
          <a:xfrm>
            <a:off x="4976031" y="963877"/>
            <a:ext cx="6377769" cy="4930246"/>
          </a:xfrm>
        </p:spPr>
        <p:txBody>
          <a:bodyPr anchor="ctr">
            <a:normAutofit/>
          </a:bodyPr>
          <a:lstStyle/>
          <a:p>
            <a:r>
              <a:rPr lang="en-GB" sz="2400"/>
              <a:t> Since 1961 the UK death rate from heart and circulatory diseases has declined by more than three quarters. </a:t>
            </a:r>
          </a:p>
          <a:p>
            <a:r>
              <a:rPr lang="en-GB" sz="2400"/>
              <a:t>Death rates have fallen more quickly than the actual number of deaths because people in this country are now living longer</a:t>
            </a:r>
          </a:p>
          <a:p>
            <a:r>
              <a:rPr lang="en-GB" sz="2400"/>
              <a:t> There are around 7 million people living with heart and circulatory diseases in the UK - an ageing and growing population and improved survival rates from heart and circulatory events could see these numbers rise still further.</a:t>
            </a:r>
            <a:endParaRPr lang="en-US" sz="2400"/>
          </a:p>
        </p:txBody>
      </p:sp>
    </p:spTree>
    <p:extLst>
      <p:ext uri="{BB962C8B-B14F-4D97-AF65-F5344CB8AC3E}">
        <p14:creationId xmlns:p14="http://schemas.microsoft.com/office/powerpoint/2010/main" val="101936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243" name="Rectangle 8">
            <a:extLst>
              <a:ext uri="{FF2B5EF4-FFF2-40B4-BE49-F238E27FC236}">
                <a16:creationId xmlns:a16="http://schemas.microsoft.com/office/drawing/2014/main" id="{EEF359B3-AB99-4E76-8C37-DEDCF2B0B594}"/>
              </a:ext>
            </a:extLst>
          </p:cNvPr>
          <p:cNvSpPr>
            <a:spLocks noGrp="1" noChangeArrowheads="1"/>
          </p:cNvSpPr>
          <p:nvPr>
            <p:ph type="body" idx="4294967295"/>
          </p:nvPr>
        </p:nvSpPr>
        <p:spPr>
          <a:xfrm>
            <a:off x="4976031" y="963877"/>
            <a:ext cx="6377769" cy="4930246"/>
          </a:xfrm>
        </p:spPr>
        <p:txBody>
          <a:bodyPr vert="horz" lIns="91440" tIns="45720" rIns="91440" bIns="45720" rtlCol="0" anchor="ctr">
            <a:normAutofit/>
          </a:bodyPr>
          <a:lstStyle/>
          <a:p>
            <a:pPr marL="533400"/>
            <a:r>
              <a:rPr lang="en-US" altLang="en-US" sz="2400"/>
              <a:t>Discussion Questions</a:t>
            </a:r>
          </a:p>
          <a:p>
            <a:pPr marL="533400"/>
            <a:r>
              <a:rPr lang="en-US" altLang="en-US" sz="2400"/>
              <a:t>What preventive measures can be taken to avoid a heart attack?</a:t>
            </a:r>
          </a:p>
          <a:p>
            <a:pPr marL="533400"/>
            <a:r>
              <a:rPr lang="en-US" altLang="en-US" sz="2400"/>
              <a:t>What effect does a celebrity death from a certain illness have on how members of the public address their own health?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4">
            <a:extLst>
              <a:ext uri="{FF2B5EF4-FFF2-40B4-BE49-F238E27FC236}">
                <a16:creationId xmlns:a16="http://schemas.microsoft.com/office/drawing/2014/main" id="{6AE0BE89-36B5-4E91-9083-B5D138402D8E}"/>
              </a:ext>
            </a:extLst>
          </p:cNvPr>
          <p:cNvSpPr>
            <a:spLocks noGrp="1" noChangeArrowheads="1"/>
          </p:cNvSpPr>
          <p:nvPr>
            <p:ph type="title"/>
          </p:nvPr>
        </p:nvSpPr>
        <p:spPr>
          <a:xfrm>
            <a:off x="838200" y="963877"/>
            <a:ext cx="3494362" cy="4930246"/>
          </a:xfrm>
        </p:spPr>
        <p:txBody>
          <a:bodyPr>
            <a:normAutofit/>
          </a:bodyPr>
          <a:lstStyle/>
          <a:p>
            <a:pPr algn="r" eaLnBrk="1" hangingPunct="1"/>
            <a:r>
              <a:rPr lang="en-US" altLang="en-US" sz="3700">
                <a:solidFill>
                  <a:schemeClr val="accent1"/>
                </a:solidFill>
                <a:latin typeface="Arial" panose="020B0604020202020204" pitchFamily="34" charset="0"/>
              </a:rPr>
              <a:t>Understanding the Cardiovascular System</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291" name="Rectangle 5">
            <a:extLst>
              <a:ext uri="{FF2B5EF4-FFF2-40B4-BE49-F238E27FC236}">
                <a16:creationId xmlns:a16="http://schemas.microsoft.com/office/drawing/2014/main" id="{273A0698-EBE4-4AF8-8EC2-85191A5B8F84}"/>
              </a:ext>
            </a:extLst>
          </p:cNvPr>
          <p:cNvSpPr>
            <a:spLocks noGrp="1" noChangeArrowheads="1"/>
          </p:cNvSpPr>
          <p:nvPr>
            <p:ph type="body" idx="1"/>
          </p:nvPr>
        </p:nvSpPr>
        <p:spPr>
          <a:xfrm>
            <a:off x="4976031" y="963877"/>
            <a:ext cx="6377769" cy="4930246"/>
          </a:xfrm>
        </p:spPr>
        <p:txBody>
          <a:bodyPr anchor="ctr">
            <a:normAutofit/>
          </a:bodyPr>
          <a:lstStyle/>
          <a:p>
            <a:pPr eaLnBrk="1" hangingPunct="1"/>
            <a:r>
              <a:rPr lang="en-US" altLang="en-US" sz="2400">
                <a:latin typeface="Arial" panose="020B0604020202020204" pitchFamily="34" charset="0"/>
              </a:rPr>
              <a:t>Cardiovascular system includes the heart, arteries, arterioles, capillaries, venules, and veins.</a:t>
            </a:r>
          </a:p>
          <a:p>
            <a:pPr eaLnBrk="1" hangingPunct="1"/>
            <a:r>
              <a:rPr lang="en-US" altLang="en-US" sz="2400">
                <a:latin typeface="Arial" panose="020B0604020202020204" pitchFamily="34" charset="0"/>
              </a:rPr>
              <a:t>The heart</a:t>
            </a:r>
          </a:p>
          <a:p>
            <a:pPr lvl="1" eaLnBrk="1" hangingPunct="1"/>
            <a:r>
              <a:rPr lang="en-US" altLang="en-US">
                <a:latin typeface="Arial" panose="020B0604020202020204" pitchFamily="34" charset="0"/>
              </a:rPr>
              <a:t>Muscular, four-chambered pump</a:t>
            </a:r>
          </a:p>
          <a:p>
            <a:pPr lvl="1" eaLnBrk="1" hangingPunct="1"/>
            <a:r>
              <a:rPr lang="en-US" altLang="en-US">
                <a:latin typeface="Arial" panose="020B0604020202020204" pitchFamily="34" charset="0"/>
              </a:rPr>
              <a:t>Contracts 100,000 times per day</a:t>
            </a:r>
          </a:p>
          <a:p>
            <a:pPr lvl="1" eaLnBrk="1" hangingPunct="1"/>
            <a:r>
              <a:rPr lang="en-US" altLang="en-US">
                <a:latin typeface="Arial" panose="020B0604020202020204" pitchFamily="34" charset="0"/>
              </a:rPr>
              <a:t>Two upper chambers: atria</a:t>
            </a:r>
          </a:p>
          <a:p>
            <a:pPr lvl="1" eaLnBrk="1" hangingPunct="1"/>
            <a:r>
              <a:rPr lang="en-US" altLang="en-US">
                <a:latin typeface="Arial" panose="020B0604020202020204" pitchFamily="34" charset="0"/>
              </a:rPr>
              <a:t>Two lower chambers: ventricles</a:t>
            </a:r>
          </a:p>
          <a:p>
            <a:pPr lvl="1" eaLnBrk="1" hangingPunct="1"/>
            <a:r>
              <a:rPr lang="en-US" altLang="en-US">
                <a:latin typeface="Arial" panose="020B0604020202020204" pitchFamily="34" charset="0"/>
              </a:rPr>
              <a:t>Tricuspid, pulmonary, mitral, and aortic valves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2018185-5781-4D47-9119-D98EB740A894}"/>
              </a:ext>
            </a:extLst>
          </p:cNvPr>
          <p:cNvSpPr>
            <a:spLocks noGrp="1" noChangeArrowheads="1"/>
          </p:cNvSpPr>
          <p:nvPr>
            <p:ph type="title"/>
          </p:nvPr>
        </p:nvSpPr>
        <p:spPr>
          <a:xfrm>
            <a:off x="1819275" y="187325"/>
            <a:ext cx="8763000" cy="701731"/>
          </a:xfrm>
        </p:spPr>
        <p:txBody>
          <a:bodyPr anchor="t">
            <a:spAutoFit/>
          </a:bodyPr>
          <a:lstStyle/>
          <a:p>
            <a:pPr eaLnBrk="1" hangingPunct="1"/>
            <a:r>
              <a:rPr lang="en-US" altLang="en-US">
                <a:latin typeface="Arial" panose="020B0604020202020204" pitchFamily="34" charset="0"/>
              </a:rPr>
              <a:t>Anatomy of the Heart</a:t>
            </a:r>
          </a:p>
        </p:txBody>
      </p:sp>
      <p:sp>
        <p:nvSpPr>
          <p:cNvPr id="13317" name="Text Box 19">
            <a:extLst>
              <a:ext uri="{FF2B5EF4-FFF2-40B4-BE49-F238E27FC236}">
                <a16:creationId xmlns:a16="http://schemas.microsoft.com/office/drawing/2014/main" id="{3291F199-1BED-4AD9-ABA0-429B6890721E}"/>
              </a:ext>
            </a:extLst>
          </p:cNvPr>
          <p:cNvSpPr txBox="1">
            <a:spLocks noChangeArrowheads="1"/>
          </p:cNvSpPr>
          <p:nvPr/>
        </p:nvSpPr>
        <p:spPr bwMode="auto">
          <a:xfrm>
            <a:off x="1676400" y="6553200"/>
            <a:ext cx="4953000"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r>
              <a:rPr lang="en-US" altLang="en-US" sz="800" i="0">
                <a:solidFill>
                  <a:schemeClr val="bg1"/>
                </a:solidFill>
                <a:latin typeface="Arial" panose="020B0604020202020204" pitchFamily="34" charset="0"/>
              </a:rPr>
              <a:t>Copyright © 2010 Pearson Education, Inc.</a:t>
            </a:r>
            <a:endParaRPr lang="en-US" altLang="en-US" sz="1000" i="0">
              <a:solidFill>
                <a:srgbClr val="1B558B"/>
              </a:solidFill>
              <a:latin typeface="Arial" panose="020B0604020202020204" pitchFamily="34" charset="0"/>
            </a:endParaRPr>
          </a:p>
        </p:txBody>
      </p:sp>
      <p:pic>
        <p:nvPicPr>
          <p:cNvPr id="13318" name="Picture 6" descr="15_03Figure-L">
            <a:extLst>
              <a:ext uri="{FF2B5EF4-FFF2-40B4-BE49-F238E27FC236}">
                <a16:creationId xmlns:a16="http://schemas.microsoft.com/office/drawing/2014/main" id="{366DCD28-1E1C-4D0B-B724-99366172B5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4039" y="877889"/>
            <a:ext cx="8542337" cy="53292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4">
            <a:extLst>
              <a:ext uri="{FF2B5EF4-FFF2-40B4-BE49-F238E27FC236}">
                <a16:creationId xmlns:a16="http://schemas.microsoft.com/office/drawing/2014/main" id="{E50C5E1E-01FA-4EEC-94C4-F584DC34105B}"/>
              </a:ext>
            </a:extLst>
          </p:cNvPr>
          <p:cNvSpPr>
            <a:spLocks noGrp="1" noChangeArrowheads="1"/>
          </p:cNvSpPr>
          <p:nvPr>
            <p:ph type="title" idx="4294967295"/>
          </p:nvPr>
        </p:nvSpPr>
        <p:spPr>
          <a:xfrm>
            <a:off x="838200" y="631825"/>
            <a:ext cx="10515600" cy="1325563"/>
          </a:xfrm>
        </p:spPr>
        <p:txBody>
          <a:bodyPr vert="horz" lIns="91440" tIns="45720" rIns="91440" bIns="45720" rtlCol="0" anchor="ctr">
            <a:normAutofit/>
          </a:bodyPr>
          <a:lstStyle/>
          <a:p>
            <a:r>
              <a:rPr lang="en-US" altLang="en-US" kern="1200">
                <a:solidFill>
                  <a:schemeClr val="tx1"/>
                </a:solidFill>
                <a:latin typeface="+mj-lt"/>
                <a:ea typeface="+mj-ea"/>
                <a:cs typeface="+mj-cs"/>
              </a:rPr>
              <a:t>Heart Function</a:t>
            </a:r>
          </a:p>
        </p:txBody>
      </p:sp>
      <p:sp>
        <p:nvSpPr>
          <p:cNvPr id="14339" name="Rectangle 5">
            <a:extLst>
              <a:ext uri="{FF2B5EF4-FFF2-40B4-BE49-F238E27FC236}">
                <a16:creationId xmlns:a16="http://schemas.microsoft.com/office/drawing/2014/main" id="{F8C429C8-8C05-4637-BA99-E1F542DB8854}"/>
              </a:ext>
            </a:extLst>
          </p:cNvPr>
          <p:cNvSpPr>
            <a:spLocks noGrp="1" noChangeArrowheads="1"/>
          </p:cNvSpPr>
          <p:nvPr>
            <p:ph type="body" idx="4294967295"/>
          </p:nvPr>
        </p:nvSpPr>
        <p:spPr>
          <a:xfrm>
            <a:off x="838200" y="2057400"/>
            <a:ext cx="10515600" cy="3871762"/>
          </a:xfrm>
        </p:spPr>
        <p:txBody>
          <a:bodyPr vert="horz" lIns="91440" tIns="45720" rIns="91440" bIns="45720" rtlCol="0">
            <a:normAutofit/>
          </a:bodyPr>
          <a:lstStyle/>
          <a:p>
            <a:pPr marL="166688"/>
            <a:r>
              <a:rPr lang="en-US" altLang="en-US" sz="2400"/>
              <a:t>Right Atrium (pulmonary side)</a:t>
            </a:r>
          </a:p>
          <a:p>
            <a:pPr marL="687388" lvl="1"/>
            <a:r>
              <a:rPr lang="en-US" altLang="en-US"/>
              <a:t>Deoxygenated blood enters the right atrium.</a:t>
            </a:r>
          </a:p>
          <a:p>
            <a:pPr marL="687388" lvl="1"/>
            <a:r>
              <a:rPr lang="en-US" altLang="en-US"/>
              <a:t>Blood moves into the right ventricle.</a:t>
            </a:r>
          </a:p>
          <a:p>
            <a:pPr marL="166688"/>
            <a:r>
              <a:rPr lang="en-US" altLang="en-US" sz="2400"/>
              <a:t>Right ventricle </a:t>
            </a:r>
          </a:p>
          <a:p>
            <a:pPr marL="687388" lvl="1"/>
            <a:r>
              <a:rPr lang="en-US" altLang="en-US"/>
              <a:t>Pumps blood through the pulmonary artery to the lungs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4">
            <a:extLst>
              <a:ext uri="{FF2B5EF4-FFF2-40B4-BE49-F238E27FC236}">
                <a16:creationId xmlns:a16="http://schemas.microsoft.com/office/drawing/2014/main" id="{B04EDD43-98AA-40D0-8DD3-24E1DC2EDF15}"/>
              </a:ext>
            </a:extLst>
          </p:cNvPr>
          <p:cNvSpPr>
            <a:spLocks noGrp="1" noChangeArrowheads="1"/>
          </p:cNvSpPr>
          <p:nvPr>
            <p:ph type="title"/>
          </p:nvPr>
        </p:nvSpPr>
        <p:spPr>
          <a:xfrm>
            <a:off x="838200" y="365125"/>
            <a:ext cx="10515600" cy="1325563"/>
          </a:xfrm>
        </p:spPr>
        <p:txBody>
          <a:bodyPr>
            <a:normAutofit/>
          </a:bodyPr>
          <a:lstStyle/>
          <a:p>
            <a:pPr eaLnBrk="1" hangingPunct="1"/>
            <a:r>
              <a:rPr lang="en-US" altLang="en-US">
                <a:latin typeface="Arial" panose="020B0604020202020204" pitchFamily="34" charset="0"/>
              </a:rPr>
              <a:t>Heart Function (cont.)</a:t>
            </a:r>
          </a:p>
        </p:txBody>
      </p:sp>
      <p:graphicFrame>
        <p:nvGraphicFramePr>
          <p:cNvPr id="15365" name="Rectangle 5">
            <a:extLst>
              <a:ext uri="{FF2B5EF4-FFF2-40B4-BE49-F238E27FC236}">
                <a16:creationId xmlns:a16="http://schemas.microsoft.com/office/drawing/2014/main" id="{707482B6-9DD2-45AF-BEB3-06FC9E6C75E3}"/>
              </a:ext>
            </a:extLst>
          </p:cNvPr>
          <p:cNvGraphicFramePr/>
          <p:nvPr>
            <p:extLst>
              <p:ext uri="{D42A27DB-BD31-4B8C-83A1-F6EECF244321}">
                <p14:modId xmlns:p14="http://schemas.microsoft.com/office/powerpoint/2010/main" val="35262600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4" name="Group 73">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5"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7" name="Group 96">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8" name="Rectangle 97">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9"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Rectangle 99">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6386" name="Rectangle 4">
            <a:extLst>
              <a:ext uri="{FF2B5EF4-FFF2-40B4-BE49-F238E27FC236}">
                <a16:creationId xmlns:a16="http://schemas.microsoft.com/office/drawing/2014/main" id="{062B3C6C-D80D-4D92-ADB1-C7B697B29E21}"/>
              </a:ext>
            </a:extLst>
          </p:cNvPr>
          <p:cNvSpPr>
            <a:spLocks noGrp="1" noChangeArrowheads="1"/>
          </p:cNvSpPr>
          <p:nvPr>
            <p:ph type="title"/>
          </p:nvPr>
        </p:nvSpPr>
        <p:spPr>
          <a:xfrm>
            <a:off x="904877" y="2415322"/>
            <a:ext cx="3451730" cy="2399869"/>
          </a:xfrm>
        </p:spPr>
        <p:txBody>
          <a:bodyPr>
            <a:normAutofit/>
          </a:bodyPr>
          <a:lstStyle/>
          <a:p>
            <a:pPr algn="ctr" eaLnBrk="1" hangingPunct="1"/>
            <a:r>
              <a:rPr lang="en-US" altLang="en-US" sz="3700">
                <a:solidFill>
                  <a:srgbClr val="FFFFFF"/>
                </a:solidFill>
                <a:latin typeface="Arial" panose="020B0604020202020204" pitchFamily="34" charset="0"/>
              </a:rPr>
              <a:t>Types of Cardiovascular Disease</a:t>
            </a:r>
          </a:p>
        </p:txBody>
      </p:sp>
      <p:sp>
        <p:nvSpPr>
          <p:cNvPr id="16387" name="Rectangle 5">
            <a:extLst>
              <a:ext uri="{FF2B5EF4-FFF2-40B4-BE49-F238E27FC236}">
                <a16:creationId xmlns:a16="http://schemas.microsoft.com/office/drawing/2014/main" id="{A3B52A9F-415D-4738-8F37-3AA5B2607CC5}"/>
              </a:ext>
            </a:extLst>
          </p:cNvPr>
          <p:cNvSpPr>
            <a:spLocks noGrp="1" noChangeArrowheads="1"/>
          </p:cNvSpPr>
          <p:nvPr>
            <p:ph type="body" idx="1"/>
          </p:nvPr>
        </p:nvSpPr>
        <p:spPr>
          <a:xfrm>
            <a:off x="5120640" y="804672"/>
            <a:ext cx="6281928" cy="5248656"/>
          </a:xfrm>
        </p:spPr>
        <p:txBody>
          <a:bodyPr anchor="ctr">
            <a:normAutofit/>
          </a:bodyPr>
          <a:lstStyle/>
          <a:p>
            <a:pPr eaLnBrk="1" hangingPunct="1"/>
            <a:r>
              <a:rPr lang="en-US" altLang="en-US" sz="2000">
                <a:latin typeface="Arial" panose="020B0604020202020204" pitchFamily="34" charset="0"/>
              </a:rPr>
              <a:t>Atherosclerosis</a:t>
            </a:r>
          </a:p>
          <a:p>
            <a:pPr eaLnBrk="1" hangingPunct="1"/>
            <a:r>
              <a:rPr lang="en-US" altLang="en-US" sz="2000">
                <a:latin typeface="Arial" panose="020B0604020202020204" pitchFamily="34" charset="0"/>
              </a:rPr>
              <a:t>Coronary heart disease (CHD)</a:t>
            </a:r>
          </a:p>
          <a:p>
            <a:pPr eaLnBrk="1" hangingPunct="1"/>
            <a:r>
              <a:rPr lang="en-US" altLang="en-US" sz="2000">
                <a:latin typeface="Arial" panose="020B0604020202020204" pitchFamily="34" charset="0"/>
              </a:rPr>
              <a:t>Chest pain (angina pectoris)</a:t>
            </a:r>
          </a:p>
          <a:p>
            <a:pPr eaLnBrk="1" hangingPunct="1"/>
            <a:r>
              <a:rPr lang="en-US" altLang="en-US" sz="2000">
                <a:latin typeface="Arial" panose="020B0604020202020204" pitchFamily="34" charset="0"/>
              </a:rPr>
              <a:t>Irregular heartbeat (arrhythmia)</a:t>
            </a:r>
          </a:p>
          <a:p>
            <a:pPr eaLnBrk="1" hangingPunct="1"/>
            <a:r>
              <a:rPr lang="en-US" altLang="en-US" sz="2000">
                <a:latin typeface="Arial" panose="020B0604020202020204" pitchFamily="34" charset="0"/>
              </a:rPr>
              <a:t>Congestive heart failure (CHF)</a:t>
            </a:r>
          </a:p>
          <a:p>
            <a:pPr eaLnBrk="1" hangingPunct="1"/>
            <a:r>
              <a:rPr lang="en-US" altLang="en-US" sz="2000">
                <a:latin typeface="Arial" panose="020B0604020202020204" pitchFamily="34" charset="0"/>
              </a:rPr>
              <a:t>Congenital and rheumatic heart disease</a:t>
            </a:r>
          </a:p>
          <a:p>
            <a:pPr eaLnBrk="1" hangingPunct="1"/>
            <a:r>
              <a:rPr lang="en-US" altLang="en-US" sz="2000">
                <a:latin typeface="Arial" panose="020B0604020202020204" pitchFamily="34" charset="0"/>
              </a:rPr>
              <a:t>Stroke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4" name="Group 73">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5"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7" name="Group 96">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8" name="Rectangle 97">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9"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Rectangle 99">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8434" name="Rectangle 4">
            <a:extLst>
              <a:ext uri="{FF2B5EF4-FFF2-40B4-BE49-F238E27FC236}">
                <a16:creationId xmlns:a16="http://schemas.microsoft.com/office/drawing/2014/main" id="{505B0DFD-349F-404D-B861-025AD5CE371F}"/>
              </a:ext>
            </a:extLst>
          </p:cNvPr>
          <p:cNvSpPr>
            <a:spLocks noGrp="1" noChangeArrowheads="1"/>
          </p:cNvSpPr>
          <p:nvPr>
            <p:ph type="title"/>
          </p:nvPr>
        </p:nvSpPr>
        <p:spPr>
          <a:xfrm>
            <a:off x="904877" y="2415322"/>
            <a:ext cx="3451730" cy="2399869"/>
          </a:xfrm>
        </p:spPr>
        <p:txBody>
          <a:bodyPr>
            <a:normAutofit/>
          </a:bodyPr>
          <a:lstStyle/>
          <a:p>
            <a:pPr algn="ctr" eaLnBrk="1" hangingPunct="1"/>
            <a:r>
              <a:rPr lang="en-US" altLang="en-US" sz="3700">
                <a:solidFill>
                  <a:srgbClr val="FFFFFF"/>
                </a:solidFill>
                <a:latin typeface="Arial" panose="020B0604020202020204" pitchFamily="34" charset="0"/>
              </a:rPr>
              <a:t>Atherosclerosis</a:t>
            </a:r>
          </a:p>
        </p:txBody>
      </p:sp>
      <p:sp>
        <p:nvSpPr>
          <p:cNvPr id="18435" name="Rectangle 5">
            <a:extLst>
              <a:ext uri="{FF2B5EF4-FFF2-40B4-BE49-F238E27FC236}">
                <a16:creationId xmlns:a16="http://schemas.microsoft.com/office/drawing/2014/main" id="{853CD406-070F-43CF-8C87-5276D9A107E0}"/>
              </a:ext>
            </a:extLst>
          </p:cNvPr>
          <p:cNvSpPr>
            <a:spLocks noGrp="1" noChangeArrowheads="1"/>
          </p:cNvSpPr>
          <p:nvPr>
            <p:ph type="body" idx="1"/>
          </p:nvPr>
        </p:nvSpPr>
        <p:spPr>
          <a:xfrm>
            <a:off x="5120640" y="804672"/>
            <a:ext cx="6281928" cy="5248656"/>
          </a:xfrm>
        </p:spPr>
        <p:txBody>
          <a:bodyPr anchor="ctr">
            <a:normAutofit/>
          </a:bodyPr>
          <a:lstStyle/>
          <a:p>
            <a:pPr eaLnBrk="1" hangingPunct="1"/>
            <a:r>
              <a:rPr lang="en-US" altLang="en-US" sz="2000">
                <a:latin typeface="Arial" panose="020B0604020202020204" pitchFamily="34" charset="0"/>
              </a:rPr>
              <a:t>Characterized by deposits of fatty substances, cholesterol, cellular waste products, calcium, and fibrin in the inner lining of the artery</a:t>
            </a:r>
          </a:p>
          <a:p>
            <a:pPr eaLnBrk="1" hangingPunct="1"/>
            <a:r>
              <a:rPr lang="en-US" altLang="en-US" sz="2000">
                <a:latin typeface="Arial" panose="020B0604020202020204" pitchFamily="34" charset="0"/>
              </a:rPr>
              <a:t>Hyperlipidemia </a:t>
            </a:r>
          </a:p>
          <a:p>
            <a:pPr lvl="1" eaLnBrk="1" hangingPunct="1"/>
            <a:r>
              <a:rPr lang="en-US" altLang="en-US" sz="2000">
                <a:latin typeface="Arial" panose="020B0604020202020204" pitchFamily="34" charset="0"/>
              </a:rPr>
              <a:t>Abnormally high blood lipid level</a:t>
            </a:r>
          </a:p>
          <a:p>
            <a:pPr eaLnBrk="1" hangingPunct="1"/>
            <a:r>
              <a:rPr lang="en-US" altLang="en-US" sz="2000">
                <a:latin typeface="Arial" panose="020B0604020202020204" pitchFamily="34" charset="0"/>
              </a:rPr>
              <a:t>Plaque</a:t>
            </a:r>
          </a:p>
          <a:p>
            <a:pPr lvl="1" eaLnBrk="1" hangingPunct="1"/>
            <a:r>
              <a:rPr lang="en-US" altLang="en-US" sz="2000">
                <a:latin typeface="Arial" panose="020B0604020202020204" pitchFamily="34" charset="0"/>
              </a:rPr>
              <a:t>Buildup of deposits in the arteries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26136B98-ED0B-4A82-A468-8E75D3DC694B}"/>
              </a:ext>
            </a:extLst>
          </p:cNvPr>
          <p:cNvSpPr>
            <a:spLocks noGrp="1" noChangeArrowheads="1"/>
          </p:cNvSpPr>
          <p:nvPr>
            <p:ph type="title"/>
          </p:nvPr>
        </p:nvSpPr>
        <p:spPr>
          <a:xfrm>
            <a:off x="1830388" y="198439"/>
            <a:ext cx="8763000" cy="701731"/>
          </a:xfrm>
        </p:spPr>
        <p:txBody>
          <a:bodyPr anchor="t">
            <a:spAutoFit/>
          </a:bodyPr>
          <a:lstStyle/>
          <a:p>
            <a:pPr eaLnBrk="1" hangingPunct="1"/>
            <a:r>
              <a:rPr lang="en-US" altLang="en-US">
                <a:latin typeface="Arial" panose="020B0604020202020204" pitchFamily="34" charset="0"/>
              </a:rPr>
              <a:t>Atherosclerosis (cont.)</a:t>
            </a:r>
          </a:p>
        </p:txBody>
      </p:sp>
      <p:sp>
        <p:nvSpPr>
          <p:cNvPr id="19461" name="Text Box 19">
            <a:extLst>
              <a:ext uri="{FF2B5EF4-FFF2-40B4-BE49-F238E27FC236}">
                <a16:creationId xmlns:a16="http://schemas.microsoft.com/office/drawing/2014/main" id="{3E28F18E-0EF3-4959-9A01-7BF4157AEC77}"/>
              </a:ext>
            </a:extLst>
          </p:cNvPr>
          <p:cNvSpPr txBox="1">
            <a:spLocks noChangeArrowheads="1"/>
          </p:cNvSpPr>
          <p:nvPr/>
        </p:nvSpPr>
        <p:spPr bwMode="auto">
          <a:xfrm>
            <a:off x="1676400" y="6553200"/>
            <a:ext cx="4953000"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r>
              <a:rPr lang="en-US" altLang="en-US" sz="800" i="0">
                <a:solidFill>
                  <a:schemeClr val="bg1"/>
                </a:solidFill>
                <a:latin typeface="Arial" panose="020B0604020202020204" pitchFamily="34" charset="0"/>
              </a:rPr>
              <a:t>Copyright © 2010 Pearson Education, Inc.</a:t>
            </a:r>
            <a:endParaRPr lang="en-US" altLang="en-US" sz="1000" i="0">
              <a:solidFill>
                <a:srgbClr val="1B558B"/>
              </a:solidFill>
              <a:latin typeface="Arial" panose="020B0604020202020204" pitchFamily="34" charset="0"/>
            </a:endParaRPr>
          </a:p>
        </p:txBody>
      </p:sp>
      <p:pic>
        <p:nvPicPr>
          <p:cNvPr id="19462" name="Picture 6" descr="15_05Figure-L">
            <a:extLst>
              <a:ext uri="{FF2B5EF4-FFF2-40B4-BE49-F238E27FC236}">
                <a16:creationId xmlns:a16="http://schemas.microsoft.com/office/drawing/2014/main" id="{9120EDB5-0E58-4989-90FE-61C6F86B76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5501" y="825501"/>
            <a:ext cx="2900363" cy="56038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4">
            <a:extLst>
              <a:ext uri="{FF2B5EF4-FFF2-40B4-BE49-F238E27FC236}">
                <a16:creationId xmlns:a16="http://schemas.microsoft.com/office/drawing/2014/main" id="{BB4C5847-962B-4AC7-8CD0-9622884EE3B6}"/>
              </a:ext>
            </a:extLst>
          </p:cNvPr>
          <p:cNvSpPr>
            <a:spLocks noGrp="1" noChangeArrowheads="1"/>
          </p:cNvSpPr>
          <p:nvPr>
            <p:ph type="title"/>
          </p:nvPr>
        </p:nvSpPr>
        <p:spPr>
          <a:xfrm>
            <a:off x="838200" y="963877"/>
            <a:ext cx="3494362" cy="4930246"/>
          </a:xfrm>
        </p:spPr>
        <p:txBody>
          <a:bodyPr>
            <a:normAutofit/>
          </a:bodyPr>
          <a:lstStyle/>
          <a:p>
            <a:pPr algn="r" eaLnBrk="1" hangingPunct="1"/>
            <a:r>
              <a:rPr lang="en-US" altLang="en-US">
                <a:solidFill>
                  <a:schemeClr val="accent1"/>
                </a:solidFill>
                <a:latin typeface="Arial" panose="020B0604020202020204" pitchFamily="34" charset="0"/>
              </a:rPr>
              <a:t>Coronary Heart Disease</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0483" name="Rectangle 5">
            <a:extLst>
              <a:ext uri="{FF2B5EF4-FFF2-40B4-BE49-F238E27FC236}">
                <a16:creationId xmlns:a16="http://schemas.microsoft.com/office/drawing/2014/main" id="{80AD53E5-7495-4264-A9A2-00A5757B1501}"/>
              </a:ext>
            </a:extLst>
          </p:cNvPr>
          <p:cNvSpPr>
            <a:spLocks noGrp="1" noChangeArrowheads="1"/>
          </p:cNvSpPr>
          <p:nvPr>
            <p:ph type="body" idx="1"/>
          </p:nvPr>
        </p:nvSpPr>
        <p:spPr>
          <a:xfrm>
            <a:off x="4976031" y="963877"/>
            <a:ext cx="6377769" cy="4930246"/>
          </a:xfrm>
        </p:spPr>
        <p:txBody>
          <a:bodyPr anchor="ctr">
            <a:normAutofit/>
          </a:bodyPr>
          <a:lstStyle/>
          <a:p>
            <a:pPr eaLnBrk="1" hangingPunct="1"/>
            <a:r>
              <a:rPr lang="en-US" altLang="en-US" sz="2400">
                <a:latin typeface="Arial" panose="020B0604020202020204" pitchFamily="34" charset="0"/>
              </a:rPr>
              <a:t>Myocardial infarction (MI), or heart attack </a:t>
            </a:r>
          </a:p>
          <a:p>
            <a:pPr lvl="1" eaLnBrk="1" hangingPunct="1"/>
            <a:r>
              <a:rPr lang="en-US" altLang="en-US">
                <a:latin typeface="Arial" panose="020B0604020202020204" pitchFamily="34" charset="0"/>
              </a:rPr>
              <a:t>Blood supplied to the heart is disrupted.</a:t>
            </a:r>
          </a:p>
          <a:p>
            <a:pPr eaLnBrk="1" hangingPunct="1"/>
            <a:r>
              <a:rPr lang="en-US" altLang="en-US" sz="2400">
                <a:latin typeface="Arial" panose="020B0604020202020204" pitchFamily="34" charset="0"/>
              </a:rPr>
              <a:t>Coronary thrombosis </a:t>
            </a:r>
          </a:p>
          <a:p>
            <a:pPr lvl="1" eaLnBrk="1" hangingPunct="1"/>
            <a:r>
              <a:rPr lang="en-US" altLang="en-US">
                <a:latin typeface="Arial" panose="020B0604020202020204" pitchFamily="34" charset="0"/>
              </a:rPr>
              <a:t>Blood clot in the coronary artery</a:t>
            </a:r>
          </a:p>
          <a:p>
            <a:pPr eaLnBrk="1" hangingPunct="1"/>
            <a:r>
              <a:rPr lang="en-US" altLang="en-US" sz="2400">
                <a:latin typeface="Arial" panose="020B0604020202020204" pitchFamily="34" charset="0"/>
              </a:rPr>
              <a:t>Embolus </a:t>
            </a:r>
          </a:p>
          <a:p>
            <a:pPr lvl="1" eaLnBrk="1" hangingPunct="1"/>
            <a:r>
              <a:rPr lang="en-US" altLang="en-US">
                <a:latin typeface="Arial" panose="020B0604020202020204" pitchFamily="34" charset="0"/>
              </a:rPr>
              <a:t>The blood clot is dislodged and moves through the circulatory system.</a:t>
            </a:r>
          </a:p>
          <a:p>
            <a:pPr eaLnBrk="1" hangingPunct="1"/>
            <a:r>
              <a:rPr lang="en-US" altLang="en-US" sz="2400">
                <a:latin typeface="Arial" panose="020B0604020202020204" pitchFamily="34" charset="0"/>
              </a:rPr>
              <a:t>Collateral circulation </a:t>
            </a:r>
          </a:p>
          <a:p>
            <a:pPr lvl="1" eaLnBrk="1" hangingPunct="1"/>
            <a:r>
              <a:rPr lang="en-US" altLang="en-US">
                <a:latin typeface="Arial" panose="020B0604020202020204" pitchFamily="34" charset="0"/>
              </a:rPr>
              <a:t>If blockage to the heart is minor, blood flow is rerouted.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506" name="Rectangle 4">
            <a:extLst>
              <a:ext uri="{FF2B5EF4-FFF2-40B4-BE49-F238E27FC236}">
                <a16:creationId xmlns:a16="http://schemas.microsoft.com/office/drawing/2014/main" id="{41E85A04-AE8F-4AF9-9CCB-E3E86D091460}"/>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Arial" panose="020B0604020202020204" pitchFamily="34" charset="0"/>
              </a:rPr>
              <a:t>Angina Pectoris</a:t>
            </a:r>
          </a:p>
        </p:txBody>
      </p:sp>
      <p:sp>
        <p:nvSpPr>
          <p:cNvPr id="21507" name="Rectangle 5">
            <a:extLst>
              <a:ext uri="{FF2B5EF4-FFF2-40B4-BE49-F238E27FC236}">
                <a16:creationId xmlns:a16="http://schemas.microsoft.com/office/drawing/2014/main" id="{4AC1AD96-755A-4B21-AED4-9F5CFDFC6AB4}"/>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400">
                <a:solidFill>
                  <a:srgbClr val="000000"/>
                </a:solidFill>
                <a:latin typeface="Arial" panose="020B0604020202020204" pitchFamily="34" charset="0"/>
              </a:rPr>
              <a:t>Ischemia  </a:t>
            </a:r>
          </a:p>
          <a:p>
            <a:pPr lvl="1" eaLnBrk="1" hangingPunct="1"/>
            <a:r>
              <a:rPr lang="en-US" altLang="en-US">
                <a:solidFill>
                  <a:srgbClr val="000000"/>
                </a:solidFill>
                <a:latin typeface="Arial" panose="020B0604020202020204" pitchFamily="34" charset="0"/>
              </a:rPr>
              <a:t>Reduction of the heart’s blood and oxygen supply</a:t>
            </a:r>
          </a:p>
          <a:p>
            <a:pPr lvl="1" eaLnBrk="1" hangingPunct="1"/>
            <a:r>
              <a:rPr lang="en-US" altLang="en-US">
                <a:solidFill>
                  <a:srgbClr val="000000"/>
                </a:solidFill>
                <a:latin typeface="Arial" panose="020B0604020202020204" pitchFamily="34" charset="0"/>
              </a:rPr>
              <a:t>The more serious the oxygen deprivation, the more severe the pain.</a:t>
            </a:r>
          </a:p>
          <a:p>
            <a:pPr eaLnBrk="1" hangingPunct="1"/>
            <a:r>
              <a:rPr lang="en-US" altLang="en-US" sz="2400">
                <a:solidFill>
                  <a:srgbClr val="000000"/>
                </a:solidFill>
                <a:latin typeface="Arial" panose="020B0604020202020204" pitchFamily="34" charset="0"/>
              </a:rPr>
              <a:t>Nitroglycerin </a:t>
            </a:r>
          </a:p>
          <a:p>
            <a:pPr lvl="1" eaLnBrk="1" hangingPunct="1"/>
            <a:r>
              <a:rPr lang="en-US" altLang="en-US">
                <a:solidFill>
                  <a:srgbClr val="000000"/>
                </a:solidFill>
                <a:latin typeface="Arial" panose="020B0604020202020204" pitchFamily="34" charset="0"/>
              </a:rPr>
              <a:t>Drug used to relax (dilate) the veins</a:t>
            </a:r>
          </a:p>
          <a:p>
            <a:pPr eaLnBrk="1" hangingPunct="1"/>
            <a:r>
              <a:rPr lang="en-US" altLang="en-US" sz="2400">
                <a:solidFill>
                  <a:srgbClr val="000000"/>
                </a:solidFill>
                <a:latin typeface="Arial" panose="020B0604020202020204" pitchFamily="34" charset="0"/>
              </a:rPr>
              <a:t>Beta blockers control potential overactivity of the heart muscle.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530" name="Rectangle 4">
            <a:extLst>
              <a:ext uri="{FF2B5EF4-FFF2-40B4-BE49-F238E27FC236}">
                <a16:creationId xmlns:a16="http://schemas.microsoft.com/office/drawing/2014/main" id="{99A6CBA7-3A43-48F8-B34A-BA7593AF20A2}"/>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Arial" panose="020B0604020202020204" pitchFamily="34" charset="0"/>
              </a:rPr>
              <a:t>Arrythmias</a:t>
            </a:r>
          </a:p>
        </p:txBody>
      </p:sp>
      <p:sp>
        <p:nvSpPr>
          <p:cNvPr id="22531" name="Rectangle 5">
            <a:extLst>
              <a:ext uri="{FF2B5EF4-FFF2-40B4-BE49-F238E27FC236}">
                <a16:creationId xmlns:a16="http://schemas.microsoft.com/office/drawing/2014/main" id="{0E79FD5C-3430-4E95-B7CE-6D32075E9718}"/>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400">
                <a:solidFill>
                  <a:srgbClr val="000000"/>
                </a:solidFill>
                <a:latin typeface="Arial" panose="020B0604020202020204" pitchFamily="34" charset="0"/>
              </a:rPr>
              <a:t>Irregularities in heart rhythm</a:t>
            </a:r>
          </a:p>
          <a:p>
            <a:pPr marL="742950" lvl="1" indent="-230188"/>
            <a:r>
              <a:rPr lang="en-US" altLang="en-US">
                <a:solidFill>
                  <a:srgbClr val="000000"/>
                </a:solidFill>
                <a:latin typeface="Arial" panose="020B0604020202020204" pitchFamily="34" charset="0"/>
              </a:rPr>
              <a:t>Tachycardia is a racing heart in the absence of exercise or anxiety.</a:t>
            </a:r>
          </a:p>
          <a:p>
            <a:pPr marL="742950" lvl="1" indent="-230188"/>
            <a:r>
              <a:rPr lang="en-US" altLang="en-US">
                <a:solidFill>
                  <a:srgbClr val="000000"/>
                </a:solidFill>
                <a:latin typeface="Arial" panose="020B0604020202020204" pitchFamily="34" charset="0"/>
              </a:rPr>
              <a:t>Bradycardia is an abnormally slow heart beat.</a:t>
            </a:r>
          </a:p>
          <a:p>
            <a:pPr marL="742950" lvl="1" indent="-230188"/>
            <a:r>
              <a:rPr lang="en-US" altLang="en-US">
                <a:solidFill>
                  <a:srgbClr val="000000"/>
                </a:solidFill>
                <a:latin typeface="Arial" panose="020B0604020202020204" pitchFamily="34" charset="0"/>
              </a:rPr>
              <a:t>Fibrillation is a sporadic heart beat with a quivering pattern.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3554" name="Rectangle 2">
            <a:extLst>
              <a:ext uri="{FF2B5EF4-FFF2-40B4-BE49-F238E27FC236}">
                <a16:creationId xmlns:a16="http://schemas.microsoft.com/office/drawing/2014/main" id="{4EE837AF-ACB8-44E6-B6D9-695120D0BD5E}"/>
              </a:ext>
            </a:extLst>
          </p:cNvPr>
          <p:cNvSpPr>
            <a:spLocks noGrp="1" noChangeArrowheads="1"/>
          </p:cNvSpPr>
          <p:nvPr>
            <p:ph type="title"/>
          </p:nvPr>
        </p:nvSpPr>
        <p:spPr>
          <a:xfrm>
            <a:off x="6094105" y="802955"/>
            <a:ext cx="4977976" cy="1454051"/>
          </a:xfrm>
        </p:spPr>
        <p:txBody>
          <a:bodyPr>
            <a:normAutofit/>
          </a:bodyPr>
          <a:lstStyle/>
          <a:p>
            <a:pPr eaLnBrk="1" hangingPunct="1"/>
            <a:r>
              <a:rPr lang="en-US" altLang="en-US">
                <a:solidFill>
                  <a:srgbClr val="000000"/>
                </a:solidFill>
                <a:latin typeface="Arial" panose="020B0604020202020204" pitchFamily="34" charset="0"/>
              </a:rPr>
              <a:t>Congestive Heart Failure</a:t>
            </a:r>
          </a:p>
        </p:txBody>
      </p:sp>
      <p:sp>
        <p:nvSpPr>
          <p:cNvPr id="7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 name="Graphic 70" descr="Heart with Pulse">
            <a:extLst>
              <a:ext uri="{FF2B5EF4-FFF2-40B4-BE49-F238E27FC236}">
                <a16:creationId xmlns:a16="http://schemas.microsoft.com/office/drawing/2014/main" id="{DDF4B3A5-FD6B-44F7-89AE-4FF8F4B4EFA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23555" name="Rectangle 3">
            <a:extLst>
              <a:ext uri="{FF2B5EF4-FFF2-40B4-BE49-F238E27FC236}">
                <a16:creationId xmlns:a16="http://schemas.microsoft.com/office/drawing/2014/main" id="{862D21DD-7A1C-4C34-BA07-A25105E0775E}"/>
              </a:ext>
            </a:extLst>
          </p:cNvPr>
          <p:cNvSpPr>
            <a:spLocks noGrp="1" noChangeArrowheads="1"/>
          </p:cNvSpPr>
          <p:nvPr>
            <p:ph type="body" idx="1"/>
          </p:nvPr>
        </p:nvSpPr>
        <p:spPr>
          <a:xfrm>
            <a:off x="6090574" y="2421682"/>
            <a:ext cx="4977578" cy="3639289"/>
          </a:xfrm>
        </p:spPr>
        <p:txBody>
          <a:bodyPr anchor="ctr">
            <a:normAutofit/>
          </a:bodyPr>
          <a:lstStyle/>
          <a:p>
            <a:pPr eaLnBrk="1" hangingPunct="1"/>
            <a:r>
              <a:rPr lang="en-US" altLang="en-US" sz="2000">
                <a:solidFill>
                  <a:srgbClr val="000000"/>
                </a:solidFill>
                <a:latin typeface="Arial" panose="020B0604020202020204" pitchFamily="34" charset="0"/>
              </a:rPr>
              <a:t>Damaged or overworked heart muscle is unable to keep blood circulating normally.</a:t>
            </a:r>
          </a:p>
          <a:p>
            <a:pPr eaLnBrk="1" hangingPunct="1"/>
            <a:r>
              <a:rPr lang="en-US" altLang="en-US" sz="2000">
                <a:solidFill>
                  <a:srgbClr val="000000"/>
                </a:solidFill>
                <a:latin typeface="Arial" panose="020B0604020202020204" pitchFamily="34" charset="0"/>
              </a:rPr>
              <a:t>Affects over 5 million Americans</a:t>
            </a:r>
          </a:p>
          <a:p>
            <a:pPr eaLnBrk="1" hangingPunct="1"/>
            <a:r>
              <a:rPr lang="en-US" altLang="en-US" sz="2000">
                <a:solidFill>
                  <a:srgbClr val="000000"/>
                </a:solidFill>
                <a:latin typeface="Arial" panose="020B0604020202020204" pitchFamily="34" charset="0"/>
              </a:rPr>
              <a:t>Damage to heart muscle may result from rheumatic fever, pneumonia, heart attack, or other cardiovascular problem.</a:t>
            </a:r>
          </a:p>
          <a:p>
            <a:pPr eaLnBrk="1" hangingPunct="1"/>
            <a:r>
              <a:rPr lang="en-US" altLang="en-US" sz="2000">
                <a:solidFill>
                  <a:srgbClr val="000000"/>
                </a:solidFill>
                <a:latin typeface="Arial" panose="020B0604020202020204" pitchFamily="34" charset="0"/>
              </a:rPr>
              <a:t>Lack of proper circulation may allow blood to accumulate in the vessels of the legs, ankles, or lungs.</a:t>
            </a:r>
          </a:p>
          <a:p>
            <a:pPr eaLnBrk="1" hangingPunct="1"/>
            <a:r>
              <a:rPr lang="en-US" altLang="en-US" sz="2000">
                <a:solidFill>
                  <a:srgbClr val="000000"/>
                </a:solidFill>
                <a:latin typeface="Arial" panose="020B0604020202020204" pitchFamily="34" charset="0"/>
              </a:rPr>
              <a:t>Diuretics relieve fluid accumulation.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1"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82"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578" name="Rectangle 4">
            <a:extLst>
              <a:ext uri="{FF2B5EF4-FFF2-40B4-BE49-F238E27FC236}">
                <a16:creationId xmlns:a16="http://schemas.microsoft.com/office/drawing/2014/main" id="{DB054DCB-7FD4-48E9-B817-434FC0234FB8}"/>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sz="4100">
                <a:solidFill>
                  <a:srgbClr val="FFFFFF"/>
                </a:solidFill>
                <a:latin typeface="Arial" panose="020B0604020202020204" pitchFamily="34" charset="0"/>
              </a:rPr>
              <a:t>Congenital and Rheumatic Heart Disease</a:t>
            </a:r>
          </a:p>
        </p:txBody>
      </p:sp>
      <p:sp>
        <p:nvSpPr>
          <p:cNvPr id="24579" name="Rectangle 5">
            <a:extLst>
              <a:ext uri="{FF2B5EF4-FFF2-40B4-BE49-F238E27FC236}">
                <a16:creationId xmlns:a16="http://schemas.microsoft.com/office/drawing/2014/main" id="{C4FE31B1-C81B-444B-9C5E-44C9799C42E4}"/>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400">
                <a:solidFill>
                  <a:srgbClr val="000000"/>
                </a:solidFill>
                <a:latin typeface="Arial" panose="020B0604020202020204" pitchFamily="34" charset="0"/>
              </a:rPr>
              <a:t>Congenital heart disease affects 1 out of 125 children.</a:t>
            </a:r>
          </a:p>
          <a:p>
            <a:pPr eaLnBrk="1" hangingPunct="1"/>
            <a:r>
              <a:rPr lang="en-US" altLang="en-US" sz="2400">
                <a:solidFill>
                  <a:srgbClr val="000000"/>
                </a:solidFill>
                <a:latin typeface="Arial" panose="020B0604020202020204" pitchFamily="34" charset="0"/>
              </a:rPr>
              <a:t>May be due to hereditary factors, maternal diseases, or chemical intake (alcohol) during fetal development</a:t>
            </a:r>
          </a:p>
          <a:p>
            <a:pPr eaLnBrk="1" hangingPunct="1"/>
            <a:r>
              <a:rPr lang="en-US" altLang="en-US" sz="2400">
                <a:solidFill>
                  <a:srgbClr val="000000"/>
                </a:solidFill>
                <a:latin typeface="Arial" panose="020B0604020202020204" pitchFamily="34" charset="0"/>
              </a:rPr>
              <a:t>Rheumatic heart disease results from rheumatic fever, which affects connective tissue.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4">
            <a:extLst>
              <a:ext uri="{FF2B5EF4-FFF2-40B4-BE49-F238E27FC236}">
                <a16:creationId xmlns:a16="http://schemas.microsoft.com/office/drawing/2014/main" id="{83F0B2E0-704A-4050-899F-3F683EE90E69}"/>
              </a:ext>
            </a:extLst>
          </p:cNvPr>
          <p:cNvSpPr>
            <a:spLocks noGrp="1" noChangeArrowheads="1"/>
          </p:cNvSpPr>
          <p:nvPr>
            <p:ph type="title"/>
          </p:nvPr>
        </p:nvSpPr>
        <p:spPr>
          <a:xfrm>
            <a:off x="838200" y="963877"/>
            <a:ext cx="3494362" cy="4930246"/>
          </a:xfrm>
        </p:spPr>
        <p:txBody>
          <a:bodyPr>
            <a:normAutofit/>
          </a:bodyPr>
          <a:lstStyle/>
          <a:p>
            <a:pPr algn="r" eaLnBrk="1" hangingPunct="1"/>
            <a:r>
              <a:rPr lang="en-US" altLang="en-US">
                <a:solidFill>
                  <a:schemeClr val="accent1"/>
                </a:solidFill>
                <a:latin typeface="Arial" panose="020B0604020202020204" pitchFamily="34" charset="0"/>
              </a:rPr>
              <a:t>Stroke</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5603" name="Rectangle 5">
            <a:extLst>
              <a:ext uri="{FF2B5EF4-FFF2-40B4-BE49-F238E27FC236}">
                <a16:creationId xmlns:a16="http://schemas.microsoft.com/office/drawing/2014/main" id="{5CC4BC15-E4EC-4787-8509-C98DB18223FE}"/>
              </a:ext>
            </a:extLst>
          </p:cNvPr>
          <p:cNvSpPr>
            <a:spLocks noGrp="1" noChangeArrowheads="1"/>
          </p:cNvSpPr>
          <p:nvPr>
            <p:ph type="body" idx="1"/>
          </p:nvPr>
        </p:nvSpPr>
        <p:spPr>
          <a:xfrm>
            <a:off x="4976031" y="963877"/>
            <a:ext cx="6377769" cy="4930246"/>
          </a:xfrm>
        </p:spPr>
        <p:txBody>
          <a:bodyPr anchor="ctr">
            <a:normAutofit/>
          </a:bodyPr>
          <a:lstStyle/>
          <a:p>
            <a:pPr eaLnBrk="1" hangingPunct="1"/>
            <a:r>
              <a:rPr lang="en-US" altLang="en-US" sz="2400">
                <a:latin typeface="Arial" panose="020B0604020202020204" pitchFamily="34" charset="0"/>
              </a:rPr>
              <a:t>Occurs when the blood supply to the brain is interrupted</a:t>
            </a:r>
          </a:p>
          <a:p>
            <a:pPr eaLnBrk="1" hangingPunct="1"/>
            <a:r>
              <a:rPr lang="en-US" altLang="en-US" sz="2400">
                <a:latin typeface="Arial" panose="020B0604020202020204" pitchFamily="34" charset="0"/>
              </a:rPr>
              <a:t>Thrombus is a blood clot.</a:t>
            </a:r>
          </a:p>
          <a:p>
            <a:pPr eaLnBrk="1" hangingPunct="1"/>
            <a:r>
              <a:rPr lang="en-US" altLang="en-US" sz="2400">
                <a:latin typeface="Arial" panose="020B0604020202020204" pitchFamily="34" charset="0"/>
              </a:rPr>
              <a:t>Embolus is a free-flowing clot.</a:t>
            </a:r>
          </a:p>
          <a:p>
            <a:pPr eaLnBrk="1" hangingPunct="1"/>
            <a:r>
              <a:rPr lang="en-US" altLang="en-US" sz="2400">
                <a:latin typeface="Arial" panose="020B0604020202020204" pitchFamily="34" charset="0"/>
              </a:rPr>
              <a:t>Aneurysm is a bulging or burst blood vessel.</a:t>
            </a:r>
          </a:p>
          <a:p>
            <a:pPr eaLnBrk="1" hangingPunct="1"/>
            <a:r>
              <a:rPr lang="en-US" altLang="en-US" sz="2400">
                <a:latin typeface="Arial" panose="020B0604020202020204" pitchFamily="34" charset="0"/>
              </a:rPr>
              <a:t>Transient ischemic attack (TIA) is a brief interruption of blood supply that causes temporary impairment.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FB1BFB7E-2764-43F4-BD38-119FC2C92703}"/>
              </a:ext>
            </a:extLst>
          </p:cNvPr>
          <p:cNvSpPr>
            <a:spLocks noGrp="1" noChangeArrowheads="1"/>
          </p:cNvSpPr>
          <p:nvPr>
            <p:ph type="title"/>
          </p:nvPr>
        </p:nvSpPr>
        <p:spPr>
          <a:xfrm>
            <a:off x="1797050" y="187325"/>
            <a:ext cx="8763000" cy="1311128"/>
          </a:xfrm>
        </p:spPr>
        <p:txBody>
          <a:bodyPr anchor="t">
            <a:spAutoFit/>
          </a:bodyPr>
          <a:lstStyle/>
          <a:p>
            <a:pPr eaLnBrk="1" hangingPunct="1"/>
            <a:r>
              <a:rPr lang="en-US" altLang="en-US">
                <a:latin typeface="Arial" panose="020B0604020202020204" pitchFamily="34" charset="0"/>
              </a:rPr>
              <a:t>Blood Vessel Disorders that Can Lead to Stroke</a:t>
            </a:r>
          </a:p>
        </p:txBody>
      </p:sp>
      <p:sp>
        <p:nvSpPr>
          <p:cNvPr id="26629" name="Text Box 19">
            <a:extLst>
              <a:ext uri="{FF2B5EF4-FFF2-40B4-BE49-F238E27FC236}">
                <a16:creationId xmlns:a16="http://schemas.microsoft.com/office/drawing/2014/main" id="{2315F91B-1D84-4510-83B5-B05A8C28D414}"/>
              </a:ext>
            </a:extLst>
          </p:cNvPr>
          <p:cNvSpPr txBox="1">
            <a:spLocks noChangeArrowheads="1"/>
          </p:cNvSpPr>
          <p:nvPr/>
        </p:nvSpPr>
        <p:spPr bwMode="auto">
          <a:xfrm>
            <a:off x="1676400" y="6553200"/>
            <a:ext cx="4953000"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r>
              <a:rPr lang="en-US" altLang="en-US" sz="800" i="0">
                <a:solidFill>
                  <a:schemeClr val="bg1"/>
                </a:solidFill>
                <a:latin typeface="Arial" panose="020B0604020202020204" pitchFamily="34" charset="0"/>
              </a:rPr>
              <a:t>Copyright © 2010 Pearson Education, Inc.</a:t>
            </a:r>
            <a:endParaRPr lang="en-US" altLang="en-US" sz="1000" i="0">
              <a:solidFill>
                <a:srgbClr val="1B558B"/>
              </a:solidFill>
              <a:latin typeface="Arial" panose="020B0604020202020204" pitchFamily="34" charset="0"/>
            </a:endParaRPr>
          </a:p>
        </p:txBody>
      </p:sp>
      <p:pic>
        <p:nvPicPr>
          <p:cNvPr id="26630" name="Picture 6" descr="15_06Figure-L">
            <a:extLst>
              <a:ext uri="{FF2B5EF4-FFF2-40B4-BE49-F238E27FC236}">
                <a16:creationId xmlns:a16="http://schemas.microsoft.com/office/drawing/2014/main" id="{F8961AB5-52CF-4532-915A-980EA3EF91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2056" y="1485900"/>
            <a:ext cx="5083175" cy="51847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4" name="Group 73">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5"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7" name="Group 96">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8" name="Rectangle 97">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9"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Rectangle 99">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7650" name="Rectangle 2">
            <a:extLst>
              <a:ext uri="{FF2B5EF4-FFF2-40B4-BE49-F238E27FC236}">
                <a16:creationId xmlns:a16="http://schemas.microsoft.com/office/drawing/2014/main" id="{AAB6EFA7-F76C-4DFF-9EEB-92A0E41869A9}"/>
              </a:ext>
            </a:extLst>
          </p:cNvPr>
          <p:cNvSpPr>
            <a:spLocks noGrp="1" noChangeArrowheads="1"/>
          </p:cNvSpPr>
          <p:nvPr>
            <p:ph type="title"/>
          </p:nvPr>
        </p:nvSpPr>
        <p:spPr>
          <a:xfrm>
            <a:off x="904877" y="2415322"/>
            <a:ext cx="3451730" cy="2399869"/>
          </a:xfrm>
        </p:spPr>
        <p:txBody>
          <a:bodyPr>
            <a:normAutofit/>
          </a:bodyPr>
          <a:lstStyle/>
          <a:p>
            <a:pPr algn="ctr" eaLnBrk="1" hangingPunct="1"/>
            <a:r>
              <a:rPr lang="en-US" altLang="en-US" sz="4000">
                <a:solidFill>
                  <a:srgbClr val="FFFFFF"/>
                </a:solidFill>
                <a:latin typeface="Arial" panose="020B0604020202020204" pitchFamily="34" charset="0"/>
              </a:rPr>
              <a:t>Activity Break: CVD Risk Factors</a:t>
            </a:r>
          </a:p>
        </p:txBody>
      </p:sp>
      <p:sp>
        <p:nvSpPr>
          <p:cNvPr id="27651" name="Rectangle 3">
            <a:extLst>
              <a:ext uri="{FF2B5EF4-FFF2-40B4-BE49-F238E27FC236}">
                <a16:creationId xmlns:a16="http://schemas.microsoft.com/office/drawing/2014/main" id="{6C154E2F-9BE1-488D-88AA-1F5066DC5212}"/>
              </a:ext>
            </a:extLst>
          </p:cNvPr>
          <p:cNvSpPr>
            <a:spLocks noGrp="1" noChangeArrowheads="1"/>
          </p:cNvSpPr>
          <p:nvPr>
            <p:ph type="body" idx="1"/>
          </p:nvPr>
        </p:nvSpPr>
        <p:spPr>
          <a:xfrm>
            <a:off x="5120640" y="804672"/>
            <a:ext cx="6281928" cy="5248656"/>
          </a:xfrm>
        </p:spPr>
        <p:txBody>
          <a:bodyPr anchor="ctr">
            <a:normAutofit/>
          </a:bodyPr>
          <a:lstStyle/>
          <a:p>
            <a:pPr lvl="1" eaLnBrk="1" hangingPunct="1">
              <a:buClr>
                <a:schemeClr val="accent2"/>
              </a:buClr>
            </a:pPr>
            <a:r>
              <a:rPr lang="en-US" altLang="en-US" sz="2000" dirty="0">
                <a:latin typeface="Arial" panose="020B0604020202020204" pitchFamily="34" charset="0"/>
              </a:rPr>
              <a:t>List four nonmodifiable risk factors for CVD.</a:t>
            </a:r>
          </a:p>
          <a:p>
            <a:pPr lvl="1" eaLnBrk="1" hangingPunct="1">
              <a:buClr>
                <a:schemeClr val="accent2"/>
              </a:buClr>
            </a:pPr>
            <a:r>
              <a:rPr lang="en-US" altLang="en-US" sz="2000" dirty="0">
                <a:latin typeface="Arial" panose="020B0604020202020204" pitchFamily="34" charset="0"/>
              </a:rPr>
              <a:t>List four modifiable risk factors for CVD.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8674" name="Rectangle 4">
            <a:extLst>
              <a:ext uri="{FF2B5EF4-FFF2-40B4-BE49-F238E27FC236}">
                <a16:creationId xmlns:a16="http://schemas.microsoft.com/office/drawing/2014/main" id="{47F6AD02-7C15-4160-98EC-6BB69F3F65E5}"/>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sz="4100">
                <a:solidFill>
                  <a:srgbClr val="FFFFFF"/>
                </a:solidFill>
                <a:latin typeface="Arial" panose="020B0604020202020204" pitchFamily="34" charset="0"/>
              </a:rPr>
              <a:t>Reducing Your Risk for Cardiovascular Diseases</a:t>
            </a:r>
          </a:p>
        </p:txBody>
      </p:sp>
      <p:sp>
        <p:nvSpPr>
          <p:cNvPr id="28675" name="Rectangle 5">
            <a:extLst>
              <a:ext uri="{FF2B5EF4-FFF2-40B4-BE49-F238E27FC236}">
                <a16:creationId xmlns:a16="http://schemas.microsoft.com/office/drawing/2014/main" id="{8759A1CE-1FF3-4451-BBFD-692E5A9A4617}"/>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400">
                <a:solidFill>
                  <a:srgbClr val="000000"/>
                </a:solidFill>
                <a:latin typeface="Arial" panose="020B0604020202020204" pitchFamily="34" charset="0"/>
              </a:rPr>
              <a:t>Risks you cannot control</a:t>
            </a:r>
          </a:p>
          <a:p>
            <a:pPr lvl="1" eaLnBrk="1" hangingPunct="1"/>
            <a:r>
              <a:rPr lang="en-US" altLang="en-US">
                <a:solidFill>
                  <a:srgbClr val="000000"/>
                </a:solidFill>
                <a:latin typeface="Arial" panose="020B0604020202020204" pitchFamily="34" charset="0"/>
              </a:rPr>
              <a:t>Heredity</a:t>
            </a:r>
          </a:p>
          <a:p>
            <a:pPr lvl="1" eaLnBrk="1" hangingPunct="1"/>
            <a:r>
              <a:rPr lang="en-US" altLang="en-US">
                <a:solidFill>
                  <a:srgbClr val="000000"/>
                </a:solidFill>
                <a:latin typeface="Arial" panose="020B0604020202020204" pitchFamily="34" charset="0"/>
              </a:rPr>
              <a:t>Age</a:t>
            </a:r>
          </a:p>
          <a:p>
            <a:pPr lvl="1" eaLnBrk="1" hangingPunct="1"/>
            <a:r>
              <a:rPr lang="en-US" altLang="en-US">
                <a:solidFill>
                  <a:srgbClr val="000000"/>
                </a:solidFill>
                <a:latin typeface="Arial" panose="020B0604020202020204" pitchFamily="34" charset="0"/>
              </a:rPr>
              <a:t>Gender</a:t>
            </a:r>
          </a:p>
          <a:p>
            <a:pPr lvl="1" eaLnBrk="1" hangingPunct="1"/>
            <a:r>
              <a:rPr lang="en-US" altLang="en-US">
                <a:solidFill>
                  <a:srgbClr val="000000"/>
                </a:solidFill>
                <a:latin typeface="Arial" panose="020B0604020202020204" pitchFamily="34" charset="0"/>
              </a:rPr>
              <a:t>Race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9698" name="Rectangle 4">
            <a:extLst>
              <a:ext uri="{FF2B5EF4-FFF2-40B4-BE49-F238E27FC236}">
                <a16:creationId xmlns:a16="http://schemas.microsoft.com/office/drawing/2014/main" id="{3629BB68-F9B2-407B-A131-C695E255D72F}"/>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sz="3700">
                <a:solidFill>
                  <a:srgbClr val="FFFFFF"/>
                </a:solidFill>
                <a:latin typeface="Arial" panose="020B0604020202020204" pitchFamily="34" charset="0"/>
              </a:rPr>
              <a:t>Reducing Your Risk for Cardiovascular Diseases (cont.)</a:t>
            </a:r>
          </a:p>
        </p:txBody>
      </p:sp>
      <p:sp>
        <p:nvSpPr>
          <p:cNvPr id="29699" name="Rectangle 5">
            <a:extLst>
              <a:ext uri="{FF2B5EF4-FFF2-40B4-BE49-F238E27FC236}">
                <a16:creationId xmlns:a16="http://schemas.microsoft.com/office/drawing/2014/main" id="{FDDECF9F-3511-4656-8902-3EB02309AD88}"/>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400">
                <a:solidFill>
                  <a:srgbClr val="000000"/>
                </a:solidFill>
                <a:latin typeface="Arial" panose="020B0604020202020204" pitchFamily="34" charset="0"/>
              </a:rPr>
              <a:t>Risks you can control</a:t>
            </a:r>
          </a:p>
          <a:p>
            <a:pPr lvl="1" eaLnBrk="1" hangingPunct="1"/>
            <a:r>
              <a:rPr lang="en-US" altLang="en-US">
                <a:solidFill>
                  <a:srgbClr val="000000"/>
                </a:solidFill>
                <a:latin typeface="Arial" panose="020B0604020202020204" pitchFamily="34" charset="0"/>
              </a:rPr>
              <a:t>Avoid tobacco.</a:t>
            </a:r>
          </a:p>
          <a:p>
            <a:pPr lvl="1" eaLnBrk="1" hangingPunct="1"/>
            <a:r>
              <a:rPr lang="en-US" altLang="en-US">
                <a:solidFill>
                  <a:srgbClr val="000000"/>
                </a:solidFill>
                <a:latin typeface="Arial" panose="020B0604020202020204" pitchFamily="34" charset="0"/>
              </a:rPr>
              <a:t>Cut back on saturated fat and cholesterol.</a:t>
            </a:r>
          </a:p>
          <a:p>
            <a:pPr lvl="1" eaLnBrk="1" hangingPunct="1"/>
            <a:r>
              <a:rPr lang="en-US" altLang="en-US">
                <a:solidFill>
                  <a:srgbClr val="000000"/>
                </a:solidFill>
                <a:latin typeface="Arial" panose="020B0604020202020204" pitchFamily="34" charset="0"/>
              </a:rPr>
              <a:t>Maintain a healthy weight.</a:t>
            </a:r>
          </a:p>
          <a:p>
            <a:pPr lvl="1" eaLnBrk="1" hangingPunct="1"/>
            <a:r>
              <a:rPr lang="en-US" altLang="en-US">
                <a:solidFill>
                  <a:srgbClr val="000000"/>
                </a:solidFill>
                <a:latin typeface="Arial" panose="020B0604020202020204" pitchFamily="34" charset="0"/>
              </a:rPr>
              <a:t>Modify dietary habits.</a:t>
            </a:r>
          </a:p>
          <a:p>
            <a:pPr lvl="1" eaLnBrk="1" hangingPunct="1"/>
            <a:r>
              <a:rPr lang="en-US" altLang="en-US">
                <a:solidFill>
                  <a:srgbClr val="000000"/>
                </a:solidFill>
                <a:latin typeface="Arial" panose="020B0604020202020204" pitchFamily="34" charset="0"/>
              </a:rPr>
              <a:t>Exercise regularly.</a:t>
            </a:r>
          </a:p>
          <a:p>
            <a:pPr lvl="1" eaLnBrk="1" hangingPunct="1"/>
            <a:r>
              <a:rPr lang="en-US" altLang="en-US">
                <a:solidFill>
                  <a:srgbClr val="000000"/>
                </a:solidFill>
                <a:latin typeface="Arial" panose="020B0604020202020204" pitchFamily="34" charset="0"/>
              </a:rPr>
              <a:t>Control diabetes.</a:t>
            </a:r>
          </a:p>
          <a:p>
            <a:pPr lvl="1" eaLnBrk="1" hangingPunct="1"/>
            <a:r>
              <a:rPr lang="en-US" altLang="en-US">
                <a:solidFill>
                  <a:srgbClr val="000000"/>
                </a:solidFill>
                <a:latin typeface="Arial" panose="020B0604020202020204" pitchFamily="34" charset="0"/>
              </a:rPr>
              <a:t>Control blood pressure.</a:t>
            </a:r>
          </a:p>
          <a:p>
            <a:pPr lvl="2" eaLnBrk="1" hangingPunct="1"/>
            <a:r>
              <a:rPr lang="en-US" altLang="en-US" sz="2400">
                <a:solidFill>
                  <a:srgbClr val="000000"/>
                </a:solidFill>
                <a:latin typeface="Arial" panose="020B0604020202020204" pitchFamily="34" charset="0"/>
              </a:rPr>
              <a:t>Systolic is the first number.</a:t>
            </a:r>
          </a:p>
          <a:p>
            <a:pPr lvl="2" eaLnBrk="1" hangingPunct="1"/>
            <a:r>
              <a:rPr lang="en-US" altLang="en-US" sz="2400">
                <a:solidFill>
                  <a:srgbClr val="000000"/>
                </a:solidFill>
                <a:latin typeface="Arial" panose="020B0604020202020204" pitchFamily="34" charset="0"/>
              </a:rPr>
              <a:t>Diastolic is the second number.</a:t>
            </a:r>
          </a:p>
          <a:p>
            <a:pPr lvl="1" eaLnBrk="1" hangingPunct="1"/>
            <a:r>
              <a:rPr lang="en-US" altLang="en-US">
                <a:solidFill>
                  <a:srgbClr val="000000"/>
                </a:solidFill>
                <a:latin typeface="Arial" panose="020B0604020202020204" pitchFamily="34" charset="0"/>
              </a:rPr>
              <a:t>Manage stress.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8">
            <a:extLst>
              <a:ext uri="{FF2B5EF4-FFF2-40B4-BE49-F238E27FC236}">
                <a16:creationId xmlns:a16="http://schemas.microsoft.com/office/drawing/2014/main" id="{6FE889E7-C44B-4019-B9DF-EE0B97F407FE}"/>
              </a:ext>
            </a:extLst>
          </p:cNvPr>
          <p:cNvSpPr>
            <a:spLocks noChangeArrowheads="1"/>
          </p:cNvSpPr>
          <p:nvPr/>
        </p:nvSpPr>
        <p:spPr bwMode="auto">
          <a:xfrm>
            <a:off x="1524000" y="6477000"/>
            <a:ext cx="9144000" cy="381000"/>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pPr algn="r"/>
            <a:endParaRPr lang="en-US" altLang="en-US" sz="2400" i="0">
              <a:solidFill>
                <a:srgbClr val="00B3CE"/>
              </a:solidFill>
              <a:latin typeface="Arial" panose="020B0604020202020204" pitchFamily="34" charset="0"/>
            </a:endParaRPr>
          </a:p>
        </p:txBody>
      </p:sp>
      <p:pic>
        <p:nvPicPr>
          <p:cNvPr id="30725" name="Picture 5" descr="15_Table_01">
            <a:extLst>
              <a:ext uri="{FF2B5EF4-FFF2-40B4-BE49-F238E27FC236}">
                <a16:creationId xmlns:a16="http://schemas.microsoft.com/office/drawing/2014/main" id="{210E81EC-6BDC-4659-8ABB-06E192351F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5501" y="146051"/>
            <a:ext cx="7980363" cy="62722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a:extLst>
              <a:ext uri="{FF2B5EF4-FFF2-40B4-BE49-F238E27FC236}">
                <a16:creationId xmlns:a16="http://schemas.microsoft.com/office/drawing/2014/main" id="{6E7E6E6A-F176-4E8E-9DAF-2AA6B79556BD}"/>
              </a:ext>
            </a:extLst>
          </p:cNvPr>
          <p:cNvSpPr>
            <a:spLocks noGrp="1" noChangeArrowheads="1"/>
          </p:cNvSpPr>
          <p:nvPr>
            <p:ph type="title"/>
          </p:nvPr>
        </p:nvSpPr>
        <p:spPr>
          <a:xfrm>
            <a:off x="838200" y="963877"/>
            <a:ext cx="3494362" cy="4930246"/>
          </a:xfrm>
        </p:spPr>
        <p:txBody>
          <a:bodyPr>
            <a:normAutofit/>
          </a:bodyPr>
          <a:lstStyle/>
          <a:p>
            <a:pPr algn="r" eaLnBrk="1" hangingPunct="1"/>
            <a:r>
              <a:rPr lang="en-US" altLang="en-US">
                <a:solidFill>
                  <a:schemeClr val="accent1"/>
                </a:solidFill>
                <a:latin typeface="Arial" panose="020B0604020202020204" pitchFamily="34" charset="0"/>
              </a:rPr>
              <a:t>Cholesterol and Triglycerides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1747" name="Rectangle 3">
            <a:extLst>
              <a:ext uri="{FF2B5EF4-FFF2-40B4-BE49-F238E27FC236}">
                <a16:creationId xmlns:a16="http://schemas.microsoft.com/office/drawing/2014/main" id="{72F17E76-1869-4E94-B431-2F7248773AEF}"/>
              </a:ext>
            </a:extLst>
          </p:cNvPr>
          <p:cNvSpPr>
            <a:spLocks noGrp="1" noChangeArrowheads="1"/>
          </p:cNvSpPr>
          <p:nvPr>
            <p:ph type="body" idx="1"/>
          </p:nvPr>
        </p:nvSpPr>
        <p:spPr>
          <a:xfrm>
            <a:off x="4976031" y="963877"/>
            <a:ext cx="6377769" cy="4930246"/>
          </a:xfrm>
        </p:spPr>
        <p:txBody>
          <a:bodyPr anchor="ctr">
            <a:normAutofit/>
          </a:bodyPr>
          <a:lstStyle/>
          <a:p>
            <a:pPr eaLnBrk="1" hangingPunct="1">
              <a:buFontTx/>
              <a:buNone/>
            </a:pPr>
            <a:r>
              <a:rPr lang="en-US" altLang="en-US" sz="2400">
                <a:latin typeface="Arial" panose="020B0604020202020204" pitchFamily="34" charset="0"/>
              </a:rPr>
              <a:t>Two major types of cholesterol</a:t>
            </a:r>
          </a:p>
          <a:p>
            <a:pPr eaLnBrk="1" hangingPunct="1"/>
            <a:r>
              <a:rPr lang="en-US" altLang="en-US" sz="2400">
                <a:latin typeface="Arial" panose="020B0604020202020204" pitchFamily="34" charset="0"/>
              </a:rPr>
              <a:t>LDL, or low-density lipoprotein, is “bad” cholesterol that builds up on artery walls.</a:t>
            </a:r>
          </a:p>
          <a:p>
            <a:pPr eaLnBrk="1" hangingPunct="1"/>
            <a:r>
              <a:rPr lang="en-US" altLang="en-US" sz="2400">
                <a:latin typeface="Arial" panose="020B0604020202020204" pitchFamily="34" charset="0"/>
              </a:rPr>
              <a:t>HDL, or high-density lipoprotein, is “good” cholesterol that helps protect the body by removing cholesterol from artery walls and transporting it to the liver for elimination.</a:t>
            </a:r>
          </a:p>
          <a:p>
            <a:pPr eaLnBrk="1" hangingPunct="1"/>
            <a:r>
              <a:rPr lang="en-US" altLang="en-US" sz="2400">
                <a:latin typeface="Arial" panose="020B0604020202020204" pitchFamily="34" charset="0"/>
              </a:rPr>
              <a:t>Triglycerides are a common fat produced by your body. </a:t>
            </a:r>
          </a:p>
          <a:p>
            <a:pPr lvl="1" eaLnBrk="1" hangingPunct="1"/>
            <a:r>
              <a:rPr lang="en-US" altLang="en-US">
                <a:latin typeface="Arial" panose="020B0604020202020204" pitchFamily="34" charset="0"/>
              </a:rPr>
              <a:t>They do not cause arteries to thicken, but may speed the process.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8">
            <a:extLst>
              <a:ext uri="{FF2B5EF4-FFF2-40B4-BE49-F238E27FC236}">
                <a16:creationId xmlns:a16="http://schemas.microsoft.com/office/drawing/2014/main" id="{F96D1E4B-A9FF-4ECF-951B-2A318BED27A3}"/>
              </a:ext>
            </a:extLst>
          </p:cNvPr>
          <p:cNvSpPr>
            <a:spLocks noChangeArrowheads="1"/>
          </p:cNvSpPr>
          <p:nvPr/>
        </p:nvSpPr>
        <p:spPr bwMode="auto">
          <a:xfrm>
            <a:off x="1524000" y="6477000"/>
            <a:ext cx="9144000" cy="381000"/>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pPr algn="r"/>
            <a:endParaRPr lang="en-US" altLang="en-US" sz="2400" i="0">
              <a:solidFill>
                <a:srgbClr val="00B3CE"/>
              </a:solidFill>
              <a:latin typeface="Arial" panose="020B0604020202020204" pitchFamily="34" charset="0"/>
            </a:endParaRPr>
          </a:p>
        </p:txBody>
      </p:sp>
      <p:sp>
        <p:nvSpPr>
          <p:cNvPr id="32772" name="Text Box 19">
            <a:extLst>
              <a:ext uri="{FF2B5EF4-FFF2-40B4-BE49-F238E27FC236}">
                <a16:creationId xmlns:a16="http://schemas.microsoft.com/office/drawing/2014/main" id="{E6CB0D83-56CD-433E-85D7-E5BB75B800C0}"/>
              </a:ext>
            </a:extLst>
          </p:cNvPr>
          <p:cNvSpPr txBox="1">
            <a:spLocks noChangeArrowheads="1"/>
          </p:cNvSpPr>
          <p:nvPr/>
        </p:nvSpPr>
        <p:spPr bwMode="auto">
          <a:xfrm>
            <a:off x="1676400" y="6553200"/>
            <a:ext cx="4953000"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r>
              <a:rPr lang="en-US" altLang="en-US" sz="800" i="0">
                <a:solidFill>
                  <a:schemeClr val="bg1"/>
                </a:solidFill>
                <a:latin typeface="Arial" panose="020B0604020202020204" pitchFamily="34" charset="0"/>
              </a:rPr>
              <a:t>Copyright © 2010 Pearson Education, Inc.</a:t>
            </a:r>
            <a:endParaRPr lang="en-US" altLang="en-US" sz="1000" i="0">
              <a:solidFill>
                <a:srgbClr val="1B558B"/>
              </a:solidFill>
              <a:latin typeface="Arial" panose="020B0604020202020204" pitchFamily="34" charset="0"/>
            </a:endParaRPr>
          </a:p>
        </p:txBody>
      </p:sp>
      <p:pic>
        <p:nvPicPr>
          <p:cNvPr id="32773" name="Picture 5" descr="15_Table_02">
            <a:extLst>
              <a:ext uri="{FF2B5EF4-FFF2-40B4-BE49-F238E27FC236}">
                <a16:creationId xmlns:a16="http://schemas.microsoft.com/office/drawing/2014/main" id="{963A3358-E84D-455F-864C-45D12DC58F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6613" y="107950"/>
            <a:ext cx="5403850" cy="63388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3794" name="Rectangle 2">
            <a:extLst>
              <a:ext uri="{FF2B5EF4-FFF2-40B4-BE49-F238E27FC236}">
                <a16:creationId xmlns:a16="http://schemas.microsoft.com/office/drawing/2014/main" id="{1468B4A1-6088-434D-B091-B181E3EF64E1}"/>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Arial" panose="020B0604020202020204" pitchFamily="34" charset="0"/>
              </a:rPr>
              <a:t>Modify Dietary Habits</a:t>
            </a:r>
          </a:p>
        </p:txBody>
      </p:sp>
      <p:sp>
        <p:nvSpPr>
          <p:cNvPr id="33795" name="Rectangle 3">
            <a:extLst>
              <a:ext uri="{FF2B5EF4-FFF2-40B4-BE49-F238E27FC236}">
                <a16:creationId xmlns:a16="http://schemas.microsoft.com/office/drawing/2014/main" id="{B443BBFA-BEED-488C-A4AC-E366A58DBB02}"/>
              </a:ext>
            </a:extLst>
          </p:cNvPr>
          <p:cNvSpPr>
            <a:spLocks noGrp="1" noChangeArrowheads="1"/>
          </p:cNvSpPr>
          <p:nvPr>
            <p:ph type="body" idx="1"/>
          </p:nvPr>
        </p:nvSpPr>
        <p:spPr>
          <a:xfrm>
            <a:off x="6090574" y="801866"/>
            <a:ext cx="5306084" cy="5230634"/>
          </a:xfrm>
        </p:spPr>
        <p:txBody>
          <a:bodyPr anchor="ctr">
            <a:normAutofit/>
          </a:bodyPr>
          <a:lstStyle/>
          <a:p>
            <a:pPr eaLnBrk="1" hangingPunct="1">
              <a:buFontTx/>
              <a:buNone/>
            </a:pPr>
            <a:r>
              <a:rPr lang="en-US" altLang="en-US" sz="2400">
                <a:solidFill>
                  <a:srgbClr val="000000"/>
                </a:solidFill>
                <a:latin typeface="Arial" panose="020B0604020202020204" pitchFamily="34" charset="0"/>
              </a:rPr>
              <a:t>Overweight people are more likely to develop heart disease and stroke. </a:t>
            </a:r>
          </a:p>
          <a:p>
            <a:pPr eaLnBrk="1" hangingPunct="1">
              <a:buFontTx/>
              <a:buNone/>
            </a:pPr>
            <a:r>
              <a:rPr lang="en-US" altLang="en-US" sz="2400">
                <a:solidFill>
                  <a:srgbClr val="000000"/>
                </a:solidFill>
                <a:latin typeface="Arial" panose="020B0604020202020204" pitchFamily="34" charset="0"/>
              </a:rPr>
              <a:t>Heart health can be improved by good dietary habits.</a:t>
            </a:r>
          </a:p>
          <a:p>
            <a:pPr eaLnBrk="1" hangingPunct="1"/>
            <a:r>
              <a:rPr lang="en-US" altLang="en-US" sz="2400">
                <a:solidFill>
                  <a:srgbClr val="000000"/>
                </a:solidFill>
                <a:latin typeface="Arial" panose="020B0604020202020204" pitchFamily="34" charset="0"/>
              </a:rPr>
              <a:t>Consume 5 to10 milligrams of fiber per day.</a:t>
            </a:r>
          </a:p>
          <a:p>
            <a:pPr eaLnBrk="1" hangingPunct="1"/>
            <a:r>
              <a:rPr lang="en-US" altLang="en-US" sz="2400">
                <a:solidFill>
                  <a:srgbClr val="000000"/>
                </a:solidFill>
                <a:latin typeface="Arial" panose="020B0604020202020204" pitchFamily="34" charset="0"/>
              </a:rPr>
              <a:t>Consume approximately 2 grams of plant sterols per day (found in fruits, vegetables, nuts, seeds, cereals, legumes, and vegetable oils).</a:t>
            </a:r>
          </a:p>
          <a:p>
            <a:pPr eaLnBrk="1" hangingPunct="1"/>
            <a:r>
              <a:rPr lang="en-US" altLang="en-US" sz="2400">
                <a:solidFill>
                  <a:srgbClr val="000000"/>
                </a:solidFill>
                <a:latin typeface="Arial" panose="020B0604020202020204" pitchFamily="34" charset="0"/>
              </a:rPr>
              <a:t>Limit your salt intake.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8ECEC6E0-F6FC-4899-9125-7031DFF49F85}"/>
              </a:ext>
            </a:extLst>
          </p:cNvPr>
          <p:cNvSpPr>
            <a:spLocks noGrp="1" noChangeArrowheads="1"/>
          </p:cNvSpPr>
          <p:nvPr>
            <p:ph type="title"/>
          </p:nvPr>
        </p:nvSpPr>
        <p:spPr>
          <a:xfrm>
            <a:off x="1819275" y="187325"/>
            <a:ext cx="8763000" cy="701731"/>
          </a:xfrm>
        </p:spPr>
        <p:txBody>
          <a:bodyPr anchor="t">
            <a:spAutoFit/>
          </a:bodyPr>
          <a:lstStyle/>
          <a:p>
            <a:pPr eaLnBrk="1" hangingPunct="1"/>
            <a:r>
              <a:rPr lang="en-US" altLang="en-US">
                <a:latin typeface="Arial" panose="020B0604020202020204" pitchFamily="34" charset="0"/>
              </a:rPr>
              <a:t>The DASH Eating Plan</a:t>
            </a:r>
          </a:p>
        </p:txBody>
      </p:sp>
      <p:sp>
        <p:nvSpPr>
          <p:cNvPr id="34821" name="Text Box 19">
            <a:extLst>
              <a:ext uri="{FF2B5EF4-FFF2-40B4-BE49-F238E27FC236}">
                <a16:creationId xmlns:a16="http://schemas.microsoft.com/office/drawing/2014/main" id="{5A1C7C72-DD35-48E3-9C87-CF9C0D8FECB7}"/>
              </a:ext>
            </a:extLst>
          </p:cNvPr>
          <p:cNvSpPr txBox="1">
            <a:spLocks noChangeArrowheads="1"/>
          </p:cNvSpPr>
          <p:nvPr/>
        </p:nvSpPr>
        <p:spPr bwMode="auto">
          <a:xfrm>
            <a:off x="1676400" y="6553200"/>
            <a:ext cx="4953000"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r>
              <a:rPr lang="en-US" altLang="en-US" sz="800" i="0">
                <a:solidFill>
                  <a:schemeClr val="bg1"/>
                </a:solidFill>
                <a:latin typeface="Arial" panose="020B0604020202020204" pitchFamily="34" charset="0"/>
              </a:rPr>
              <a:t>Copyright © 2010 Pearson Education, Inc.</a:t>
            </a:r>
            <a:endParaRPr lang="en-US" altLang="en-US" sz="1000" i="0">
              <a:solidFill>
                <a:srgbClr val="1B558B"/>
              </a:solidFill>
              <a:latin typeface="Arial" panose="020B0604020202020204" pitchFamily="34" charset="0"/>
            </a:endParaRPr>
          </a:p>
        </p:txBody>
      </p:sp>
      <p:pic>
        <p:nvPicPr>
          <p:cNvPr id="34822" name="Picture 6" descr="15_07Figure-L">
            <a:extLst>
              <a:ext uri="{FF2B5EF4-FFF2-40B4-BE49-F238E27FC236}">
                <a16:creationId xmlns:a16="http://schemas.microsoft.com/office/drawing/2014/main" id="{D6DF1665-AF16-417E-BA47-94FF019B3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9700" y="990600"/>
            <a:ext cx="6819900" cy="5334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5842" name="Rectangle 2">
            <a:extLst>
              <a:ext uri="{FF2B5EF4-FFF2-40B4-BE49-F238E27FC236}">
                <a16:creationId xmlns:a16="http://schemas.microsoft.com/office/drawing/2014/main" id="{5DD65728-F48E-4B03-8D76-9986CEFB9DA7}"/>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Arial" panose="020B0604020202020204" pitchFamily="34" charset="0"/>
              </a:rPr>
              <a:t>Control Your Blood Pressure</a:t>
            </a:r>
          </a:p>
        </p:txBody>
      </p:sp>
      <p:sp>
        <p:nvSpPr>
          <p:cNvPr id="35843" name="Rectangle 3">
            <a:extLst>
              <a:ext uri="{FF2B5EF4-FFF2-40B4-BE49-F238E27FC236}">
                <a16:creationId xmlns:a16="http://schemas.microsoft.com/office/drawing/2014/main" id="{9F1FF687-8D36-4308-BF0C-377E8DC5F6F3}"/>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400">
                <a:solidFill>
                  <a:srgbClr val="000000"/>
                </a:solidFill>
                <a:latin typeface="Arial" panose="020B0604020202020204" pitchFamily="34" charset="0"/>
              </a:rPr>
              <a:t>Hypertension is sustained high blood pressure.</a:t>
            </a:r>
          </a:p>
          <a:p>
            <a:pPr lvl="1" eaLnBrk="1" hangingPunct="1"/>
            <a:r>
              <a:rPr lang="en-US" altLang="en-US">
                <a:solidFill>
                  <a:srgbClr val="000000"/>
                </a:solidFill>
                <a:latin typeface="Arial" panose="020B0604020202020204" pitchFamily="34" charset="0"/>
              </a:rPr>
              <a:t>Called the “silent killer” because it has no symptoms</a:t>
            </a:r>
          </a:p>
          <a:p>
            <a:pPr lvl="1" eaLnBrk="1" hangingPunct="1"/>
            <a:r>
              <a:rPr lang="en-US" altLang="en-US">
                <a:solidFill>
                  <a:srgbClr val="000000"/>
                </a:solidFill>
                <a:latin typeface="Arial" panose="020B0604020202020204" pitchFamily="34" charset="0"/>
              </a:rPr>
              <a:t>Greater risk for CVD</a:t>
            </a:r>
          </a:p>
          <a:p>
            <a:pPr eaLnBrk="1" hangingPunct="1"/>
            <a:r>
              <a:rPr lang="en-US" altLang="en-US" sz="2400">
                <a:solidFill>
                  <a:srgbClr val="000000"/>
                </a:solidFill>
                <a:latin typeface="Arial" panose="020B0604020202020204" pitchFamily="34" charset="0"/>
              </a:rPr>
              <a:t>Formula for blood pressure: systolic over diastolic </a:t>
            </a:r>
          </a:p>
          <a:p>
            <a:pPr lvl="1" eaLnBrk="1" hangingPunct="1"/>
            <a:r>
              <a:rPr lang="en-US" altLang="en-US">
                <a:solidFill>
                  <a:srgbClr val="000000"/>
                </a:solidFill>
                <a:latin typeface="Arial" panose="020B0604020202020204" pitchFamily="34" charset="0"/>
              </a:rPr>
              <a:t>Systolic pressure is pressure applied to artery walls as the heart contracts.</a:t>
            </a:r>
          </a:p>
          <a:p>
            <a:pPr lvl="1" eaLnBrk="1" hangingPunct="1"/>
            <a:r>
              <a:rPr lang="en-US" altLang="en-US">
                <a:solidFill>
                  <a:srgbClr val="000000"/>
                </a:solidFill>
                <a:latin typeface="Arial" panose="020B0604020202020204" pitchFamily="34" charset="0"/>
              </a:rPr>
              <a:t>Diastolic pressure is pressure applied to the artery walls during relaxation phase.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Text Box 19">
            <a:extLst>
              <a:ext uri="{FF2B5EF4-FFF2-40B4-BE49-F238E27FC236}">
                <a16:creationId xmlns:a16="http://schemas.microsoft.com/office/drawing/2014/main" id="{EDA8DBF1-AC3D-4D3D-AE85-E200F890E70E}"/>
              </a:ext>
            </a:extLst>
          </p:cNvPr>
          <p:cNvSpPr txBox="1">
            <a:spLocks noChangeArrowheads="1"/>
          </p:cNvSpPr>
          <p:nvPr/>
        </p:nvSpPr>
        <p:spPr bwMode="auto">
          <a:xfrm>
            <a:off x="1676400" y="6553200"/>
            <a:ext cx="4953000" cy="12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r>
              <a:rPr lang="en-US" altLang="en-US" sz="800" i="0">
                <a:solidFill>
                  <a:schemeClr val="bg1"/>
                </a:solidFill>
                <a:latin typeface="Arial" panose="020B0604020202020204" pitchFamily="34" charset="0"/>
              </a:rPr>
              <a:t>Copyright © 2010 Pearson Education, Inc.</a:t>
            </a:r>
            <a:endParaRPr lang="en-US" altLang="en-US" sz="1000" i="0">
              <a:solidFill>
                <a:srgbClr val="1B558B"/>
              </a:solidFill>
              <a:latin typeface="Arial" panose="020B0604020202020204" pitchFamily="34" charset="0"/>
            </a:endParaRPr>
          </a:p>
        </p:txBody>
      </p:sp>
      <p:pic>
        <p:nvPicPr>
          <p:cNvPr id="36869" name="Picture 5" descr="15_Table_03">
            <a:extLst>
              <a:ext uri="{FF2B5EF4-FFF2-40B4-BE49-F238E27FC236}">
                <a16:creationId xmlns:a16="http://schemas.microsoft.com/office/drawing/2014/main" id="{A7EE6A3F-1ABB-4748-9588-B81340C4E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5439" y="146050"/>
            <a:ext cx="6442075" cy="62055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7890" name="Rectangle 2">
            <a:extLst>
              <a:ext uri="{FF2B5EF4-FFF2-40B4-BE49-F238E27FC236}">
                <a16:creationId xmlns:a16="http://schemas.microsoft.com/office/drawing/2014/main" id="{BD2710FB-F133-4FC1-B28B-02B1D0721CF8}"/>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Arial" panose="020B0604020202020204" pitchFamily="34" charset="0"/>
              </a:rPr>
              <a:t>Combined Risks: Metabolic Syndrome</a:t>
            </a:r>
          </a:p>
        </p:txBody>
      </p:sp>
      <p:sp>
        <p:nvSpPr>
          <p:cNvPr id="37891" name="Rectangle 3">
            <a:extLst>
              <a:ext uri="{FF2B5EF4-FFF2-40B4-BE49-F238E27FC236}">
                <a16:creationId xmlns:a16="http://schemas.microsoft.com/office/drawing/2014/main" id="{5410F4D0-2BDB-46F6-8D6A-2D7564B77C69}"/>
              </a:ext>
            </a:extLst>
          </p:cNvPr>
          <p:cNvSpPr>
            <a:spLocks noGrp="1" noChangeArrowheads="1"/>
          </p:cNvSpPr>
          <p:nvPr>
            <p:ph type="body" idx="1"/>
          </p:nvPr>
        </p:nvSpPr>
        <p:spPr>
          <a:xfrm>
            <a:off x="6090574" y="801866"/>
            <a:ext cx="5306084" cy="5230634"/>
          </a:xfrm>
        </p:spPr>
        <p:txBody>
          <a:bodyPr anchor="ctr">
            <a:normAutofit/>
          </a:bodyPr>
          <a:lstStyle/>
          <a:p>
            <a:pPr eaLnBrk="1" hangingPunct="1">
              <a:spcBef>
                <a:spcPct val="15000"/>
              </a:spcBef>
              <a:spcAft>
                <a:spcPct val="15000"/>
              </a:spcAft>
              <a:buFontTx/>
              <a:buNone/>
            </a:pPr>
            <a:r>
              <a:rPr lang="en-US" altLang="en-US" sz="2000">
                <a:solidFill>
                  <a:srgbClr val="000000"/>
                </a:solidFill>
                <a:latin typeface="Arial" panose="020B0604020202020204" pitchFamily="34" charset="0"/>
              </a:rPr>
              <a:t>Metabolic syndrome is a group of obesity-related risk factors that increase the risk of heart disease and diabetes.</a:t>
            </a:r>
          </a:p>
          <a:p>
            <a:pPr eaLnBrk="1" hangingPunct="1">
              <a:spcBef>
                <a:spcPct val="15000"/>
              </a:spcBef>
              <a:spcAft>
                <a:spcPct val="15000"/>
              </a:spcAft>
            </a:pPr>
            <a:r>
              <a:rPr lang="en-US" altLang="en-US" sz="2000">
                <a:solidFill>
                  <a:srgbClr val="000000"/>
                </a:solidFill>
                <a:latin typeface="Arial" panose="020B0604020202020204" pitchFamily="34" charset="0"/>
              </a:rPr>
              <a:t>Indicated by three or more of the following:</a:t>
            </a:r>
          </a:p>
          <a:p>
            <a:pPr lvl="1" eaLnBrk="1" hangingPunct="1">
              <a:spcBef>
                <a:spcPct val="15000"/>
              </a:spcBef>
              <a:spcAft>
                <a:spcPct val="15000"/>
              </a:spcAft>
            </a:pPr>
            <a:r>
              <a:rPr lang="en-US" altLang="en-US" sz="2000">
                <a:solidFill>
                  <a:srgbClr val="000000"/>
                </a:solidFill>
                <a:latin typeface="Arial" panose="020B0604020202020204" pitchFamily="34" charset="0"/>
              </a:rPr>
              <a:t>Abdominal obesity (40-inch waist in men;</a:t>
            </a:r>
            <a:br>
              <a:rPr lang="en-US" altLang="en-US" sz="2000">
                <a:solidFill>
                  <a:srgbClr val="000000"/>
                </a:solidFill>
                <a:latin typeface="Arial" panose="020B0604020202020204" pitchFamily="34" charset="0"/>
              </a:rPr>
            </a:br>
            <a:r>
              <a:rPr lang="en-US" altLang="en-US" sz="2000">
                <a:solidFill>
                  <a:srgbClr val="000000"/>
                </a:solidFill>
                <a:latin typeface="Arial" panose="020B0604020202020204" pitchFamily="34" charset="0"/>
              </a:rPr>
              <a:t>35-inch waist in women)</a:t>
            </a:r>
          </a:p>
          <a:p>
            <a:pPr lvl="1" eaLnBrk="1" hangingPunct="1">
              <a:spcBef>
                <a:spcPct val="15000"/>
              </a:spcBef>
              <a:spcAft>
                <a:spcPct val="15000"/>
              </a:spcAft>
            </a:pPr>
            <a:r>
              <a:rPr lang="en-US" altLang="en-US" sz="2000">
                <a:solidFill>
                  <a:srgbClr val="000000"/>
                </a:solidFill>
                <a:latin typeface="Arial" panose="020B0604020202020204" pitchFamily="34" charset="0"/>
              </a:rPr>
              <a:t>Elevated blood fat</a:t>
            </a:r>
          </a:p>
          <a:p>
            <a:pPr lvl="1" eaLnBrk="1" hangingPunct="1">
              <a:spcBef>
                <a:spcPct val="15000"/>
              </a:spcBef>
              <a:spcAft>
                <a:spcPct val="15000"/>
              </a:spcAft>
            </a:pPr>
            <a:r>
              <a:rPr lang="en-US" altLang="en-US" sz="2000">
                <a:solidFill>
                  <a:srgbClr val="000000"/>
                </a:solidFill>
                <a:latin typeface="Arial" panose="020B0604020202020204" pitchFamily="34" charset="0"/>
              </a:rPr>
              <a:t>Low levels of HDL</a:t>
            </a:r>
          </a:p>
          <a:p>
            <a:pPr lvl="1" eaLnBrk="1" hangingPunct="1">
              <a:spcBef>
                <a:spcPct val="15000"/>
              </a:spcBef>
              <a:spcAft>
                <a:spcPct val="15000"/>
              </a:spcAft>
            </a:pPr>
            <a:r>
              <a:rPr lang="en-US" altLang="en-US" sz="2000">
                <a:solidFill>
                  <a:srgbClr val="000000"/>
                </a:solidFill>
                <a:latin typeface="Arial" panose="020B0604020202020204" pitchFamily="34" charset="0"/>
              </a:rPr>
              <a:t>Elevated blood pressure </a:t>
            </a:r>
          </a:p>
          <a:p>
            <a:pPr lvl="1" eaLnBrk="1" hangingPunct="1">
              <a:spcBef>
                <a:spcPct val="15000"/>
              </a:spcBef>
              <a:spcAft>
                <a:spcPct val="15000"/>
              </a:spcAft>
            </a:pPr>
            <a:r>
              <a:rPr lang="en-US" altLang="en-US" sz="2000">
                <a:solidFill>
                  <a:srgbClr val="000000"/>
                </a:solidFill>
                <a:latin typeface="Arial" panose="020B0604020202020204" pitchFamily="34" charset="0"/>
              </a:rPr>
              <a:t>Elevated fasting glucose greater than 100 mg/dL</a:t>
            </a:r>
          </a:p>
          <a:p>
            <a:pPr lvl="1" eaLnBrk="1" hangingPunct="1">
              <a:spcBef>
                <a:spcPct val="15000"/>
              </a:spcBef>
              <a:spcAft>
                <a:spcPct val="15000"/>
              </a:spcAft>
            </a:pPr>
            <a:r>
              <a:rPr lang="en-US" altLang="en-US" sz="2000">
                <a:solidFill>
                  <a:srgbClr val="000000"/>
                </a:solidFill>
                <a:latin typeface="Arial" panose="020B0604020202020204" pitchFamily="34" charset="0"/>
              </a:rPr>
              <a:t>High levels of C-reactive proteins (inflammation)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4690" name="Rectangle 2">
            <a:extLst>
              <a:ext uri="{FF2B5EF4-FFF2-40B4-BE49-F238E27FC236}">
                <a16:creationId xmlns:a16="http://schemas.microsoft.com/office/drawing/2014/main" id="{D0E7063D-8A39-465F-A1E4-15822FF7881E}"/>
              </a:ext>
            </a:extLst>
          </p:cNvPr>
          <p:cNvSpPr>
            <a:spLocks noGrp="1" noChangeArrowheads="1"/>
          </p:cNvSpPr>
          <p:nvPr>
            <p:ph type="title" idx="4294967295"/>
          </p:nvPr>
        </p:nvSpPr>
        <p:spPr>
          <a:xfrm>
            <a:off x="640079" y="2053641"/>
            <a:ext cx="3669161" cy="2760098"/>
          </a:xfrm>
        </p:spPr>
        <p:txBody>
          <a:bodyPr vert="horz" lIns="91440" tIns="45720" rIns="91440" bIns="45720" rtlCol="0" anchor="ctr">
            <a:normAutofit/>
          </a:bodyPr>
          <a:lstStyle/>
          <a:p>
            <a:r>
              <a:rPr lang="en-US" altLang="en-US" kern="1200">
                <a:solidFill>
                  <a:srgbClr val="FFFFFF"/>
                </a:solidFill>
                <a:latin typeface="+mj-lt"/>
                <a:ea typeface="+mj-ea"/>
                <a:cs typeface="+mj-cs"/>
              </a:rPr>
              <a:t>Risks You Cannot Control</a:t>
            </a:r>
          </a:p>
        </p:txBody>
      </p:sp>
      <p:sp>
        <p:nvSpPr>
          <p:cNvPr id="114691" name="Rectangle 3">
            <a:extLst>
              <a:ext uri="{FF2B5EF4-FFF2-40B4-BE49-F238E27FC236}">
                <a16:creationId xmlns:a16="http://schemas.microsoft.com/office/drawing/2014/main" id="{CEAEEEA4-3ADB-4C6C-916B-7E532CC87506}"/>
              </a:ext>
            </a:extLst>
          </p:cNvPr>
          <p:cNvSpPr>
            <a:spLocks noGrp="1" noChangeArrowheads="1"/>
          </p:cNvSpPr>
          <p:nvPr>
            <p:ph type="body" idx="4294967295"/>
          </p:nvPr>
        </p:nvSpPr>
        <p:spPr>
          <a:xfrm>
            <a:off x="6090574" y="801866"/>
            <a:ext cx="5306084" cy="5230634"/>
          </a:xfrm>
        </p:spPr>
        <p:txBody>
          <a:bodyPr vert="horz" lIns="91440" tIns="45720" rIns="91440" bIns="45720" rtlCol="0" anchor="ctr">
            <a:normAutofit/>
          </a:bodyPr>
          <a:lstStyle/>
          <a:p>
            <a:pPr>
              <a:spcBef>
                <a:spcPct val="15000"/>
              </a:spcBef>
              <a:spcAft>
                <a:spcPct val="15000"/>
              </a:spcAft>
            </a:pPr>
            <a:r>
              <a:rPr lang="en-US" altLang="en-US" sz="2400">
                <a:solidFill>
                  <a:srgbClr val="000000"/>
                </a:solidFill>
              </a:rPr>
              <a:t>Race: African Americans are at a 45 percent greater risk for hypertension and heart disease.</a:t>
            </a:r>
          </a:p>
          <a:p>
            <a:pPr>
              <a:spcBef>
                <a:spcPct val="15000"/>
              </a:spcBef>
              <a:spcAft>
                <a:spcPct val="15000"/>
              </a:spcAft>
            </a:pPr>
            <a:r>
              <a:rPr lang="en-US" altLang="en-US" sz="2400">
                <a:solidFill>
                  <a:srgbClr val="000000"/>
                </a:solidFill>
              </a:rPr>
              <a:t>Heredity: Cautionary medical factors seem to have a genetic link.</a:t>
            </a:r>
          </a:p>
          <a:p>
            <a:pPr>
              <a:spcBef>
                <a:spcPct val="15000"/>
              </a:spcBef>
              <a:spcAft>
                <a:spcPct val="15000"/>
              </a:spcAft>
            </a:pPr>
            <a:r>
              <a:rPr lang="en-US" altLang="en-US" sz="2400">
                <a:solidFill>
                  <a:srgbClr val="000000"/>
                </a:solidFill>
              </a:rPr>
              <a:t>Age: 75 percent of all heart attacks affect people over age 65.</a:t>
            </a:r>
          </a:p>
          <a:p>
            <a:pPr>
              <a:spcBef>
                <a:spcPct val="15000"/>
              </a:spcBef>
              <a:spcAft>
                <a:spcPct val="15000"/>
              </a:spcAft>
            </a:pPr>
            <a:r>
              <a:rPr lang="en-US" altLang="en-US" sz="2400">
                <a:solidFill>
                  <a:srgbClr val="000000"/>
                </a:solidFill>
              </a:rPr>
              <a:t>Gender: Men are at a greater risk for cardiovascular disease until around age 60. After menopause, women are at increase for cardiovascular disease.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8914" name="Rectangle 4">
            <a:extLst>
              <a:ext uri="{FF2B5EF4-FFF2-40B4-BE49-F238E27FC236}">
                <a16:creationId xmlns:a16="http://schemas.microsoft.com/office/drawing/2014/main" id="{CA3A51D2-A616-4878-B9CB-D848CCC7B6CE}"/>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sz="4100">
                <a:solidFill>
                  <a:srgbClr val="FFFFFF"/>
                </a:solidFill>
                <a:latin typeface="Arial" panose="020B0604020202020204" pitchFamily="34" charset="0"/>
              </a:rPr>
              <a:t>Women and Cardiovascular Disease</a:t>
            </a:r>
          </a:p>
        </p:txBody>
      </p:sp>
      <p:sp>
        <p:nvSpPr>
          <p:cNvPr id="38915" name="Rectangle 5">
            <a:extLst>
              <a:ext uri="{FF2B5EF4-FFF2-40B4-BE49-F238E27FC236}">
                <a16:creationId xmlns:a16="http://schemas.microsoft.com/office/drawing/2014/main" id="{2D216841-FC40-48B9-9D51-FE1543568031}"/>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400" dirty="0">
                <a:solidFill>
                  <a:srgbClr val="000000"/>
                </a:solidFill>
                <a:latin typeface="Arial" panose="020B0604020202020204" pitchFamily="34" charset="0"/>
              </a:rPr>
              <a:t>In 2004, CVD killed:</a:t>
            </a:r>
          </a:p>
          <a:p>
            <a:pPr lvl="1" eaLnBrk="1" hangingPunct="1"/>
            <a:r>
              <a:rPr lang="en-US" altLang="en-US" dirty="0">
                <a:solidFill>
                  <a:srgbClr val="000000"/>
                </a:solidFill>
                <a:latin typeface="Arial" panose="020B0604020202020204" pitchFamily="34" charset="0"/>
              </a:rPr>
              <a:t>405,780 men</a:t>
            </a:r>
          </a:p>
          <a:p>
            <a:pPr lvl="1" eaLnBrk="1" hangingPunct="1"/>
            <a:r>
              <a:rPr lang="en-US" altLang="en-US" dirty="0">
                <a:solidFill>
                  <a:srgbClr val="000000"/>
                </a:solidFill>
                <a:latin typeface="Arial" panose="020B0604020202020204" pitchFamily="34" charset="0"/>
              </a:rPr>
              <a:t>450,250 women</a:t>
            </a:r>
          </a:p>
          <a:p>
            <a:pPr eaLnBrk="1" hangingPunct="1"/>
            <a:r>
              <a:rPr lang="en-US" altLang="en-US" sz="2400" dirty="0">
                <a:solidFill>
                  <a:srgbClr val="000000"/>
                </a:solidFill>
                <a:latin typeface="Arial" panose="020B0604020202020204" pitchFamily="34" charset="0"/>
              </a:rPr>
              <a:t>Estrogen</a:t>
            </a:r>
          </a:p>
          <a:p>
            <a:pPr lvl="1" eaLnBrk="1" hangingPunct="1"/>
            <a:r>
              <a:rPr lang="en-US" altLang="en-US" dirty="0">
                <a:solidFill>
                  <a:srgbClr val="000000"/>
                </a:solidFill>
                <a:latin typeface="Arial" panose="020B0604020202020204" pitchFamily="34" charset="0"/>
              </a:rPr>
              <a:t>Once </a:t>
            </a:r>
            <a:r>
              <a:rPr lang="en-US" altLang="en-US" dirty="0" err="1">
                <a:solidFill>
                  <a:srgbClr val="000000"/>
                </a:solidFill>
                <a:latin typeface="Arial" panose="020B0604020202020204" pitchFamily="34" charset="0"/>
              </a:rPr>
              <a:t>oestrogen</a:t>
            </a:r>
            <a:r>
              <a:rPr lang="en-US" altLang="en-US" dirty="0">
                <a:solidFill>
                  <a:srgbClr val="000000"/>
                </a:solidFill>
                <a:latin typeface="Arial" panose="020B0604020202020204" pitchFamily="34" charset="0"/>
              </a:rPr>
              <a:t> production stops, risk for CVD death increases.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9938" name="Rectangle 4">
            <a:extLst>
              <a:ext uri="{FF2B5EF4-FFF2-40B4-BE49-F238E27FC236}">
                <a16:creationId xmlns:a16="http://schemas.microsoft.com/office/drawing/2014/main" id="{5B887893-0B07-4772-8A71-148C7B5EC1BA}"/>
              </a:ext>
            </a:extLst>
          </p:cNvPr>
          <p:cNvSpPr>
            <a:spLocks noGrp="1" noChangeArrowheads="1"/>
          </p:cNvSpPr>
          <p:nvPr>
            <p:ph type="title" idx="4294967295"/>
          </p:nvPr>
        </p:nvSpPr>
        <p:spPr>
          <a:xfrm>
            <a:off x="640079" y="2053641"/>
            <a:ext cx="3669161" cy="2760098"/>
          </a:xfrm>
        </p:spPr>
        <p:txBody>
          <a:bodyPr vert="horz" lIns="91440" tIns="45720" rIns="91440" bIns="45720" rtlCol="0" anchor="ctr">
            <a:normAutofit/>
          </a:bodyPr>
          <a:lstStyle/>
          <a:p>
            <a:r>
              <a:rPr lang="en-US" altLang="en-US" kern="1200">
                <a:solidFill>
                  <a:srgbClr val="FFFFFF"/>
                </a:solidFill>
                <a:latin typeface="+mj-lt"/>
                <a:ea typeface="+mj-ea"/>
                <a:cs typeface="+mj-cs"/>
              </a:rPr>
              <a:t>Women and Cardiovascular Disease (cont.)</a:t>
            </a:r>
          </a:p>
        </p:txBody>
      </p:sp>
      <p:sp>
        <p:nvSpPr>
          <p:cNvPr id="39939" name="Rectangle 5">
            <a:extLst>
              <a:ext uri="{FF2B5EF4-FFF2-40B4-BE49-F238E27FC236}">
                <a16:creationId xmlns:a16="http://schemas.microsoft.com/office/drawing/2014/main" id="{12A3AFA6-85CB-457C-AF7B-247237D3FF6E}"/>
              </a:ext>
            </a:extLst>
          </p:cNvPr>
          <p:cNvSpPr>
            <a:spLocks noGrp="1" noChangeArrowheads="1"/>
          </p:cNvSpPr>
          <p:nvPr>
            <p:ph type="body" idx="4294967295"/>
          </p:nvPr>
        </p:nvSpPr>
        <p:spPr>
          <a:xfrm>
            <a:off x="6090574" y="801866"/>
            <a:ext cx="5306084" cy="5230634"/>
          </a:xfrm>
        </p:spPr>
        <p:txBody>
          <a:bodyPr vert="horz" lIns="91440" tIns="45720" rIns="91440" bIns="45720" rtlCol="0" anchor="ctr">
            <a:normAutofit/>
          </a:bodyPr>
          <a:lstStyle/>
          <a:p>
            <a:pPr marL="166688"/>
            <a:r>
              <a:rPr lang="en-US" altLang="en-US" sz="2400">
                <a:solidFill>
                  <a:srgbClr val="000000"/>
                </a:solidFill>
              </a:rPr>
              <a:t>Diagnostic and therapeutic differences</a:t>
            </a:r>
          </a:p>
          <a:p>
            <a:pPr marL="687388" lvl="1"/>
            <a:r>
              <a:rPr lang="en-US" altLang="en-US">
                <a:solidFill>
                  <a:srgbClr val="000000"/>
                </a:solidFill>
              </a:rPr>
              <a:t>Delay in diagnosing possible heart attack</a:t>
            </a:r>
          </a:p>
          <a:p>
            <a:pPr marL="687388" lvl="1"/>
            <a:r>
              <a:rPr lang="en-US" altLang="en-US">
                <a:solidFill>
                  <a:srgbClr val="000000"/>
                </a:solidFill>
              </a:rPr>
              <a:t>Complexity in interpreting chest pain in women</a:t>
            </a:r>
          </a:p>
          <a:p>
            <a:pPr marL="687388" lvl="1"/>
            <a:r>
              <a:rPr lang="en-US" altLang="en-US">
                <a:solidFill>
                  <a:srgbClr val="000000"/>
                </a:solidFill>
              </a:rPr>
              <a:t>Less aggressive treatment of female heart attack victims</a:t>
            </a:r>
          </a:p>
          <a:p>
            <a:pPr marL="687388" lvl="1"/>
            <a:r>
              <a:rPr lang="en-US" altLang="en-US">
                <a:solidFill>
                  <a:srgbClr val="000000"/>
                </a:solidFill>
              </a:rPr>
              <a:t>Smaller coronary arteries in women</a:t>
            </a:r>
          </a:p>
          <a:p>
            <a:pPr marL="166688"/>
            <a:r>
              <a:rPr lang="en-US" altLang="en-US" sz="2400">
                <a:solidFill>
                  <a:srgbClr val="000000"/>
                </a:solidFill>
              </a:rPr>
              <a:t>Gender bias in CVD research—most CVD research has been conducted on male subjects.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66" name="Picture 6" descr="15_DidYouKnow-L">
            <a:extLst>
              <a:ext uri="{FF2B5EF4-FFF2-40B4-BE49-F238E27FC236}">
                <a16:creationId xmlns:a16="http://schemas.microsoft.com/office/drawing/2014/main" id="{4B9B9271-8628-45BB-9799-262D67088E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610"/>
          <a:stretch/>
        </p:blipFill>
        <p:spPr bwMode="auto">
          <a:xfrm>
            <a:off x="3675374" y="643467"/>
            <a:ext cx="4841252" cy="5571066"/>
          </a:xfrm>
          <a:prstGeom prst="rect">
            <a:avLst/>
          </a:prstGeom>
          <a:noFill/>
          <a:extLst>
            <a:ext uri="{909E8E84-426E-40DD-AFC4-6F175D3DCCD1}">
              <a14:hiddenFill xmlns:a14="http://schemas.microsoft.com/office/drawing/2010/main">
                <a:solidFill>
                  <a:srgbClr val="FFFFFF"/>
                </a:solidFill>
              </a14:hiddenFill>
            </a:ext>
          </a:extLst>
        </p:spPr>
      </p:pic>
      <p:sp>
        <p:nvSpPr>
          <p:cNvPr id="40964" name="Text Box 19">
            <a:extLst>
              <a:ext uri="{FF2B5EF4-FFF2-40B4-BE49-F238E27FC236}">
                <a16:creationId xmlns:a16="http://schemas.microsoft.com/office/drawing/2014/main" id="{66B1E01E-64A1-4463-8976-6E1356980D90}"/>
              </a:ext>
            </a:extLst>
          </p:cNvPr>
          <p:cNvSpPr txBox="1">
            <a:spLocks noChangeArrowheads="1"/>
          </p:cNvSpPr>
          <p:nvPr/>
        </p:nvSpPr>
        <p:spPr bwMode="auto">
          <a:xfrm>
            <a:off x="6585882" y="4267832"/>
            <a:ext cx="4805996" cy="140144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defRPr sz="2200" i="1">
                <a:solidFill>
                  <a:schemeClr val="tx1"/>
                </a:solidFill>
                <a:latin typeface="Times New Roman" panose="02020603050405020304" pitchFamily="18" charset="0"/>
              </a:defRPr>
            </a:lvl1pPr>
            <a:lvl2pPr marL="742950" indent="-285750">
              <a:defRPr sz="2200" i="1">
                <a:solidFill>
                  <a:schemeClr val="tx1"/>
                </a:solidFill>
                <a:latin typeface="Times New Roman" panose="02020603050405020304" pitchFamily="18" charset="0"/>
              </a:defRPr>
            </a:lvl2pPr>
            <a:lvl3pPr marL="1143000" indent="-228600">
              <a:defRPr sz="2200" i="1">
                <a:solidFill>
                  <a:schemeClr val="tx1"/>
                </a:solidFill>
                <a:latin typeface="Times New Roman" panose="02020603050405020304" pitchFamily="18" charset="0"/>
              </a:defRPr>
            </a:lvl3pPr>
            <a:lvl4pPr marL="1600200" indent="-228600">
              <a:defRPr sz="2200" i="1">
                <a:solidFill>
                  <a:schemeClr val="tx1"/>
                </a:solidFill>
                <a:latin typeface="Times New Roman" panose="02020603050405020304" pitchFamily="18" charset="0"/>
              </a:defRPr>
            </a:lvl4pPr>
            <a:lvl5pPr marL="2057400" indent="-228600">
              <a:defRPr sz="22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2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2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2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200" i="1">
                <a:solidFill>
                  <a:schemeClr val="tx1"/>
                </a:solidFill>
                <a:latin typeface="Times New Roman" panose="02020603050405020304" pitchFamily="18" charset="0"/>
              </a:defRPr>
            </a:lvl9pPr>
          </a:lstStyle>
          <a:p>
            <a:pPr>
              <a:lnSpc>
                <a:spcPct val="90000"/>
              </a:lnSpc>
              <a:spcBef>
                <a:spcPct val="0"/>
              </a:spcBef>
              <a:spcAft>
                <a:spcPts val="600"/>
              </a:spcAft>
            </a:pPr>
            <a:endParaRPr lang="en-US" altLang="en-US" sz="3700" i="0" dirty="0">
              <a:solidFill>
                <a:srgbClr val="000000"/>
              </a:solidFill>
              <a:latin typeface="+mj-lt"/>
              <a:ea typeface="+mj-ea"/>
              <a:cs typeface="+mj-c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1986" name="Rectangle 4">
            <a:extLst>
              <a:ext uri="{FF2B5EF4-FFF2-40B4-BE49-F238E27FC236}">
                <a16:creationId xmlns:a16="http://schemas.microsoft.com/office/drawing/2014/main" id="{358607D0-32E7-4A94-A816-BFE4ED2091BD}"/>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Arial" panose="020B0604020202020204" pitchFamily="34" charset="0"/>
              </a:rPr>
              <a:t>New Weapons against Heart Disease</a:t>
            </a:r>
          </a:p>
        </p:txBody>
      </p:sp>
      <p:sp>
        <p:nvSpPr>
          <p:cNvPr id="41987" name="Rectangle 5">
            <a:extLst>
              <a:ext uri="{FF2B5EF4-FFF2-40B4-BE49-F238E27FC236}">
                <a16:creationId xmlns:a16="http://schemas.microsoft.com/office/drawing/2014/main" id="{D31EDDE9-0BF4-4F4C-87A0-C3A4D9075E51}"/>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200">
                <a:solidFill>
                  <a:srgbClr val="000000"/>
                </a:solidFill>
                <a:latin typeface="Arial" panose="020B0604020202020204" pitchFamily="34" charset="0"/>
              </a:rPr>
              <a:t>Techniques for diagnosing heart disease</a:t>
            </a:r>
          </a:p>
          <a:p>
            <a:pPr lvl="1" eaLnBrk="1" hangingPunct="1"/>
            <a:r>
              <a:rPr lang="en-US" altLang="en-US" sz="2200">
                <a:solidFill>
                  <a:srgbClr val="000000"/>
                </a:solidFill>
                <a:latin typeface="Arial" panose="020B0604020202020204" pitchFamily="34" charset="0"/>
              </a:rPr>
              <a:t>Electrocardiogram (ECG)</a:t>
            </a:r>
          </a:p>
          <a:p>
            <a:pPr lvl="1" eaLnBrk="1" hangingPunct="1"/>
            <a:r>
              <a:rPr lang="en-US" altLang="en-US" sz="2200">
                <a:solidFill>
                  <a:srgbClr val="000000"/>
                </a:solidFill>
                <a:latin typeface="Arial" panose="020B0604020202020204" pitchFamily="34" charset="0"/>
              </a:rPr>
              <a:t>Angiography</a:t>
            </a:r>
          </a:p>
          <a:p>
            <a:pPr lvl="1" eaLnBrk="1" hangingPunct="1"/>
            <a:r>
              <a:rPr lang="en-US" altLang="en-US" sz="2200">
                <a:solidFill>
                  <a:srgbClr val="000000"/>
                </a:solidFill>
                <a:latin typeface="Arial" panose="020B0604020202020204" pitchFamily="34" charset="0"/>
              </a:rPr>
              <a:t>Positron emission tomography (PET)</a:t>
            </a:r>
          </a:p>
          <a:p>
            <a:pPr lvl="1" eaLnBrk="1" hangingPunct="1"/>
            <a:r>
              <a:rPr lang="en-US" altLang="en-US" sz="2200">
                <a:solidFill>
                  <a:srgbClr val="000000"/>
                </a:solidFill>
                <a:latin typeface="Arial" panose="020B0604020202020204" pitchFamily="34" charset="0"/>
              </a:rPr>
              <a:t>Single-photon emission computed tomography (SPECT)</a:t>
            </a:r>
          </a:p>
          <a:p>
            <a:pPr lvl="1" eaLnBrk="1" hangingPunct="1"/>
            <a:r>
              <a:rPr lang="en-US" altLang="en-US" sz="2200">
                <a:solidFill>
                  <a:srgbClr val="000000"/>
                </a:solidFill>
                <a:latin typeface="Arial" panose="020B0604020202020204" pitchFamily="34" charset="0"/>
              </a:rPr>
              <a:t>Radionuclide imaging</a:t>
            </a:r>
          </a:p>
          <a:p>
            <a:pPr lvl="1" eaLnBrk="1" hangingPunct="1"/>
            <a:r>
              <a:rPr lang="en-US" altLang="en-US" sz="2200">
                <a:solidFill>
                  <a:srgbClr val="000000"/>
                </a:solidFill>
                <a:latin typeface="Arial" panose="020B0604020202020204" pitchFamily="34" charset="0"/>
              </a:rPr>
              <a:t>Magnetic resonance imaging (MRI)</a:t>
            </a:r>
          </a:p>
          <a:p>
            <a:pPr lvl="1" eaLnBrk="1" hangingPunct="1"/>
            <a:r>
              <a:rPr lang="en-US" altLang="en-US" sz="2200">
                <a:solidFill>
                  <a:srgbClr val="000000"/>
                </a:solidFill>
                <a:latin typeface="Arial" panose="020B0604020202020204" pitchFamily="34" charset="0"/>
              </a:rPr>
              <a:t>Ultrafast computed tomography (CT)</a:t>
            </a:r>
          </a:p>
          <a:p>
            <a:pPr lvl="1" eaLnBrk="1" hangingPunct="1"/>
            <a:r>
              <a:rPr lang="en-US" altLang="en-US" sz="2200">
                <a:solidFill>
                  <a:srgbClr val="000000"/>
                </a:solidFill>
                <a:latin typeface="Arial" panose="020B0604020202020204" pitchFamily="34" charset="0"/>
              </a:rPr>
              <a:t>Digital subtraction angiography (DSA)</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Rectangle 4">
            <a:extLst>
              <a:ext uri="{FF2B5EF4-FFF2-40B4-BE49-F238E27FC236}">
                <a16:creationId xmlns:a16="http://schemas.microsoft.com/office/drawing/2014/main" id="{06BB1F97-7F45-4CBB-BF5C-76EE564B62F6}"/>
              </a:ext>
            </a:extLst>
          </p:cNvPr>
          <p:cNvSpPr>
            <a:spLocks noGrp="1" noChangeArrowheads="1"/>
          </p:cNvSpPr>
          <p:nvPr>
            <p:ph type="title"/>
          </p:nvPr>
        </p:nvSpPr>
        <p:spPr>
          <a:xfrm>
            <a:off x="838200" y="963877"/>
            <a:ext cx="3494362" cy="4930246"/>
          </a:xfrm>
        </p:spPr>
        <p:txBody>
          <a:bodyPr>
            <a:normAutofit/>
          </a:bodyPr>
          <a:lstStyle/>
          <a:p>
            <a:pPr algn="r" eaLnBrk="1" hangingPunct="1"/>
            <a:r>
              <a:rPr lang="en-US" altLang="en-US">
                <a:solidFill>
                  <a:schemeClr val="accent1"/>
                </a:solidFill>
                <a:latin typeface="Arial" panose="020B0604020202020204" pitchFamily="34" charset="0"/>
              </a:rPr>
              <a:t>Angioplasty versus Bypass Surgery</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3011" name="Rectangle 5">
            <a:extLst>
              <a:ext uri="{FF2B5EF4-FFF2-40B4-BE49-F238E27FC236}">
                <a16:creationId xmlns:a16="http://schemas.microsoft.com/office/drawing/2014/main" id="{E4BCBE6D-2C13-4501-A6B0-01852ED2984D}"/>
              </a:ext>
            </a:extLst>
          </p:cNvPr>
          <p:cNvSpPr>
            <a:spLocks noGrp="1" noChangeArrowheads="1"/>
          </p:cNvSpPr>
          <p:nvPr>
            <p:ph type="body" idx="1"/>
          </p:nvPr>
        </p:nvSpPr>
        <p:spPr>
          <a:xfrm>
            <a:off x="4976031" y="963877"/>
            <a:ext cx="6377769" cy="4930246"/>
          </a:xfrm>
        </p:spPr>
        <p:txBody>
          <a:bodyPr anchor="ctr">
            <a:normAutofit/>
          </a:bodyPr>
          <a:lstStyle/>
          <a:p>
            <a:pPr eaLnBrk="1" hangingPunct="1"/>
            <a:r>
              <a:rPr lang="en-US" altLang="en-US" sz="2400">
                <a:latin typeface="Arial" panose="020B0604020202020204" pitchFamily="34" charset="0"/>
              </a:rPr>
              <a:t>Angioplasty involves threading a thin catheter through the blocked arteries. The catheter has a balloon on the tip, which is inflated to flatten the fatty deposits against the wall of the artery.</a:t>
            </a:r>
          </a:p>
          <a:p>
            <a:pPr eaLnBrk="1" hangingPunct="1"/>
            <a:r>
              <a:rPr lang="en-US" altLang="en-US" sz="2400">
                <a:latin typeface="Arial" panose="020B0604020202020204" pitchFamily="34" charset="0"/>
              </a:rPr>
              <a:t>Coronary bypass surgery takes a blood vessel from another site and implants it to bypass blocked arteries and transport blood.</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4034" name="Rectangle 4">
            <a:extLst>
              <a:ext uri="{FF2B5EF4-FFF2-40B4-BE49-F238E27FC236}">
                <a16:creationId xmlns:a16="http://schemas.microsoft.com/office/drawing/2014/main" id="{C91E2241-37CA-404A-B4FE-AD92297F39FB}"/>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Arial" panose="020B0604020202020204" pitchFamily="34" charset="0"/>
              </a:rPr>
              <a:t>Aspirin for Heart Disease?</a:t>
            </a:r>
          </a:p>
        </p:txBody>
      </p:sp>
      <p:sp>
        <p:nvSpPr>
          <p:cNvPr id="44035" name="Rectangle 5">
            <a:extLst>
              <a:ext uri="{FF2B5EF4-FFF2-40B4-BE49-F238E27FC236}">
                <a16:creationId xmlns:a16="http://schemas.microsoft.com/office/drawing/2014/main" id="{30D88495-EE31-43F1-9848-E03528BB6CB0}"/>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400">
                <a:solidFill>
                  <a:srgbClr val="000000"/>
                </a:solidFill>
                <a:latin typeface="Arial" panose="020B0604020202020204" pitchFamily="34" charset="0"/>
              </a:rPr>
              <a:t>Research shows that 80 milligrams of aspirin daily or every other day is beneficial to heart patients due to its blood-thinning properties.</a:t>
            </a:r>
          </a:p>
          <a:p>
            <a:pPr eaLnBrk="1" hangingPunct="1"/>
            <a:r>
              <a:rPr lang="en-US" altLang="en-US" sz="2400">
                <a:solidFill>
                  <a:srgbClr val="000000"/>
                </a:solidFill>
                <a:latin typeface="Arial" panose="020B0604020202020204" pitchFamily="34" charset="0"/>
              </a:rPr>
              <a:t>Some side effects of aspirin include gastrointestinal intolerance and a tendency for difficulty with blood clotting.</a:t>
            </a:r>
          </a:p>
          <a:p>
            <a:pPr eaLnBrk="1" hangingPunct="1"/>
            <a:r>
              <a:rPr lang="en-US" altLang="en-US" sz="2400">
                <a:solidFill>
                  <a:srgbClr val="000000"/>
                </a:solidFill>
                <a:latin typeface="Arial" panose="020B0604020202020204" pitchFamily="34" charset="0"/>
              </a:rPr>
              <a:t>Aspirin should be taken only under the advice of your physician.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5058" name="Rectangle 4">
            <a:extLst>
              <a:ext uri="{FF2B5EF4-FFF2-40B4-BE49-F238E27FC236}">
                <a16:creationId xmlns:a16="http://schemas.microsoft.com/office/drawing/2014/main" id="{A9DB9E81-55A3-4E26-9906-7AD9376B6F69}"/>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Arial" panose="020B0604020202020204" pitchFamily="34" charset="0"/>
              </a:rPr>
              <a:t>Thrombolysis</a:t>
            </a:r>
          </a:p>
        </p:txBody>
      </p:sp>
      <p:sp>
        <p:nvSpPr>
          <p:cNvPr id="45059" name="Rectangle 5">
            <a:extLst>
              <a:ext uri="{FF2B5EF4-FFF2-40B4-BE49-F238E27FC236}">
                <a16:creationId xmlns:a16="http://schemas.microsoft.com/office/drawing/2014/main" id="{7E6A5BF8-F074-4E1C-B3B6-1FA424A35438}"/>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400">
                <a:solidFill>
                  <a:srgbClr val="000000"/>
                </a:solidFill>
                <a:latin typeface="Arial" panose="020B0604020202020204" pitchFamily="34" charset="0"/>
              </a:rPr>
              <a:t>If a heart attack victim reaches an emergency room and is diagnosed quickly, thrombolysis can be performed.</a:t>
            </a:r>
          </a:p>
          <a:p>
            <a:pPr eaLnBrk="1" hangingPunct="1"/>
            <a:r>
              <a:rPr lang="en-US" altLang="en-US" sz="2400">
                <a:solidFill>
                  <a:srgbClr val="000000"/>
                </a:solidFill>
                <a:latin typeface="Arial" panose="020B0604020202020204" pitchFamily="34" charset="0"/>
              </a:rPr>
              <a:t>Thrombolysis involves injecting an agent such as tissue plasminogen activator (TPA) to dissolve the clot and restore some blood flow.</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6082" name="Rectangle 4">
            <a:extLst>
              <a:ext uri="{FF2B5EF4-FFF2-40B4-BE49-F238E27FC236}">
                <a16:creationId xmlns:a16="http://schemas.microsoft.com/office/drawing/2014/main" id="{D1FB6E0F-74B4-484F-8787-123E5B283AF5}"/>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Arial" panose="020B0604020202020204" pitchFamily="34" charset="0"/>
              </a:rPr>
              <a:t>Cardiac Rehabilitation</a:t>
            </a:r>
          </a:p>
        </p:txBody>
      </p:sp>
      <p:sp>
        <p:nvSpPr>
          <p:cNvPr id="46083" name="Rectangle 5">
            <a:extLst>
              <a:ext uri="{FF2B5EF4-FFF2-40B4-BE49-F238E27FC236}">
                <a16:creationId xmlns:a16="http://schemas.microsoft.com/office/drawing/2014/main" id="{DC8805FF-F48E-4CD8-89B4-9BD6072A629D}"/>
              </a:ext>
            </a:extLst>
          </p:cNvPr>
          <p:cNvSpPr>
            <a:spLocks noGrp="1" noChangeArrowheads="1"/>
          </p:cNvSpPr>
          <p:nvPr>
            <p:ph type="body" idx="1"/>
          </p:nvPr>
        </p:nvSpPr>
        <p:spPr>
          <a:xfrm>
            <a:off x="6090574" y="801866"/>
            <a:ext cx="5306084" cy="5230634"/>
          </a:xfrm>
        </p:spPr>
        <p:txBody>
          <a:bodyPr anchor="ctr">
            <a:normAutofit/>
          </a:bodyPr>
          <a:lstStyle/>
          <a:p>
            <a:pPr eaLnBrk="1" hangingPunct="1"/>
            <a:r>
              <a:rPr lang="en-US" altLang="en-US" sz="2400">
                <a:solidFill>
                  <a:srgbClr val="000000"/>
                </a:solidFill>
                <a:latin typeface="Arial" panose="020B0604020202020204" pitchFamily="34" charset="0"/>
              </a:rPr>
              <a:t>Every year, 1 million people survive heart attacks.</a:t>
            </a:r>
          </a:p>
          <a:p>
            <a:pPr eaLnBrk="1" hangingPunct="1"/>
            <a:r>
              <a:rPr lang="en-US" altLang="en-US" sz="2400">
                <a:solidFill>
                  <a:srgbClr val="000000"/>
                </a:solidFill>
                <a:latin typeface="Arial" panose="020B0604020202020204" pitchFamily="34" charset="0"/>
              </a:rPr>
              <a:t>Cardiac rehabilitation exercise training increases stamina and strength, and promotes recovery.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2330</Words>
  <Application>Microsoft Office PowerPoint</Application>
  <PresentationFormat>Widescreen</PresentationFormat>
  <Paragraphs>268</Paragraphs>
  <Slides>40</Slides>
  <Notes>37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Times New Roman</vt:lpstr>
      <vt:lpstr>Office Theme</vt:lpstr>
      <vt:lpstr>Cardiovascular Disease</vt:lpstr>
      <vt:lpstr>Objectives</vt:lpstr>
      <vt:lpstr>Activity Break: Health Family Tree</vt:lpstr>
      <vt:lpstr>Statistics.</vt:lpstr>
      <vt:lpstr>Statistics </vt:lpstr>
      <vt:lpstr>PowerPoint Presentation</vt:lpstr>
      <vt:lpstr>Understanding the Cardiovascular System</vt:lpstr>
      <vt:lpstr>Anatomy of the Heart</vt:lpstr>
      <vt:lpstr>Heart Function</vt:lpstr>
      <vt:lpstr>Heart Function (cont.)</vt:lpstr>
      <vt:lpstr>Types of Cardiovascular Disease</vt:lpstr>
      <vt:lpstr>Atherosclerosis</vt:lpstr>
      <vt:lpstr>Atherosclerosis (cont.)</vt:lpstr>
      <vt:lpstr>Coronary Heart Disease</vt:lpstr>
      <vt:lpstr>Angina Pectoris</vt:lpstr>
      <vt:lpstr>Arrythmias</vt:lpstr>
      <vt:lpstr>Congestive Heart Failure</vt:lpstr>
      <vt:lpstr>Congenital and Rheumatic Heart Disease</vt:lpstr>
      <vt:lpstr>Stroke</vt:lpstr>
      <vt:lpstr>Blood Vessel Disorders that Can Lead to Stroke</vt:lpstr>
      <vt:lpstr>Activity Break: CVD Risk Factors</vt:lpstr>
      <vt:lpstr>Reducing Your Risk for Cardiovascular Diseases</vt:lpstr>
      <vt:lpstr>Reducing Your Risk for Cardiovascular Diseases (cont.)</vt:lpstr>
      <vt:lpstr>PowerPoint Presentation</vt:lpstr>
      <vt:lpstr>Cholesterol and Triglycerides</vt:lpstr>
      <vt:lpstr>PowerPoint Presentation</vt:lpstr>
      <vt:lpstr>Modify Dietary Habits</vt:lpstr>
      <vt:lpstr>The DASH Eating Plan</vt:lpstr>
      <vt:lpstr>Control Your Blood Pressure</vt:lpstr>
      <vt:lpstr>PowerPoint Presentation</vt:lpstr>
      <vt:lpstr>Combined Risks: Metabolic Syndrome</vt:lpstr>
      <vt:lpstr>Risks You Cannot Control</vt:lpstr>
      <vt:lpstr>Women and Cardiovascular Disease</vt:lpstr>
      <vt:lpstr>Women and Cardiovascular Disease (cont.)</vt:lpstr>
      <vt:lpstr>PowerPoint Presentation</vt:lpstr>
      <vt:lpstr>New Weapons against Heart Disease</vt:lpstr>
      <vt:lpstr>Angioplasty versus Bypass Surgery</vt:lpstr>
      <vt:lpstr>Aspirin for Heart Disease?</vt:lpstr>
      <vt:lpstr>Thrombolysis</vt:lpstr>
      <vt:lpstr>Cardiac Rehabilitation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Cardiovascular Disease</dc:title>
  <dc:creator>Felicity Page</dc:creator>
  <cp:lastModifiedBy>Felicity Page</cp:lastModifiedBy>
  <cp:revision>1</cp:revision>
  <dcterms:created xsi:type="dcterms:W3CDTF">2018-10-21T16:43:30Z</dcterms:created>
  <dcterms:modified xsi:type="dcterms:W3CDTF">2018-10-21T16:49:36Z</dcterms:modified>
</cp:coreProperties>
</file>