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68" r:id="rId3"/>
    <p:sldId id="269" r:id="rId4"/>
    <p:sldId id="270" r:id="rId5"/>
    <p:sldId id="271" r:id="rId6"/>
    <p:sldId id="272" r:id="rId7"/>
    <p:sldId id="273" r:id="rId8"/>
    <p:sldId id="257" r:id="rId9"/>
    <p:sldId id="259" r:id="rId10"/>
    <p:sldId id="258" r:id="rId11"/>
    <p:sldId id="260" r:id="rId12"/>
    <p:sldId id="261" r:id="rId13"/>
    <p:sldId id="262" r:id="rId14"/>
    <p:sldId id="264" r:id="rId15"/>
    <p:sldId id="265" r:id="rId16"/>
    <p:sldId id="266" r:id="rId17"/>
    <p:sldId id="267"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ED5018-3765-4341-9ED0-7E256A5F3B15}" v="2355" dt="2020-11-19T11:32:12.960"/>
    <p1510:client id="{2E6BEE6E-49EA-58DF-442F-3C7E9B021A08}" v="3086" dt="2020-11-19T22:49:51.648"/>
    <p1510:client id="{5206577D-768A-2D26-E92D-FC48F97C10DA}" v="725" dt="2020-11-19T17:19:42.966"/>
    <p1510:client id="{A0DAEFCC-783B-3860-BB55-8D102B4E61F8}" v="458" dt="2020-11-19T23:39:26.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8472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220798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0112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848832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669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36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0042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0245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4868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668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3080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001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8074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8333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36201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596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4819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11/19/2020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962470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c/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policypress.wordpress.com/2015/03/26/how-neuroscience-has-transformed-our-understanding-of-child-development/" TargetMode="External"/><Relationship Id="rId5" Type="http://schemas.openxmlformats.org/officeDocument/2006/relationships/image" Target="../media/image8.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d/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globalece.wordpress.com/2011/10/29/brain-development-at-early-years/" TargetMode="External"/><Relationship Id="rId5" Type="http://schemas.openxmlformats.org/officeDocument/2006/relationships/image" Target="../media/image9.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flickr.com/photos/usaghumphreys/8573606002" TargetMode="External"/><Relationship Id="rId3" Type="http://schemas.openxmlformats.org/officeDocument/2006/relationships/image" Target="../media/image3.png"/><Relationship Id="rId7" Type="http://schemas.openxmlformats.org/officeDocument/2006/relationships/image" Target="../media/image11.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mumsgather.blogspot.com/2015/08/inspiring-love-of-reading-in-children.html" TargetMode="External"/><Relationship Id="rId5" Type="http://schemas.openxmlformats.org/officeDocument/2006/relationships/image" Target="../media/image10.jpeg"/><Relationship Id="rId10" Type="http://schemas.openxmlformats.org/officeDocument/2006/relationships/hyperlink" Target="https://creativecommons.org/licenses/by-nc-sa/3.0/" TargetMode="External"/><Relationship Id="rId4" Type="http://schemas.openxmlformats.org/officeDocument/2006/relationships/image" Target="../media/image4.png"/><Relationship Id="rId9"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standupforzoraya.wordpress.com/2016/12/24/kids-can-talk-to-parents-about-depression/" TargetMode="External"/><Relationship Id="rId5" Type="http://schemas.openxmlformats.org/officeDocument/2006/relationships/image" Target="../media/image12.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d/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journalistsresource.org/studies/society/public-health/abstinence-pledge-teen-pregnancy-sexually-transmitted-disease" TargetMode="External"/><Relationship Id="rId5" Type="http://schemas.openxmlformats.org/officeDocument/2006/relationships/image" Target="../media/image13.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ilikemockturtles.deviantart.com/art/Recomposing-Freud-355313959" TargetMode="External"/><Relationship Id="rId5" Type="http://schemas.openxmlformats.org/officeDocument/2006/relationships/image" Target="../media/image14.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en.wikipedia.org/wiki/Abraham_Maslow" TargetMode="External"/><Relationship Id="rId5" Type="http://schemas.openxmlformats.org/officeDocument/2006/relationships/image" Target="../media/image15.jpe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c-nd/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ocialworkpodcast.blogspot.com/2007/02/person-centered-therapy.html" TargetMode="External"/><Relationship Id="rId5" Type="http://schemas.openxmlformats.org/officeDocument/2006/relationships/image" Target="../media/image16.jpe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c/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transcend.org/tms/2016/01/carl-rogers-8-jan-1902-4-feb-1987-healing-the-person-and-the-state/" TargetMode="External"/><Relationship Id="rId5" Type="http://schemas.openxmlformats.org/officeDocument/2006/relationships/image" Target="../media/image17.jpe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28FA177F-145C-478A-A7ED-8D021CE76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0">
            <a:extLst>
              <a:ext uri="{FF2B5EF4-FFF2-40B4-BE49-F238E27FC236}">
                <a16:creationId xmlns:a16="http://schemas.microsoft.com/office/drawing/2014/main" id="{1A96A522-1258-462E-AFC5-F5E3F14110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ECD43597-59D1-4246-A90D-26FE2B6081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2ED48CD8-BE7A-4992-8570-58DEE9826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9A68BD7C-72FC-4E92-88BB-3401D485D2B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C8B73423-E00D-4FC9-9873-0C259A14BC1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ctrTitle"/>
          </p:nvPr>
        </p:nvSpPr>
        <p:spPr>
          <a:xfrm>
            <a:off x="6553770" y="1041401"/>
            <a:ext cx="4538526" cy="2345264"/>
          </a:xfrm>
        </p:spPr>
        <p:txBody>
          <a:bodyPr>
            <a:normAutofit/>
          </a:bodyPr>
          <a:lstStyle/>
          <a:p>
            <a:r>
              <a:rPr lang="en-US">
                <a:solidFill>
                  <a:srgbClr val="262626"/>
                </a:solidFill>
              </a:rPr>
              <a:t>Humanistic approach</a:t>
            </a:r>
          </a:p>
        </p:txBody>
      </p:sp>
      <p:sp>
        <p:nvSpPr>
          <p:cNvPr id="3" name="Subtitle 2"/>
          <p:cNvSpPr>
            <a:spLocks noGrp="1"/>
          </p:cNvSpPr>
          <p:nvPr>
            <p:ph type="subTitle" idx="1"/>
          </p:nvPr>
        </p:nvSpPr>
        <p:spPr>
          <a:xfrm>
            <a:off x="6579045" y="3657596"/>
            <a:ext cx="4513252" cy="1933463"/>
          </a:xfrm>
        </p:spPr>
        <p:txBody>
          <a:bodyPr vert="horz" lIns="91440" tIns="91440" rIns="91440" bIns="91440" rtlCol="0">
            <a:normAutofit/>
          </a:bodyPr>
          <a:lstStyle/>
          <a:p>
            <a:r>
              <a:rPr lang="en-US">
                <a:solidFill>
                  <a:srgbClr val="000000"/>
                </a:solidFill>
              </a:rPr>
              <a:t>The humanistic theorists says that individuals have free will, and we can actively develop ourselves to the highest potential and rich self-actualization.</a:t>
            </a:r>
          </a:p>
          <a:p>
            <a:endParaRPr lang="en-US">
              <a:solidFill>
                <a:srgbClr val="000000"/>
              </a:solidFill>
            </a:endParaRPr>
          </a:p>
          <a:p>
            <a:endParaRPr lang="en-US">
              <a:solidFill>
                <a:srgbClr val="000000"/>
              </a:solidFill>
            </a:endParaRPr>
          </a:p>
        </p:txBody>
      </p:sp>
      <p:sp>
        <p:nvSpPr>
          <p:cNvPr id="30" name="Rectangle 26">
            <a:extLst>
              <a:ext uri="{FF2B5EF4-FFF2-40B4-BE49-F238E27FC236}">
                <a16:creationId xmlns:a16="http://schemas.microsoft.com/office/drawing/2014/main" id="{22EEABFB-D1AB-4BFF-84FC-449548E9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E8326C-2316-4A39-9528-AA9DF6D326A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tretch/>
        </p:blipFill>
        <p:spPr>
          <a:xfrm>
            <a:off x="1412683" y="2116463"/>
            <a:ext cx="4348925" cy="2446270"/>
          </a:xfrm>
          <a:prstGeom prst="rect">
            <a:avLst/>
          </a:prstGeom>
        </p:spPr>
      </p:pic>
      <p:cxnSp>
        <p:nvCxnSpPr>
          <p:cNvPr id="31" name="Straight Connector 28">
            <a:extLst>
              <a:ext uri="{FF2B5EF4-FFF2-40B4-BE49-F238E27FC236}">
                <a16:creationId xmlns:a16="http://schemas.microsoft.com/office/drawing/2014/main" id="{4231BC86-8965-4F95-9FD9-76313A7D6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ECCE98E-D55D-4460-9D12-64E9AD64937B}"/>
              </a:ext>
            </a:extLst>
          </p:cNvPr>
          <p:cNvSpPr>
            <a:spLocks noGrp="1"/>
          </p:cNvSpPr>
          <p:nvPr>
            <p:ph type="title"/>
          </p:nvPr>
        </p:nvSpPr>
        <p:spPr>
          <a:xfrm>
            <a:off x="6094412" y="982132"/>
            <a:ext cx="4802185" cy="1303867"/>
          </a:xfrm>
        </p:spPr>
        <p:txBody>
          <a:bodyPr>
            <a:normAutofit/>
          </a:bodyPr>
          <a:lstStyle/>
          <a:p>
            <a:pPr>
              <a:lnSpc>
                <a:spcPct val="90000"/>
              </a:lnSpc>
            </a:pPr>
            <a:endParaRPr lang="en-US" sz="4100"/>
          </a:p>
        </p:txBody>
      </p:sp>
      <p:sp>
        <p:nvSpPr>
          <p:cNvPr id="18"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con&#10;&#10;Description automatically generated">
            <a:extLst>
              <a:ext uri="{FF2B5EF4-FFF2-40B4-BE49-F238E27FC236}">
                <a16:creationId xmlns:a16="http://schemas.microsoft.com/office/drawing/2014/main" id="{76C69CA6-8CB4-4585-BE03-B7870C843297}"/>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4915" b="23669"/>
          <a:stretch/>
        </p:blipFill>
        <p:spPr>
          <a:xfrm>
            <a:off x="1412683" y="1410208"/>
            <a:ext cx="3876801" cy="3858780"/>
          </a:xfrm>
          <a:prstGeom prst="rect">
            <a:avLst/>
          </a:prstGeom>
        </p:spPr>
      </p:pic>
      <p:cxnSp>
        <p:nvCxnSpPr>
          <p:cNvPr id="20"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F141EBB-BD13-4F17-99B4-FC77368CFF10}"/>
              </a:ext>
            </a:extLst>
          </p:cNvPr>
          <p:cNvSpPr>
            <a:spLocks noGrp="1"/>
          </p:cNvSpPr>
          <p:nvPr>
            <p:ph idx="1"/>
          </p:nvPr>
        </p:nvSpPr>
        <p:spPr>
          <a:xfrm>
            <a:off x="6094412" y="2556932"/>
            <a:ext cx="4802184" cy="3318936"/>
          </a:xfrm>
        </p:spPr>
        <p:txBody>
          <a:bodyPr>
            <a:normAutofit/>
          </a:bodyPr>
          <a:lstStyle/>
          <a:p>
            <a:r>
              <a:rPr lang="en-US"/>
              <a:t>Piaget believe that children are active, and they contract their understanding of the world as they growth. So when the child body growth, the mind also growth. </a:t>
            </a:r>
          </a:p>
        </p:txBody>
      </p:sp>
      <p:sp>
        <p:nvSpPr>
          <p:cNvPr id="5" name="TextBox 4">
            <a:extLst>
              <a:ext uri="{FF2B5EF4-FFF2-40B4-BE49-F238E27FC236}">
                <a16:creationId xmlns:a16="http://schemas.microsoft.com/office/drawing/2014/main" id="{F7BC83A1-168E-4433-8AEB-78F0AE45ECB8}"/>
              </a:ext>
            </a:extLst>
          </p:cNvPr>
          <p:cNvSpPr txBox="1"/>
          <p:nvPr/>
        </p:nvSpPr>
        <p:spPr>
          <a:xfrm>
            <a:off x="2934352" y="5068933"/>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516030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3" name="Picture 4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5" name="Picture 4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6" name="Picture 4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C226EE6-6C59-4910-81B5-B1BF28966BC3}"/>
              </a:ext>
            </a:extLst>
          </p:cNvPr>
          <p:cNvSpPr>
            <a:spLocks noGrp="1"/>
          </p:cNvSpPr>
          <p:nvPr>
            <p:ph type="title"/>
          </p:nvPr>
        </p:nvSpPr>
        <p:spPr>
          <a:xfrm>
            <a:off x="6094412" y="982132"/>
            <a:ext cx="4802185" cy="1303867"/>
          </a:xfrm>
        </p:spPr>
        <p:txBody>
          <a:bodyPr>
            <a:normAutofit/>
          </a:bodyPr>
          <a:lstStyle/>
          <a:p>
            <a:r>
              <a:rPr lang="en-US"/>
              <a:t>First stage</a:t>
            </a:r>
          </a:p>
        </p:txBody>
      </p:sp>
      <p:sp>
        <p:nvSpPr>
          <p:cNvPr id="48" name="Rectangle 4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child sitting on a table&#10;&#10;Description automatically generated">
            <a:extLst>
              <a:ext uri="{FF2B5EF4-FFF2-40B4-BE49-F238E27FC236}">
                <a16:creationId xmlns:a16="http://schemas.microsoft.com/office/drawing/2014/main" id="{09E70538-3C47-4825-AB70-612B632821B6}"/>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4648" r="3" b="2"/>
          <a:stretch/>
        </p:blipFill>
        <p:spPr>
          <a:xfrm>
            <a:off x="1412683" y="1410208"/>
            <a:ext cx="3876801" cy="3858780"/>
          </a:xfrm>
          <a:prstGeom prst="rect">
            <a:avLst/>
          </a:prstGeom>
        </p:spPr>
      </p:pic>
      <p:cxnSp>
        <p:nvCxnSpPr>
          <p:cNvPr id="50" name="Straight Connector 4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C534388-85CC-4D8E-AAA2-E4750CFA5A68}"/>
              </a:ext>
            </a:extLst>
          </p:cNvPr>
          <p:cNvSpPr>
            <a:spLocks noGrp="1"/>
          </p:cNvSpPr>
          <p:nvPr>
            <p:ph idx="1"/>
          </p:nvPr>
        </p:nvSpPr>
        <p:spPr>
          <a:xfrm>
            <a:off x="6094412" y="2556932"/>
            <a:ext cx="4802184" cy="3318936"/>
          </a:xfrm>
        </p:spPr>
        <p:txBody>
          <a:bodyPr>
            <a:normAutofit/>
          </a:bodyPr>
          <a:lstStyle/>
          <a:p>
            <a:pPr marL="0" indent="0">
              <a:buNone/>
            </a:pPr>
            <a:r>
              <a:rPr lang="en-US"/>
              <a:t>Piaget believes that, this generally happen in different stages:</a:t>
            </a:r>
          </a:p>
          <a:p>
            <a:pPr marL="0" indent="0">
              <a:buSzPct val="114999"/>
              <a:buNone/>
            </a:pPr>
            <a:r>
              <a:rPr lang="en-US"/>
              <a:t>0-2 years this stage are in a sensorimotor. Children gather information about the world with their eyes, sense, taste, hearing, and touch. </a:t>
            </a:r>
          </a:p>
        </p:txBody>
      </p:sp>
      <p:sp>
        <p:nvSpPr>
          <p:cNvPr id="8" name="TextBox 7">
            <a:extLst>
              <a:ext uri="{FF2B5EF4-FFF2-40B4-BE49-F238E27FC236}">
                <a16:creationId xmlns:a16="http://schemas.microsoft.com/office/drawing/2014/main" id="{5F05B450-E26D-4AAB-83BE-B1D951F2EB89}"/>
              </a:ext>
            </a:extLst>
          </p:cNvPr>
          <p:cNvSpPr txBox="1"/>
          <p:nvPr/>
        </p:nvSpPr>
        <p:spPr>
          <a:xfrm>
            <a:off x="2923132" y="5068933"/>
            <a:ext cx="23663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3159815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21786-DD58-4CE8-86B0-590175E6CF9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93CFC1-339F-4FB9-94C3-F8E80C39EF93}"/>
              </a:ext>
            </a:extLst>
          </p:cNvPr>
          <p:cNvSpPr>
            <a:spLocks noGrp="1"/>
          </p:cNvSpPr>
          <p:nvPr>
            <p:ph idx="1"/>
          </p:nvPr>
        </p:nvSpPr>
        <p:spPr/>
        <p:txBody>
          <a:bodyPr/>
          <a:lstStyle/>
          <a:p>
            <a:r>
              <a:rPr lang="en-US"/>
              <a:t>Moreover, children at this stage are active. they discover how to move their bodies around and keep learning what they are capable of . Enfant in this stage don't realize that object exist.</a:t>
            </a:r>
          </a:p>
        </p:txBody>
      </p:sp>
    </p:spTree>
    <p:extLst>
      <p:ext uri="{BB962C8B-B14F-4D97-AF65-F5344CB8AC3E}">
        <p14:creationId xmlns:p14="http://schemas.microsoft.com/office/powerpoint/2010/main" val="584503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EE15D8F5-87D0-452C-93FB-8CA3F98D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7">
            <a:extLst>
              <a:ext uri="{FF2B5EF4-FFF2-40B4-BE49-F238E27FC236}">
                <a16:creationId xmlns:a16="http://schemas.microsoft.com/office/drawing/2014/main" id="{79BCF8C7-8464-4B36-AF07-C89E5129E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9" name="Picture 28">
              <a:extLst>
                <a:ext uri="{FF2B5EF4-FFF2-40B4-BE49-F238E27FC236}">
                  <a16:creationId xmlns:a16="http://schemas.microsoft.com/office/drawing/2014/main" id="{69A16566-722B-41C8-8B9F-B133B71E2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 name="Rectangle 29">
              <a:extLst>
                <a:ext uri="{FF2B5EF4-FFF2-40B4-BE49-F238E27FC236}">
                  <a16:creationId xmlns:a16="http://schemas.microsoft.com/office/drawing/2014/main" id="{5F929A8C-ADE2-462E-A437-C028E4648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117397E4-1968-4513-988E-69C130AC1E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2" name="Picture 31">
              <a:extLst>
                <a:ext uri="{FF2B5EF4-FFF2-40B4-BE49-F238E27FC236}">
                  <a16:creationId xmlns:a16="http://schemas.microsoft.com/office/drawing/2014/main" id="{DA0B6105-4183-4AEC-BDB1-E67B7B2C704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8956C5B-A63D-4284-BBF9-1513C7F14E4B}"/>
              </a:ext>
            </a:extLst>
          </p:cNvPr>
          <p:cNvSpPr>
            <a:spLocks noGrp="1"/>
          </p:cNvSpPr>
          <p:nvPr>
            <p:ph type="title"/>
          </p:nvPr>
        </p:nvSpPr>
        <p:spPr>
          <a:xfrm>
            <a:off x="1256858" y="982132"/>
            <a:ext cx="4842190" cy="1774814"/>
          </a:xfrm>
        </p:spPr>
        <p:txBody>
          <a:bodyPr>
            <a:normAutofit/>
          </a:bodyPr>
          <a:lstStyle/>
          <a:p>
            <a:r>
              <a:rPr lang="en-US"/>
              <a:t>Second stage</a:t>
            </a:r>
          </a:p>
        </p:txBody>
      </p:sp>
      <p:cxnSp>
        <p:nvCxnSpPr>
          <p:cNvPr id="25" name="Straight Connector 33">
            <a:extLst>
              <a:ext uri="{FF2B5EF4-FFF2-40B4-BE49-F238E27FC236}">
                <a16:creationId xmlns:a16="http://schemas.microsoft.com/office/drawing/2014/main" id="{5A8B956C-6D95-401E-8C33-997227D9D4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46233" y="2838638"/>
            <a:ext cx="4663440" cy="0"/>
          </a:xfrm>
          <a:prstGeom prst="line">
            <a:avLst/>
          </a:prstGeom>
        </p:spPr>
        <p:style>
          <a:lnRef idx="2">
            <a:schemeClr val="accent1"/>
          </a:lnRef>
          <a:fillRef idx="0">
            <a:schemeClr val="accent1"/>
          </a:fillRef>
          <a:effectRef idx="1">
            <a:schemeClr val="accent1"/>
          </a:effectRef>
          <a:fontRef idx="minor">
            <a:schemeClr val="tx1"/>
          </a:fontRef>
        </p:style>
      </p:cxnSp>
      <p:pic>
        <p:nvPicPr>
          <p:cNvPr id="7" name="Picture 7" descr="A picture containing person, indoor, sitting, table&#10;&#10;Description automatically generated">
            <a:extLst>
              <a:ext uri="{FF2B5EF4-FFF2-40B4-BE49-F238E27FC236}">
                <a16:creationId xmlns:a16="http://schemas.microsoft.com/office/drawing/2014/main" id="{49FF1F2E-AFA8-425F-BB9B-6367196D440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2712" r="6343" b="4"/>
          <a:stretch/>
        </p:blipFill>
        <p:spPr>
          <a:xfrm>
            <a:off x="1295401" y="3153522"/>
            <a:ext cx="2216907" cy="2418902"/>
          </a:xfrm>
          <a:prstGeom prst="rect">
            <a:avLst/>
          </a:prstGeom>
          <a:ln w="57150" cmpd="thickThin">
            <a:solidFill>
              <a:schemeClr val="tx1">
                <a:lumMod val="50000"/>
                <a:lumOff val="50000"/>
              </a:schemeClr>
            </a:solidFill>
            <a:miter lim="800000"/>
          </a:ln>
        </p:spPr>
      </p:pic>
      <p:pic>
        <p:nvPicPr>
          <p:cNvPr id="4" name="Picture 4" descr="A small child sitting on a table&#10;&#10;Description automatically generated">
            <a:extLst>
              <a:ext uri="{FF2B5EF4-FFF2-40B4-BE49-F238E27FC236}">
                <a16:creationId xmlns:a16="http://schemas.microsoft.com/office/drawing/2014/main" id="{CD6C87B1-F74C-468C-A5DD-C1730A91EA2C}"/>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0249" r="18002" b="3"/>
          <a:stretch/>
        </p:blipFill>
        <p:spPr>
          <a:xfrm>
            <a:off x="3837973" y="3153522"/>
            <a:ext cx="2229372" cy="2418902"/>
          </a:xfrm>
          <a:prstGeom prst="rect">
            <a:avLst/>
          </a:prstGeom>
          <a:ln w="57150" cmpd="thickThin">
            <a:solidFill>
              <a:schemeClr val="tx1">
                <a:lumMod val="50000"/>
                <a:lumOff val="50000"/>
              </a:schemeClr>
            </a:solidFill>
            <a:miter lim="800000"/>
          </a:ln>
        </p:spPr>
      </p:pic>
      <p:sp>
        <p:nvSpPr>
          <p:cNvPr id="3" name="Content Placeholder 2">
            <a:extLst>
              <a:ext uri="{FF2B5EF4-FFF2-40B4-BE49-F238E27FC236}">
                <a16:creationId xmlns:a16="http://schemas.microsoft.com/office/drawing/2014/main" id="{8DC67DC0-E2F4-4BDF-876F-414D60C6D754}"/>
              </a:ext>
            </a:extLst>
          </p:cNvPr>
          <p:cNvSpPr>
            <a:spLocks noGrp="1"/>
          </p:cNvSpPr>
          <p:nvPr>
            <p:ph idx="1"/>
          </p:nvPr>
        </p:nvSpPr>
        <p:spPr>
          <a:xfrm>
            <a:off x="6604033" y="1158023"/>
            <a:ext cx="4528947" cy="4696335"/>
          </a:xfrm>
        </p:spPr>
        <p:txBody>
          <a:bodyPr>
            <a:normAutofit/>
          </a:bodyPr>
          <a:lstStyle/>
          <a:p>
            <a:r>
              <a:rPr lang="en-US"/>
              <a:t>2- 7 years preoperational ; pretend play egocentric.</a:t>
            </a:r>
          </a:p>
          <a:p>
            <a:pPr>
              <a:buSzPct val="114999"/>
            </a:pPr>
            <a:r>
              <a:rPr lang="en-US"/>
              <a:t> This is the stage when children start to develop and begging to play by using symbols. They also starting learning how to talk.</a:t>
            </a:r>
          </a:p>
        </p:txBody>
      </p:sp>
      <p:sp>
        <p:nvSpPr>
          <p:cNvPr id="5" name="TextBox 4">
            <a:extLst>
              <a:ext uri="{FF2B5EF4-FFF2-40B4-BE49-F238E27FC236}">
                <a16:creationId xmlns:a16="http://schemas.microsoft.com/office/drawing/2014/main" id="{1AB1F217-29CB-4CE9-93C1-A44B53324C2B}"/>
              </a:ext>
            </a:extLst>
          </p:cNvPr>
          <p:cNvSpPr txBox="1"/>
          <p:nvPr/>
        </p:nvSpPr>
        <p:spPr>
          <a:xfrm>
            <a:off x="3867705" y="5372369"/>
            <a:ext cx="219964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8" name="TextBox 7">
            <a:extLst>
              <a:ext uri="{FF2B5EF4-FFF2-40B4-BE49-F238E27FC236}">
                <a16:creationId xmlns:a16="http://schemas.microsoft.com/office/drawing/2014/main" id="{373CBED6-15BA-41B6-9898-70EC4A1B9F9F}"/>
              </a:ext>
            </a:extLst>
          </p:cNvPr>
          <p:cNvSpPr txBox="1"/>
          <p:nvPr/>
        </p:nvSpPr>
        <p:spPr>
          <a:xfrm>
            <a:off x="9703819" y="6657945"/>
            <a:ext cx="24881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448355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8" name="Picture 27">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9" name="Rectangle 28">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0" name="Picture 29">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1" name="Picture 30">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4FA8279-6BE3-4362-B5D6-4EA1AEA6081E}"/>
              </a:ext>
            </a:extLst>
          </p:cNvPr>
          <p:cNvSpPr>
            <a:spLocks noGrp="1"/>
          </p:cNvSpPr>
          <p:nvPr>
            <p:ph type="title"/>
          </p:nvPr>
        </p:nvSpPr>
        <p:spPr>
          <a:xfrm>
            <a:off x="6094412" y="982132"/>
            <a:ext cx="4802185" cy="1303867"/>
          </a:xfrm>
        </p:spPr>
        <p:txBody>
          <a:bodyPr>
            <a:normAutofit/>
          </a:bodyPr>
          <a:lstStyle/>
          <a:p>
            <a:r>
              <a:rPr lang="en-US">
                <a:solidFill>
                  <a:srgbClr val="262626"/>
                </a:solidFill>
              </a:rPr>
              <a:t>Third stage</a:t>
            </a:r>
          </a:p>
        </p:txBody>
      </p:sp>
      <p:sp>
        <p:nvSpPr>
          <p:cNvPr id="33" name="Rectangle 32">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81A443-80A2-4193-8319-C887E5872F43}"/>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1" b="464"/>
          <a:stretch/>
        </p:blipFill>
        <p:spPr>
          <a:xfrm>
            <a:off x="1412683" y="1410208"/>
            <a:ext cx="3876801" cy="3858780"/>
          </a:xfrm>
          <a:prstGeom prst="rect">
            <a:avLst/>
          </a:prstGeom>
        </p:spPr>
      </p:pic>
      <p:cxnSp>
        <p:nvCxnSpPr>
          <p:cNvPr id="35" name="Straight Connector 34">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4C2146D-F597-4BA8-914B-C6389C515C9A}"/>
              </a:ext>
            </a:extLst>
          </p:cNvPr>
          <p:cNvSpPr>
            <a:spLocks noGrp="1"/>
          </p:cNvSpPr>
          <p:nvPr>
            <p:ph idx="1"/>
          </p:nvPr>
        </p:nvSpPr>
        <p:spPr>
          <a:xfrm>
            <a:off x="6094412" y="2556932"/>
            <a:ext cx="4802184" cy="3318936"/>
          </a:xfrm>
        </p:spPr>
        <p:txBody>
          <a:bodyPr>
            <a:normAutofit/>
          </a:bodyPr>
          <a:lstStyle/>
          <a:p>
            <a:r>
              <a:rPr lang="en-US">
                <a:solidFill>
                  <a:srgbClr val="262626"/>
                </a:solidFill>
              </a:rPr>
              <a:t>7-11 years this is stage when children begging to understand mathematic. This stage is also called concrete operational or conservation.</a:t>
            </a:r>
          </a:p>
        </p:txBody>
      </p:sp>
      <p:sp>
        <p:nvSpPr>
          <p:cNvPr id="5" name="TextBox 4">
            <a:extLst>
              <a:ext uri="{FF2B5EF4-FFF2-40B4-BE49-F238E27FC236}">
                <a16:creationId xmlns:a16="http://schemas.microsoft.com/office/drawing/2014/main" id="{67930AB5-6FC1-4647-B89E-0F493E06096D}"/>
              </a:ext>
            </a:extLst>
          </p:cNvPr>
          <p:cNvSpPr txBox="1"/>
          <p:nvPr/>
        </p:nvSpPr>
        <p:spPr>
          <a:xfrm>
            <a:off x="2956794" y="5068933"/>
            <a:ext cx="233269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36347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7">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9" name="Picture 28">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 name="Rectangle 29">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2" name="Picture 31">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22E5CBB-B53E-4D93-B1F3-785AD89B5F36}"/>
              </a:ext>
            </a:extLst>
          </p:cNvPr>
          <p:cNvSpPr>
            <a:spLocks noGrp="1"/>
          </p:cNvSpPr>
          <p:nvPr>
            <p:ph type="title"/>
          </p:nvPr>
        </p:nvSpPr>
        <p:spPr>
          <a:xfrm>
            <a:off x="7535825" y="982132"/>
            <a:ext cx="3360772" cy="1303867"/>
          </a:xfrm>
        </p:spPr>
        <p:txBody>
          <a:bodyPr vert="horz" lIns="91440" tIns="45720" rIns="91440" bIns="45720" rtlCol="0" anchor="ctr">
            <a:normAutofit/>
          </a:bodyPr>
          <a:lstStyle/>
          <a:p>
            <a:r>
              <a:rPr lang="en-US"/>
              <a:t>Fourth stage</a:t>
            </a:r>
          </a:p>
        </p:txBody>
      </p:sp>
      <p:sp>
        <p:nvSpPr>
          <p:cNvPr id="25" name="Rectangle 33">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sitting and looking at the camera&#10;&#10;Description automatically generated">
            <a:extLst>
              <a:ext uri="{FF2B5EF4-FFF2-40B4-BE49-F238E27FC236}">
                <a16:creationId xmlns:a16="http://schemas.microsoft.com/office/drawing/2014/main" id="{265989F4-108F-4223-B9D6-4041FBEE0F30}"/>
              </a:ext>
            </a:extLst>
          </p:cNvPr>
          <p:cNvPicPr>
            <a:picLocks noGrp="1" noChangeAspect="1"/>
          </p:cNvPicPr>
          <p:nvPr>
            <p:ph idx="1"/>
          </p:nvPr>
        </p:nvPicPr>
        <p:blipFill rotWithShape="1">
          <a:blip r:embed="rId5">
            <a:extLst>
              <a:ext uri="{837473B0-CC2E-450A-ABE3-18F120FF3D39}">
                <a1611:picAttrSrcUrl xmlns:a1611="http://schemas.microsoft.com/office/drawing/2016/11/main" r:id="rId6"/>
              </a:ext>
            </a:extLst>
          </a:blip>
          <a:srcRect l="17921" r="-2" b="-2"/>
          <a:stretch/>
        </p:blipFill>
        <p:spPr>
          <a:xfrm>
            <a:off x="1412683" y="1410208"/>
            <a:ext cx="5278777" cy="3858780"/>
          </a:xfrm>
          <a:prstGeom prst="rect">
            <a:avLst/>
          </a:prstGeom>
        </p:spPr>
      </p:pic>
      <p:cxnSp>
        <p:nvCxnSpPr>
          <p:cNvPr id="27" name="Straight Connector 35">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512854A3-EDB5-4CE7-A1A4-A519137D0AE8}"/>
              </a:ext>
            </a:extLst>
          </p:cNvPr>
          <p:cNvSpPr txBox="1"/>
          <p:nvPr/>
        </p:nvSpPr>
        <p:spPr>
          <a:xfrm>
            <a:off x="7535824" y="2556932"/>
            <a:ext cx="3360771"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spcAft>
                <a:spcPts val="600"/>
              </a:spcAft>
              <a:buClr>
                <a:schemeClr val="accent1"/>
              </a:buClr>
              <a:buSzPct val="115000"/>
              <a:buFont typeface="Arial"/>
              <a:buChar char="•"/>
            </a:pPr>
            <a:r>
              <a:rPr lang="en-US">
                <a:solidFill>
                  <a:schemeClr val="tx1">
                    <a:lumMod val="85000"/>
                    <a:lumOff val="15000"/>
                  </a:schemeClr>
                </a:solidFill>
              </a:rPr>
              <a:t>12 years and above is the stage when children start thinking about consequences on potential actions. This is the time when the children are reasoning like adults, and they continue to develop like that overtime.</a:t>
            </a:r>
          </a:p>
        </p:txBody>
      </p:sp>
      <p:sp>
        <p:nvSpPr>
          <p:cNvPr id="6" name="TextBox 5">
            <a:extLst>
              <a:ext uri="{FF2B5EF4-FFF2-40B4-BE49-F238E27FC236}">
                <a16:creationId xmlns:a16="http://schemas.microsoft.com/office/drawing/2014/main" id="{B3600C20-9019-4AE8-8E7A-3260595BD88B}"/>
              </a:ext>
            </a:extLst>
          </p:cNvPr>
          <p:cNvSpPr txBox="1"/>
          <p:nvPr/>
        </p:nvSpPr>
        <p:spPr>
          <a:xfrm>
            <a:off x="4325108" y="5068933"/>
            <a:ext cx="23663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357046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056EE02-79B7-4654-AB02-AE5D75C120DB}"/>
              </a:ext>
            </a:extLst>
          </p:cNvPr>
          <p:cNvSpPr>
            <a:spLocks noGrp="1"/>
          </p:cNvSpPr>
          <p:nvPr>
            <p:ph type="title"/>
          </p:nvPr>
        </p:nvSpPr>
        <p:spPr>
          <a:xfrm>
            <a:off x="6094412" y="982132"/>
            <a:ext cx="4802185" cy="1303867"/>
          </a:xfrm>
        </p:spPr>
        <p:txBody>
          <a:bodyPr>
            <a:normAutofit/>
          </a:bodyPr>
          <a:lstStyle/>
          <a:p>
            <a:endParaRPr lang="en-US"/>
          </a:p>
        </p:txBody>
      </p:sp>
      <p:sp>
        <p:nvSpPr>
          <p:cNvPr id="21" name="Rectangle 1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10;&#10;Description automatically generated">
            <a:extLst>
              <a:ext uri="{FF2B5EF4-FFF2-40B4-BE49-F238E27FC236}">
                <a16:creationId xmlns:a16="http://schemas.microsoft.com/office/drawing/2014/main" id="{E6D38866-8751-416D-9383-EEA9F5FD00B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3" b="27088"/>
          <a:stretch/>
        </p:blipFill>
        <p:spPr>
          <a:xfrm>
            <a:off x="1412683" y="1410208"/>
            <a:ext cx="3876801" cy="3858780"/>
          </a:xfrm>
          <a:prstGeom prst="rect">
            <a:avLst/>
          </a:prstGeom>
        </p:spPr>
      </p:pic>
      <p:cxnSp>
        <p:nvCxnSpPr>
          <p:cNvPr id="22" name="Straight Connector 1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E6A425C-55C2-4801-9152-38F54CBDD83B}"/>
              </a:ext>
            </a:extLst>
          </p:cNvPr>
          <p:cNvSpPr>
            <a:spLocks noGrp="1"/>
          </p:cNvSpPr>
          <p:nvPr>
            <p:ph idx="1"/>
          </p:nvPr>
        </p:nvSpPr>
        <p:spPr>
          <a:xfrm>
            <a:off x="6094412" y="2556932"/>
            <a:ext cx="4802184" cy="3318936"/>
          </a:xfrm>
        </p:spPr>
        <p:txBody>
          <a:bodyPr vert="horz" lIns="91440" tIns="45720" rIns="91440" bIns="45720" rtlCol="0">
            <a:normAutofit fontScale="92500" lnSpcReduction="10000"/>
          </a:bodyPr>
          <a:lstStyle/>
          <a:p>
            <a:pPr marL="0" indent="0">
              <a:lnSpc>
                <a:spcPct val="90000"/>
              </a:lnSpc>
              <a:buNone/>
            </a:pPr>
            <a:r>
              <a:rPr lang="en-US" sz="1900">
                <a:latin typeface="Arial Narrow"/>
                <a:ea typeface="Batang"/>
                <a:cs typeface="Times New Roman"/>
              </a:rPr>
              <a:t>According to Freud, (1905)  humanistic </a:t>
            </a:r>
            <a:r>
              <a:rPr lang="en-US" sz="1900" err="1">
                <a:latin typeface="Arial Narrow"/>
                <a:ea typeface="Batang"/>
                <a:cs typeface="Times New Roman"/>
              </a:rPr>
              <a:t>behaviour</a:t>
            </a:r>
            <a:r>
              <a:rPr lang="en-US" sz="1900">
                <a:latin typeface="Arial Narrow"/>
                <a:ea typeface="Batang"/>
                <a:cs typeface="Times New Roman"/>
              </a:rPr>
              <a:t> is figure out on the unconscious desires. Freud focuses on the individuals who have mental complexes. </a:t>
            </a:r>
          </a:p>
          <a:p>
            <a:pPr marL="0" indent="0">
              <a:lnSpc>
                <a:spcPct val="90000"/>
              </a:lnSpc>
              <a:buNone/>
            </a:pPr>
            <a:endParaRPr lang="en-US" sz="1900">
              <a:latin typeface="Times New Roman"/>
              <a:ea typeface="Batang"/>
              <a:cs typeface="Times New Roman"/>
            </a:endParaRPr>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endParaRPr lang="en-US" sz="1000"/>
          </a:p>
          <a:p>
            <a:pPr>
              <a:lnSpc>
                <a:spcPct val="90000"/>
              </a:lnSpc>
              <a:buSzPct val="114999"/>
            </a:pPr>
            <a:r>
              <a:rPr lang="en-US" sz="1000"/>
              <a:t>Freud, (1905)</a:t>
            </a:r>
          </a:p>
        </p:txBody>
      </p:sp>
      <p:sp>
        <p:nvSpPr>
          <p:cNvPr id="5" name="TextBox 4">
            <a:extLst>
              <a:ext uri="{FF2B5EF4-FFF2-40B4-BE49-F238E27FC236}">
                <a16:creationId xmlns:a16="http://schemas.microsoft.com/office/drawing/2014/main" id="{5C7564E9-04B8-49D5-8276-7BDCD70085FD}"/>
              </a:ext>
            </a:extLst>
          </p:cNvPr>
          <p:cNvSpPr txBox="1"/>
          <p:nvPr/>
        </p:nvSpPr>
        <p:spPr>
          <a:xfrm>
            <a:off x="3089844" y="5068933"/>
            <a:ext cx="219964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770592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3" name="Picture 4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5" name="Picture 4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6" name="Picture 4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032F873-A34F-46E7-B4FC-9E8AE857E5CE}"/>
              </a:ext>
            </a:extLst>
          </p:cNvPr>
          <p:cNvSpPr>
            <a:spLocks noGrp="1"/>
          </p:cNvSpPr>
          <p:nvPr>
            <p:ph type="title"/>
          </p:nvPr>
        </p:nvSpPr>
        <p:spPr>
          <a:xfrm>
            <a:off x="6094412" y="982132"/>
            <a:ext cx="4802185" cy="1303867"/>
          </a:xfrm>
        </p:spPr>
        <p:txBody>
          <a:bodyPr>
            <a:normAutofit/>
          </a:bodyPr>
          <a:lstStyle/>
          <a:p>
            <a:endParaRPr lang="en-US"/>
          </a:p>
        </p:txBody>
      </p:sp>
      <p:sp>
        <p:nvSpPr>
          <p:cNvPr id="48" name="Rectangle 4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erson looking at the camera&#10;&#10;Description automatically generated">
            <a:extLst>
              <a:ext uri="{FF2B5EF4-FFF2-40B4-BE49-F238E27FC236}">
                <a16:creationId xmlns:a16="http://schemas.microsoft.com/office/drawing/2014/main" id="{A0F36F52-138D-4644-A91B-F3A25E16A30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5890" r="1" b="15200"/>
          <a:stretch/>
        </p:blipFill>
        <p:spPr>
          <a:xfrm>
            <a:off x="1412683" y="1410208"/>
            <a:ext cx="3876801" cy="3858780"/>
          </a:xfrm>
          <a:prstGeom prst="rect">
            <a:avLst/>
          </a:prstGeom>
        </p:spPr>
      </p:pic>
      <p:cxnSp>
        <p:nvCxnSpPr>
          <p:cNvPr id="50" name="Straight Connector 4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01C3DEF-3263-4C6C-9E2D-9925D6306A04}"/>
              </a:ext>
            </a:extLst>
          </p:cNvPr>
          <p:cNvSpPr>
            <a:spLocks noGrp="1"/>
          </p:cNvSpPr>
          <p:nvPr>
            <p:ph idx="1"/>
          </p:nvPr>
        </p:nvSpPr>
        <p:spPr>
          <a:xfrm>
            <a:off x="6094412" y="2556932"/>
            <a:ext cx="4802184" cy="3318936"/>
          </a:xfrm>
        </p:spPr>
        <p:txBody>
          <a:bodyPr vert="horz" lIns="91440" tIns="45720" rIns="91440" bIns="45720" rtlCol="0">
            <a:normAutofit/>
          </a:bodyPr>
          <a:lstStyle/>
          <a:p>
            <a:pPr marL="0" indent="0">
              <a:lnSpc>
                <a:spcPct val="90000"/>
              </a:lnSpc>
              <a:buNone/>
            </a:pPr>
            <a:r>
              <a:rPr lang="en-US" sz="1900">
                <a:ea typeface="+mn-lt"/>
                <a:cs typeface="+mn-lt"/>
              </a:rPr>
              <a:t> However, Maslow (1970) believes that when humans have these potentials such as:</a:t>
            </a:r>
            <a:endParaRPr lang="en-US" sz="1900"/>
          </a:p>
          <a:p>
            <a:pPr marL="0" indent="0">
              <a:lnSpc>
                <a:spcPct val="90000"/>
              </a:lnSpc>
              <a:buNone/>
            </a:pPr>
            <a:r>
              <a:rPr lang="en-US" sz="1900"/>
              <a:t>Physiological needs</a:t>
            </a:r>
          </a:p>
          <a:p>
            <a:pPr marL="0" indent="0">
              <a:lnSpc>
                <a:spcPct val="90000"/>
              </a:lnSpc>
              <a:buNone/>
            </a:pPr>
            <a:r>
              <a:rPr lang="en-US" sz="1900"/>
              <a:t>Safety needs</a:t>
            </a:r>
          </a:p>
          <a:p>
            <a:pPr marL="0" indent="0">
              <a:lnSpc>
                <a:spcPct val="90000"/>
              </a:lnSpc>
              <a:buNone/>
            </a:pPr>
            <a:r>
              <a:rPr lang="en-US" sz="1900"/>
              <a:t>Love and belongingness</a:t>
            </a:r>
          </a:p>
          <a:p>
            <a:pPr marL="0" indent="0">
              <a:lnSpc>
                <a:spcPct val="90000"/>
              </a:lnSpc>
              <a:buNone/>
            </a:pPr>
            <a:r>
              <a:rPr lang="en-US" sz="1900"/>
              <a:t>Esteen needs</a:t>
            </a:r>
          </a:p>
          <a:p>
            <a:pPr marL="0" indent="0">
              <a:lnSpc>
                <a:spcPct val="90000"/>
              </a:lnSpc>
              <a:buNone/>
            </a:pPr>
            <a:r>
              <a:rPr lang="en-US" sz="1900"/>
              <a:t>Cognitive needs</a:t>
            </a:r>
          </a:p>
          <a:p>
            <a:pPr marL="0" indent="0">
              <a:lnSpc>
                <a:spcPct val="90000"/>
              </a:lnSpc>
              <a:buNone/>
            </a:pPr>
            <a:r>
              <a:rPr lang="en-US" sz="1900"/>
              <a:t>And aesthetic needs can be rich in self-actualization.</a:t>
            </a:r>
          </a:p>
          <a:p>
            <a:pPr marL="0" indent="0">
              <a:lnSpc>
                <a:spcPct val="90000"/>
              </a:lnSpc>
              <a:buNone/>
            </a:pPr>
            <a:endParaRPr lang="en-US" sz="1900"/>
          </a:p>
          <a:p>
            <a:pPr marL="0" indent="0">
              <a:lnSpc>
                <a:spcPct val="90000"/>
              </a:lnSpc>
              <a:buNone/>
            </a:pPr>
            <a:endParaRPr lang="en-US" sz="1900"/>
          </a:p>
        </p:txBody>
      </p:sp>
      <p:sp>
        <p:nvSpPr>
          <p:cNvPr id="7" name="TextBox 6">
            <a:extLst>
              <a:ext uri="{FF2B5EF4-FFF2-40B4-BE49-F238E27FC236}">
                <a16:creationId xmlns:a16="http://schemas.microsoft.com/office/drawing/2014/main" id="{48E184EA-B187-4708-AF60-435584CC1503}"/>
              </a:ext>
            </a:extLst>
          </p:cNvPr>
          <p:cNvSpPr txBox="1"/>
          <p:nvPr/>
        </p:nvSpPr>
        <p:spPr>
          <a:xfrm>
            <a:off x="2956794" y="5068933"/>
            <a:ext cx="233269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665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3" name="Picture 4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5" name="Picture 4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6" name="Picture 4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C40A00C-8A95-4816-98F0-4F737C0717B6}"/>
              </a:ext>
            </a:extLst>
          </p:cNvPr>
          <p:cNvSpPr>
            <a:spLocks noGrp="1"/>
          </p:cNvSpPr>
          <p:nvPr>
            <p:ph type="title"/>
          </p:nvPr>
        </p:nvSpPr>
        <p:spPr>
          <a:xfrm>
            <a:off x="6094412" y="982132"/>
            <a:ext cx="4802185" cy="1303867"/>
          </a:xfrm>
        </p:spPr>
        <p:txBody>
          <a:bodyPr>
            <a:normAutofit/>
          </a:bodyPr>
          <a:lstStyle/>
          <a:p>
            <a:endParaRPr lang="en-US">
              <a:solidFill>
                <a:srgbClr val="262626"/>
              </a:solidFill>
            </a:endParaRPr>
          </a:p>
        </p:txBody>
      </p:sp>
      <p:sp>
        <p:nvSpPr>
          <p:cNvPr id="48" name="Rectangle 4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glasses&#10;&#10;Description automatically generated">
            <a:extLst>
              <a:ext uri="{FF2B5EF4-FFF2-40B4-BE49-F238E27FC236}">
                <a16:creationId xmlns:a16="http://schemas.microsoft.com/office/drawing/2014/main" id="{56A07479-760E-470D-B0AA-DDFCC4E3B9C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4021" b="-1"/>
          <a:stretch/>
        </p:blipFill>
        <p:spPr>
          <a:xfrm>
            <a:off x="2134193" y="1410208"/>
            <a:ext cx="2433781" cy="3858780"/>
          </a:xfrm>
          <a:prstGeom prst="rect">
            <a:avLst/>
          </a:prstGeom>
        </p:spPr>
      </p:pic>
      <p:cxnSp>
        <p:nvCxnSpPr>
          <p:cNvPr id="50" name="Straight Connector 4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5C0990C-4AB5-45E3-9813-E0276216A9E3}"/>
              </a:ext>
            </a:extLst>
          </p:cNvPr>
          <p:cNvSpPr>
            <a:spLocks noGrp="1"/>
          </p:cNvSpPr>
          <p:nvPr>
            <p:ph idx="1"/>
          </p:nvPr>
        </p:nvSpPr>
        <p:spPr>
          <a:xfrm>
            <a:off x="6094412" y="2556932"/>
            <a:ext cx="4802184" cy="3318936"/>
          </a:xfrm>
        </p:spPr>
        <p:txBody>
          <a:bodyPr>
            <a:normAutofit/>
          </a:bodyPr>
          <a:lstStyle/>
          <a:p>
            <a:r>
              <a:rPr lang="en-US">
                <a:solidFill>
                  <a:srgbClr val="262626"/>
                </a:solidFill>
              </a:rPr>
              <a:t>Rogers, (1961) agreed with the Maslow theory, and he says that people are inherently good. He also believes that self-actualization is nurture early in life, he says that self-actualization is a constant growth process nurture in a growth promoting climate.</a:t>
            </a:r>
          </a:p>
        </p:txBody>
      </p:sp>
      <p:sp>
        <p:nvSpPr>
          <p:cNvPr id="5" name="TextBox 4">
            <a:extLst>
              <a:ext uri="{FF2B5EF4-FFF2-40B4-BE49-F238E27FC236}">
                <a16:creationId xmlns:a16="http://schemas.microsoft.com/office/drawing/2014/main" id="{420AB12E-B188-4A2A-B42C-5966BDD200C3}"/>
              </a:ext>
            </a:extLst>
          </p:cNvPr>
          <p:cNvSpPr txBox="1"/>
          <p:nvPr/>
        </p:nvSpPr>
        <p:spPr>
          <a:xfrm>
            <a:off x="9670156" y="6657945"/>
            <a:ext cx="25218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000492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8" name="Picture 27">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9" name="Rectangle 28">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0" name="Picture 29">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1" name="Picture 30">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D14D3F5-89E0-46A7-8C2A-A25D43EE67AC}"/>
              </a:ext>
            </a:extLst>
          </p:cNvPr>
          <p:cNvSpPr>
            <a:spLocks noGrp="1"/>
          </p:cNvSpPr>
          <p:nvPr>
            <p:ph type="title"/>
          </p:nvPr>
        </p:nvSpPr>
        <p:spPr>
          <a:xfrm>
            <a:off x="6094412" y="982132"/>
            <a:ext cx="4802185" cy="1303867"/>
          </a:xfrm>
        </p:spPr>
        <p:txBody>
          <a:bodyPr>
            <a:normAutofit/>
          </a:bodyPr>
          <a:lstStyle/>
          <a:p>
            <a:endParaRPr lang="en-US">
              <a:solidFill>
                <a:srgbClr val="262626"/>
              </a:solidFill>
            </a:endParaRPr>
          </a:p>
        </p:txBody>
      </p:sp>
      <p:sp>
        <p:nvSpPr>
          <p:cNvPr id="33" name="Rectangle 32">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glasses talking on a cell phone&#10;&#10;Description automatically generated">
            <a:extLst>
              <a:ext uri="{FF2B5EF4-FFF2-40B4-BE49-F238E27FC236}">
                <a16:creationId xmlns:a16="http://schemas.microsoft.com/office/drawing/2014/main" id="{CA14EE82-3389-4D31-B509-CD1E6BADE83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9759" r="-1" b="-1"/>
          <a:stretch/>
        </p:blipFill>
        <p:spPr>
          <a:xfrm>
            <a:off x="2134184" y="1410208"/>
            <a:ext cx="2433799" cy="3858780"/>
          </a:xfrm>
          <a:prstGeom prst="rect">
            <a:avLst/>
          </a:prstGeom>
        </p:spPr>
      </p:pic>
      <p:cxnSp>
        <p:nvCxnSpPr>
          <p:cNvPr id="35" name="Straight Connector 34">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752BF2A-7164-44D7-B513-4C4148BD234A}"/>
              </a:ext>
            </a:extLst>
          </p:cNvPr>
          <p:cNvSpPr>
            <a:spLocks noGrp="1"/>
          </p:cNvSpPr>
          <p:nvPr>
            <p:ph idx="1"/>
          </p:nvPr>
        </p:nvSpPr>
        <p:spPr>
          <a:xfrm>
            <a:off x="6094412" y="2556932"/>
            <a:ext cx="4802184" cy="3318936"/>
          </a:xfrm>
        </p:spPr>
        <p:txBody>
          <a:bodyPr>
            <a:normAutofit/>
          </a:bodyPr>
          <a:lstStyle/>
          <a:p>
            <a:r>
              <a:rPr lang="en-US">
                <a:solidFill>
                  <a:srgbClr val="262626"/>
                </a:solidFill>
              </a:rPr>
              <a:t>What Rogers (1961) means is that, to help someone achieve his self-actualization, has two options: </a:t>
            </a:r>
          </a:p>
          <a:p>
            <a:pPr>
              <a:buSzPct val="114999"/>
            </a:pPr>
            <a:r>
              <a:rPr lang="en-US">
                <a:solidFill>
                  <a:srgbClr val="262626"/>
                </a:solidFill>
              </a:rPr>
              <a:t>Firstly, growth is nurtured when the individual is genuine. This means that one must be open and revealing about themselves to truly who they are.</a:t>
            </a:r>
          </a:p>
        </p:txBody>
      </p:sp>
      <p:sp>
        <p:nvSpPr>
          <p:cNvPr id="5" name="TextBox 4">
            <a:extLst>
              <a:ext uri="{FF2B5EF4-FFF2-40B4-BE49-F238E27FC236}">
                <a16:creationId xmlns:a16="http://schemas.microsoft.com/office/drawing/2014/main" id="{12AC6067-31D5-42B0-B300-A024700B8D1D}"/>
              </a:ext>
            </a:extLst>
          </p:cNvPr>
          <p:cNvSpPr txBox="1"/>
          <p:nvPr/>
        </p:nvSpPr>
        <p:spPr>
          <a:xfrm>
            <a:off x="2212851" y="5068933"/>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787850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7" name="Group 26">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8" name="Picture 27">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9" name="Rectangle 28">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30" name="Picture 29">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31" name="Picture 30">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9E1C62FC-EEAB-4581-A331-2382189E8A41}"/>
              </a:ext>
            </a:extLst>
          </p:cNvPr>
          <p:cNvSpPr>
            <a:spLocks noGrp="1"/>
          </p:cNvSpPr>
          <p:nvPr>
            <p:ph type="title"/>
          </p:nvPr>
        </p:nvSpPr>
        <p:spPr>
          <a:xfrm>
            <a:off x="1295402" y="982132"/>
            <a:ext cx="9601196" cy="1303867"/>
          </a:xfrm>
        </p:spPr>
        <p:txBody>
          <a:bodyPr>
            <a:normAutofit/>
          </a:bodyPr>
          <a:lstStyle/>
          <a:p>
            <a:endParaRPr lang="en-US"/>
          </a:p>
        </p:txBody>
      </p:sp>
      <p:cxnSp>
        <p:nvCxnSpPr>
          <p:cNvPr id="33" name="Straight Connector 32">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0709DA8-03D3-4584-8662-0C6B64CA4B73}"/>
              </a:ext>
            </a:extLst>
          </p:cNvPr>
          <p:cNvSpPr>
            <a:spLocks noGrp="1"/>
          </p:cNvSpPr>
          <p:nvPr>
            <p:ph idx="1"/>
          </p:nvPr>
        </p:nvSpPr>
        <p:spPr>
          <a:xfrm>
            <a:off x="1295401" y="2556932"/>
            <a:ext cx="9601196" cy="3318936"/>
          </a:xfrm>
        </p:spPr>
        <p:txBody>
          <a:bodyPr>
            <a:normAutofit/>
          </a:bodyPr>
          <a:lstStyle/>
          <a:p>
            <a:r>
              <a:rPr lang="en-US"/>
              <a:t>Secondly, if growth nurtures by acceptance and acceptance by others so one must receive limitless positive regards from others.</a:t>
            </a:r>
          </a:p>
        </p:txBody>
      </p:sp>
    </p:spTree>
    <p:extLst>
      <p:ext uri="{BB962C8B-B14F-4D97-AF65-F5344CB8AC3E}">
        <p14:creationId xmlns:p14="http://schemas.microsoft.com/office/powerpoint/2010/main" val="3918911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27" name="Group 26">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8" name="Picture 27">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9" name="Rectangle 28">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30" name="Picture 29">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31" name="Picture 30">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929AC5B4-BF95-402E-A8CE-A21C5BB62043}"/>
              </a:ext>
            </a:extLst>
          </p:cNvPr>
          <p:cNvSpPr>
            <a:spLocks noGrp="1"/>
          </p:cNvSpPr>
          <p:nvPr>
            <p:ph type="title"/>
          </p:nvPr>
        </p:nvSpPr>
        <p:spPr>
          <a:xfrm>
            <a:off x="1295402" y="982132"/>
            <a:ext cx="9601196" cy="1303867"/>
          </a:xfrm>
        </p:spPr>
        <p:txBody>
          <a:bodyPr>
            <a:normAutofit/>
          </a:bodyPr>
          <a:lstStyle/>
          <a:p>
            <a:endParaRPr lang="en-US"/>
          </a:p>
        </p:txBody>
      </p:sp>
      <p:cxnSp>
        <p:nvCxnSpPr>
          <p:cNvPr id="33" name="Straight Connector 32">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2A1510E-DB0B-4962-858B-BF9BDE4A3E45}"/>
              </a:ext>
            </a:extLst>
          </p:cNvPr>
          <p:cNvSpPr>
            <a:spLocks noGrp="1"/>
          </p:cNvSpPr>
          <p:nvPr>
            <p:ph idx="1"/>
          </p:nvPr>
        </p:nvSpPr>
        <p:spPr>
          <a:xfrm>
            <a:off x="1295401" y="2556932"/>
            <a:ext cx="9601196" cy="3318936"/>
          </a:xfrm>
        </p:spPr>
        <p:txBody>
          <a:bodyPr>
            <a:normAutofit/>
          </a:bodyPr>
          <a:lstStyle/>
          <a:p>
            <a:r>
              <a:rPr lang="en-US"/>
              <a:t>In addition, if he is open and has received unconditional positive regards from others it will promote him to self-actualization. </a:t>
            </a:r>
          </a:p>
        </p:txBody>
      </p:sp>
    </p:spTree>
    <p:extLst>
      <p:ext uri="{BB962C8B-B14F-4D97-AF65-F5344CB8AC3E}">
        <p14:creationId xmlns:p14="http://schemas.microsoft.com/office/powerpoint/2010/main" val="2064106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AEF3BA1-19F3-4E36-9F92-4BCC6109B298}"/>
              </a:ext>
            </a:extLst>
          </p:cNvPr>
          <p:cNvSpPr>
            <a:spLocks noGrp="1"/>
          </p:cNvSpPr>
          <p:nvPr>
            <p:ph type="title"/>
          </p:nvPr>
        </p:nvSpPr>
        <p:spPr>
          <a:xfrm>
            <a:off x="6094412" y="982132"/>
            <a:ext cx="4802185" cy="1303867"/>
          </a:xfrm>
        </p:spPr>
        <p:txBody>
          <a:bodyPr>
            <a:normAutofit/>
          </a:bodyPr>
          <a:lstStyle/>
          <a:p>
            <a:endParaRPr lang="en-US">
              <a:solidFill>
                <a:srgbClr val="262626"/>
              </a:solidFill>
            </a:endParaRPr>
          </a:p>
        </p:txBody>
      </p:sp>
      <p:sp>
        <p:nvSpPr>
          <p:cNvPr id="18" name="Rectangle 1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D572FD76-7971-40E7-AA81-179BD49BA48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1693" y="1410208"/>
            <a:ext cx="3858780" cy="3858780"/>
          </a:xfrm>
          <a:prstGeom prst="rect">
            <a:avLst/>
          </a:prstGeom>
        </p:spPr>
      </p:pic>
      <p:cxnSp>
        <p:nvCxnSpPr>
          <p:cNvPr id="20" name="Straight Connector 1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DF62A73-F6F2-42C7-9B30-FB8370CAAD9C}"/>
              </a:ext>
            </a:extLst>
          </p:cNvPr>
          <p:cNvSpPr>
            <a:spLocks noGrp="1"/>
          </p:cNvSpPr>
          <p:nvPr>
            <p:ph idx="1"/>
          </p:nvPr>
        </p:nvSpPr>
        <p:spPr>
          <a:xfrm>
            <a:off x="6094412" y="2556932"/>
            <a:ext cx="4802184" cy="3318936"/>
          </a:xfrm>
        </p:spPr>
        <p:txBody>
          <a:bodyPr>
            <a:normAutofit/>
          </a:bodyPr>
          <a:lstStyle/>
          <a:p>
            <a:r>
              <a:rPr lang="en-US">
                <a:solidFill>
                  <a:srgbClr val="262626"/>
                </a:solidFill>
              </a:rPr>
              <a:t>(Jarju, 2020) believe that our minds have an important job to do, but we need to tell our minds what to do. I think that the human mind is powerful therefore it has an incredible job to do.</a:t>
            </a:r>
          </a:p>
        </p:txBody>
      </p:sp>
    </p:spTree>
    <p:extLst>
      <p:ext uri="{BB962C8B-B14F-4D97-AF65-F5344CB8AC3E}">
        <p14:creationId xmlns:p14="http://schemas.microsoft.com/office/powerpoint/2010/main" val="2001159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2F2F857-632A-4019-AFA2-DC94E671702F}"/>
              </a:ext>
            </a:extLst>
          </p:cNvPr>
          <p:cNvSpPr>
            <a:spLocks noGrp="1"/>
          </p:cNvSpPr>
          <p:nvPr>
            <p:ph type="title"/>
          </p:nvPr>
        </p:nvSpPr>
        <p:spPr>
          <a:xfrm>
            <a:off x="7535825" y="982132"/>
            <a:ext cx="3360772" cy="1303867"/>
          </a:xfrm>
        </p:spPr>
        <p:txBody>
          <a:bodyPr>
            <a:normAutofit/>
          </a:bodyPr>
          <a:lstStyle/>
          <a:p>
            <a:endParaRPr lang="en-US"/>
          </a:p>
        </p:txBody>
      </p:sp>
      <p:sp>
        <p:nvSpPr>
          <p:cNvPr id="17" name="Rectangle 1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hoto: Winter, Snow, Forest, Wood, Holiday - Free ...">
            <a:extLst>
              <a:ext uri="{FF2B5EF4-FFF2-40B4-BE49-F238E27FC236}">
                <a16:creationId xmlns:a16="http://schemas.microsoft.com/office/drawing/2014/main" id="{C723AFE2-D2E7-4429-9D7C-880F2C05CA24}"/>
              </a:ext>
            </a:extLst>
          </p:cNvPr>
          <p:cNvPicPr>
            <a:picLocks noChangeAspect="1"/>
          </p:cNvPicPr>
          <p:nvPr/>
        </p:nvPicPr>
        <p:blipFill rotWithShape="1">
          <a:blip r:embed="rId5"/>
          <a:srcRect b="2534"/>
          <a:stretch/>
        </p:blipFill>
        <p:spPr>
          <a:xfrm>
            <a:off x="1412683" y="1410208"/>
            <a:ext cx="5278777" cy="3858780"/>
          </a:xfrm>
          <a:prstGeom prst="rect">
            <a:avLst/>
          </a:prstGeom>
        </p:spPr>
      </p:pic>
      <p:cxnSp>
        <p:nvCxnSpPr>
          <p:cNvPr id="19" name="Straight Connector 1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679D8B3-7834-493E-9855-F3F340BB94EF}"/>
              </a:ext>
            </a:extLst>
          </p:cNvPr>
          <p:cNvSpPr>
            <a:spLocks noGrp="1"/>
          </p:cNvSpPr>
          <p:nvPr>
            <p:ph idx="1"/>
          </p:nvPr>
        </p:nvSpPr>
        <p:spPr>
          <a:xfrm>
            <a:off x="7535824" y="2556932"/>
            <a:ext cx="3360771" cy="3318936"/>
          </a:xfrm>
        </p:spPr>
        <p:txBody>
          <a:bodyPr>
            <a:normAutofit/>
          </a:bodyPr>
          <a:lstStyle/>
          <a:p>
            <a:r>
              <a:rPr lang="en-US" sz="2200"/>
              <a:t>We can specify what we want our mind to do based on the language we use. The human mind can only work in the present thence not the future. In another way, our minds do not know about the will of tomorrow.</a:t>
            </a:r>
          </a:p>
        </p:txBody>
      </p:sp>
    </p:spTree>
    <p:extLst>
      <p:ext uri="{BB962C8B-B14F-4D97-AF65-F5344CB8AC3E}">
        <p14:creationId xmlns:p14="http://schemas.microsoft.com/office/powerpoint/2010/main" val="38972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8" name="Picture 47">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9" name="Rectangle 48">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1" name="Picture 50">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230749E-D1FE-41D6-B0CC-89AE031FCCC2}"/>
              </a:ext>
            </a:extLst>
          </p:cNvPr>
          <p:cNvSpPr>
            <a:spLocks noGrp="1"/>
          </p:cNvSpPr>
          <p:nvPr>
            <p:ph type="title"/>
          </p:nvPr>
        </p:nvSpPr>
        <p:spPr>
          <a:xfrm>
            <a:off x="6094412" y="982132"/>
            <a:ext cx="4802185" cy="1303867"/>
          </a:xfrm>
        </p:spPr>
        <p:txBody>
          <a:bodyPr>
            <a:normAutofit/>
          </a:bodyPr>
          <a:lstStyle/>
          <a:p>
            <a:endParaRPr lang="en-US"/>
          </a:p>
        </p:txBody>
      </p:sp>
      <p:sp>
        <p:nvSpPr>
          <p:cNvPr id="53" name="Rectangle 52">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White 5 Petaled Flower · Free Stock Photo">
            <a:extLst>
              <a:ext uri="{FF2B5EF4-FFF2-40B4-BE49-F238E27FC236}">
                <a16:creationId xmlns:a16="http://schemas.microsoft.com/office/drawing/2014/main" id="{D3A97354-E1D4-40D9-8FB8-D20846D5E570}"/>
              </a:ext>
            </a:extLst>
          </p:cNvPr>
          <p:cNvPicPr>
            <a:picLocks noChangeAspect="1"/>
          </p:cNvPicPr>
          <p:nvPr/>
        </p:nvPicPr>
        <p:blipFill rotWithShape="1">
          <a:blip r:embed="rId5"/>
          <a:srcRect l="12556" r="24402" b="2"/>
          <a:stretch/>
        </p:blipFill>
        <p:spPr>
          <a:xfrm>
            <a:off x="1412683" y="1410208"/>
            <a:ext cx="3876801" cy="3858780"/>
          </a:xfrm>
          <a:prstGeom prst="rect">
            <a:avLst/>
          </a:prstGeom>
        </p:spPr>
      </p:pic>
      <p:cxnSp>
        <p:nvCxnSpPr>
          <p:cNvPr id="55" name="Straight Connector 54">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398A9D1-E8FD-4EF4-9D1F-5EFA84181317}"/>
              </a:ext>
            </a:extLst>
          </p:cNvPr>
          <p:cNvSpPr>
            <a:spLocks noGrp="1"/>
          </p:cNvSpPr>
          <p:nvPr>
            <p:ph idx="1"/>
          </p:nvPr>
        </p:nvSpPr>
        <p:spPr>
          <a:xfrm>
            <a:off x="6094412" y="2556932"/>
            <a:ext cx="4802184" cy="3318936"/>
          </a:xfrm>
        </p:spPr>
        <p:txBody>
          <a:bodyPr>
            <a:normAutofit/>
          </a:bodyPr>
          <a:lstStyle/>
          <a:p>
            <a:r>
              <a:rPr lang="en-US"/>
              <a:t>Therefore, when we declare we must say "now". E.g., (how I am becoming successful right now). In that case your mind will understand better what you are talking about in other for it to process your request.</a:t>
            </a:r>
          </a:p>
        </p:txBody>
      </p:sp>
    </p:spTree>
    <p:extLst>
      <p:ext uri="{BB962C8B-B14F-4D97-AF65-F5344CB8AC3E}">
        <p14:creationId xmlns:p14="http://schemas.microsoft.com/office/powerpoint/2010/main" val="3745393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 name="Picture 40">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2" name="Rectangle 41">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4" name="Picture 43">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F15FBA0-0363-415D-8876-9CE1B8000276}"/>
              </a:ext>
            </a:extLst>
          </p:cNvPr>
          <p:cNvSpPr>
            <a:spLocks noGrp="1"/>
          </p:cNvSpPr>
          <p:nvPr>
            <p:ph type="title"/>
          </p:nvPr>
        </p:nvSpPr>
        <p:spPr>
          <a:xfrm>
            <a:off x="6094412" y="982132"/>
            <a:ext cx="4802185" cy="1303867"/>
          </a:xfrm>
        </p:spPr>
        <p:txBody>
          <a:bodyPr>
            <a:normAutofit/>
          </a:bodyPr>
          <a:lstStyle/>
          <a:p>
            <a:endParaRPr lang="en-US">
              <a:solidFill>
                <a:srgbClr val="262626"/>
              </a:solidFill>
            </a:endParaRPr>
          </a:p>
        </p:txBody>
      </p:sp>
      <p:sp>
        <p:nvSpPr>
          <p:cNvPr id="46" name="Rectangle 45">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ink Petaled Flower during Daytime · Free Stock Photo">
            <a:extLst>
              <a:ext uri="{FF2B5EF4-FFF2-40B4-BE49-F238E27FC236}">
                <a16:creationId xmlns:a16="http://schemas.microsoft.com/office/drawing/2014/main" id="{C79DA362-0783-4C0A-B5BA-5F3BB65578AB}"/>
              </a:ext>
            </a:extLst>
          </p:cNvPr>
          <p:cNvPicPr>
            <a:picLocks noChangeAspect="1"/>
          </p:cNvPicPr>
          <p:nvPr/>
        </p:nvPicPr>
        <p:blipFill rotWithShape="1">
          <a:blip r:embed="rId5"/>
          <a:srcRect l="12692" r="16979" b="-3"/>
          <a:stretch/>
        </p:blipFill>
        <p:spPr>
          <a:xfrm>
            <a:off x="1412683" y="1410208"/>
            <a:ext cx="3876801" cy="3858780"/>
          </a:xfrm>
          <a:prstGeom prst="rect">
            <a:avLst/>
          </a:prstGeom>
        </p:spPr>
      </p:pic>
      <p:cxnSp>
        <p:nvCxnSpPr>
          <p:cNvPr id="48" name="Straight Connector 47">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51166BA-166E-4A1D-8B79-DCE9EBC0501F}"/>
              </a:ext>
            </a:extLst>
          </p:cNvPr>
          <p:cNvSpPr>
            <a:spLocks noGrp="1"/>
          </p:cNvSpPr>
          <p:nvPr>
            <p:ph idx="1"/>
          </p:nvPr>
        </p:nvSpPr>
        <p:spPr>
          <a:xfrm>
            <a:off x="6094412" y="2556932"/>
            <a:ext cx="4802184" cy="3318936"/>
          </a:xfrm>
        </p:spPr>
        <p:txBody>
          <a:bodyPr>
            <a:normAutofit/>
          </a:bodyPr>
          <a:lstStyle/>
          <a:p>
            <a:r>
              <a:rPr lang="en-US">
                <a:solidFill>
                  <a:srgbClr val="262626"/>
                </a:solidFill>
              </a:rPr>
              <a:t>You cannot say however, next year I will be successful because, your mind is focusing on what is happening now. The pictures you takes in your head and the word that you use must be positive. Because they can build, and they can break.</a:t>
            </a:r>
          </a:p>
        </p:txBody>
      </p:sp>
    </p:spTree>
    <p:extLst>
      <p:ext uri="{BB962C8B-B14F-4D97-AF65-F5344CB8AC3E}">
        <p14:creationId xmlns:p14="http://schemas.microsoft.com/office/powerpoint/2010/main" val="2067858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772DF-829C-4EFD-A589-34ED9F3E07D9}"/>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CF11D642-7185-420F-A3BF-138B792D76B2}"/>
              </a:ext>
            </a:extLst>
          </p:cNvPr>
          <p:cNvSpPr>
            <a:spLocks noGrp="1"/>
          </p:cNvSpPr>
          <p:nvPr>
            <p:ph idx="1"/>
          </p:nvPr>
        </p:nvSpPr>
        <p:spPr/>
        <p:txBody>
          <a:bodyPr>
            <a:normAutofit fontScale="92500" lnSpcReduction="10000"/>
          </a:bodyPr>
          <a:lstStyle/>
          <a:p>
            <a:pPr marL="0" indent="0">
              <a:buNone/>
            </a:pPr>
            <a:r>
              <a:rPr lang="en-US"/>
              <a:t>Freud, S. (1953b). Three essays on sexuality. In J. Strachey (Ed. &amp;Trans</a:t>
            </a:r>
            <a:r>
              <a:rPr lang="en-US" i="1"/>
              <a:t>.), the standard edition of the complete psychological works of Sigmund Freud </a:t>
            </a:r>
            <a:r>
              <a:rPr lang="en-US"/>
              <a:t>(Vol.7). </a:t>
            </a:r>
          </a:p>
          <a:p>
            <a:pPr marL="0" indent="0">
              <a:buSzPct val="114999"/>
              <a:buNone/>
            </a:pPr>
            <a:r>
              <a:rPr lang="en-US"/>
              <a:t>London: hogarth. (original</a:t>
            </a:r>
            <a:r>
              <a:rPr lang="en-US" i="1"/>
              <a:t> w</a:t>
            </a:r>
            <a:r>
              <a:rPr lang="en-US"/>
              <a:t>ork published 1905)</a:t>
            </a:r>
          </a:p>
          <a:p>
            <a:pPr>
              <a:buNone/>
            </a:pPr>
            <a:r>
              <a:rPr lang="en-US">
                <a:ea typeface="+mn-lt"/>
                <a:cs typeface="+mn-lt"/>
              </a:rPr>
              <a:t>Maslow, A. (1970).</a:t>
            </a:r>
            <a:r>
              <a:rPr lang="en-US" i="1">
                <a:ea typeface="+mn-lt"/>
                <a:cs typeface="+mn-lt"/>
              </a:rPr>
              <a:t> Motivation and personality</a:t>
            </a:r>
            <a:r>
              <a:rPr lang="en-US">
                <a:ea typeface="+mn-lt"/>
                <a:cs typeface="+mn-lt"/>
              </a:rPr>
              <a:t> (2nd ed.). New York: Harper &amp; Row.</a:t>
            </a:r>
          </a:p>
          <a:p>
            <a:pPr marL="0" indent="0">
              <a:buSzPct val="114999"/>
              <a:buNone/>
            </a:pPr>
            <a:r>
              <a:rPr lang="en-US"/>
              <a:t>Piaget, J. (1972).</a:t>
            </a:r>
            <a:r>
              <a:rPr lang="en-US" i="1"/>
              <a:t> </a:t>
            </a:r>
            <a:r>
              <a:rPr lang="en-US"/>
              <a:t>Intellectual evolution from adolescence to adulthood. </a:t>
            </a:r>
            <a:r>
              <a:rPr lang="en-US" i="1"/>
              <a:t>Human developmen</a:t>
            </a:r>
            <a:r>
              <a:rPr lang="en-US"/>
              <a:t>t, 15;1-12.</a:t>
            </a:r>
          </a:p>
          <a:p>
            <a:pPr marL="0" indent="0">
              <a:buSzPct val="114999"/>
              <a:buNone/>
            </a:pPr>
            <a:r>
              <a:rPr lang="en-US">
                <a:ea typeface="+mn-lt"/>
                <a:cs typeface="+mn-lt"/>
              </a:rPr>
              <a:t>Rogers, C.R. (1961). on becoming a person: </a:t>
            </a:r>
            <a:r>
              <a:rPr lang="en-US" i="1">
                <a:ea typeface="+mn-lt"/>
                <a:cs typeface="+mn-lt"/>
              </a:rPr>
              <a:t>a therapist's view</a:t>
            </a:r>
            <a:r>
              <a:rPr lang="en-US">
                <a:ea typeface="+mn-lt"/>
                <a:cs typeface="+mn-lt"/>
              </a:rPr>
              <a:t> </a:t>
            </a:r>
            <a:r>
              <a:rPr lang="en-US" i="1">
                <a:ea typeface="+mn-lt"/>
                <a:cs typeface="+mn-lt"/>
              </a:rPr>
              <a:t>of psychotherapy</a:t>
            </a:r>
            <a:r>
              <a:rPr lang="en-US">
                <a:ea typeface="+mn-lt"/>
                <a:cs typeface="+mn-lt"/>
              </a:rPr>
              <a:t>. Boston: Houghton Mifflin.</a:t>
            </a:r>
          </a:p>
          <a:p>
            <a:pPr marL="0" indent="0">
              <a:buNone/>
            </a:pPr>
            <a:endParaRPr lang="en-US"/>
          </a:p>
          <a:p>
            <a:pPr marL="0" indent="0">
              <a:buSzPct val="114999"/>
              <a:buNone/>
            </a:pPr>
            <a:endParaRPr lang="en-US"/>
          </a:p>
          <a:p>
            <a:pPr>
              <a:buSzPct val="114999"/>
            </a:pPr>
            <a:endParaRPr lang="en-US"/>
          </a:p>
          <a:p>
            <a:pPr>
              <a:buSzPct val="114999"/>
            </a:pPr>
            <a:endParaRPr lang="en-US"/>
          </a:p>
        </p:txBody>
      </p:sp>
    </p:spTree>
    <p:extLst>
      <p:ext uri="{BB962C8B-B14F-4D97-AF65-F5344CB8AC3E}">
        <p14:creationId xmlns:p14="http://schemas.microsoft.com/office/powerpoint/2010/main" val="41425765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Organic</vt:lpstr>
      <vt:lpstr>Humanistic approach</vt:lpstr>
      <vt:lpstr>PowerPoint Presentation</vt:lpstr>
      <vt:lpstr>First stage</vt:lpstr>
      <vt:lpstr>PowerPoint Presentation</vt:lpstr>
      <vt:lpstr>Second stage</vt:lpstr>
      <vt:lpstr>Third stage</vt:lpstr>
      <vt:lpstr>Fourth stage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2020-11-19T10:22:06Z</dcterms:created>
  <dcterms:modified xsi:type="dcterms:W3CDTF">2020-11-19T23:39:46Z</dcterms:modified>
</cp:coreProperties>
</file>