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2"/>
  </p:notesMasterIdLst>
  <p:sldIdLst>
    <p:sldId id="256" r:id="rId2"/>
    <p:sldId id="257" r:id="rId3"/>
    <p:sldId id="265" r:id="rId4"/>
    <p:sldId id="267" r:id="rId5"/>
    <p:sldId id="268" r:id="rId6"/>
    <p:sldId id="269" r:id="rId7"/>
    <p:sldId id="270" r:id="rId8"/>
    <p:sldId id="271" r:id="rId9"/>
    <p:sldId id="272" r:id="rId10"/>
    <p:sldId id="266" r:id="rId11"/>
    <p:sldId id="273" r:id="rId12"/>
    <p:sldId id="275" r:id="rId13"/>
    <p:sldId id="276" r:id="rId14"/>
    <p:sldId id="277" r:id="rId15"/>
    <p:sldId id="278" r:id="rId16"/>
    <p:sldId id="279" r:id="rId17"/>
    <p:sldId id="281" r:id="rId18"/>
    <p:sldId id="282" r:id="rId19"/>
    <p:sldId id="280" r:id="rId20"/>
    <p:sldId id="264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06EF1B2-C13C-41DC-9EE4-8D8483A16189}" v="9" dt="2026-10-05T08:45:55.76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288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ra Hopkinson" userId="S::lara.hopkinson@uwtsd.ac.uk::4c46a3d6-da89-4616-bd45-1b70e49404c2" providerId="AD" clId="Web-{B6B89AF6-3B32-166B-164F-6CE6EB348E9A}"/>
    <pc:docChg chg="modSld">
      <pc:chgData name="Lara Hopkinson" userId="S::lara.hopkinson@uwtsd.ac.uk::4c46a3d6-da89-4616-bd45-1b70e49404c2" providerId="AD" clId="Web-{B6B89AF6-3B32-166B-164F-6CE6EB348E9A}" dt="2024-10-02T11:34:06.627" v="3" actId="20577"/>
      <pc:docMkLst>
        <pc:docMk/>
      </pc:docMkLst>
      <pc:sldChg chg="modSp">
        <pc:chgData name="Lara Hopkinson" userId="S::lara.hopkinson@uwtsd.ac.uk::4c46a3d6-da89-4616-bd45-1b70e49404c2" providerId="AD" clId="Web-{B6B89AF6-3B32-166B-164F-6CE6EB348E9A}" dt="2024-10-02T11:34:06.627" v="3" actId="20577"/>
        <pc:sldMkLst>
          <pc:docMk/>
          <pc:sldMk cId="3843919280" sldId="269"/>
        </pc:sldMkLst>
        <pc:spChg chg="mod">
          <ac:chgData name="Lara Hopkinson" userId="S::lara.hopkinson@uwtsd.ac.uk::4c46a3d6-da89-4616-bd45-1b70e49404c2" providerId="AD" clId="Web-{B6B89AF6-3B32-166B-164F-6CE6EB348E9A}" dt="2024-10-02T11:34:06.627" v="3" actId="20577"/>
          <ac:spMkLst>
            <pc:docMk/>
            <pc:sldMk cId="3843919280" sldId="269"/>
            <ac:spMk id="2" creationId="{89B458B7-FE03-49BE-B576-E0C0347681F5}"/>
          </ac:spMkLst>
        </pc:spChg>
      </pc:sldChg>
    </pc:docChg>
  </pc:docChgLst>
  <pc:docChgLst>
    <pc:chgData name="Lara Hopkinson" userId="4c46a3d6-da89-4616-bd45-1b70e49404c2" providerId="ADAL" clId="{7F1F0841-190A-46F8-9915-0C9D4FD90F14}"/>
    <pc:docChg chg="custSel addSld modSld">
      <pc:chgData name="Lara Hopkinson" userId="4c46a3d6-da89-4616-bd45-1b70e49404c2" providerId="ADAL" clId="{7F1F0841-190A-46F8-9915-0C9D4FD90F14}" dt="2026-10-05T08:45:55.725" v="48" actId="20577"/>
      <pc:docMkLst>
        <pc:docMk/>
      </pc:docMkLst>
      <pc:sldChg chg="modSp mod">
        <pc:chgData name="Lara Hopkinson" userId="4c46a3d6-da89-4616-bd45-1b70e49404c2" providerId="ADAL" clId="{7F1F0841-190A-46F8-9915-0C9D4FD90F14}" dt="2026-10-05T08:45:55.725" v="48" actId="20577"/>
        <pc:sldMkLst>
          <pc:docMk/>
          <pc:sldMk cId="679953899" sldId="264"/>
        </pc:sldMkLst>
        <pc:spChg chg="mod">
          <ac:chgData name="Lara Hopkinson" userId="4c46a3d6-da89-4616-bd45-1b70e49404c2" providerId="ADAL" clId="{7F1F0841-190A-46F8-9915-0C9D4FD90F14}" dt="2026-10-05T08:45:55.725" v="48" actId="20577"/>
          <ac:spMkLst>
            <pc:docMk/>
            <pc:sldMk cId="679953899" sldId="264"/>
            <ac:spMk id="2" creationId="{00000000-0000-0000-0000-000000000000}"/>
          </ac:spMkLst>
        </pc:spChg>
      </pc:sldChg>
      <pc:sldChg chg="modSp mod">
        <pc:chgData name="Lara Hopkinson" userId="4c46a3d6-da89-4616-bd45-1b70e49404c2" providerId="ADAL" clId="{7F1F0841-190A-46F8-9915-0C9D4FD90F14}" dt="2026-09-19T07:50:38.093" v="40" actId="313"/>
        <pc:sldMkLst>
          <pc:docMk/>
          <pc:sldMk cId="2654750320" sldId="281"/>
        </pc:sldMkLst>
        <pc:spChg chg="mod">
          <ac:chgData name="Lara Hopkinson" userId="4c46a3d6-da89-4616-bd45-1b70e49404c2" providerId="ADAL" clId="{7F1F0841-190A-46F8-9915-0C9D4FD90F14}" dt="2026-09-19T07:50:38.093" v="40" actId="313"/>
          <ac:spMkLst>
            <pc:docMk/>
            <pc:sldMk cId="2654750320" sldId="281"/>
            <ac:spMk id="2" creationId="{6EAA26E2-8EF2-7D62-4A5A-159A9938F515}"/>
          </ac:spMkLst>
        </pc:spChg>
      </pc:sldChg>
      <pc:sldChg chg="addSp delSp modSp new mod modClrScheme chgLayout">
        <pc:chgData name="Lara Hopkinson" userId="4c46a3d6-da89-4616-bd45-1b70e49404c2" providerId="ADAL" clId="{7F1F0841-190A-46F8-9915-0C9D4FD90F14}" dt="2026-10-05T08:41:10.311" v="46" actId="1076"/>
        <pc:sldMkLst>
          <pc:docMk/>
          <pc:sldMk cId="1259474768" sldId="282"/>
        </pc:sldMkLst>
        <pc:spChg chg="del">
          <ac:chgData name="Lara Hopkinson" userId="4c46a3d6-da89-4616-bd45-1b70e49404c2" providerId="ADAL" clId="{7F1F0841-190A-46F8-9915-0C9D4FD90F14}" dt="2026-10-05T08:40:41.530" v="42" actId="700"/>
          <ac:spMkLst>
            <pc:docMk/>
            <pc:sldMk cId="1259474768" sldId="282"/>
            <ac:spMk id="2" creationId="{61823DB8-5ED1-D2D8-DF74-BB85D8BF35F8}"/>
          </ac:spMkLst>
        </pc:spChg>
        <pc:spChg chg="del">
          <ac:chgData name="Lara Hopkinson" userId="4c46a3d6-da89-4616-bd45-1b70e49404c2" providerId="ADAL" clId="{7F1F0841-190A-46F8-9915-0C9D4FD90F14}" dt="2026-10-05T08:40:41.530" v="42" actId="700"/>
          <ac:spMkLst>
            <pc:docMk/>
            <pc:sldMk cId="1259474768" sldId="282"/>
            <ac:spMk id="3" creationId="{809A8252-81C6-0ED3-C7E9-AA68EEDF88B8}"/>
          </ac:spMkLst>
        </pc:spChg>
        <pc:picChg chg="add mod modCrop">
          <ac:chgData name="Lara Hopkinson" userId="4c46a3d6-da89-4616-bd45-1b70e49404c2" providerId="ADAL" clId="{7F1F0841-190A-46F8-9915-0C9D4FD90F14}" dt="2026-10-05T08:41:10.311" v="46" actId="1076"/>
          <ac:picMkLst>
            <pc:docMk/>
            <pc:sldMk cId="1259474768" sldId="282"/>
            <ac:picMk id="5" creationId="{BE80157A-725C-601F-9DAE-89DD7BF473DA}"/>
          </ac:picMkLst>
        </pc:picChg>
      </pc:sldChg>
    </pc:docChg>
  </pc:docChgLst>
  <pc:docChgLst>
    <pc:chgData name="Lara Hopkinson" userId="4c46a3d6-da89-4616-bd45-1b70e49404c2" providerId="ADAL" clId="{861045E0-3550-4B06-A755-B68992AF74B6}"/>
    <pc:docChg chg="custSel addSld delSld modSld">
      <pc:chgData name="Lara Hopkinson" userId="4c46a3d6-da89-4616-bd45-1b70e49404c2" providerId="ADAL" clId="{861045E0-3550-4B06-A755-B68992AF74B6}" dt="2024-10-07T08:40:52.795" v="245" actId="3626"/>
      <pc:docMkLst>
        <pc:docMk/>
      </pc:docMkLst>
      <pc:sldChg chg="modSp mod">
        <pc:chgData name="Lara Hopkinson" userId="4c46a3d6-da89-4616-bd45-1b70e49404c2" providerId="ADAL" clId="{861045E0-3550-4B06-A755-B68992AF74B6}" dt="2024-10-07T08:40:52.795" v="245" actId="3626"/>
        <pc:sldMkLst>
          <pc:docMk/>
          <pc:sldMk cId="679953899" sldId="264"/>
        </pc:sldMkLst>
        <pc:spChg chg="mod">
          <ac:chgData name="Lara Hopkinson" userId="4c46a3d6-da89-4616-bd45-1b70e49404c2" providerId="ADAL" clId="{861045E0-3550-4B06-A755-B68992AF74B6}" dt="2024-10-07T08:40:52.795" v="245" actId="3626"/>
          <ac:spMkLst>
            <pc:docMk/>
            <pc:sldMk cId="679953899" sldId="264"/>
            <ac:spMk id="2" creationId="{00000000-0000-0000-0000-000000000000}"/>
          </ac:spMkLst>
        </pc:spChg>
      </pc:sldChg>
      <pc:sldChg chg="del">
        <pc:chgData name="Lara Hopkinson" userId="4c46a3d6-da89-4616-bd45-1b70e49404c2" providerId="ADAL" clId="{861045E0-3550-4B06-A755-B68992AF74B6}" dt="2024-10-07T08:15:32.488" v="0" actId="47"/>
        <pc:sldMkLst>
          <pc:docMk/>
          <pc:sldMk cId="1684613296" sldId="274"/>
        </pc:sldMkLst>
      </pc:sldChg>
      <pc:sldChg chg="modSp new mod">
        <pc:chgData name="Lara Hopkinson" userId="4c46a3d6-da89-4616-bd45-1b70e49404c2" providerId="ADAL" clId="{861045E0-3550-4B06-A755-B68992AF74B6}" dt="2024-10-07T08:26:07.385" v="222" actId="20577"/>
        <pc:sldMkLst>
          <pc:docMk/>
          <pc:sldMk cId="2654750320" sldId="281"/>
        </pc:sldMkLst>
        <pc:spChg chg="mod">
          <ac:chgData name="Lara Hopkinson" userId="4c46a3d6-da89-4616-bd45-1b70e49404c2" providerId="ADAL" clId="{861045E0-3550-4B06-A755-B68992AF74B6}" dt="2024-10-07T08:26:07.385" v="222" actId="20577"/>
          <ac:spMkLst>
            <pc:docMk/>
            <pc:sldMk cId="2654750320" sldId="281"/>
            <ac:spMk id="2" creationId="{6EAA26E2-8EF2-7D62-4A5A-159A9938F515}"/>
          </ac:spMkLst>
        </pc:spChg>
        <pc:spChg chg="mod">
          <ac:chgData name="Lara Hopkinson" userId="4c46a3d6-da89-4616-bd45-1b70e49404c2" providerId="ADAL" clId="{861045E0-3550-4B06-A755-B68992AF74B6}" dt="2024-10-07T08:21:57.282" v="25" actId="20577"/>
          <ac:spMkLst>
            <pc:docMk/>
            <pc:sldMk cId="2654750320" sldId="281"/>
            <ac:spMk id="3" creationId="{66839A55-83AF-F7A2-3C5F-A5F0F5C8473C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29047E-7FFA-4DB7-A21B-9AB4BD3F1EE9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123FAB1-65BF-482A-8D77-440A76CE51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27284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ACE82EA0-1D1B-40AD-AA9C-0F4D2FC1145B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justcite.com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iM4CKYCrW7Y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LaFgWniqd2Y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environmentlaw.org.uk/" TargetMode="External"/><Relationship Id="rId3" Type="http://schemas.openxmlformats.org/officeDocument/2006/relationships/hyperlink" Target="http://www.supremecourt.uk/" TargetMode="External"/><Relationship Id="rId7" Type="http://schemas.openxmlformats.org/officeDocument/2006/relationships/hyperlink" Target="http://www.bbc.co.uk/news" TargetMode="External"/><Relationship Id="rId12" Type="http://schemas.openxmlformats.org/officeDocument/2006/relationships/hyperlink" Target="https://reul.businessandtrade.gov.uk/dashboard" TargetMode="External"/><Relationship Id="rId2" Type="http://schemas.openxmlformats.org/officeDocument/2006/relationships/hyperlink" Target="http://www.judiciary.gov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entencingcouncil.org.uk/" TargetMode="External"/><Relationship Id="rId11" Type="http://schemas.openxmlformats.org/officeDocument/2006/relationships/hyperlink" Target="https://www.youtube.com/watch?v=vcaRmdXTZ2M" TargetMode="External"/><Relationship Id="rId5" Type="http://schemas.openxmlformats.org/officeDocument/2006/relationships/hyperlink" Target="http://www.justcite.com/" TargetMode="External"/><Relationship Id="rId10" Type="http://schemas.openxmlformats.org/officeDocument/2006/relationships/hyperlink" Target="http://www.legislation.gov.uk/" TargetMode="External"/><Relationship Id="rId4" Type="http://schemas.openxmlformats.org/officeDocument/2006/relationships/hyperlink" Target="http://www.gov.uk/courts" TargetMode="External"/><Relationship Id="rId9" Type="http://schemas.openxmlformats.org/officeDocument/2006/relationships/hyperlink" Target="http://www.naturalresourceswales.gov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Introduction to English law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Lara Hopkinson</a:t>
            </a:r>
          </a:p>
        </p:txBody>
      </p:sp>
    </p:spTree>
    <p:extLst>
      <p:ext uri="{BB962C8B-B14F-4D97-AF65-F5344CB8AC3E}">
        <p14:creationId xmlns:p14="http://schemas.microsoft.com/office/powerpoint/2010/main" val="12254509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The importance of law</a:t>
            </a:r>
          </a:p>
          <a:p>
            <a:r>
              <a:rPr lang="en-GB"/>
              <a:t>Legal systems in the British Isles</a:t>
            </a:r>
          </a:p>
          <a:p>
            <a:r>
              <a:rPr lang="en-GB"/>
              <a:t>Court systems</a:t>
            </a:r>
          </a:p>
          <a:p>
            <a:r>
              <a:rPr lang="en-GB"/>
              <a:t>Sources of law</a:t>
            </a:r>
          </a:p>
          <a:p>
            <a:r>
              <a:rPr lang="en-GB"/>
              <a:t>Background to sources of law</a:t>
            </a:r>
          </a:p>
          <a:p>
            <a:endParaRPr lang="en-GB"/>
          </a:p>
          <a:p>
            <a:pPr lvl="1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Overview</a:t>
            </a:r>
          </a:p>
        </p:txBody>
      </p:sp>
    </p:spTree>
    <p:extLst>
      <p:ext uri="{BB962C8B-B14F-4D97-AF65-F5344CB8AC3E}">
        <p14:creationId xmlns:p14="http://schemas.microsoft.com/office/powerpoint/2010/main" val="36807851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6EF697F6-9E95-4BAB-AC63-1A6334AD9D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YES!</a:t>
            </a:r>
          </a:p>
          <a:p>
            <a:r>
              <a:rPr lang="en-GB"/>
              <a:t>Underpins everything we do</a:t>
            </a:r>
          </a:p>
          <a:p>
            <a:r>
              <a:rPr lang="en-GB"/>
              <a:t>Law is there to prevent chaos, therefore creating an ordered way of life</a:t>
            </a:r>
          </a:p>
          <a:p>
            <a:pPr lvl="2"/>
            <a:r>
              <a:rPr lang="en-GB"/>
              <a:t>E.g. Driving on one side of the road</a:t>
            </a:r>
          </a:p>
          <a:p>
            <a:pPr lvl="2"/>
            <a:r>
              <a:rPr lang="en-GB"/>
              <a:t>Wearing seatbelts</a:t>
            </a:r>
          </a:p>
          <a:p>
            <a:pPr lvl="2"/>
            <a:endParaRPr lang="en-GB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A105B87D-2EA7-4A07-B5EE-36BE5DB33C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Is law important?</a:t>
            </a:r>
          </a:p>
        </p:txBody>
      </p:sp>
    </p:spTree>
    <p:extLst>
      <p:ext uri="{BB962C8B-B14F-4D97-AF65-F5344CB8AC3E}">
        <p14:creationId xmlns:p14="http://schemas.microsoft.com/office/powerpoint/2010/main" val="3956386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ABABC43-67DB-43BF-9E66-4576C0EC56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/>
              <a:t>English law covers England and Wales ONLY</a:t>
            </a:r>
          </a:p>
          <a:p>
            <a:pPr lvl="1"/>
            <a:r>
              <a:rPr lang="en-GB"/>
              <a:t>Scotland and Northern Ireland have their own systems</a:t>
            </a:r>
          </a:p>
          <a:p>
            <a:r>
              <a:rPr lang="en-GB"/>
              <a:t>The Channel Islands and Isle of Man also have their own systems</a:t>
            </a:r>
          </a:p>
          <a:p>
            <a:r>
              <a:rPr lang="en-GB"/>
              <a:t>English law is categorised as either:</a:t>
            </a:r>
          </a:p>
          <a:p>
            <a:pPr lvl="1"/>
            <a:r>
              <a:rPr lang="en-GB"/>
              <a:t>CRIMINAL law (offences against society)</a:t>
            </a:r>
          </a:p>
          <a:p>
            <a:pPr lvl="1"/>
            <a:r>
              <a:rPr lang="en-GB"/>
              <a:t>CIVIL law (all other offences)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2EC995E-4ADD-417A-B580-2019EF3388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Legal systems in the British Isles</a:t>
            </a:r>
          </a:p>
        </p:txBody>
      </p:sp>
    </p:spTree>
    <p:extLst>
      <p:ext uri="{BB962C8B-B14F-4D97-AF65-F5344CB8AC3E}">
        <p14:creationId xmlns:p14="http://schemas.microsoft.com/office/powerpoint/2010/main" val="37327233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4887A48-EE04-4E4F-96A3-F6F3DB958D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Common law</a:t>
            </a:r>
          </a:p>
          <a:p>
            <a:endParaRPr lang="en-GB"/>
          </a:p>
          <a:p>
            <a:r>
              <a:rPr lang="en-GB"/>
              <a:t>EU law</a:t>
            </a:r>
          </a:p>
          <a:p>
            <a:endParaRPr lang="en-GB"/>
          </a:p>
          <a:p>
            <a:r>
              <a:rPr lang="en-GB"/>
              <a:t>Legislation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16BB56A-772E-4EB0-8506-17E2F3E1A4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Sources of English Law</a:t>
            </a:r>
          </a:p>
        </p:txBody>
      </p:sp>
    </p:spTree>
    <p:extLst>
      <p:ext uri="{BB962C8B-B14F-4D97-AF65-F5344CB8AC3E}">
        <p14:creationId xmlns:p14="http://schemas.microsoft.com/office/powerpoint/2010/main" val="6127104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9B458B7-FE03-49BE-B576-E0C0347681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2067" y="2675466"/>
            <a:ext cx="7408333" cy="3844205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GB"/>
              <a:t>Regulates behaviour that constitutes offences against the public.</a:t>
            </a:r>
          </a:p>
          <a:p>
            <a:pPr marL="575945" lvl="1"/>
            <a:r>
              <a:rPr lang="en-GB"/>
              <a:t>Prosecutions happen against the state (specifically against the King)</a:t>
            </a:r>
          </a:p>
          <a:p>
            <a:pPr marL="575945" lvl="1"/>
            <a:r>
              <a:rPr lang="en-GB"/>
              <a:t>Rare for this to be a private prosecution (requires permission)</a:t>
            </a:r>
          </a:p>
          <a:p>
            <a:r>
              <a:rPr lang="en-GB"/>
              <a:t>Prosecutions happen by the state (or its agents)</a:t>
            </a:r>
          </a:p>
          <a:p>
            <a:pPr marL="575945" lvl="1"/>
            <a:r>
              <a:rPr lang="en-GB"/>
              <a:t>The most serious offences are prosecuted in the name of the Crown</a:t>
            </a:r>
          </a:p>
          <a:p>
            <a:r>
              <a:rPr lang="en-GB"/>
              <a:t>Punishments include imprisonment, fines or other associated penalties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EAF3A6F-472F-492A-BAF7-463BF85E9D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Criminal law</a:t>
            </a:r>
          </a:p>
        </p:txBody>
      </p:sp>
    </p:spTree>
    <p:extLst>
      <p:ext uri="{BB962C8B-B14F-4D97-AF65-F5344CB8AC3E}">
        <p14:creationId xmlns:p14="http://schemas.microsoft.com/office/powerpoint/2010/main" val="38439192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B504C5A-AF36-497E-A4EE-78A7EC294F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Regulates all other offences, general those between individuals and private organisations</a:t>
            </a:r>
          </a:p>
          <a:p>
            <a:r>
              <a:rPr lang="en-GB"/>
              <a:t>Covers areas such as contracts, negligence, family matters, employment, probate and land law</a:t>
            </a:r>
          </a:p>
          <a:p>
            <a:r>
              <a:rPr lang="en-GB"/>
              <a:t>Punishments are generally in the form of damages, paid by the defendant to the claimant</a:t>
            </a:r>
          </a:p>
          <a:p>
            <a:pPr lvl="1"/>
            <a:r>
              <a:rPr lang="en-GB"/>
              <a:t>Could also be in the form of a court order prohibiting a certain behaviour / action</a:t>
            </a:r>
          </a:p>
          <a:p>
            <a:endParaRPr lang="en-GB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044D1E6-9517-4D59-B6C5-4F4659BAEC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Civil law</a:t>
            </a:r>
          </a:p>
        </p:txBody>
      </p:sp>
    </p:spTree>
    <p:extLst>
      <p:ext uri="{BB962C8B-B14F-4D97-AF65-F5344CB8AC3E}">
        <p14:creationId xmlns:p14="http://schemas.microsoft.com/office/powerpoint/2010/main" val="27060878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DB2E549-BD9A-477C-97A4-3735AE352D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/>
              <a:t>Criminal</a:t>
            </a:r>
          </a:p>
          <a:p>
            <a:pPr lvl="1"/>
            <a:r>
              <a:rPr lang="en-GB"/>
              <a:t>As prosecuted in the name of the Crown, the law report will file a case of </a:t>
            </a:r>
            <a:r>
              <a:rPr lang="en-GB" i="1"/>
              <a:t>R v. Bloggs</a:t>
            </a:r>
          </a:p>
          <a:p>
            <a:pPr lvl="2"/>
            <a:r>
              <a:rPr lang="en-GB" i="1"/>
              <a:t>R </a:t>
            </a:r>
            <a:r>
              <a:rPr lang="en-GB"/>
              <a:t>stands for Rex (King) or Regina (Queen)</a:t>
            </a:r>
          </a:p>
          <a:p>
            <a:pPr lvl="2"/>
            <a:r>
              <a:rPr lang="en-GB" i="1"/>
              <a:t>Bloggs </a:t>
            </a:r>
            <a:r>
              <a:rPr lang="en-GB"/>
              <a:t>is the defendant</a:t>
            </a:r>
          </a:p>
          <a:p>
            <a:r>
              <a:rPr lang="en-GB"/>
              <a:t>Civil</a:t>
            </a:r>
          </a:p>
          <a:p>
            <a:pPr lvl="1"/>
            <a:r>
              <a:rPr lang="en-GB"/>
              <a:t>As these are largely  between individuals or organisations and individuals, these will be reported as </a:t>
            </a:r>
            <a:r>
              <a:rPr lang="en-GB" i="1"/>
              <a:t>Danvers v Johnson</a:t>
            </a:r>
            <a:endParaRPr lang="en-GB"/>
          </a:p>
          <a:p>
            <a:pPr lvl="2"/>
            <a:r>
              <a:rPr lang="en-GB"/>
              <a:t>Danvers is bringing the action and is therefore the CLAIMANT</a:t>
            </a:r>
          </a:p>
          <a:p>
            <a:pPr lvl="2"/>
            <a:r>
              <a:rPr lang="en-GB"/>
              <a:t>Johnson is whom the action is against and is the DEFENDANT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7D836E1-E9F0-4111-96FC-559113EB51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Description of law cases</a:t>
            </a:r>
          </a:p>
        </p:txBody>
      </p:sp>
    </p:spTree>
    <p:extLst>
      <p:ext uri="{BB962C8B-B14F-4D97-AF65-F5344CB8AC3E}">
        <p14:creationId xmlns:p14="http://schemas.microsoft.com/office/powerpoint/2010/main" val="19037873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F246E2E-0564-4F4A-ADAD-16CAD1242840}"/>
              </a:ext>
            </a:extLst>
          </p:cNvPr>
          <p:cNvSpPr/>
          <p:nvPr/>
        </p:nvSpPr>
        <p:spPr>
          <a:xfrm>
            <a:off x="179512" y="188640"/>
            <a:ext cx="8856984" cy="244827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742D72FC-30FE-4973-BFB0-30AB399DF2B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19697176"/>
              </p:ext>
            </p:extLst>
          </p:nvPr>
        </p:nvGraphicFramePr>
        <p:xfrm>
          <a:off x="971600" y="134620"/>
          <a:ext cx="7408862" cy="6588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04431">
                  <a:extLst>
                    <a:ext uri="{9D8B030D-6E8A-4147-A177-3AD203B41FA5}">
                      <a16:colId xmlns:a16="http://schemas.microsoft.com/office/drawing/2014/main" val="3545284804"/>
                    </a:ext>
                  </a:extLst>
                </a:gridCol>
                <a:gridCol w="3704431">
                  <a:extLst>
                    <a:ext uri="{9D8B030D-6E8A-4147-A177-3AD203B41FA5}">
                      <a16:colId xmlns:a16="http://schemas.microsoft.com/office/drawing/2014/main" val="273300638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Criminal law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Civil law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385261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/>
                        <a:t>When a</a:t>
                      </a:r>
                      <a:r>
                        <a:rPr lang="en-GB" baseline="0"/>
                        <a:t> case is brought against someone, they are charged with an offence; if the case then comes to court, they are being prosecuted.</a:t>
                      </a:r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/>
                        <a:t>When a civil</a:t>
                      </a:r>
                      <a:r>
                        <a:rPr lang="en-GB" baseline="0"/>
                        <a:t> case is brought against someone, they are described as being sued.</a:t>
                      </a:r>
                      <a:endParaRPr lang="en-GB"/>
                    </a:p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9596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/>
                        <a:t>The accused</a:t>
                      </a:r>
                      <a:r>
                        <a:rPr lang="en-GB" baseline="0"/>
                        <a:t> is called the defendant; the other side is the prosecution.</a:t>
                      </a:r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/>
                        <a:t>The person bringing the claim is the claimant, and the person against the claim is the defendant.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573094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/>
                        <a:t>Cases are referred in writing</a:t>
                      </a:r>
                      <a:r>
                        <a:rPr lang="en-GB" baseline="0"/>
                        <a:t> as </a:t>
                      </a:r>
                      <a:r>
                        <a:rPr lang="en-GB" b="1" i="1" baseline="0"/>
                        <a:t>R v. </a:t>
                      </a:r>
                      <a:r>
                        <a:rPr lang="en-GB" b="1" i="1" baseline="0" err="1"/>
                        <a:t>xxxx</a:t>
                      </a:r>
                      <a:r>
                        <a:rPr lang="en-GB" b="1" i="1" baseline="0"/>
                        <a:t> </a:t>
                      </a:r>
                      <a:r>
                        <a:rPr lang="en-GB" baseline="0"/>
                        <a:t>(the name of the person being prosecuted); when spoken about it would be the </a:t>
                      </a:r>
                      <a:r>
                        <a:rPr lang="en-GB" b="1" i="1" baseline="0"/>
                        <a:t>King against xxx</a:t>
                      </a:r>
                      <a:r>
                        <a:rPr lang="en-GB" baseline="0"/>
                        <a:t> (R stands for Rex, Latin for King).</a:t>
                      </a:r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/>
                        <a:t>Cases are described with the names of both parties (e.g. </a:t>
                      </a:r>
                      <a:r>
                        <a:rPr lang="en-GB" b="1" i="1"/>
                        <a:t>Smith v Jones</a:t>
                      </a:r>
                      <a:r>
                        <a:rPr lang="en-GB"/>
                        <a:t>). The defendants</a:t>
                      </a:r>
                      <a:r>
                        <a:rPr lang="en-GB" baseline="0"/>
                        <a:t> name is first. When spoken this would read ‘</a:t>
                      </a:r>
                      <a:r>
                        <a:rPr lang="en-GB" b="1" i="1" baseline="0"/>
                        <a:t>Smith and Jones</a:t>
                      </a:r>
                      <a:r>
                        <a:rPr lang="en-GB" baseline="0"/>
                        <a:t>’.</a:t>
                      </a:r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115906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/>
                        <a:t>If the prosecution wins its case, the defendant is described as being found guilty or convicted.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/>
                        <a:t>If the claimant wins the case, the defendant can be described</a:t>
                      </a:r>
                      <a:r>
                        <a:rPr lang="en-GB" baseline="0"/>
                        <a:t> as having lost, or being held liable for the specific wrong (e.g. negligence).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25672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/>
                        <a:t>A convicted defendant is sentenced.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/>
                        <a:t>The winning claimant</a:t>
                      </a:r>
                      <a:r>
                        <a:rPr lang="en-GB" baseline="0"/>
                        <a:t> will be awarded a remedy, usually damages (e.g. money or something similar). The defendant has damages awarded against them.</a:t>
                      </a:r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3145071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767341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C36B34E-8DED-4D99-BAD3-1772BD8C1A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38328"/>
            <a:ext cx="3178696" cy="1434488"/>
          </a:xfrm>
        </p:spPr>
        <p:txBody>
          <a:bodyPr/>
          <a:lstStyle/>
          <a:p>
            <a:r>
              <a:rPr lang="en-GB"/>
              <a:t>The court system</a:t>
            </a:r>
          </a:p>
        </p:txBody>
      </p:sp>
      <p:pic>
        <p:nvPicPr>
          <p:cNvPr id="4" name="Picture 2" descr="Image result for the english court system">
            <a:extLst>
              <a:ext uri="{FF2B5EF4-FFF2-40B4-BE49-F238E27FC236}">
                <a16:creationId xmlns:a16="http://schemas.microsoft.com/office/drawing/2014/main" id="{68BDF07A-83F4-4178-A712-8397A2145B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91756"/>
            <a:ext cx="5101648" cy="6474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2688DC1-6586-4735-9744-BC361E0B8540}"/>
              </a:ext>
            </a:extLst>
          </p:cNvPr>
          <p:cNvSpPr txBox="1"/>
          <p:nvPr/>
        </p:nvSpPr>
        <p:spPr>
          <a:xfrm>
            <a:off x="17821" y="6481577"/>
            <a:ext cx="21367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>
                <a:hlinkClick r:id="rId3"/>
              </a:rPr>
              <a:t>www.justcite.com</a:t>
            </a:r>
            <a:r>
              <a:rPr lang="en-GB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39082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34AF288-8FD2-43EB-B88F-55BDC2356F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Common law</a:t>
            </a:r>
          </a:p>
          <a:p>
            <a:pPr lvl="1"/>
            <a:r>
              <a:rPr lang="en-GB"/>
              <a:t>“Part of English law formed from custom and judicial precedent rather than statute”</a:t>
            </a:r>
          </a:p>
          <a:p>
            <a:pPr lvl="1"/>
            <a:r>
              <a:rPr lang="en-GB"/>
              <a:t>“The ancient law of England based on societal customs, and recognised and enforced by the judgements and decrees of courts”</a:t>
            </a:r>
          </a:p>
          <a:p>
            <a:pPr lvl="1"/>
            <a:r>
              <a:rPr lang="en-GB"/>
              <a:t>“Unwritten practice of legal traditions that are based on precedents set by legal decisions”</a:t>
            </a:r>
          </a:p>
          <a:p>
            <a:pPr lvl="1"/>
            <a:endParaRPr lang="en-GB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AD540DC8-7C93-4FC3-9961-E3A3E6B36C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Sources of law</a:t>
            </a:r>
          </a:p>
        </p:txBody>
      </p:sp>
    </p:spTree>
    <p:extLst>
      <p:ext uri="{BB962C8B-B14F-4D97-AF65-F5344CB8AC3E}">
        <p14:creationId xmlns:p14="http://schemas.microsoft.com/office/powerpoint/2010/main" val="14130834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03C0D6C-A500-4DA4-A5E0-AC51AF5508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“Decision of a court used as a source for future decision making”</a:t>
            </a:r>
          </a:p>
          <a:p>
            <a:r>
              <a:rPr lang="en-GB"/>
              <a:t>Known as </a:t>
            </a:r>
            <a:r>
              <a:rPr lang="en-GB" i="1"/>
              <a:t>stare decisis </a:t>
            </a:r>
            <a:r>
              <a:rPr lang="en-GB"/>
              <a:t>(to stand by the decided)</a:t>
            </a:r>
          </a:p>
          <a:p>
            <a:r>
              <a:rPr lang="en-GB"/>
              <a:t>Precedents are authoritative, binding and must be followed</a:t>
            </a:r>
          </a:p>
          <a:p>
            <a:r>
              <a:rPr lang="en-GB"/>
              <a:t>The decision or judgement may fall into 2 parts:</a:t>
            </a:r>
          </a:p>
          <a:p>
            <a:pPr lvl="1"/>
            <a:r>
              <a:rPr lang="en-GB" i="1"/>
              <a:t>Ratio decidendi </a:t>
            </a:r>
            <a:r>
              <a:rPr lang="en-GB"/>
              <a:t>(the reason for the decision)</a:t>
            </a:r>
          </a:p>
          <a:p>
            <a:pPr lvl="1"/>
            <a:r>
              <a:rPr lang="en-GB" i="1"/>
              <a:t>Obiter dictum </a:t>
            </a:r>
            <a:r>
              <a:rPr lang="en-GB"/>
              <a:t>(something said by the way)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7A8D523-B4E8-483E-9142-E43C1B80A9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Judicial precedent</a:t>
            </a:r>
          </a:p>
        </p:txBody>
      </p:sp>
    </p:spTree>
    <p:extLst>
      <p:ext uri="{BB962C8B-B14F-4D97-AF65-F5344CB8AC3E}">
        <p14:creationId xmlns:p14="http://schemas.microsoft.com/office/powerpoint/2010/main" val="7455843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490C3793-BAAA-4DD8-AD40-7A6BBF4A15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Legislation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6D1D60D-BA05-485A-82B5-FFC42A7C831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201" t="41599" r="35825" b="13601"/>
          <a:stretch/>
        </p:blipFill>
        <p:spPr>
          <a:xfrm>
            <a:off x="197514" y="2276872"/>
            <a:ext cx="8766974" cy="425065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DD83E08-DA7F-4EE2-BECD-2A3B79D408D1}"/>
              </a:ext>
            </a:extLst>
          </p:cNvPr>
          <p:cNvSpPr txBox="1"/>
          <p:nvPr/>
        </p:nvSpPr>
        <p:spPr>
          <a:xfrm>
            <a:off x="0" y="6519446"/>
            <a:ext cx="579357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/>
              <a:t>Source: https://www.parliament.uk/about/how/laws/passage-bill/</a:t>
            </a:r>
          </a:p>
        </p:txBody>
      </p:sp>
    </p:spTree>
    <p:extLst>
      <p:ext uri="{BB962C8B-B14F-4D97-AF65-F5344CB8AC3E}">
        <p14:creationId xmlns:p14="http://schemas.microsoft.com/office/powerpoint/2010/main" val="23395837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How laws are made">
            <a:hlinkClick r:id="" action="ppaction://media"/>
            <a:extLst>
              <a:ext uri="{FF2B5EF4-FFF2-40B4-BE49-F238E27FC236}">
                <a16:creationId xmlns:a16="http://schemas.microsoft.com/office/drawing/2014/main" id="{F78DFB23-6B21-4C7B-A27F-F8B9F8D11127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65605" y="1436357"/>
            <a:ext cx="8698883" cy="4893122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EB11FA3A-D438-4880-AE60-70A86FAA4B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Making laws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1763688" y="6427738"/>
            <a:ext cx="5141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https://www.youtube.com/watch?v=iM4CKYCrW7Y</a:t>
            </a:r>
          </a:p>
        </p:txBody>
      </p:sp>
    </p:spTree>
    <p:extLst>
      <p:ext uri="{BB962C8B-B14F-4D97-AF65-F5344CB8AC3E}">
        <p14:creationId xmlns:p14="http://schemas.microsoft.com/office/powerpoint/2010/main" val="3668416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Different types of Parliamentary Bill">
            <a:hlinkClick r:id="" action="ppaction://media"/>
            <a:extLst>
              <a:ext uri="{FF2B5EF4-FFF2-40B4-BE49-F238E27FC236}">
                <a16:creationId xmlns:a16="http://schemas.microsoft.com/office/drawing/2014/main" id="{5077F5C4-151A-4DF5-AFDA-65779B253C2A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03515" y="1499514"/>
            <a:ext cx="8760973" cy="4928047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2C3FCE4B-CACC-425E-A6B5-4E3E4E4523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Different types of Bills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1773926" y="6488668"/>
            <a:ext cx="55961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https://www.youtube.com/watch?v=LaFgWniqd2Y&amp;t=1s</a:t>
            </a:r>
          </a:p>
        </p:txBody>
      </p:sp>
    </p:spTree>
    <p:extLst>
      <p:ext uri="{BB962C8B-B14F-4D97-AF65-F5344CB8AC3E}">
        <p14:creationId xmlns:p14="http://schemas.microsoft.com/office/powerpoint/2010/main" val="85827550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788CD29-3EB5-433D-8C84-1EC4DE090E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7833" y="2564904"/>
            <a:ext cx="7408333" cy="3777283"/>
          </a:xfrm>
        </p:spPr>
        <p:txBody>
          <a:bodyPr>
            <a:normAutofit lnSpcReduction="10000"/>
          </a:bodyPr>
          <a:lstStyle/>
          <a:p>
            <a:r>
              <a:rPr lang="en-GB"/>
              <a:t>Critical in providing improvements, especially within environmental law</a:t>
            </a:r>
          </a:p>
          <a:p>
            <a:r>
              <a:rPr lang="en-GB"/>
              <a:t>Directives, transposed into English Law</a:t>
            </a:r>
          </a:p>
          <a:p>
            <a:pPr lvl="1"/>
            <a:r>
              <a:rPr lang="en-GB"/>
              <a:t>E.g. Water Framework Directive 2000</a:t>
            </a:r>
          </a:p>
          <a:p>
            <a:pPr lvl="1"/>
            <a:r>
              <a:rPr lang="en-GB"/>
              <a:t>The Water Environment (Water Framework Directive) (England and Wales) Regulations 2003 (No. 3242)</a:t>
            </a:r>
          </a:p>
          <a:p>
            <a:pPr lvl="1"/>
            <a:r>
              <a:rPr lang="en-GB"/>
              <a:t>Water Environment and Water Services (Scotland) Act 2003 (WEWS Act)</a:t>
            </a:r>
          </a:p>
          <a:p>
            <a:pPr lvl="1"/>
            <a:r>
              <a:rPr lang="en-GB"/>
              <a:t>The Water Environment (Water Framework Directive) Regulations (Northern Ireland) 2003 (No. 544)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96EA965-68D5-4E0A-A386-68823E53CF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EU law</a:t>
            </a:r>
          </a:p>
        </p:txBody>
      </p:sp>
    </p:spTree>
    <p:extLst>
      <p:ext uri="{BB962C8B-B14F-4D97-AF65-F5344CB8AC3E}">
        <p14:creationId xmlns:p14="http://schemas.microsoft.com/office/powerpoint/2010/main" val="121997952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6EAA26E2-8EF2-7D62-4A5A-159A9938F5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Enacted 29 June 2023</a:t>
            </a:r>
          </a:p>
          <a:p>
            <a:r>
              <a:rPr lang="en-GB"/>
              <a:t>“ powers to revoke, amend or replace retained EU laws more easily”</a:t>
            </a:r>
          </a:p>
          <a:p>
            <a:r>
              <a:rPr lang="en-GB"/>
              <a:t>Retained EU law is “assimilated law”</a:t>
            </a:r>
          </a:p>
          <a:p>
            <a:r>
              <a:rPr lang="en-GB"/>
              <a:t>Ceased to be a special category law 01 Jan 2024</a:t>
            </a:r>
          </a:p>
          <a:p>
            <a:r>
              <a:rPr lang="en-GB"/>
              <a:t>Reporting via REUL dashboard (until June 2026)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6839A55-83AF-F7A2-3C5F-A5F0F5C847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Retained EU Law Act 2023</a:t>
            </a:r>
          </a:p>
        </p:txBody>
      </p:sp>
    </p:spTree>
    <p:extLst>
      <p:ext uri="{BB962C8B-B14F-4D97-AF65-F5344CB8AC3E}">
        <p14:creationId xmlns:p14="http://schemas.microsoft.com/office/powerpoint/2010/main" val="265475032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E80157A-725C-601F-9DAE-89DD7BF473D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996" r="1197" b="4525"/>
          <a:stretch>
            <a:fillRect/>
          </a:stretch>
        </p:blipFill>
        <p:spPr>
          <a:xfrm>
            <a:off x="54735" y="547350"/>
            <a:ext cx="9034530" cy="55765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947476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24DF610-3B0B-4BBF-9448-32A3EEF0930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0253" y="2029482"/>
            <a:ext cx="7283493" cy="4464781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7E3509C4-0BFD-4A0F-AA16-481A020A68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Dirty man of Europe?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5C72738-716E-476D-A407-BC48ACFA4760}"/>
              </a:ext>
            </a:extLst>
          </p:cNvPr>
          <p:cNvSpPr txBox="1"/>
          <p:nvPr/>
        </p:nvSpPr>
        <p:spPr>
          <a:xfrm>
            <a:off x="17821" y="6481577"/>
            <a:ext cx="28135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Source: The Ecologist, 2016</a:t>
            </a:r>
          </a:p>
        </p:txBody>
      </p:sp>
    </p:spTree>
    <p:extLst>
      <p:ext uri="{BB962C8B-B14F-4D97-AF65-F5344CB8AC3E}">
        <p14:creationId xmlns:p14="http://schemas.microsoft.com/office/powerpoint/2010/main" val="63633116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57514" y="2060848"/>
            <a:ext cx="8147248" cy="4536504"/>
          </a:xfrm>
        </p:spPr>
        <p:txBody>
          <a:bodyPr>
            <a:normAutofit fontScale="92500" lnSpcReduction="20000"/>
          </a:bodyPr>
          <a:lstStyle/>
          <a:p>
            <a:r>
              <a:rPr lang="en-GB"/>
              <a:t>Judiciary </a:t>
            </a:r>
            <a:r>
              <a:rPr lang="en-GB">
                <a:hlinkClick r:id="rId2"/>
              </a:rPr>
              <a:t>(www.judiciary.gov.uk</a:t>
            </a:r>
            <a:r>
              <a:rPr lang="en-GB"/>
              <a:t>)</a:t>
            </a:r>
          </a:p>
          <a:p>
            <a:r>
              <a:rPr lang="en-GB"/>
              <a:t>Supreme Court </a:t>
            </a:r>
            <a:r>
              <a:rPr lang="en-GB">
                <a:hlinkClick r:id="rId3"/>
              </a:rPr>
              <a:t>(www.supremecourt.uk</a:t>
            </a:r>
            <a:r>
              <a:rPr lang="en-GB"/>
              <a:t>)</a:t>
            </a:r>
          </a:p>
          <a:p>
            <a:r>
              <a:rPr lang="en-GB"/>
              <a:t>UK Government </a:t>
            </a:r>
            <a:r>
              <a:rPr lang="en-GB">
                <a:hlinkClick r:id="rId4"/>
              </a:rPr>
              <a:t>(www.gov.uk/courts</a:t>
            </a:r>
            <a:r>
              <a:rPr lang="en-GB"/>
              <a:t>)</a:t>
            </a:r>
          </a:p>
          <a:p>
            <a:r>
              <a:rPr lang="en-GB">
                <a:hlinkClick r:id="rId5"/>
              </a:rPr>
              <a:t>www.justcite.com</a:t>
            </a:r>
            <a:r>
              <a:rPr lang="en-GB"/>
              <a:t> </a:t>
            </a:r>
          </a:p>
          <a:p>
            <a:r>
              <a:rPr lang="en-GB"/>
              <a:t>Sentencing Council </a:t>
            </a:r>
            <a:r>
              <a:rPr lang="en-GB">
                <a:hlinkClick r:id="rId6"/>
              </a:rPr>
              <a:t>(www.sentencingcouncil.org.uk</a:t>
            </a:r>
            <a:r>
              <a:rPr lang="en-GB"/>
              <a:t>) </a:t>
            </a:r>
          </a:p>
          <a:p>
            <a:r>
              <a:rPr lang="en-GB"/>
              <a:t>BBC</a:t>
            </a:r>
            <a:r>
              <a:rPr lang="en-GB">
                <a:hlinkClick r:id="rId7"/>
              </a:rPr>
              <a:t> (www.bbc.co.uk/news</a:t>
            </a:r>
            <a:r>
              <a:rPr lang="en-GB"/>
              <a:t>) (archive of serious cases)</a:t>
            </a:r>
          </a:p>
          <a:p>
            <a:r>
              <a:rPr lang="en-GB"/>
              <a:t>Law &amp; your environment (</a:t>
            </a:r>
            <a:r>
              <a:rPr lang="en-GB">
                <a:hlinkClick r:id="rId8"/>
              </a:rPr>
              <a:t>www.environmentlaw.org.uk</a:t>
            </a:r>
            <a:r>
              <a:rPr lang="en-GB"/>
              <a:t>)</a:t>
            </a:r>
          </a:p>
          <a:p>
            <a:r>
              <a:rPr lang="en-GB"/>
              <a:t>Natural Resources Wales (</a:t>
            </a:r>
            <a:r>
              <a:rPr lang="en-GB">
                <a:hlinkClick r:id="rId9"/>
              </a:rPr>
              <a:t>www.naturalresourceswales.gov.uk</a:t>
            </a:r>
            <a:r>
              <a:rPr lang="en-GB"/>
              <a:t>)</a:t>
            </a:r>
          </a:p>
          <a:p>
            <a:r>
              <a:rPr lang="en-GB"/>
              <a:t>Online legislation (</a:t>
            </a:r>
            <a:r>
              <a:rPr lang="en-GB">
                <a:hlinkClick r:id="rId10"/>
              </a:rPr>
              <a:t>www.legislation.gov.uk</a:t>
            </a:r>
            <a:r>
              <a:rPr lang="en-GB"/>
              <a:t>) </a:t>
            </a:r>
          </a:p>
          <a:p>
            <a:r>
              <a:rPr lang="en-GB"/>
              <a:t>Environmental law video (</a:t>
            </a:r>
            <a:r>
              <a:rPr lang="en-GB">
                <a:hlinkClick r:id="rId11"/>
              </a:rPr>
              <a:t>https://www.youtube.com/watch?v=vcaRmdXTZ2M</a:t>
            </a:r>
            <a:r>
              <a:rPr lang="en-GB"/>
              <a:t>) </a:t>
            </a:r>
          </a:p>
          <a:p>
            <a:r>
              <a:rPr lang="en-GB"/>
              <a:t>REUL Dashboard </a:t>
            </a:r>
            <a:r>
              <a:rPr lang="en-GB">
                <a:hlinkClick r:id="rId12"/>
              </a:rPr>
              <a:t>https://reul.businessandtrade.gov.uk/dashboard</a:t>
            </a:r>
            <a:r>
              <a:rPr lang="en-GB"/>
              <a:t> </a:t>
            </a:r>
          </a:p>
          <a:p>
            <a:endParaRPr lang="en-GB"/>
          </a:p>
          <a:p>
            <a:pPr lvl="1"/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Useful information</a:t>
            </a:r>
          </a:p>
        </p:txBody>
      </p:sp>
    </p:spTree>
    <p:extLst>
      <p:ext uri="{BB962C8B-B14F-4D97-AF65-F5344CB8AC3E}">
        <p14:creationId xmlns:p14="http://schemas.microsoft.com/office/powerpoint/2010/main" val="67995389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aveform">
  <a:themeElements>
    <a:clrScheme name="Waveform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Waveform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0</TotalTime>
  <Application>Microsoft Office PowerPoint</Application>
  <PresentationFormat>On-screen Show (4:3)</PresentationFormat>
  <Slides>20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Waveform</vt:lpstr>
      <vt:lpstr>Introduction to English law</vt:lpstr>
      <vt:lpstr>Overview</vt:lpstr>
      <vt:lpstr>Is law important?</vt:lpstr>
      <vt:lpstr>Legal systems in the British Isles</vt:lpstr>
      <vt:lpstr>Sources of English Law</vt:lpstr>
      <vt:lpstr>Criminal law</vt:lpstr>
      <vt:lpstr>Civil law</vt:lpstr>
      <vt:lpstr>Description of law cases</vt:lpstr>
      <vt:lpstr>PowerPoint Presentation</vt:lpstr>
      <vt:lpstr>The court system</vt:lpstr>
      <vt:lpstr>Sources of law</vt:lpstr>
      <vt:lpstr>Judicial precedent</vt:lpstr>
      <vt:lpstr>Legislation</vt:lpstr>
      <vt:lpstr>Making laws</vt:lpstr>
      <vt:lpstr>Different types of Bills</vt:lpstr>
      <vt:lpstr>EU law</vt:lpstr>
      <vt:lpstr>Retained EU Law Act 2023</vt:lpstr>
      <vt:lpstr>PowerPoint Presentation</vt:lpstr>
      <vt:lpstr>Dirty man of Europe?</vt:lpstr>
      <vt:lpstr>Useful information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Environmental law &amp; Economics</dc:title>
  <dc:creator>Lara Hopkinson</dc:creator>
  <cp:revision>1</cp:revision>
  <dcterms:created xsi:type="dcterms:W3CDTF">2016-08-23T07:49:55Z</dcterms:created>
  <dcterms:modified xsi:type="dcterms:W3CDTF">2026-10-05T08:46:16Z</dcterms:modified>
</cp:coreProperties>
</file>