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9" r:id="rId1"/>
  </p:sldMasterIdLst>
  <p:notesMasterIdLst>
    <p:notesMasterId r:id="rId39"/>
  </p:notesMasterIdLst>
  <p:handoutMasterIdLst>
    <p:handoutMasterId r:id="rId40"/>
  </p:handoutMasterIdLst>
  <p:sldIdLst>
    <p:sldId id="292" r:id="rId2"/>
    <p:sldId id="256" r:id="rId3"/>
    <p:sldId id="276" r:id="rId4"/>
    <p:sldId id="257" r:id="rId5"/>
    <p:sldId id="277" r:id="rId6"/>
    <p:sldId id="258" r:id="rId7"/>
    <p:sldId id="259" r:id="rId8"/>
    <p:sldId id="278" r:id="rId9"/>
    <p:sldId id="261" r:id="rId10"/>
    <p:sldId id="279" r:id="rId11"/>
    <p:sldId id="262" r:id="rId12"/>
    <p:sldId id="280" r:id="rId13"/>
    <p:sldId id="263" r:id="rId14"/>
    <p:sldId id="281" r:id="rId15"/>
    <p:sldId id="287" r:id="rId16"/>
    <p:sldId id="288" r:id="rId17"/>
    <p:sldId id="260" r:id="rId18"/>
    <p:sldId id="283" r:id="rId19"/>
    <p:sldId id="289" r:id="rId20"/>
    <p:sldId id="290" r:id="rId21"/>
    <p:sldId id="291" r:id="rId22"/>
    <p:sldId id="264" r:id="rId23"/>
    <p:sldId id="282" r:id="rId24"/>
    <p:sldId id="265" r:id="rId25"/>
    <p:sldId id="284" r:id="rId26"/>
    <p:sldId id="266" r:id="rId27"/>
    <p:sldId id="267" r:id="rId28"/>
    <p:sldId id="285" r:id="rId29"/>
    <p:sldId id="268" r:id="rId30"/>
    <p:sldId id="286" r:id="rId31"/>
    <p:sldId id="269" r:id="rId32"/>
    <p:sldId id="271" r:id="rId33"/>
    <p:sldId id="272" r:id="rId34"/>
    <p:sldId id="273" r:id="rId35"/>
    <p:sldId id="274" r:id="rId36"/>
    <p:sldId id="270" r:id="rId37"/>
    <p:sldId id="27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203DAB-B7E0-4772-90B8-956344035A77}" v="9" dt="2026-07-15T08:49:58.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628"/>
    <p:restoredTop sz="94733"/>
  </p:normalViewPr>
  <p:slideViewPr>
    <p:cSldViewPr snapToGrid="0">
      <p:cViewPr>
        <p:scale>
          <a:sx n="45" d="100"/>
          <a:sy n="45" d="100"/>
        </p:scale>
        <p:origin x="1588" y="65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esh Patel" userId="36b00f809b9dd0eb" providerId="LiveId" clId="{C1FA8F8B-D3BC-466C-9FD9-5D9381978630}"/>
    <pc:docChg chg="undo custSel modSld">
      <pc:chgData name="Paresh Patel" userId="36b00f809b9dd0eb" providerId="LiveId" clId="{C1FA8F8B-D3BC-466C-9FD9-5D9381978630}" dt="2026-07-15T08:56:08.998" v="3550" actId="1076"/>
      <pc:docMkLst>
        <pc:docMk/>
      </pc:docMkLst>
      <pc:sldChg chg="addSp modSp mod">
        <pc:chgData name="Paresh Patel" userId="36b00f809b9dd0eb" providerId="LiveId" clId="{C1FA8F8B-D3BC-466C-9FD9-5D9381978630}" dt="2026-07-15T08:43:51.908" v="808"/>
        <pc:sldMkLst>
          <pc:docMk/>
          <pc:sldMk cId="2506188397" sldId="256"/>
        </pc:sldMkLst>
        <pc:spChg chg="add mod">
          <ac:chgData name="Paresh Patel" userId="36b00f809b9dd0eb" providerId="LiveId" clId="{C1FA8F8B-D3BC-466C-9FD9-5D9381978630}" dt="2026-07-15T08:43:51.908" v="808"/>
          <ac:spMkLst>
            <pc:docMk/>
            <pc:sldMk cId="2506188397" sldId="256"/>
            <ac:spMk id="4" creationId="{F7D4FF85-052D-BD23-D740-CB9A9ADD8BD0}"/>
          </ac:spMkLst>
        </pc:spChg>
      </pc:sldChg>
      <pc:sldChg chg="addSp modSp mod">
        <pc:chgData name="Paresh Patel" userId="36b00f809b9dd0eb" providerId="LiveId" clId="{C1FA8F8B-D3BC-466C-9FD9-5D9381978630}" dt="2026-07-15T08:43:31.532" v="806" actId="113"/>
        <pc:sldMkLst>
          <pc:docMk/>
          <pc:sldMk cId="4002648766" sldId="257"/>
        </pc:sldMkLst>
        <pc:spChg chg="add mod">
          <ac:chgData name="Paresh Patel" userId="36b00f809b9dd0eb" providerId="LiveId" clId="{C1FA8F8B-D3BC-466C-9FD9-5D9381978630}" dt="2026-07-15T08:43:31.532" v="806" actId="113"/>
          <ac:spMkLst>
            <pc:docMk/>
            <pc:sldMk cId="4002648766" sldId="257"/>
            <ac:spMk id="5" creationId="{2EFB3C20-BA90-2021-054B-EDB9DBA8A991}"/>
          </ac:spMkLst>
        </pc:spChg>
      </pc:sldChg>
      <pc:sldChg chg="addSp modSp mod">
        <pc:chgData name="Paresh Patel" userId="36b00f809b9dd0eb" providerId="LiveId" clId="{C1FA8F8B-D3BC-466C-9FD9-5D9381978630}" dt="2026-07-15T08:43:16.216" v="804" actId="1076"/>
        <pc:sldMkLst>
          <pc:docMk/>
          <pc:sldMk cId="2959251519" sldId="258"/>
        </pc:sldMkLst>
        <pc:spChg chg="add mod">
          <ac:chgData name="Paresh Patel" userId="36b00f809b9dd0eb" providerId="LiveId" clId="{C1FA8F8B-D3BC-466C-9FD9-5D9381978630}" dt="2026-07-15T08:43:16.216" v="804" actId="1076"/>
          <ac:spMkLst>
            <pc:docMk/>
            <pc:sldMk cId="2959251519" sldId="258"/>
            <ac:spMk id="6" creationId="{C25E2304-F990-C6F4-C5B5-783D32F2DB9A}"/>
          </ac:spMkLst>
        </pc:spChg>
      </pc:sldChg>
      <pc:sldChg chg="addSp modSp mod">
        <pc:chgData name="Paresh Patel" userId="36b00f809b9dd0eb" providerId="LiveId" clId="{C1FA8F8B-D3BC-466C-9FD9-5D9381978630}" dt="2026-07-15T08:44:23.013" v="1125" actId="1037"/>
        <pc:sldMkLst>
          <pc:docMk/>
          <pc:sldMk cId="148509647" sldId="259"/>
        </pc:sldMkLst>
        <pc:spChg chg="add mod">
          <ac:chgData name="Paresh Patel" userId="36b00f809b9dd0eb" providerId="LiveId" clId="{C1FA8F8B-D3BC-466C-9FD9-5D9381978630}" dt="2026-07-15T08:44:23.013" v="1125" actId="1037"/>
          <ac:spMkLst>
            <pc:docMk/>
            <pc:sldMk cId="148509647" sldId="259"/>
            <ac:spMk id="5" creationId="{F222EE32-7805-B524-C3EC-2D39C25E874E}"/>
          </ac:spMkLst>
        </pc:spChg>
      </pc:sldChg>
      <pc:sldChg chg="addSp modSp mod">
        <pc:chgData name="Paresh Patel" userId="36b00f809b9dd0eb" providerId="LiveId" clId="{C1FA8F8B-D3BC-466C-9FD9-5D9381978630}" dt="2026-07-15T08:49:38.508" v="3487" actId="1076"/>
        <pc:sldMkLst>
          <pc:docMk/>
          <pc:sldMk cId="1987296919" sldId="260"/>
        </pc:sldMkLst>
        <pc:spChg chg="add mod">
          <ac:chgData name="Paresh Patel" userId="36b00f809b9dd0eb" providerId="LiveId" clId="{C1FA8F8B-D3BC-466C-9FD9-5D9381978630}" dt="2026-07-15T08:49:38.508" v="3487" actId="1076"/>
          <ac:spMkLst>
            <pc:docMk/>
            <pc:sldMk cId="1987296919" sldId="260"/>
            <ac:spMk id="5" creationId="{446676A1-AC04-3856-EFBB-3FB5B296E735}"/>
          </ac:spMkLst>
        </pc:spChg>
      </pc:sldChg>
      <pc:sldChg chg="addSp modSp mod">
        <pc:chgData name="Paresh Patel" userId="36b00f809b9dd0eb" providerId="LiveId" clId="{C1FA8F8B-D3BC-466C-9FD9-5D9381978630}" dt="2026-07-15T08:45:15.138" v="1733" actId="1038"/>
        <pc:sldMkLst>
          <pc:docMk/>
          <pc:sldMk cId="3354973566" sldId="261"/>
        </pc:sldMkLst>
        <pc:spChg chg="add mod">
          <ac:chgData name="Paresh Patel" userId="36b00f809b9dd0eb" providerId="LiveId" clId="{C1FA8F8B-D3BC-466C-9FD9-5D9381978630}" dt="2026-07-15T08:45:15.138" v="1733" actId="1038"/>
          <ac:spMkLst>
            <pc:docMk/>
            <pc:sldMk cId="3354973566" sldId="261"/>
            <ac:spMk id="5" creationId="{1C31EA39-66CA-8900-53EF-E500B3705507}"/>
          </ac:spMkLst>
        </pc:spChg>
      </pc:sldChg>
      <pc:sldChg chg="addSp modSp mod">
        <pc:chgData name="Paresh Patel" userId="36b00f809b9dd0eb" providerId="LiveId" clId="{C1FA8F8B-D3BC-466C-9FD9-5D9381978630}" dt="2026-07-15T08:46:03.723" v="2338" actId="1037"/>
        <pc:sldMkLst>
          <pc:docMk/>
          <pc:sldMk cId="495693238" sldId="262"/>
        </pc:sldMkLst>
        <pc:spChg chg="add mod">
          <ac:chgData name="Paresh Patel" userId="36b00f809b9dd0eb" providerId="LiveId" clId="{C1FA8F8B-D3BC-466C-9FD9-5D9381978630}" dt="2026-07-15T08:46:03.723" v="2338" actId="1037"/>
          <ac:spMkLst>
            <pc:docMk/>
            <pc:sldMk cId="495693238" sldId="262"/>
            <ac:spMk id="5" creationId="{6DFA16C0-5C95-0281-51E1-120BF03084BD}"/>
          </ac:spMkLst>
        </pc:spChg>
      </pc:sldChg>
      <pc:sldChg chg="addSp modSp mod">
        <pc:chgData name="Paresh Patel" userId="36b00f809b9dd0eb" providerId="LiveId" clId="{C1FA8F8B-D3BC-466C-9FD9-5D9381978630}" dt="2026-07-15T08:47:54.683" v="2866" actId="113"/>
        <pc:sldMkLst>
          <pc:docMk/>
          <pc:sldMk cId="9378460" sldId="263"/>
        </pc:sldMkLst>
        <pc:spChg chg="add mod">
          <ac:chgData name="Paresh Patel" userId="36b00f809b9dd0eb" providerId="LiveId" clId="{C1FA8F8B-D3BC-466C-9FD9-5D9381978630}" dt="2026-07-15T08:47:54.683" v="2866" actId="113"/>
          <ac:spMkLst>
            <pc:docMk/>
            <pc:sldMk cId="9378460" sldId="263"/>
            <ac:spMk id="5" creationId="{D18BE09D-B9C2-B194-6A99-028294938BA8}"/>
          </ac:spMkLst>
        </pc:spChg>
      </pc:sldChg>
      <pc:sldChg chg="addSp delSp modSp mod">
        <pc:chgData name="Paresh Patel" userId="36b00f809b9dd0eb" providerId="LiveId" clId="{C1FA8F8B-D3BC-466C-9FD9-5D9381978630}" dt="2026-07-15T08:52:18.730" v="3521" actId="1076"/>
        <pc:sldMkLst>
          <pc:docMk/>
          <pc:sldMk cId="3972775586" sldId="264"/>
        </pc:sldMkLst>
        <pc:spChg chg="add del mod">
          <ac:chgData name="Paresh Patel" userId="36b00f809b9dd0eb" providerId="LiveId" clId="{C1FA8F8B-D3BC-466C-9FD9-5D9381978630}" dt="2026-07-15T08:51:36.762" v="3516"/>
          <ac:spMkLst>
            <pc:docMk/>
            <pc:sldMk cId="3972775586" sldId="264"/>
            <ac:spMk id="5" creationId="{65DCAA8A-DDE9-72B8-2148-E304ECB7F76C}"/>
          </ac:spMkLst>
        </pc:spChg>
        <pc:spChg chg="add mod">
          <ac:chgData name="Paresh Patel" userId="36b00f809b9dd0eb" providerId="LiveId" clId="{C1FA8F8B-D3BC-466C-9FD9-5D9381978630}" dt="2026-07-15T08:52:18.730" v="3521" actId="1076"/>
          <ac:spMkLst>
            <pc:docMk/>
            <pc:sldMk cId="3972775586" sldId="264"/>
            <ac:spMk id="7" creationId="{6A3FBB75-6D73-E2B7-4EE3-C2A1B1B50D4D}"/>
          </ac:spMkLst>
        </pc:spChg>
      </pc:sldChg>
      <pc:sldChg chg="addSp modSp mod">
        <pc:chgData name="Paresh Patel" userId="36b00f809b9dd0eb" providerId="LiveId" clId="{C1FA8F8B-D3BC-466C-9FD9-5D9381978630}" dt="2026-07-15T08:53:00.935" v="3527" actId="1076"/>
        <pc:sldMkLst>
          <pc:docMk/>
          <pc:sldMk cId="400607046" sldId="265"/>
        </pc:sldMkLst>
        <pc:spChg chg="add mod">
          <ac:chgData name="Paresh Patel" userId="36b00f809b9dd0eb" providerId="LiveId" clId="{C1FA8F8B-D3BC-466C-9FD9-5D9381978630}" dt="2026-07-15T08:53:00.935" v="3527" actId="1076"/>
          <ac:spMkLst>
            <pc:docMk/>
            <pc:sldMk cId="400607046" sldId="265"/>
            <ac:spMk id="5" creationId="{10964557-A7AE-A243-6DF2-CF7AFF6A1910}"/>
          </ac:spMkLst>
        </pc:spChg>
      </pc:sldChg>
      <pc:sldChg chg="addSp modSp mod">
        <pc:chgData name="Paresh Patel" userId="36b00f809b9dd0eb" providerId="LiveId" clId="{C1FA8F8B-D3BC-466C-9FD9-5D9381978630}" dt="2026-07-15T08:53:27.527" v="3533" actId="1076"/>
        <pc:sldMkLst>
          <pc:docMk/>
          <pc:sldMk cId="1342065549" sldId="266"/>
        </pc:sldMkLst>
        <pc:spChg chg="add mod">
          <ac:chgData name="Paresh Patel" userId="36b00f809b9dd0eb" providerId="LiveId" clId="{C1FA8F8B-D3BC-466C-9FD9-5D9381978630}" dt="2026-07-15T08:53:27.527" v="3533" actId="1076"/>
          <ac:spMkLst>
            <pc:docMk/>
            <pc:sldMk cId="1342065549" sldId="266"/>
            <ac:spMk id="4" creationId="{BF16E984-4F61-5C49-220D-7260E794039F}"/>
          </ac:spMkLst>
        </pc:spChg>
      </pc:sldChg>
      <pc:sldChg chg="addSp modSp mod">
        <pc:chgData name="Paresh Patel" userId="36b00f809b9dd0eb" providerId="LiveId" clId="{C1FA8F8B-D3BC-466C-9FD9-5D9381978630}" dt="2026-07-15T08:53:42.903" v="3536" actId="1076"/>
        <pc:sldMkLst>
          <pc:docMk/>
          <pc:sldMk cId="334872417" sldId="267"/>
        </pc:sldMkLst>
        <pc:spChg chg="add mod">
          <ac:chgData name="Paresh Patel" userId="36b00f809b9dd0eb" providerId="LiveId" clId="{C1FA8F8B-D3BC-466C-9FD9-5D9381978630}" dt="2026-07-15T08:53:42.903" v="3536" actId="1076"/>
          <ac:spMkLst>
            <pc:docMk/>
            <pc:sldMk cId="334872417" sldId="267"/>
            <ac:spMk id="5" creationId="{B68D57D0-9A72-24D3-D685-3F10E0B95F72}"/>
          </ac:spMkLst>
        </pc:spChg>
      </pc:sldChg>
      <pc:sldChg chg="addSp modSp mod">
        <pc:chgData name="Paresh Patel" userId="36b00f809b9dd0eb" providerId="LiveId" clId="{C1FA8F8B-D3BC-466C-9FD9-5D9381978630}" dt="2026-07-15T08:54:47.657" v="3542" actId="1076"/>
        <pc:sldMkLst>
          <pc:docMk/>
          <pc:sldMk cId="3514035189" sldId="268"/>
        </pc:sldMkLst>
        <pc:spChg chg="add mod">
          <ac:chgData name="Paresh Patel" userId="36b00f809b9dd0eb" providerId="LiveId" clId="{C1FA8F8B-D3BC-466C-9FD9-5D9381978630}" dt="2026-07-15T08:54:47.657" v="3542" actId="1076"/>
          <ac:spMkLst>
            <pc:docMk/>
            <pc:sldMk cId="3514035189" sldId="268"/>
            <ac:spMk id="5" creationId="{764B5FDF-C64B-30F2-ADB8-F91E34641E96}"/>
          </ac:spMkLst>
        </pc:spChg>
      </pc:sldChg>
      <pc:sldChg chg="addSp modSp mod">
        <pc:chgData name="Paresh Patel" userId="36b00f809b9dd0eb" providerId="LiveId" clId="{C1FA8F8B-D3BC-466C-9FD9-5D9381978630}" dt="2026-07-15T08:56:08.998" v="3550" actId="1076"/>
        <pc:sldMkLst>
          <pc:docMk/>
          <pc:sldMk cId="3443866621" sldId="269"/>
        </pc:sldMkLst>
        <pc:spChg chg="add mod">
          <ac:chgData name="Paresh Patel" userId="36b00f809b9dd0eb" providerId="LiveId" clId="{C1FA8F8B-D3BC-466C-9FD9-5D9381978630}" dt="2026-07-15T08:56:08.998" v="3550" actId="1076"/>
          <ac:spMkLst>
            <pc:docMk/>
            <pc:sldMk cId="3443866621" sldId="269"/>
            <ac:spMk id="5" creationId="{967FEB6A-00AD-CBC1-A5F3-41AF5B9B660E}"/>
          </ac:spMkLst>
        </pc:spChg>
      </pc:sldChg>
      <pc:sldChg chg="addSp modSp mod">
        <pc:chgData name="Paresh Patel" userId="36b00f809b9dd0eb" providerId="LiveId" clId="{C1FA8F8B-D3BC-466C-9FD9-5D9381978630}" dt="2026-07-15T08:43:43.648" v="807"/>
        <pc:sldMkLst>
          <pc:docMk/>
          <pc:sldMk cId="2493499571" sldId="276"/>
        </pc:sldMkLst>
        <pc:spChg chg="add mod">
          <ac:chgData name="Paresh Patel" userId="36b00f809b9dd0eb" providerId="LiveId" clId="{C1FA8F8B-D3BC-466C-9FD9-5D9381978630}" dt="2026-07-15T08:43:43.648" v="807"/>
          <ac:spMkLst>
            <pc:docMk/>
            <pc:sldMk cId="2493499571" sldId="276"/>
            <ac:spMk id="3" creationId="{D86E4DCC-270E-0B94-0170-D2843A7665FB}"/>
          </ac:spMkLst>
        </pc:spChg>
      </pc:sldChg>
      <pc:sldChg chg="addSp modSp mod">
        <pc:chgData name="Paresh Patel" userId="36b00f809b9dd0eb" providerId="LiveId" clId="{C1FA8F8B-D3BC-466C-9FD9-5D9381978630}" dt="2026-07-15T08:43:24.978" v="805" actId="113"/>
        <pc:sldMkLst>
          <pc:docMk/>
          <pc:sldMk cId="4214076220" sldId="277"/>
        </pc:sldMkLst>
        <pc:spChg chg="add mod">
          <ac:chgData name="Paresh Patel" userId="36b00f809b9dd0eb" providerId="LiveId" clId="{C1FA8F8B-D3BC-466C-9FD9-5D9381978630}" dt="2026-07-15T08:43:24.978" v="805" actId="113"/>
          <ac:spMkLst>
            <pc:docMk/>
            <pc:sldMk cId="4214076220" sldId="277"/>
            <ac:spMk id="3" creationId="{F642E9D7-C374-4974-B5DE-E7CA311E3BFA}"/>
          </ac:spMkLst>
        </pc:spChg>
      </pc:sldChg>
      <pc:sldChg chg="addSp modSp mod">
        <pc:chgData name="Paresh Patel" userId="36b00f809b9dd0eb" providerId="LiveId" clId="{C1FA8F8B-D3BC-466C-9FD9-5D9381978630}" dt="2026-07-15T08:44:51.060" v="1428" actId="1036"/>
        <pc:sldMkLst>
          <pc:docMk/>
          <pc:sldMk cId="158752900" sldId="278"/>
        </pc:sldMkLst>
        <pc:spChg chg="add mod">
          <ac:chgData name="Paresh Patel" userId="36b00f809b9dd0eb" providerId="LiveId" clId="{C1FA8F8B-D3BC-466C-9FD9-5D9381978630}" dt="2026-07-15T08:44:51.060" v="1428" actId="1036"/>
          <ac:spMkLst>
            <pc:docMk/>
            <pc:sldMk cId="158752900" sldId="278"/>
            <ac:spMk id="3" creationId="{6CB7801B-E16C-D57B-1F45-4C93405B686A}"/>
          </ac:spMkLst>
        </pc:spChg>
      </pc:sldChg>
      <pc:sldChg chg="addSp modSp mod">
        <pc:chgData name="Paresh Patel" userId="36b00f809b9dd0eb" providerId="LiveId" clId="{C1FA8F8B-D3BC-466C-9FD9-5D9381978630}" dt="2026-07-15T08:45:40.401" v="2022" actId="1038"/>
        <pc:sldMkLst>
          <pc:docMk/>
          <pc:sldMk cId="456565154" sldId="279"/>
        </pc:sldMkLst>
        <pc:spChg chg="add mod">
          <ac:chgData name="Paresh Patel" userId="36b00f809b9dd0eb" providerId="LiveId" clId="{C1FA8F8B-D3BC-466C-9FD9-5D9381978630}" dt="2026-07-15T08:45:40.401" v="2022" actId="1038"/>
          <ac:spMkLst>
            <pc:docMk/>
            <pc:sldMk cId="456565154" sldId="279"/>
            <ac:spMk id="3" creationId="{8A7D79B3-F037-B9F7-4645-BEC38FD088CB}"/>
          </ac:spMkLst>
        </pc:spChg>
      </pc:sldChg>
      <pc:sldChg chg="addSp modSp mod">
        <pc:chgData name="Paresh Patel" userId="36b00f809b9dd0eb" providerId="LiveId" clId="{C1FA8F8B-D3BC-466C-9FD9-5D9381978630}" dt="2026-07-15T08:47:24.868" v="2607" actId="1036"/>
        <pc:sldMkLst>
          <pc:docMk/>
          <pc:sldMk cId="2195113777" sldId="280"/>
        </pc:sldMkLst>
        <pc:spChg chg="add mod">
          <ac:chgData name="Paresh Patel" userId="36b00f809b9dd0eb" providerId="LiveId" clId="{C1FA8F8B-D3BC-466C-9FD9-5D9381978630}" dt="2026-07-15T08:47:24.868" v="2607" actId="1036"/>
          <ac:spMkLst>
            <pc:docMk/>
            <pc:sldMk cId="2195113777" sldId="280"/>
            <ac:spMk id="3" creationId="{355E4000-B30C-F487-8DAE-CEE02FEB96E8}"/>
          </ac:spMkLst>
        </pc:spChg>
      </pc:sldChg>
      <pc:sldChg chg="addSp modSp mod">
        <pc:chgData name="Paresh Patel" userId="36b00f809b9dd0eb" providerId="LiveId" clId="{C1FA8F8B-D3BC-466C-9FD9-5D9381978630}" dt="2026-07-15T08:48:23.864" v="3115" actId="1036"/>
        <pc:sldMkLst>
          <pc:docMk/>
          <pc:sldMk cId="1076836362" sldId="281"/>
        </pc:sldMkLst>
        <pc:spChg chg="add mod">
          <ac:chgData name="Paresh Patel" userId="36b00f809b9dd0eb" providerId="LiveId" clId="{C1FA8F8B-D3BC-466C-9FD9-5D9381978630}" dt="2026-07-15T08:48:23.864" v="3115" actId="1036"/>
          <ac:spMkLst>
            <pc:docMk/>
            <pc:sldMk cId="1076836362" sldId="281"/>
            <ac:spMk id="3" creationId="{316014F6-AA51-D898-D261-0A82A0504865}"/>
          </ac:spMkLst>
        </pc:spChg>
      </pc:sldChg>
      <pc:sldChg chg="addSp modSp mod">
        <pc:chgData name="Paresh Patel" userId="36b00f809b9dd0eb" providerId="LiveId" clId="{C1FA8F8B-D3BC-466C-9FD9-5D9381978630}" dt="2026-07-15T08:52:34.983" v="3524" actId="1076"/>
        <pc:sldMkLst>
          <pc:docMk/>
          <pc:sldMk cId="850260498" sldId="282"/>
        </pc:sldMkLst>
        <pc:spChg chg="add mod">
          <ac:chgData name="Paresh Patel" userId="36b00f809b9dd0eb" providerId="LiveId" clId="{C1FA8F8B-D3BC-466C-9FD9-5D9381978630}" dt="2026-07-15T08:52:34.983" v="3524" actId="1076"/>
          <ac:spMkLst>
            <pc:docMk/>
            <pc:sldMk cId="850260498" sldId="282"/>
            <ac:spMk id="4" creationId="{5CDD741A-2682-61BD-C10E-D28A5CF5F810}"/>
          </ac:spMkLst>
        </pc:spChg>
      </pc:sldChg>
      <pc:sldChg chg="addSp delSp modSp mod">
        <pc:chgData name="Paresh Patel" userId="36b00f809b9dd0eb" providerId="LiveId" clId="{C1FA8F8B-D3BC-466C-9FD9-5D9381978630}" dt="2026-07-15T08:50:05.994" v="3494" actId="1076"/>
        <pc:sldMkLst>
          <pc:docMk/>
          <pc:sldMk cId="1822933746" sldId="283"/>
        </pc:sldMkLst>
        <pc:spChg chg="add del">
          <ac:chgData name="Paresh Patel" userId="36b00f809b9dd0eb" providerId="LiveId" clId="{C1FA8F8B-D3BC-466C-9FD9-5D9381978630}" dt="2026-07-15T08:49:48.873" v="3489" actId="22"/>
          <ac:spMkLst>
            <pc:docMk/>
            <pc:sldMk cId="1822933746" sldId="283"/>
            <ac:spMk id="3" creationId="{6E3434E1-EE6D-7814-364F-F7F0210A1724}"/>
          </ac:spMkLst>
        </pc:spChg>
        <pc:spChg chg="add mod">
          <ac:chgData name="Paresh Patel" userId="36b00f809b9dd0eb" providerId="LiveId" clId="{C1FA8F8B-D3BC-466C-9FD9-5D9381978630}" dt="2026-07-15T08:50:05.994" v="3494" actId="1076"/>
          <ac:spMkLst>
            <pc:docMk/>
            <pc:sldMk cId="1822933746" sldId="283"/>
            <ac:spMk id="6" creationId="{6099F9EF-7F60-4D74-E942-814695F47685}"/>
          </ac:spMkLst>
        </pc:spChg>
        <pc:picChg chg="mod">
          <ac:chgData name="Paresh Patel" userId="36b00f809b9dd0eb" providerId="LiveId" clId="{C1FA8F8B-D3BC-466C-9FD9-5D9381978630}" dt="2026-07-15T08:49:58.825" v="3493" actId="1076"/>
          <ac:picMkLst>
            <pc:docMk/>
            <pc:sldMk cId="1822933746" sldId="283"/>
            <ac:picMk id="1026" creationId="{C4AD805F-77CA-1B54-5699-C07461884975}"/>
          </ac:picMkLst>
        </pc:picChg>
      </pc:sldChg>
      <pc:sldChg chg="addSp modSp mod">
        <pc:chgData name="Paresh Patel" userId="36b00f809b9dd0eb" providerId="LiveId" clId="{C1FA8F8B-D3BC-466C-9FD9-5D9381978630}" dt="2026-07-15T08:53:14.447" v="3530" actId="1076"/>
        <pc:sldMkLst>
          <pc:docMk/>
          <pc:sldMk cId="3704270737" sldId="284"/>
        </pc:sldMkLst>
        <pc:spChg chg="add mod">
          <ac:chgData name="Paresh Patel" userId="36b00f809b9dd0eb" providerId="LiveId" clId="{C1FA8F8B-D3BC-466C-9FD9-5D9381978630}" dt="2026-07-15T08:53:14.447" v="3530" actId="1076"/>
          <ac:spMkLst>
            <pc:docMk/>
            <pc:sldMk cId="3704270737" sldId="284"/>
            <ac:spMk id="3" creationId="{6A34B4B7-4EAB-444A-60D7-EB5043E206C4}"/>
          </ac:spMkLst>
        </pc:spChg>
      </pc:sldChg>
      <pc:sldChg chg="addSp modSp mod">
        <pc:chgData name="Paresh Patel" userId="36b00f809b9dd0eb" providerId="LiveId" clId="{C1FA8F8B-D3BC-466C-9FD9-5D9381978630}" dt="2026-07-15T08:53:54.396" v="3539" actId="1076"/>
        <pc:sldMkLst>
          <pc:docMk/>
          <pc:sldMk cId="2764004502" sldId="285"/>
        </pc:sldMkLst>
        <pc:spChg chg="add mod">
          <ac:chgData name="Paresh Patel" userId="36b00f809b9dd0eb" providerId="LiveId" clId="{C1FA8F8B-D3BC-466C-9FD9-5D9381978630}" dt="2026-07-15T08:53:54.396" v="3539" actId="1076"/>
          <ac:spMkLst>
            <pc:docMk/>
            <pc:sldMk cId="2764004502" sldId="285"/>
            <ac:spMk id="3" creationId="{90F8F121-E137-96D8-4266-83079E671E72}"/>
          </ac:spMkLst>
        </pc:spChg>
      </pc:sldChg>
      <pc:sldChg chg="addSp modSp mod">
        <pc:chgData name="Paresh Patel" userId="36b00f809b9dd0eb" providerId="LiveId" clId="{C1FA8F8B-D3BC-466C-9FD9-5D9381978630}" dt="2026-07-15T08:55:08.646" v="3545" actId="1076"/>
        <pc:sldMkLst>
          <pc:docMk/>
          <pc:sldMk cId="847446607" sldId="286"/>
        </pc:sldMkLst>
        <pc:spChg chg="add mod">
          <ac:chgData name="Paresh Patel" userId="36b00f809b9dd0eb" providerId="LiveId" clId="{C1FA8F8B-D3BC-466C-9FD9-5D9381978630}" dt="2026-07-15T08:55:08.646" v="3545" actId="1076"/>
          <ac:spMkLst>
            <pc:docMk/>
            <pc:sldMk cId="847446607" sldId="286"/>
            <ac:spMk id="3" creationId="{699A8759-E6A2-64A8-5DE0-2425DA27A834}"/>
          </ac:spMkLst>
        </pc:spChg>
      </pc:sldChg>
      <pc:sldChg chg="addSp modSp mod">
        <pc:chgData name="Paresh Patel" userId="36b00f809b9dd0eb" providerId="LiveId" clId="{C1FA8F8B-D3BC-466C-9FD9-5D9381978630}" dt="2026-07-15T08:48:47.267" v="3366" actId="1038"/>
        <pc:sldMkLst>
          <pc:docMk/>
          <pc:sldMk cId="3014715091" sldId="287"/>
        </pc:sldMkLst>
        <pc:spChg chg="add mod">
          <ac:chgData name="Paresh Patel" userId="36b00f809b9dd0eb" providerId="LiveId" clId="{C1FA8F8B-D3BC-466C-9FD9-5D9381978630}" dt="2026-07-15T08:48:47.267" v="3366" actId="1038"/>
          <ac:spMkLst>
            <pc:docMk/>
            <pc:sldMk cId="3014715091" sldId="287"/>
            <ac:spMk id="5" creationId="{69992388-EE6C-ED27-6F72-3443DE521B58}"/>
          </ac:spMkLst>
        </pc:spChg>
      </pc:sldChg>
      <pc:sldChg chg="addSp modSp mod">
        <pc:chgData name="Paresh Patel" userId="36b00f809b9dd0eb" providerId="LiveId" clId="{C1FA8F8B-D3BC-466C-9FD9-5D9381978630}" dt="2026-07-15T08:49:18.374" v="3484" actId="1076"/>
        <pc:sldMkLst>
          <pc:docMk/>
          <pc:sldMk cId="1041441725" sldId="288"/>
        </pc:sldMkLst>
        <pc:spChg chg="add mod">
          <ac:chgData name="Paresh Patel" userId="36b00f809b9dd0eb" providerId="LiveId" clId="{C1FA8F8B-D3BC-466C-9FD9-5D9381978630}" dt="2026-07-15T08:49:18.374" v="3484" actId="1076"/>
          <ac:spMkLst>
            <pc:docMk/>
            <pc:sldMk cId="1041441725" sldId="288"/>
            <ac:spMk id="3" creationId="{30C66A42-22E2-E0E9-F23B-E725610F5AC4}"/>
          </ac:spMkLst>
        </pc:spChg>
        <pc:picChg chg="mod">
          <ac:chgData name="Paresh Patel" userId="36b00f809b9dd0eb" providerId="LiveId" clId="{C1FA8F8B-D3BC-466C-9FD9-5D9381978630}" dt="2026-07-15T08:49:08.385" v="3483" actId="1076"/>
          <ac:picMkLst>
            <pc:docMk/>
            <pc:sldMk cId="1041441725" sldId="288"/>
            <ac:picMk id="5122" creationId="{7113768F-9993-93EB-A097-E7E1EA1710DB}"/>
          </ac:picMkLst>
        </pc:picChg>
      </pc:sldChg>
      <pc:sldChg chg="addSp modSp mod">
        <pc:chgData name="Paresh Patel" userId="36b00f809b9dd0eb" providerId="LiveId" clId="{C1FA8F8B-D3BC-466C-9FD9-5D9381978630}" dt="2026-07-15T08:50:21.067" v="3497" actId="1076"/>
        <pc:sldMkLst>
          <pc:docMk/>
          <pc:sldMk cId="936247850" sldId="289"/>
        </pc:sldMkLst>
        <pc:spChg chg="add mod">
          <ac:chgData name="Paresh Patel" userId="36b00f809b9dd0eb" providerId="LiveId" clId="{C1FA8F8B-D3BC-466C-9FD9-5D9381978630}" dt="2026-07-15T08:50:21.067" v="3497" actId="1076"/>
          <ac:spMkLst>
            <pc:docMk/>
            <pc:sldMk cId="936247850" sldId="289"/>
            <ac:spMk id="4" creationId="{6A4A73EC-99E3-F4F9-9B8F-370E5B7722A2}"/>
          </ac:spMkLst>
        </pc:spChg>
      </pc:sldChg>
      <pc:sldChg chg="addSp modSp mod">
        <pc:chgData name="Paresh Patel" userId="36b00f809b9dd0eb" providerId="LiveId" clId="{C1FA8F8B-D3BC-466C-9FD9-5D9381978630}" dt="2026-07-15T08:50:34.430" v="3500" actId="1076"/>
        <pc:sldMkLst>
          <pc:docMk/>
          <pc:sldMk cId="4246484733" sldId="290"/>
        </pc:sldMkLst>
        <pc:spChg chg="add mod">
          <ac:chgData name="Paresh Patel" userId="36b00f809b9dd0eb" providerId="LiveId" clId="{C1FA8F8B-D3BC-466C-9FD9-5D9381978630}" dt="2026-07-15T08:50:34.430" v="3500" actId="1076"/>
          <ac:spMkLst>
            <pc:docMk/>
            <pc:sldMk cId="4246484733" sldId="290"/>
            <ac:spMk id="5" creationId="{6E01E82F-946C-9051-5B09-AB1F8DDCE345}"/>
          </ac:spMkLst>
        </pc:spChg>
      </pc:sldChg>
      <pc:sldChg chg="addSp modSp mod">
        <pc:chgData name="Paresh Patel" userId="36b00f809b9dd0eb" providerId="LiveId" clId="{C1FA8F8B-D3BC-466C-9FD9-5D9381978630}" dt="2026-07-15T08:50:46.184" v="3503" actId="1076"/>
        <pc:sldMkLst>
          <pc:docMk/>
          <pc:sldMk cId="2183199153" sldId="291"/>
        </pc:sldMkLst>
        <pc:spChg chg="add mod">
          <ac:chgData name="Paresh Patel" userId="36b00f809b9dd0eb" providerId="LiveId" clId="{C1FA8F8B-D3BC-466C-9FD9-5D9381978630}" dt="2026-07-15T08:50:46.184" v="3503" actId="1076"/>
          <ac:spMkLst>
            <pc:docMk/>
            <pc:sldMk cId="2183199153" sldId="291"/>
            <ac:spMk id="3" creationId="{BAD18F0C-CE6E-DE28-D788-AAD16CF69465}"/>
          </ac:spMkLst>
        </pc:spChg>
      </pc:sldChg>
      <pc:sldChg chg="modSp mod">
        <pc:chgData name="Paresh Patel" userId="36b00f809b9dd0eb" providerId="LiveId" clId="{C1FA8F8B-D3BC-466C-9FD9-5D9381978630}" dt="2026-07-15T08:51:51.419" v="3518" actId="113"/>
        <pc:sldMkLst>
          <pc:docMk/>
          <pc:sldMk cId="3791123356" sldId="292"/>
        </pc:sldMkLst>
        <pc:spChg chg="mod">
          <ac:chgData name="Paresh Patel" userId="36b00f809b9dd0eb" providerId="LiveId" clId="{C1FA8F8B-D3BC-466C-9FD9-5D9381978630}" dt="2026-07-15T08:51:51.419" v="3518" actId="113"/>
          <ac:spMkLst>
            <pc:docMk/>
            <pc:sldMk cId="3791123356" sldId="292"/>
            <ac:spMk id="3" creationId="{4AC0306F-2B97-16FC-4F72-73EF73902D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E20DF-E8A4-47C8-9F12-3FE3561A813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CFCE807-FF0E-4FCB-924B-297789ABDF9E}">
      <dgm:prSet/>
      <dgm:spPr/>
      <dgm:t>
        <a:bodyPr/>
        <a:lstStyle/>
        <a:p>
          <a:r>
            <a:rPr lang="en-US" baseline="0" dirty="0">
              <a:latin typeface="Times New Roman" panose="02020603050405020304" pitchFamily="18" charset="0"/>
              <a:cs typeface="Times New Roman" panose="02020603050405020304" pitchFamily="18" charset="0"/>
            </a:rPr>
            <a:t>Social assignment: Talk with newly arrived refugee woman and charities in cities like London, Birmingham, Manchester, and Cardiff to understand how menstrual health, pain, shame and period effects their daily life and well-being (</a:t>
          </a:r>
          <a:r>
            <a:rPr lang="en-IN" baseline="0" dirty="0">
              <a:latin typeface="Times New Roman" panose="02020603050405020304" pitchFamily="18" charset="0"/>
              <a:cs typeface="Times New Roman" panose="02020603050405020304" pitchFamily="18" charset="0"/>
            </a:rPr>
            <a:t>Migrants' Rights Network, 2025).</a:t>
          </a:r>
          <a:endParaRPr lang="en-US" dirty="0">
            <a:latin typeface="Times New Roman" panose="02020603050405020304" pitchFamily="18" charset="0"/>
            <a:cs typeface="Times New Roman" panose="02020603050405020304" pitchFamily="18" charset="0"/>
          </a:endParaRPr>
        </a:p>
      </dgm:t>
    </dgm:pt>
    <dgm:pt modelId="{B6C46888-1E33-47CF-90ED-6CC8125C6D55}" type="parTrans" cxnId="{D0AD6FFC-BCC0-4D84-8080-E6F66B25A541}">
      <dgm:prSet/>
      <dgm:spPr/>
      <dgm:t>
        <a:bodyPr/>
        <a:lstStyle/>
        <a:p>
          <a:endParaRPr lang="en-US"/>
        </a:p>
      </dgm:t>
    </dgm:pt>
    <dgm:pt modelId="{4CE4081E-0ABB-4CD4-984A-16351E0AD8D8}" type="sibTrans" cxnId="{D0AD6FFC-BCC0-4D84-8080-E6F66B25A541}">
      <dgm:prSet/>
      <dgm:spPr/>
      <dgm:t>
        <a:bodyPr/>
        <a:lstStyle/>
        <a:p>
          <a:endParaRPr lang="en-US"/>
        </a:p>
      </dgm:t>
    </dgm:pt>
    <dgm:pt modelId="{5153C1C7-4CD9-4CEA-90D6-F2855920BE98}">
      <dgm:prSet/>
      <dgm:spPr/>
      <dgm:t>
        <a:bodyPr/>
        <a:lstStyle/>
        <a:p>
          <a:r>
            <a:rPr lang="en-IN" baseline="0" dirty="0">
              <a:latin typeface="Times New Roman" panose="02020603050405020304" pitchFamily="18" charset="0"/>
              <a:cs typeface="Times New Roman" panose="02020603050405020304" pitchFamily="18" charset="0"/>
            </a:rPr>
            <a:t>Epidemiological &amp; behavioural assignment: use UK data(e.g. 28,000 female asylum secrets in 2025, high levels of period poverty) to Show the scale of the problem and keep behaviours to change(low knowledge, unsafe products, not seeking help) (UK Home Office, 2025)</a:t>
          </a:r>
          <a:endParaRPr lang="en-US" dirty="0">
            <a:latin typeface="Times New Roman" panose="02020603050405020304" pitchFamily="18" charset="0"/>
            <a:cs typeface="Times New Roman" panose="02020603050405020304" pitchFamily="18" charset="0"/>
          </a:endParaRPr>
        </a:p>
      </dgm:t>
    </dgm:pt>
    <dgm:pt modelId="{5B2F5E4C-B82A-4082-B807-86830321CDE7}" type="parTrans" cxnId="{0A8A1BC4-8496-4543-A949-76E5F8D437EB}">
      <dgm:prSet/>
      <dgm:spPr/>
      <dgm:t>
        <a:bodyPr/>
        <a:lstStyle/>
        <a:p>
          <a:endParaRPr lang="en-US"/>
        </a:p>
      </dgm:t>
    </dgm:pt>
    <dgm:pt modelId="{2023DF87-8C91-4AF7-90D0-90D22B283DBC}" type="sibTrans" cxnId="{0A8A1BC4-8496-4543-A949-76E5F8D437EB}">
      <dgm:prSet/>
      <dgm:spPr/>
      <dgm:t>
        <a:bodyPr/>
        <a:lstStyle/>
        <a:p>
          <a:endParaRPr lang="en-US"/>
        </a:p>
      </dgm:t>
    </dgm:pt>
    <dgm:pt modelId="{13B556B2-EE70-4665-9856-9BE60F4D81BF}">
      <dgm:prSet/>
      <dgm:spPr/>
      <dgm:t>
        <a:bodyPr/>
        <a:lstStyle/>
        <a:p>
          <a:r>
            <a:rPr lang="en-IN" baseline="0" dirty="0">
              <a:latin typeface="Times New Roman" panose="02020603050405020304" pitchFamily="18" charset="0"/>
              <a:cs typeface="Times New Roman" panose="02020603050405020304" pitchFamily="18" charset="0"/>
            </a:rPr>
            <a:t>Educational ecological assessment: identify predisposing factors (low  menstrual health literacy, taboos) enabling factors and barriers (Sawadogo et al., 2023)</a:t>
          </a:r>
          <a:endParaRPr lang="en-US" dirty="0">
            <a:latin typeface="Times New Roman" panose="02020603050405020304" pitchFamily="18" charset="0"/>
            <a:cs typeface="Times New Roman" panose="02020603050405020304" pitchFamily="18" charset="0"/>
          </a:endParaRPr>
        </a:p>
      </dgm:t>
    </dgm:pt>
    <dgm:pt modelId="{CE8C4A9C-4850-4B4D-91C4-F7A51467463E}" type="parTrans" cxnId="{0088D3C4-60C8-425C-8ABD-664E5D69D333}">
      <dgm:prSet/>
      <dgm:spPr/>
      <dgm:t>
        <a:bodyPr/>
        <a:lstStyle/>
        <a:p>
          <a:endParaRPr lang="en-US"/>
        </a:p>
      </dgm:t>
    </dgm:pt>
    <dgm:pt modelId="{7D890369-455E-42CB-BF5F-771DAC1EB005}" type="sibTrans" cxnId="{0088D3C4-60C8-425C-8ABD-664E5D69D333}">
      <dgm:prSet/>
      <dgm:spPr/>
      <dgm:t>
        <a:bodyPr/>
        <a:lstStyle/>
        <a:p>
          <a:endParaRPr lang="en-US"/>
        </a:p>
      </dgm:t>
    </dgm:pt>
    <dgm:pt modelId="{8522CF28-B71A-42CF-A9FD-C906A3816441}">
      <dgm:prSet/>
      <dgm:spPr/>
      <dgm:t>
        <a:bodyPr/>
        <a:lstStyle/>
        <a:p>
          <a:r>
            <a:rPr lang="en-IN" baseline="0" dirty="0">
              <a:latin typeface="Times New Roman" panose="02020603050405020304" pitchFamily="18" charset="0"/>
              <a:cs typeface="Times New Roman" panose="02020603050405020304" pitchFamily="18" charset="0"/>
            </a:rPr>
            <a:t>Administrative/policy assessment: map existing services and policies(NHSSRH services, refugee charities, period poverty schemes) and decide partners roles, and where the program will fit (NICE, 2021)</a:t>
          </a:r>
          <a:endParaRPr lang="en-US" dirty="0">
            <a:latin typeface="Times New Roman" panose="02020603050405020304" pitchFamily="18" charset="0"/>
            <a:cs typeface="Times New Roman" panose="02020603050405020304" pitchFamily="18" charset="0"/>
          </a:endParaRPr>
        </a:p>
      </dgm:t>
    </dgm:pt>
    <dgm:pt modelId="{306189A9-B5C0-4CC7-AC60-40F027E30403}" type="parTrans" cxnId="{D815228B-0716-4486-B277-EB22D9F64C78}">
      <dgm:prSet/>
      <dgm:spPr/>
      <dgm:t>
        <a:bodyPr/>
        <a:lstStyle/>
        <a:p>
          <a:endParaRPr lang="en-US"/>
        </a:p>
      </dgm:t>
    </dgm:pt>
    <dgm:pt modelId="{96425830-AE98-42C5-AB98-0E198368F3E1}" type="sibTrans" cxnId="{D815228B-0716-4486-B277-EB22D9F64C78}">
      <dgm:prSet/>
      <dgm:spPr/>
      <dgm:t>
        <a:bodyPr/>
        <a:lstStyle/>
        <a:p>
          <a:endParaRPr lang="en-US"/>
        </a:p>
      </dgm:t>
    </dgm:pt>
    <dgm:pt modelId="{2CFA49D0-DE90-FE44-93F4-A1A187654B2F}" type="pres">
      <dgm:prSet presAssocID="{515E20DF-E8A4-47C8-9F12-3FE3561A8139}" presName="outerComposite" presStyleCnt="0">
        <dgm:presLayoutVars>
          <dgm:chMax val="5"/>
          <dgm:dir/>
          <dgm:resizeHandles val="exact"/>
        </dgm:presLayoutVars>
      </dgm:prSet>
      <dgm:spPr/>
    </dgm:pt>
    <dgm:pt modelId="{E56B1836-5ABF-2346-9BE2-35F3EEBBBA7A}" type="pres">
      <dgm:prSet presAssocID="{515E20DF-E8A4-47C8-9F12-3FE3561A8139}" presName="dummyMaxCanvas" presStyleCnt="0">
        <dgm:presLayoutVars/>
      </dgm:prSet>
      <dgm:spPr/>
    </dgm:pt>
    <dgm:pt modelId="{7A1F468B-839D-C844-AAED-344D81EAC810}" type="pres">
      <dgm:prSet presAssocID="{515E20DF-E8A4-47C8-9F12-3FE3561A8139}" presName="FourNodes_1" presStyleLbl="node1" presStyleIdx="0" presStyleCnt="4">
        <dgm:presLayoutVars>
          <dgm:bulletEnabled val="1"/>
        </dgm:presLayoutVars>
      </dgm:prSet>
      <dgm:spPr/>
    </dgm:pt>
    <dgm:pt modelId="{1DD51338-1FFB-2847-969A-8BBBB4DE2FC3}" type="pres">
      <dgm:prSet presAssocID="{515E20DF-E8A4-47C8-9F12-3FE3561A8139}" presName="FourNodes_2" presStyleLbl="node1" presStyleIdx="1" presStyleCnt="4">
        <dgm:presLayoutVars>
          <dgm:bulletEnabled val="1"/>
        </dgm:presLayoutVars>
      </dgm:prSet>
      <dgm:spPr/>
    </dgm:pt>
    <dgm:pt modelId="{AE14A821-3D4A-AC45-993B-A56903ED329A}" type="pres">
      <dgm:prSet presAssocID="{515E20DF-E8A4-47C8-9F12-3FE3561A8139}" presName="FourNodes_3" presStyleLbl="node1" presStyleIdx="2" presStyleCnt="4">
        <dgm:presLayoutVars>
          <dgm:bulletEnabled val="1"/>
        </dgm:presLayoutVars>
      </dgm:prSet>
      <dgm:spPr/>
    </dgm:pt>
    <dgm:pt modelId="{A3244481-3274-BB45-850E-52E842141BCB}" type="pres">
      <dgm:prSet presAssocID="{515E20DF-E8A4-47C8-9F12-3FE3561A8139}" presName="FourNodes_4" presStyleLbl="node1" presStyleIdx="3" presStyleCnt="4">
        <dgm:presLayoutVars>
          <dgm:bulletEnabled val="1"/>
        </dgm:presLayoutVars>
      </dgm:prSet>
      <dgm:spPr/>
    </dgm:pt>
    <dgm:pt modelId="{4DEE8A63-7810-6941-A3BC-908EB8F96407}" type="pres">
      <dgm:prSet presAssocID="{515E20DF-E8A4-47C8-9F12-3FE3561A8139}" presName="FourConn_1-2" presStyleLbl="fgAccFollowNode1" presStyleIdx="0" presStyleCnt="3">
        <dgm:presLayoutVars>
          <dgm:bulletEnabled val="1"/>
        </dgm:presLayoutVars>
      </dgm:prSet>
      <dgm:spPr/>
    </dgm:pt>
    <dgm:pt modelId="{044271AA-7E7E-5146-90F0-5686D1CAED61}" type="pres">
      <dgm:prSet presAssocID="{515E20DF-E8A4-47C8-9F12-3FE3561A8139}" presName="FourConn_2-3" presStyleLbl="fgAccFollowNode1" presStyleIdx="1" presStyleCnt="3">
        <dgm:presLayoutVars>
          <dgm:bulletEnabled val="1"/>
        </dgm:presLayoutVars>
      </dgm:prSet>
      <dgm:spPr/>
    </dgm:pt>
    <dgm:pt modelId="{32F1B631-11DE-404F-8C81-4FF6A611FD24}" type="pres">
      <dgm:prSet presAssocID="{515E20DF-E8A4-47C8-9F12-3FE3561A8139}" presName="FourConn_3-4" presStyleLbl="fgAccFollowNode1" presStyleIdx="2" presStyleCnt="3">
        <dgm:presLayoutVars>
          <dgm:bulletEnabled val="1"/>
        </dgm:presLayoutVars>
      </dgm:prSet>
      <dgm:spPr/>
    </dgm:pt>
    <dgm:pt modelId="{79B25E7D-DD41-1A40-81EA-E7569FE4C0D2}" type="pres">
      <dgm:prSet presAssocID="{515E20DF-E8A4-47C8-9F12-3FE3561A8139}" presName="FourNodes_1_text" presStyleLbl="node1" presStyleIdx="3" presStyleCnt="4">
        <dgm:presLayoutVars>
          <dgm:bulletEnabled val="1"/>
        </dgm:presLayoutVars>
      </dgm:prSet>
      <dgm:spPr/>
    </dgm:pt>
    <dgm:pt modelId="{86E86C28-2A76-4D4C-9E8D-A9E3F2DECFBC}" type="pres">
      <dgm:prSet presAssocID="{515E20DF-E8A4-47C8-9F12-3FE3561A8139}" presName="FourNodes_2_text" presStyleLbl="node1" presStyleIdx="3" presStyleCnt="4">
        <dgm:presLayoutVars>
          <dgm:bulletEnabled val="1"/>
        </dgm:presLayoutVars>
      </dgm:prSet>
      <dgm:spPr/>
    </dgm:pt>
    <dgm:pt modelId="{1EBE0859-3577-AB49-9E29-0D858FB842C5}" type="pres">
      <dgm:prSet presAssocID="{515E20DF-E8A4-47C8-9F12-3FE3561A8139}" presName="FourNodes_3_text" presStyleLbl="node1" presStyleIdx="3" presStyleCnt="4">
        <dgm:presLayoutVars>
          <dgm:bulletEnabled val="1"/>
        </dgm:presLayoutVars>
      </dgm:prSet>
      <dgm:spPr/>
    </dgm:pt>
    <dgm:pt modelId="{34AD140E-9B6F-F84C-AF95-ADAEC6E65652}" type="pres">
      <dgm:prSet presAssocID="{515E20DF-E8A4-47C8-9F12-3FE3561A8139}" presName="FourNodes_4_text" presStyleLbl="node1" presStyleIdx="3" presStyleCnt="4">
        <dgm:presLayoutVars>
          <dgm:bulletEnabled val="1"/>
        </dgm:presLayoutVars>
      </dgm:prSet>
      <dgm:spPr/>
    </dgm:pt>
  </dgm:ptLst>
  <dgm:cxnLst>
    <dgm:cxn modelId="{B5439469-912E-0E40-9E31-52C73EC56610}" type="presOf" srcId="{5153C1C7-4CD9-4CEA-90D6-F2855920BE98}" destId="{86E86C28-2A76-4D4C-9E8D-A9E3F2DECFBC}" srcOrd="1" destOrd="0" presId="urn:microsoft.com/office/officeart/2005/8/layout/vProcess5"/>
    <dgm:cxn modelId="{74B4A173-783E-0E4C-837A-4D8400756E8F}" type="presOf" srcId="{13B556B2-EE70-4665-9856-9BE60F4D81BF}" destId="{1EBE0859-3577-AB49-9E29-0D858FB842C5}" srcOrd="1" destOrd="0" presId="urn:microsoft.com/office/officeart/2005/8/layout/vProcess5"/>
    <dgm:cxn modelId="{7DFDCE77-95BF-6D44-BE82-3E560F9438DF}" type="presOf" srcId="{8522CF28-B71A-42CF-A9FD-C906A3816441}" destId="{A3244481-3274-BB45-850E-52E842141BCB}" srcOrd="0" destOrd="0" presId="urn:microsoft.com/office/officeart/2005/8/layout/vProcess5"/>
    <dgm:cxn modelId="{6E7BDF58-E0B9-7E45-99F7-2EC4FB0EE8F4}" type="presOf" srcId="{515E20DF-E8A4-47C8-9F12-3FE3561A8139}" destId="{2CFA49D0-DE90-FE44-93F4-A1A187654B2F}" srcOrd="0" destOrd="0" presId="urn:microsoft.com/office/officeart/2005/8/layout/vProcess5"/>
    <dgm:cxn modelId="{7F03BD79-7062-1148-B79C-D251E2BF929B}" type="presOf" srcId="{6CFCE807-FF0E-4FCB-924B-297789ABDF9E}" destId="{7A1F468B-839D-C844-AAED-344D81EAC810}" srcOrd="0" destOrd="0" presId="urn:microsoft.com/office/officeart/2005/8/layout/vProcess5"/>
    <dgm:cxn modelId="{79266988-9602-1442-A739-8C25AB00ACDE}" type="presOf" srcId="{2023DF87-8C91-4AF7-90D0-90D22B283DBC}" destId="{044271AA-7E7E-5146-90F0-5686D1CAED61}" srcOrd="0" destOrd="0" presId="urn:microsoft.com/office/officeart/2005/8/layout/vProcess5"/>
    <dgm:cxn modelId="{D815228B-0716-4486-B277-EB22D9F64C78}" srcId="{515E20DF-E8A4-47C8-9F12-3FE3561A8139}" destId="{8522CF28-B71A-42CF-A9FD-C906A3816441}" srcOrd="3" destOrd="0" parTransId="{306189A9-B5C0-4CC7-AC60-40F027E30403}" sibTransId="{96425830-AE98-42C5-AB98-0E198368F3E1}"/>
    <dgm:cxn modelId="{B2870698-15AA-E042-8F76-6C066077CDEC}" type="presOf" srcId="{6CFCE807-FF0E-4FCB-924B-297789ABDF9E}" destId="{79B25E7D-DD41-1A40-81EA-E7569FE4C0D2}" srcOrd="1" destOrd="0" presId="urn:microsoft.com/office/officeart/2005/8/layout/vProcess5"/>
    <dgm:cxn modelId="{D0C6D6C1-CE67-8845-B4E7-346D8C98CC87}" type="presOf" srcId="{7D890369-455E-42CB-BF5F-771DAC1EB005}" destId="{32F1B631-11DE-404F-8C81-4FF6A611FD24}" srcOrd="0" destOrd="0" presId="urn:microsoft.com/office/officeart/2005/8/layout/vProcess5"/>
    <dgm:cxn modelId="{0A8A1BC4-8496-4543-A949-76E5F8D437EB}" srcId="{515E20DF-E8A4-47C8-9F12-3FE3561A8139}" destId="{5153C1C7-4CD9-4CEA-90D6-F2855920BE98}" srcOrd="1" destOrd="0" parTransId="{5B2F5E4C-B82A-4082-B807-86830321CDE7}" sibTransId="{2023DF87-8C91-4AF7-90D0-90D22B283DBC}"/>
    <dgm:cxn modelId="{0088D3C4-60C8-425C-8ABD-664E5D69D333}" srcId="{515E20DF-E8A4-47C8-9F12-3FE3561A8139}" destId="{13B556B2-EE70-4665-9856-9BE60F4D81BF}" srcOrd="2" destOrd="0" parTransId="{CE8C4A9C-4850-4B4D-91C4-F7A51467463E}" sibTransId="{7D890369-455E-42CB-BF5F-771DAC1EB005}"/>
    <dgm:cxn modelId="{D18712D9-B97B-C14C-96D7-5229A92980B2}" type="presOf" srcId="{8522CF28-B71A-42CF-A9FD-C906A3816441}" destId="{34AD140E-9B6F-F84C-AF95-ADAEC6E65652}" srcOrd="1" destOrd="0" presId="urn:microsoft.com/office/officeart/2005/8/layout/vProcess5"/>
    <dgm:cxn modelId="{0D1FD7F5-1D2C-9D48-BAEB-23797B5BB63E}" type="presOf" srcId="{13B556B2-EE70-4665-9856-9BE60F4D81BF}" destId="{AE14A821-3D4A-AC45-993B-A56903ED329A}" srcOrd="0" destOrd="0" presId="urn:microsoft.com/office/officeart/2005/8/layout/vProcess5"/>
    <dgm:cxn modelId="{A3F42CF8-39B8-9642-B78F-57801D91E3D1}" type="presOf" srcId="{5153C1C7-4CD9-4CEA-90D6-F2855920BE98}" destId="{1DD51338-1FFB-2847-969A-8BBBB4DE2FC3}" srcOrd="0" destOrd="0" presId="urn:microsoft.com/office/officeart/2005/8/layout/vProcess5"/>
    <dgm:cxn modelId="{D0AD6FFC-BCC0-4D84-8080-E6F66B25A541}" srcId="{515E20DF-E8A4-47C8-9F12-3FE3561A8139}" destId="{6CFCE807-FF0E-4FCB-924B-297789ABDF9E}" srcOrd="0" destOrd="0" parTransId="{B6C46888-1E33-47CF-90ED-6CC8125C6D55}" sibTransId="{4CE4081E-0ABB-4CD4-984A-16351E0AD8D8}"/>
    <dgm:cxn modelId="{B523E9FF-A358-4940-9C91-6562EB6A1227}" type="presOf" srcId="{4CE4081E-0ABB-4CD4-984A-16351E0AD8D8}" destId="{4DEE8A63-7810-6941-A3BC-908EB8F96407}" srcOrd="0" destOrd="0" presId="urn:microsoft.com/office/officeart/2005/8/layout/vProcess5"/>
    <dgm:cxn modelId="{5EA7F091-8F82-D443-92AC-C07DC840C0B9}" type="presParOf" srcId="{2CFA49D0-DE90-FE44-93F4-A1A187654B2F}" destId="{E56B1836-5ABF-2346-9BE2-35F3EEBBBA7A}" srcOrd="0" destOrd="0" presId="urn:microsoft.com/office/officeart/2005/8/layout/vProcess5"/>
    <dgm:cxn modelId="{DF759B56-FF5D-5948-BF52-44E145FB3D23}" type="presParOf" srcId="{2CFA49D0-DE90-FE44-93F4-A1A187654B2F}" destId="{7A1F468B-839D-C844-AAED-344D81EAC810}" srcOrd="1" destOrd="0" presId="urn:microsoft.com/office/officeart/2005/8/layout/vProcess5"/>
    <dgm:cxn modelId="{0A298E0D-E3B3-A64E-B808-2E45AB298F8E}" type="presParOf" srcId="{2CFA49D0-DE90-FE44-93F4-A1A187654B2F}" destId="{1DD51338-1FFB-2847-969A-8BBBB4DE2FC3}" srcOrd="2" destOrd="0" presId="urn:microsoft.com/office/officeart/2005/8/layout/vProcess5"/>
    <dgm:cxn modelId="{F7C3ECB0-E5AD-D24A-99B4-1BB6420234D0}" type="presParOf" srcId="{2CFA49D0-DE90-FE44-93F4-A1A187654B2F}" destId="{AE14A821-3D4A-AC45-993B-A56903ED329A}" srcOrd="3" destOrd="0" presId="urn:microsoft.com/office/officeart/2005/8/layout/vProcess5"/>
    <dgm:cxn modelId="{01920355-798C-734D-84F2-A1532618C635}" type="presParOf" srcId="{2CFA49D0-DE90-FE44-93F4-A1A187654B2F}" destId="{A3244481-3274-BB45-850E-52E842141BCB}" srcOrd="4" destOrd="0" presId="urn:microsoft.com/office/officeart/2005/8/layout/vProcess5"/>
    <dgm:cxn modelId="{7D0689D0-7BCC-C444-9DD0-CC732ADD32FD}" type="presParOf" srcId="{2CFA49D0-DE90-FE44-93F4-A1A187654B2F}" destId="{4DEE8A63-7810-6941-A3BC-908EB8F96407}" srcOrd="5" destOrd="0" presId="urn:microsoft.com/office/officeart/2005/8/layout/vProcess5"/>
    <dgm:cxn modelId="{C90F3A78-EF64-9847-BF27-465719A4ADAD}" type="presParOf" srcId="{2CFA49D0-DE90-FE44-93F4-A1A187654B2F}" destId="{044271AA-7E7E-5146-90F0-5686D1CAED61}" srcOrd="6" destOrd="0" presId="urn:microsoft.com/office/officeart/2005/8/layout/vProcess5"/>
    <dgm:cxn modelId="{24B06526-29B4-7F46-A527-4529F07D5774}" type="presParOf" srcId="{2CFA49D0-DE90-FE44-93F4-A1A187654B2F}" destId="{32F1B631-11DE-404F-8C81-4FF6A611FD24}" srcOrd="7" destOrd="0" presId="urn:microsoft.com/office/officeart/2005/8/layout/vProcess5"/>
    <dgm:cxn modelId="{096D933B-1251-8242-80AC-B59FDF4DED96}" type="presParOf" srcId="{2CFA49D0-DE90-FE44-93F4-A1A187654B2F}" destId="{79B25E7D-DD41-1A40-81EA-E7569FE4C0D2}" srcOrd="8" destOrd="0" presId="urn:microsoft.com/office/officeart/2005/8/layout/vProcess5"/>
    <dgm:cxn modelId="{528FFC98-EDB8-B941-88B3-8AC2516D5716}" type="presParOf" srcId="{2CFA49D0-DE90-FE44-93F4-A1A187654B2F}" destId="{86E86C28-2A76-4D4C-9E8D-A9E3F2DECFBC}" srcOrd="9" destOrd="0" presId="urn:microsoft.com/office/officeart/2005/8/layout/vProcess5"/>
    <dgm:cxn modelId="{2E8A47C2-1C9C-FA45-92F7-7A1615257F21}" type="presParOf" srcId="{2CFA49D0-DE90-FE44-93F4-A1A187654B2F}" destId="{1EBE0859-3577-AB49-9E29-0D858FB842C5}" srcOrd="10" destOrd="0" presId="urn:microsoft.com/office/officeart/2005/8/layout/vProcess5"/>
    <dgm:cxn modelId="{F315B78E-C39C-944D-8DCD-4E91CB0AFE0C}" type="presParOf" srcId="{2CFA49D0-DE90-FE44-93F4-A1A187654B2F}" destId="{34AD140E-9B6F-F84C-AF95-ADAEC6E6565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6FE980-BB7B-4100-84B9-BC254F7846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12028D-6231-41C7-95CC-2827E9DD6AE8}">
      <dgm:prSet/>
      <dgm:spPr/>
      <dgm:t>
        <a:bodyPr/>
        <a:lstStyle/>
        <a:p>
          <a:r>
            <a:rPr lang="en-US" b="1" baseline="0" dirty="0">
              <a:latin typeface="Times New Roman" panose="02020603050405020304" pitchFamily="18" charset="0"/>
              <a:cs typeface="Times New Roman" panose="02020603050405020304" pitchFamily="18" charset="0"/>
            </a:rPr>
            <a:t>Data protection: </a:t>
          </a:r>
          <a:r>
            <a:rPr lang="en-US" baseline="0" dirty="0">
              <a:latin typeface="Times New Roman" panose="02020603050405020304" pitchFamily="18" charset="0"/>
              <a:cs typeface="Times New Roman" panose="02020603050405020304" pitchFamily="18" charset="0"/>
            </a:rPr>
            <a:t>Collecting phone numbers, and health related questions requires compliance with UK data protection law and GDPR, including data </a:t>
          </a:r>
          <a:r>
            <a:rPr lang="en-US" baseline="0" dirty="0" err="1">
              <a:latin typeface="Times New Roman" panose="02020603050405020304" pitchFamily="18" charset="0"/>
              <a:cs typeface="Times New Roman" panose="02020603050405020304" pitchFamily="18" charset="0"/>
            </a:rPr>
            <a:t>minimisation</a:t>
          </a:r>
          <a:r>
            <a:rPr lang="en-US" baseline="0" dirty="0">
              <a:latin typeface="Times New Roman" panose="02020603050405020304" pitchFamily="18" charset="0"/>
              <a:cs typeface="Times New Roman" panose="02020603050405020304" pitchFamily="18" charset="0"/>
            </a:rPr>
            <a:t>, secure storage, and clear consent, which digital mental-health WhatsApp </a:t>
          </a:r>
          <a:r>
            <a:rPr lang="en-US" baseline="0" dirty="0" err="1">
              <a:latin typeface="Times New Roman" panose="02020603050405020304" pitchFamily="18" charset="0"/>
              <a:cs typeface="Times New Roman" panose="02020603050405020304" pitchFamily="18" charset="0"/>
            </a:rPr>
            <a:t>programmes</a:t>
          </a:r>
          <a:r>
            <a:rPr lang="en-US" baseline="0" dirty="0">
              <a:latin typeface="Times New Roman" panose="02020603050405020304" pitchFamily="18" charset="0"/>
              <a:cs typeface="Times New Roman" panose="02020603050405020304" pitchFamily="18" charset="0"/>
            </a:rPr>
            <a:t> highlight as critical to maintain trust </a:t>
          </a:r>
          <a:r>
            <a:rPr lang="en-IN" baseline="0" dirty="0">
              <a:latin typeface="Times New Roman" panose="02020603050405020304" pitchFamily="18" charset="0"/>
              <a:cs typeface="Times New Roman" panose="02020603050405020304" pitchFamily="18" charset="0"/>
            </a:rPr>
            <a:t>(Owusu et al., 2025).</a:t>
          </a:r>
          <a:endParaRPr lang="en-US" dirty="0">
            <a:latin typeface="Times New Roman" panose="02020603050405020304" pitchFamily="18" charset="0"/>
            <a:cs typeface="Times New Roman" panose="02020603050405020304" pitchFamily="18" charset="0"/>
          </a:endParaRPr>
        </a:p>
      </dgm:t>
    </dgm:pt>
    <dgm:pt modelId="{C5DFAB15-6BC3-4F0B-9D03-5486F3E7055C}" type="parTrans" cxnId="{87980B0E-59BD-491A-AF6D-267645E2F77E}">
      <dgm:prSet/>
      <dgm:spPr/>
      <dgm:t>
        <a:bodyPr/>
        <a:lstStyle/>
        <a:p>
          <a:endParaRPr lang="en-US"/>
        </a:p>
      </dgm:t>
    </dgm:pt>
    <dgm:pt modelId="{91DEAE6B-57AE-4FB1-8FA3-59AC03EFC838}" type="sibTrans" cxnId="{87980B0E-59BD-491A-AF6D-267645E2F77E}">
      <dgm:prSet/>
      <dgm:spPr/>
      <dgm:t>
        <a:bodyPr/>
        <a:lstStyle/>
        <a:p>
          <a:endParaRPr lang="en-US"/>
        </a:p>
      </dgm:t>
    </dgm:pt>
    <dgm:pt modelId="{C7146D35-765A-4E06-A142-95B70AB57927}">
      <dgm:prSet/>
      <dgm:spPr/>
      <dgm:t>
        <a:bodyPr/>
        <a:lstStyle/>
        <a:p>
          <a:r>
            <a:rPr lang="en-IN" b="1" baseline="0" dirty="0">
              <a:latin typeface="Times New Roman" panose="02020603050405020304" pitchFamily="18" charset="0"/>
              <a:cs typeface="Times New Roman" panose="02020603050405020304" pitchFamily="18" charset="0"/>
            </a:rPr>
            <a:t>Informed consent: </a:t>
          </a:r>
          <a:r>
            <a:rPr lang="en-IN" baseline="0" dirty="0">
              <a:latin typeface="Times New Roman" panose="02020603050405020304" pitchFamily="18" charset="0"/>
              <a:cs typeface="Times New Roman" panose="02020603050405020304" pitchFamily="18" charset="0"/>
            </a:rPr>
            <a:t>Refugee woman may have experienced trauma and mistrust; consent must use clear, translated information emphasising that participation is voluntary and will not affect asylum claims or access to services (Sawadogo et al., 2023).</a:t>
          </a:r>
          <a:endParaRPr lang="en-US" dirty="0">
            <a:latin typeface="Times New Roman" panose="02020603050405020304" pitchFamily="18" charset="0"/>
            <a:cs typeface="Times New Roman" panose="02020603050405020304" pitchFamily="18" charset="0"/>
          </a:endParaRPr>
        </a:p>
      </dgm:t>
    </dgm:pt>
    <dgm:pt modelId="{9289AE98-FBBB-4A22-92F0-9BB7CE6ECB7A}" type="parTrans" cxnId="{50A1185A-064E-433D-A599-A7D4E952B149}">
      <dgm:prSet/>
      <dgm:spPr/>
      <dgm:t>
        <a:bodyPr/>
        <a:lstStyle/>
        <a:p>
          <a:endParaRPr lang="en-US"/>
        </a:p>
      </dgm:t>
    </dgm:pt>
    <dgm:pt modelId="{955C92AA-0661-4B9D-94E7-77592EE65683}" type="sibTrans" cxnId="{50A1185A-064E-433D-A599-A7D4E952B149}">
      <dgm:prSet/>
      <dgm:spPr/>
      <dgm:t>
        <a:bodyPr/>
        <a:lstStyle/>
        <a:p>
          <a:endParaRPr lang="en-US"/>
        </a:p>
      </dgm:t>
    </dgm:pt>
    <dgm:pt modelId="{2C8F9870-B18F-463B-859E-79FD0A3C59D0}">
      <dgm:prSet/>
      <dgm:spPr/>
      <dgm:t>
        <a:bodyPr/>
        <a:lstStyle/>
        <a:p>
          <a:r>
            <a:rPr lang="en-IN" b="1" baseline="0" dirty="0">
              <a:latin typeface="Times New Roman" panose="02020603050405020304" pitchFamily="18" charset="0"/>
              <a:cs typeface="Times New Roman" panose="02020603050405020304" pitchFamily="18" charset="0"/>
            </a:rPr>
            <a:t>Clinical safety: </a:t>
          </a:r>
          <a:r>
            <a:rPr lang="en-IN" baseline="0" dirty="0">
              <a:latin typeface="Times New Roman" panose="02020603050405020304" pitchFamily="18" charset="0"/>
              <a:cs typeface="Times New Roman" panose="02020603050405020304" pitchFamily="18" charset="0"/>
            </a:rPr>
            <a:t>The intervention cannot replace clinical assessment; clear protocols are needed for identifying red flag symptoms (e.g. very heavy bleeding, severe pain) and sign posting to NHS services in Line with NICE heavy-menstrual-bleeding guidance (NICE NG88; Pelly et al., 2023).</a:t>
          </a:r>
          <a:br>
            <a:rPr lang="en-IN" baseline="0"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dgm:t>
    </dgm:pt>
    <dgm:pt modelId="{306EBA7E-1641-4FC0-948D-89F4C3EB64E9}" type="parTrans" cxnId="{671D7A6F-62BF-416F-8BA1-190656AC947A}">
      <dgm:prSet/>
      <dgm:spPr/>
      <dgm:t>
        <a:bodyPr/>
        <a:lstStyle/>
        <a:p>
          <a:endParaRPr lang="en-US"/>
        </a:p>
      </dgm:t>
    </dgm:pt>
    <dgm:pt modelId="{FD7DF22B-EC67-4451-B0A3-F9AA1C03B29B}" type="sibTrans" cxnId="{671D7A6F-62BF-416F-8BA1-190656AC947A}">
      <dgm:prSet/>
      <dgm:spPr/>
      <dgm:t>
        <a:bodyPr/>
        <a:lstStyle/>
        <a:p>
          <a:endParaRPr lang="en-US"/>
        </a:p>
      </dgm:t>
    </dgm:pt>
    <dgm:pt modelId="{9C2236E6-38D6-4F4C-BD05-11F39A4A0330}" type="pres">
      <dgm:prSet presAssocID="{346FE980-BB7B-4100-84B9-BC254F784651}" presName="linear" presStyleCnt="0">
        <dgm:presLayoutVars>
          <dgm:animLvl val="lvl"/>
          <dgm:resizeHandles val="exact"/>
        </dgm:presLayoutVars>
      </dgm:prSet>
      <dgm:spPr/>
    </dgm:pt>
    <dgm:pt modelId="{55352D4D-A99D-C247-AABF-48DD34A86E27}" type="pres">
      <dgm:prSet presAssocID="{4A12028D-6231-41C7-95CC-2827E9DD6AE8}" presName="parentText" presStyleLbl="node1" presStyleIdx="0" presStyleCnt="3">
        <dgm:presLayoutVars>
          <dgm:chMax val="0"/>
          <dgm:bulletEnabled val="1"/>
        </dgm:presLayoutVars>
      </dgm:prSet>
      <dgm:spPr/>
    </dgm:pt>
    <dgm:pt modelId="{796C08DB-BEFB-4D46-B897-A9622155D89C}" type="pres">
      <dgm:prSet presAssocID="{91DEAE6B-57AE-4FB1-8FA3-59AC03EFC838}" presName="spacer" presStyleCnt="0"/>
      <dgm:spPr/>
    </dgm:pt>
    <dgm:pt modelId="{F99C3B81-31C6-3342-9F4A-6C8BEFF1FD05}" type="pres">
      <dgm:prSet presAssocID="{C7146D35-765A-4E06-A142-95B70AB57927}" presName="parentText" presStyleLbl="node1" presStyleIdx="1" presStyleCnt="3">
        <dgm:presLayoutVars>
          <dgm:chMax val="0"/>
          <dgm:bulletEnabled val="1"/>
        </dgm:presLayoutVars>
      </dgm:prSet>
      <dgm:spPr/>
    </dgm:pt>
    <dgm:pt modelId="{EAAAF90B-83E7-8F4C-8E0F-EA21EF90AEC7}" type="pres">
      <dgm:prSet presAssocID="{955C92AA-0661-4B9D-94E7-77592EE65683}" presName="spacer" presStyleCnt="0"/>
      <dgm:spPr/>
    </dgm:pt>
    <dgm:pt modelId="{4EF32430-6611-B34C-97F4-2BE091C119DF}" type="pres">
      <dgm:prSet presAssocID="{2C8F9870-B18F-463B-859E-79FD0A3C59D0}" presName="parentText" presStyleLbl="node1" presStyleIdx="2" presStyleCnt="3">
        <dgm:presLayoutVars>
          <dgm:chMax val="0"/>
          <dgm:bulletEnabled val="1"/>
        </dgm:presLayoutVars>
      </dgm:prSet>
      <dgm:spPr/>
    </dgm:pt>
  </dgm:ptLst>
  <dgm:cxnLst>
    <dgm:cxn modelId="{87980B0E-59BD-491A-AF6D-267645E2F77E}" srcId="{346FE980-BB7B-4100-84B9-BC254F784651}" destId="{4A12028D-6231-41C7-95CC-2827E9DD6AE8}" srcOrd="0" destOrd="0" parTransId="{C5DFAB15-6BC3-4F0B-9D03-5486F3E7055C}" sibTransId="{91DEAE6B-57AE-4FB1-8FA3-59AC03EFC838}"/>
    <dgm:cxn modelId="{C1FF6A47-F92C-B045-BFDA-92761242187B}" type="presOf" srcId="{2C8F9870-B18F-463B-859E-79FD0A3C59D0}" destId="{4EF32430-6611-B34C-97F4-2BE091C119DF}" srcOrd="0" destOrd="0" presId="urn:microsoft.com/office/officeart/2005/8/layout/vList2"/>
    <dgm:cxn modelId="{671D7A6F-62BF-416F-8BA1-190656AC947A}" srcId="{346FE980-BB7B-4100-84B9-BC254F784651}" destId="{2C8F9870-B18F-463B-859E-79FD0A3C59D0}" srcOrd="2" destOrd="0" parTransId="{306EBA7E-1641-4FC0-948D-89F4C3EB64E9}" sibTransId="{FD7DF22B-EC67-4451-B0A3-F9AA1C03B29B}"/>
    <dgm:cxn modelId="{8670D958-ED28-6B45-A59E-F703138E0F68}" type="presOf" srcId="{346FE980-BB7B-4100-84B9-BC254F784651}" destId="{9C2236E6-38D6-4F4C-BD05-11F39A4A0330}" srcOrd="0" destOrd="0" presId="urn:microsoft.com/office/officeart/2005/8/layout/vList2"/>
    <dgm:cxn modelId="{50A1185A-064E-433D-A599-A7D4E952B149}" srcId="{346FE980-BB7B-4100-84B9-BC254F784651}" destId="{C7146D35-765A-4E06-A142-95B70AB57927}" srcOrd="1" destOrd="0" parTransId="{9289AE98-FBBB-4A22-92F0-9BB7CE6ECB7A}" sibTransId="{955C92AA-0661-4B9D-94E7-77592EE65683}"/>
    <dgm:cxn modelId="{C40C0BD9-2D43-FB40-B2EE-46FA90CD6100}" type="presOf" srcId="{C7146D35-765A-4E06-A142-95B70AB57927}" destId="{F99C3B81-31C6-3342-9F4A-6C8BEFF1FD05}" srcOrd="0" destOrd="0" presId="urn:microsoft.com/office/officeart/2005/8/layout/vList2"/>
    <dgm:cxn modelId="{7E53D3F8-5B03-9343-85A2-AF4B81116362}" type="presOf" srcId="{4A12028D-6231-41C7-95CC-2827E9DD6AE8}" destId="{55352D4D-A99D-C247-AABF-48DD34A86E27}" srcOrd="0" destOrd="0" presId="urn:microsoft.com/office/officeart/2005/8/layout/vList2"/>
    <dgm:cxn modelId="{280BC81B-9E2F-2D4F-8984-2E70BEF899A9}" type="presParOf" srcId="{9C2236E6-38D6-4F4C-BD05-11F39A4A0330}" destId="{55352D4D-A99D-C247-AABF-48DD34A86E27}" srcOrd="0" destOrd="0" presId="urn:microsoft.com/office/officeart/2005/8/layout/vList2"/>
    <dgm:cxn modelId="{5B540D27-C209-7341-98A9-FA2B08DA765D}" type="presParOf" srcId="{9C2236E6-38D6-4F4C-BD05-11F39A4A0330}" destId="{796C08DB-BEFB-4D46-B897-A9622155D89C}" srcOrd="1" destOrd="0" presId="urn:microsoft.com/office/officeart/2005/8/layout/vList2"/>
    <dgm:cxn modelId="{7C66FA0F-D15C-2E4D-9CEF-CA226ABB6308}" type="presParOf" srcId="{9C2236E6-38D6-4F4C-BD05-11F39A4A0330}" destId="{F99C3B81-31C6-3342-9F4A-6C8BEFF1FD05}" srcOrd="2" destOrd="0" presId="urn:microsoft.com/office/officeart/2005/8/layout/vList2"/>
    <dgm:cxn modelId="{627705E5-DCF8-F44A-BEDD-C1FAFACF4141}" type="presParOf" srcId="{9C2236E6-38D6-4F4C-BD05-11F39A4A0330}" destId="{EAAAF90B-83E7-8F4C-8E0F-EA21EF90AEC7}" srcOrd="3" destOrd="0" presId="urn:microsoft.com/office/officeart/2005/8/layout/vList2"/>
    <dgm:cxn modelId="{2F47592B-378C-EE41-A006-036D3611DF6C}" type="presParOf" srcId="{9C2236E6-38D6-4F4C-BD05-11F39A4A0330}" destId="{4EF32430-6611-B34C-97F4-2BE091C119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F468B-839D-C844-AAED-344D81EAC810}">
      <dsp:nvSpPr>
        <dsp:cNvPr id="0" name=""/>
        <dsp:cNvSpPr/>
      </dsp:nvSpPr>
      <dsp:spPr>
        <a:xfrm>
          <a:off x="0" y="0"/>
          <a:ext cx="7680960" cy="787908"/>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baseline="0" dirty="0">
              <a:latin typeface="Times New Roman" panose="02020603050405020304" pitchFamily="18" charset="0"/>
              <a:cs typeface="Times New Roman" panose="02020603050405020304" pitchFamily="18" charset="0"/>
            </a:rPr>
            <a:t>Social assignment: Talk with newly arrived refugee woman and charities in cities like London, Birmingham, Manchester, and Cardiff to understand how menstrual health, pain, shame and period effects their daily life and well-being (</a:t>
          </a:r>
          <a:r>
            <a:rPr lang="en-IN" sz="1300" kern="1200" baseline="0" dirty="0">
              <a:latin typeface="Times New Roman" panose="02020603050405020304" pitchFamily="18" charset="0"/>
              <a:cs typeface="Times New Roman" panose="02020603050405020304" pitchFamily="18" charset="0"/>
            </a:rPr>
            <a:t>Migrants' Rights Network, 2025).</a:t>
          </a:r>
          <a:endParaRPr lang="en-US" sz="1300" kern="1200" dirty="0">
            <a:latin typeface="Times New Roman" panose="02020603050405020304" pitchFamily="18" charset="0"/>
            <a:cs typeface="Times New Roman" panose="02020603050405020304" pitchFamily="18" charset="0"/>
          </a:endParaRPr>
        </a:p>
      </dsp:txBody>
      <dsp:txXfrm>
        <a:off x="23077" y="23077"/>
        <a:ext cx="6764167" cy="741754"/>
      </dsp:txXfrm>
    </dsp:sp>
    <dsp:sp modelId="{1DD51338-1FFB-2847-969A-8BBBB4DE2FC3}">
      <dsp:nvSpPr>
        <dsp:cNvPr id="0" name=""/>
        <dsp:cNvSpPr/>
      </dsp:nvSpPr>
      <dsp:spPr>
        <a:xfrm>
          <a:off x="643280" y="931164"/>
          <a:ext cx="7680960" cy="787908"/>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Epidemiological &amp; behavioural assignment: use UK data(e.g. 28,000 female asylum secrets in 2025, high levels of period poverty) to Show the scale of the problem and keep behaviours to change(low knowledge, unsafe products, not seeking help) (UK Home Office, 2025)</a:t>
          </a:r>
          <a:endParaRPr lang="en-US" sz="1300" kern="1200" dirty="0">
            <a:latin typeface="Times New Roman" panose="02020603050405020304" pitchFamily="18" charset="0"/>
            <a:cs typeface="Times New Roman" panose="02020603050405020304" pitchFamily="18" charset="0"/>
          </a:endParaRPr>
        </a:p>
      </dsp:txBody>
      <dsp:txXfrm>
        <a:off x="666357" y="954241"/>
        <a:ext cx="6479385" cy="741754"/>
      </dsp:txXfrm>
    </dsp:sp>
    <dsp:sp modelId="{AE14A821-3D4A-AC45-993B-A56903ED329A}">
      <dsp:nvSpPr>
        <dsp:cNvPr id="0" name=""/>
        <dsp:cNvSpPr/>
      </dsp:nvSpPr>
      <dsp:spPr>
        <a:xfrm>
          <a:off x="1276959" y="1862328"/>
          <a:ext cx="7680960" cy="787908"/>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Educational ecological assessment: identify predisposing factors (low  menstrual health literacy, taboos) enabling factors and barriers (Sawadogo et al., 2023)</a:t>
          </a:r>
          <a:endParaRPr lang="en-US" sz="1300" kern="1200" dirty="0">
            <a:latin typeface="Times New Roman" panose="02020603050405020304" pitchFamily="18" charset="0"/>
            <a:cs typeface="Times New Roman" panose="02020603050405020304" pitchFamily="18" charset="0"/>
          </a:endParaRPr>
        </a:p>
      </dsp:txBody>
      <dsp:txXfrm>
        <a:off x="1300036" y="1885405"/>
        <a:ext cx="6488986" cy="741754"/>
      </dsp:txXfrm>
    </dsp:sp>
    <dsp:sp modelId="{A3244481-3274-BB45-850E-52E842141BCB}">
      <dsp:nvSpPr>
        <dsp:cNvPr id="0" name=""/>
        <dsp:cNvSpPr/>
      </dsp:nvSpPr>
      <dsp:spPr>
        <a:xfrm>
          <a:off x="1920239" y="2793491"/>
          <a:ext cx="7680960" cy="787908"/>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Administrative/policy assessment: map existing services and policies(NHSSRH services, refugee charities, period poverty schemes) and decide partners roles, and where the program will fit (NICE, 2021)</a:t>
          </a:r>
          <a:endParaRPr lang="en-US" sz="1300" kern="1200" dirty="0">
            <a:latin typeface="Times New Roman" panose="02020603050405020304" pitchFamily="18" charset="0"/>
            <a:cs typeface="Times New Roman" panose="02020603050405020304" pitchFamily="18" charset="0"/>
          </a:endParaRPr>
        </a:p>
      </dsp:txBody>
      <dsp:txXfrm>
        <a:off x="1943316" y="2816568"/>
        <a:ext cx="6479385" cy="741754"/>
      </dsp:txXfrm>
    </dsp:sp>
    <dsp:sp modelId="{4DEE8A63-7810-6941-A3BC-908EB8F96407}">
      <dsp:nvSpPr>
        <dsp:cNvPr id="0" name=""/>
        <dsp:cNvSpPr/>
      </dsp:nvSpPr>
      <dsp:spPr>
        <a:xfrm>
          <a:off x="7168819" y="603465"/>
          <a:ext cx="512140" cy="512140"/>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044271AA-7E7E-5146-90F0-5686D1CAED61}">
      <dsp:nvSpPr>
        <dsp:cNvPr id="0" name=""/>
        <dsp:cNvSpPr/>
      </dsp:nvSpPr>
      <dsp:spPr>
        <a:xfrm>
          <a:off x="7812100" y="1534629"/>
          <a:ext cx="512140" cy="512140"/>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32F1B631-11DE-404F-8C81-4FF6A611FD24}">
      <dsp:nvSpPr>
        <dsp:cNvPr id="0" name=""/>
        <dsp:cNvSpPr/>
      </dsp:nvSpPr>
      <dsp:spPr>
        <a:xfrm>
          <a:off x="8445779" y="2465793"/>
          <a:ext cx="512140" cy="512140"/>
        </a:xfrm>
        <a:prstGeom prst="downArrow">
          <a:avLst>
            <a:gd name="adj1" fmla="val 55000"/>
            <a:gd name="adj2" fmla="val 45000"/>
          </a:avLst>
        </a:prstGeom>
        <a:solidFill>
          <a:schemeClr val="accent4">
            <a:tint val="40000"/>
            <a:alpha val="90000"/>
            <a:hueOff val="0"/>
            <a:satOff val="0"/>
            <a:lumOff val="0"/>
            <a:alphaOff val="0"/>
          </a:schemeClr>
        </a:solidFill>
        <a:ln w="34925" cap="flat" cmpd="sng" algn="in">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52D4D-A99D-C247-AABF-48DD34A86E27}">
      <dsp:nvSpPr>
        <dsp:cNvPr id="0" name=""/>
        <dsp:cNvSpPr/>
      </dsp:nvSpPr>
      <dsp:spPr>
        <a:xfrm>
          <a:off x="0" y="111161"/>
          <a:ext cx="6506304" cy="1750612"/>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baseline="0" dirty="0">
              <a:latin typeface="Times New Roman" panose="02020603050405020304" pitchFamily="18" charset="0"/>
              <a:cs typeface="Times New Roman" panose="02020603050405020304" pitchFamily="18" charset="0"/>
            </a:rPr>
            <a:t>Data protection: </a:t>
          </a:r>
          <a:r>
            <a:rPr lang="en-US" sz="1800" kern="1200" baseline="0" dirty="0">
              <a:latin typeface="Times New Roman" panose="02020603050405020304" pitchFamily="18" charset="0"/>
              <a:cs typeface="Times New Roman" panose="02020603050405020304" pitchFamily="18" charset="0"/>
            </a:rPr>
            <a:t>Collecting phone numbers, and health related questions requires compliance with UK data protection law and GDPR, including data </a:t>
          </a:r>
          <a:r>
            <a:rPr lang="en-US" sz="1800" kern="1200" baseline="0" dirty="0" err="1">
              <a:latin typeface="Times New Roman" panose="02020603050405020304" pitchFamily="18" charset="0"/>
              <a:cs typeface="Times New Roman" panose="02020603050405020304" pitchFamily="18" charset="0"/>
            </a:rPr>
            <a:t>minimisation</a:t>
          </a:r>
          <a:r>
            <a:rPr lang="en-US" sz="1800" kern="1200" baseline="0" dirty="0">
              <a:latin typeface="Times New Roman" panose="02020603050405020304" pitchFamily="18" charset="0"/>
              <a:cs typeface="Times New Roman" panose="02020603050405020304" pitchFamily="18" charset="0"/>
            </a:rPr>
            <a:t>, secure storage, and clear consent, which digital mental-health WhatsApp </a:t>
          </a:r>
          <a:r>
            <a:rPr lang="en-US" sz="1800" kern="1200" baseline="0" dirty="0" err="1">
              <a:latin typeface="Times New Roman" panose="02020603050405020304" pitchFamily="18" charset="0"/>
              <a:cs typeface="Times New Roman" panose="02020603050405020304" pitchFamily="18" charset="0"/>
            </a:rPr>
            <a:t>programmes</a:t>
          </a:r>
          <a:r>
            <a:rPr lang="en-US" sz="1800" kern="1200" baseline="0" dirty="0">
              <a:latin typeface="Times New Roman" panose="02020603050405020304" pitchFamily="18" charset="0"/>
              <a:cs typeface="Times New Roman" panose="02020603050405020304" pitchFamily="18" charset="0"/>
            </a:rPr>
            <a:t> highlight as critical to maintain trust </a:t>
          </a:r>
          <a:r>
            <a:rPr lang="en-IN" sz="1800" kern="1200" baseline="0" dirty="0">
              <a:latin typeface="Times New Roman" panose="02020603050405020304" pitchFamily="18" charset="0"/>
              <a:cs typeface="Times New Roman" panose="02020603050405020304" pitchFamily="18" charset="0"/>
            </a:rPr>
            <a:t>(Owusu et al., 2025).</a:t>
          </a:r>
          <a:endParaRPr lang="en-US" sz="1800" kern="1200" dirty="0">
            <a:latin typeface="Times New Roman" panose="02020603050405020304" pitchFamily="18" charset="0"/>
            <a:cs typeface="Times New Roman" panose="02020603050405020304" pitchFamily="18" charset="0"/>
          </a:endParaRPr>
        </a:p>
      </dsp:txBody>
      <dsp:txXfrm>
        <a:off x="85458" y="196619"/>
        <a:ext cx="6335388" cy="1579696"/>
      </dsp:txXfrm>
    </dsp:sp>
    <dsp:sp modelId="{F99C3B81-31C6-3342-9F4A-6C8BEFF1FD05}">
      <dsp:nvSpPr>
        <dsp:cNvPr id="0" name=""/>
        <dsp:cNvSpPr/>
      </dsp:nvSpPr>
      <dsp:spPr>
        <a:xfrm>
          <a:off x="0" y="1913613"/>
          <a:ext cx="6506304" cy="1750612"/>
        </a:xfrm>
        <a:prstGeom prst="roundRect">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b="1" kern="1200" baseline="0" dirty="0">
              <a:latin typeface="Times New Roman" panose="02020603050405020304" pitchFamily="18" charset="0"/>
              <a:cs typeface="Times New Roman" panose="02020603050405020304" pitchFamily="18" charset="0"/>
            </a:rPr>
            <a:t>Informed consent: </a:t>
          </a:r>
          <a:r>
            <a:rPr lang="en-IN" sz="1800" kern="1200" baseline="0" dirty="0">
              <a:latin typeface="Times New Roman" panose="02020603050405020304" pitchFamily="18" charset="0"/>
              <a:cs typeface="Times New Roman" panose="02020603050405020304" pitchFamily="18" charset="0"/>
            </a:rPr>
            <a:t>Refugee woman may have experienced trauma and mistrust; consent must use clear, translated information emphasising that participation is voluntary and will not affect asylum claims or access to services (Sawadogo et al., 2023).</a:t>
          </a:r>
          <a:endParaRPr lang="en-US" sz="1800" kern="1200" dirty="0">
            <a:latin typeface="Times New Roman" panose="02020603050405020304" pitchFamily="18" charset="0"/>
            <a:cs typeface="Times New Roman" panose="02020603050405020304" pitchFamily="18" charset="0"/>
          </a:endParaRPr>
        </a:p>
      </dsp:txBody>
      <dsp:txXfrm>
        <a:off x="85458" y="1999071"/>
        <a:ext cx="6335388" cy="1579696"/>
      </dsp:txXfrm>
    </dsp:sp>
    <dsp:sp modelId="{4EF32430-6611-B34C-97F4-2BE091C119DF}">
      <dsp:nvSpPr>
        <dsp:cNvPr id="0" name=""/>
        <dsp:cNvSpPr/>
      </dsp:nvSpPr>
      <dsp:spPr>
        <a:xfrm>
          <a:off x="0" y="3716066"/>
          <a:ext cx="6506304" cy="1750612"/>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b="1" kern="1200" baseline="0" dirty="0">
              <a:latin typeface="Times New Roman" panose="02020603050405020304" pitchFamily="18" charset="0"/>
              <a:cs typeface="Times New Roman" panose="02020603050405020304" pitchFamily="18" charset="0"/>
            </a:rPr>
            <a:t>Clinical safety: </a:t>
          </a:r>
          <a:r>
            <a:rPr lang="en-IN" sz="1800" kern="1200" baseline="0" dirty="0">
              <a:latin typeface="Times New Roman" panose="02020603050405020304" pitchFamily="18" charset="0"/>
              <a:cs typeface="Times New Roman" panose="02020603050405020304" pitchFamily="18" charset="0"/>
            </a:rPr>
            <a:t>The intervention cannot replace clinical assessment; clear protocols are needed for identifying red flag symptoms (e.g. very heavy bleeding, severe pain) and sign posting to NHS services in Line with NICE heavy-menstrual-bleeding guidance (NICE NG88; Pelly et al., 2023).</a:t>
          </a:r>
          <a:br>
            <a:rPr lang="en-IN" sz="1800" kern="1200" baseline="0" dirty="0">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85458" y="3801524"/>
        <a:ext cx="6335388" cy="157969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4866546-09D8-943A-8818-DB50A6C0F9A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IN"/>
              <a:t>AMI</a:t>
            </a:r>
          </a:p>
        </p:txBody>
      </p:sp>
      <p:sp>
        <p:nvSpPr>
          <p:cNvPr id="3" name="Date Placeholder 2">
            <a:extLst>
              <a:ext uri="{FF2B5EF4-FFF2-40B4-BE49-F238E27FC236}">
                <a16:creationId xmlns:a16="http://schemas.microsoft.com/office/drawing/2014/main" id="{EFC8DE6A-D2AE-1A40-1998-279B49BAA8F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E9A31EE-1549-4B21-8BE5-1DB1744B578C}" type="datetimeFigureOut">
              <a:rPr lang="en-IN" smtClean="0"/>
              <a:t>15-07-2026</a:t>
            </a:fld>
            <a:endParaRPr lang="en-IN"/>
          </a:p>
        </p:txBody>
      </p:sp>
      <p:sp>
        <p:nvSpPr>
          <p:cNvPr id="4" name="Footer Placeholder 3">
            <a:extLst>
              <a:ext uri="{FF2B5EF4-FFF2-40B4-BE49-F238E27FC236}">
                <a16:creationId xmlns:a16="http://schemas.microsoft.com/office/drawing/2014/main" id="{19E2305D-5A05-5EDF-3401-76C2C00A6B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a:extLst>
              <a:ext uri="{FF2B5EF4-FFF2-40B4-BE49-F238E27FC236}">
                <a16:creationId xmlns:a16="http://schemas.microsoft.com/office/drawing/2014/main" id="{BB25D6DA-76C9-6A8D-86FE-8914F6FDF5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C09BD64-A53D-4F1A-94D5-969725C6D7F6}" type="slidenum">
              <a:rPr lang="en-IN" smtClean="0"/>
              <a:t>‹#›</a:t>
            </a:fld>
            <a:endParaRPr lang="en-IN"/>
          </a:p>
        </p:txBody>
      </p:sp>
    </p:spTree>
    <p:extLst>
      <p:ext uri="{BB962C8B-B14F-4D97-AF65-F5344CB8AC3E}">
        <p14:creationId xmlns:p14="http://schemas.microsoft.com/office/powerpoint/2010/main" val="166488879"/>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AMI</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0BB46-83B5-AB46-8679-088DAEFDF2AA}" type="datetimeFigureOut">
              <a:rPr lang="en-US" smtClean="0"/>
              <a:t>7/15/2026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FC37CE-8AAE-3E41-B22F-1C969A3C157B}" type="slidenum">
              <a:rPr lang="en-US" smtClean="0"/>
              <a:t>‹#›</a:t>
            </a:fld>
            <a:endParaRPr lang="en-US"/>
          </a:p>
        </p:txBody>
      </p:sp>
    </p:spTree>
    <p:extLst>
      <p:ext uri="{BB962C8B-B14F-4D97-AF65-F5344CB8AC3E}">
        <p14:creationId xmlns:p14="http://schemas.microsoft.com/office/powerpoint/2010/main" val="31267259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FC37CE-8AAE-3E41-B22F-1C969A3C157B}" type="slidenum">
              <a:rPr lang="en-US" smtClean="0"/>
              <a:t>2</a:t>
            </a:fld>
            <a:endParaRPr lang="en-US"/>
          </a:p>
        </p:txBody>
      </p:sp>
      <p:sp>
        <p:nvSpPr>
          <p:cNvPr id="5" name="Header Placeholder 4">
            <a:extLst>
              <a:ext uri="{FF2B5EF4-FFF2-40B4-BE49-F238E27FC236}">
                <a16:creationId xmlns:a16="http://schemas.microsoft.com/office/drawing/2014/main" id="{55DBE447-DEE7-9ECC-E6B2-D4CEF3A56B1B}"/>
              </a:ext>
            </a:extLst>
          </p:cNvPr>
          <p:cNvSpPr>
            <a:spLocks noGrp="1"/>
          </p:cNvSpPr>
          <p:nvPr>
            <p:ph type="hdr" sz="quarter"/>
          </p:nvPr>
        </p:nvSpPr>
        <p:spPr/>
        <p:txBody>
          <a:bodyPr/>
          <a:lstStyle/>
          <a:p>
            <a:r>
              <a:rPr lang="en-US"/>
              <a:t>AMI</a:t>
            </a:r>
          </a:p>
        </p:txBody>
      </p:sp>
    </p:spTree>
    <p:extLst>
      <p:ext uri="{BB962C8B-B14F-4D97-AF65-F5344CB8AC3E}">
        <p14:creationId xmlns:p14="http://schemas.microsoft.com/office/powerpoint/2010/main" val="3502160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03BE4CC-85AA-4F6A-AECC-22E218ED7AB0}" type="datetime1">
              <a:rPr lang="en-US" smtClean="0"/>
              <a:t>7/15/2026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A170386-BC00-8B44-A42E-D38F1BF38C15}"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65453898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E5C64-52E6-4A38-B212-A61AF5768140}" type="datetime1">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2029605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EA2B26C-D9A0-4185-8717-689586CE350B}" type="datetime1">
              <a:rPr lang="en-US" smtClean="0"/>
              <a:t>7/15/2026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4542976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0B06BD6-19FE-488C-A0D6-4F265E6F5C3E}" type="datetime1">
              <a:rPr lang="en-US" smtClean="0"/>
              <a:t>7/15/2026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77819274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9BE10DF-9734-495F-B65C-7D90E4E53912}" type="datetime1">
              <a:rPr lang="en-US" smtClean="0"/>
              <a:t>7/15/2026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9790300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64615AF-A5FC-4A64-9F57-3ECF226A6576}" type="datetime1">
              <a:rPr lang="en-US" smtClean="0"/>
              <a:t>7/15/2026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10201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24A922-FFB3-484B-BB92-ACBC93B4C8EC}" type="datetime1">
              <a:rPr lang="en-US" smtClean="0"/>
              <a:t>7/15/2026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3533567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8C5F5B7-3FE4-4155-A5A4-CF62712BBE93}" type="datetime1">
              <a:rPr lang="en-US" smtClean="0"/>
              <a:t>7/15/2026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6540900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DE0904A-A213-413E-8925-3AA3E7FFD47F}" type="datetime1">
              <a:rPr lang="en-US" smtClean="0"/>
              <a:t>7/15/2026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8210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0F0C88-D451-429E-8475-03B2CEA196C1}" type="datetime1">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2425557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E222A9-1EAF-4950-A2AE-95FDBBF7C44D}" type="datetime1">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65063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85F71DC-F24C-40E4-9A03-2F4ACDD65819}" type="datetime1">
              <a:rPr lang="en-US" smtClean="0"/>
              <a:t>7/15/2026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A170386-BC00-8B44-A42E-D38F1BF38C15}"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76496899"/>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mc.ncbi.nlm.nih.gov/articles/PMC10501608/" TargetMode="External"/><Relationship Id="rId2" Type="http://schemas.openxmlformats.org/officeDocument/2006/relationships/hyperlink" Target="https://pmc.ncbi.nlm.nih.gov/articles/PMC11948744/" TargetMode="External"/><Relationship Id="rId1" Type="http://schemas.openxmlformats.org/officeDocument/2006/relationships/slideLayout" Target="../slideLayouts/slideLayout2.xml"/><Relationship Id="rId6" Type="http://schemas.openxmlformats.org/officeDocument/2006/relationships/hyperlink" Target="https://pmc.ncbi.nlm.nih.gov/articles/PMC11053574/" TargetMode="External"/><Relationship Id="rId5" Type="http://schemas.openxmlformats.org/officeDocument/2006/relationships/hyperlink" Target="https://migrantsrights.org.uk/2025/05/27/menstrual-health/" TargetMode="External"/><Relationship Id="rId4" Type="http://schemas.openxmlformats.org/officeDocument/2006/relationships/hyperlink" Target="https://www.inkinddirect.org/wp-content/uploads/2024/02/The-State-of-Period-Equity-in-the-UK-Feb-2024.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pmc.ncbi.nlm.nih.gov/articles/PMC10466959/" TargetMode="External"/><Relationship Id="rId2" Type="http://schemas.openxmlformats.org/officeDocument/2006/relationships/hyperlink" Target="https://pmc.ncbi.nlm.nih.gov/articles/PMC12247272/" TargetMode="External"/><Relationship Id="rId1" Type="http://schemas.openxmlformats.org/officeDocument/2006/relationships/slideLayout" Target="../slideLayouts/slideLayout2.xml"/><Relationship Id="rId6" Type="http://schemas.openxmlformats.org/officeDocument/2006/relationships/hyperlink" Target="https://www.gov.uk/government/statistics/immigration-system-statistics-year-ending-september-2025" TargetMode="External"/><Relationship Id="rId5" Type="http://schemas.openxmlformats.org/officeDocument/2006/relationships/hyperlink" Target="https://implementationscience.biomedcentral.com/articles/10.1186/1748-5908-6-42" TargetMode="External"/><Relationship Id="rId4" Type="http://schemas.openxmlformats.org/officeDocument/2006/relationships/hyperlink" Target="https://www.nice.org.uk/guidance/ng88"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government-response-to-the-women-and-equalities-committee-report-on-womens-reproducti" TargetMode="External"/><Relationship Id="rId2" Type="http://schemas.openxmlformats.org/officeDocument/2006/relationships/hyperlink" Target="https://migrationobservatory.ox.ac.uk/resources/briefings/migration-to-the-uk-asylum/" TargetMode="External"/><Relationship Id="rId1" Type="http://schemas.openxmlformats.org/officeDocument/2006/relationships/slideLayout" Target="../slideLayouts/slideLayout2.xml"/><Relationship Id="rId6" Type="http://schemas.openxmlformats.org/officeDocument/2006/relationships/hyperlink" Target="https://journals.plos.org/plosone/article?id=10.1371/journal.pone.0190974" TargetMode="External"/><Relationship Id="rId5" Type="http://schemas.openxmlformats.org/officeDocument/2006/relationships/hyperlink" Target="https://bmcpublichealth.biomedcentral.com/articles/10.1186/s12889-018-6046-0" TargetMode="External"/><Relationship Id="rId4" Type="http://schemas.openxmlformats.org/officeDocument/2006/relationships/hyperlink" Target="https://trustforlondon.org.uk/news/bloody-good-period-tackling-the-growing-issue-of-period-poverty/"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developmentbookshelf.com/doi/10.3362/1756-3488.2019.028" TargetMode="External"/><Relationship Id="rId2" Type="http://schemas.openxmlformats.org/officeDocument/2006/relationships/hyperlink" Target="https://bmcwomenshealth.biomedcentral.com/articles/10.1186/s12905-017-0391-4" TargetMode="External"/><Relationship Id="rId1" Type="http://schemas.openxmlformats.org/officeDocument/2006/relationships/slideLayout" Target="../slideLayouts/slideLayout2.xml"/><Relationship Id="rId6" Type="http://schemas.openxmlformats.org/officeDocument/2006/relationships/hyperlink" Target="https://bmcpublichealth.biomedcentral.com/articles/10.1186/s12889-023-15432-1" TargetMode="External"/><Relationship Id="rId5" Type="http://schemas.openxmlformats.org/officeDocument/2006/relationships/hyperlink" Target="https://www.unhcr.org/publications/women-on-the-run" TargetMode="External"/><Relationship Id="rId4" Type="http://schemas.openxmlformats.org/officeDocument/2006/relationships/hyperlink" Target="https://www.who.int/publications/i/item/9789240094593"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pmc.ncbi.nlm.nih.gov/articles/PMC12957611/" TargetMode="External"/><Relationship Id="rId2" Type="http://schemas.openxmlformats.org/officeDocument/2006/relationships/hyperlink" Target="https://academic.oup.com/jrs/article/36/2/234/7123456" TargetMode="External"/><Relationship Id="rId1" Type="http://schemas.openxmlformats.org/officeDocument/2006/relationships/slideLayout" Target="../slideLayouts/slideLayout2.xml"/><Relationship Id="rId6" Type="http://schemas.openxmlformats.org/officeDocument/2006/relationships/hyperlink" Target="https://drexel.edu/medicine/academics/md-program/scholars-programs/womens-health-education-program/whep-blog/navigating-menstrual-health-challenges-among-immigrant-and-refugee-women" TargetMode="External"/><Relationship Id="rId5" Type="http://schemas.openxmlformats.org/officeDocument/2006/relationships/hyperlink" Target="https://link.springer.com/article/10.1007/s10826-022-02456-7" TargetMode="External"/><Relationship Id="rId4" Type="http://schemas.openxmlformats.org/officeDocument/2006/relationships/hyperlink" Target="https://www.jmir.org/2019/8/e14375/"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statistics/immigration-system-statistics-year-ending-december-2025" TargetMode="External"/><Relationship Id="rId2" Type="http://schemas.openxmlformats.org/officeDocument/2006/relationships/hyperlink" Target="https://www.bloodygoodperiod.com/period-poverty" TargetMode="External"/><Relationship Id="rId1" Type="http://schemas.openxmlformats.org/officeDocument/2006/relationships/slideLayout" Target="../slideLayouts/slideLayout2.xml"/><Relationship Id="rId6" Type="http://schemas.openxmlformats.org/officeDocument/2006/relationships/hyperlink" Target="https://www.hepi.ac.uk/2024/01/22/period-poverty-in-uk-higher-education-addressing-stigma-and-empowering-students/" TargetMode="External"/><Relationship Id="rId5" Type="http://schemas.openxmlformats.org/officeDocument/2006/relationships/hyperlink" Target="https://trustforlondon.org.uk/news/bloody-good-period-tackling-the-growing-issue-of-period-poverty/" TargetMode="External"/><Relationship Id="rId4" Type="http://schemas.openxmlformats.org/officeDocument/2006/relationships/hyperlink" Target="https://asylumineurope.org/reports/country/united-kingdom/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C0306F-2B97-16FC-4F72-73EF73902DB9}"/>
              </a:ext>
            </a:extLst>
          </p:cNvPr>
          <p:cNvSpPr>
            <a:spLocks noGrp="1"/>
          </p:cNvSpPr>
          <p:nvPr>
            <p:ph idx="1"/>
          </p:nvPr>
        </p:nvSpPr>
        <p:spPr>
          <a:xfrm>
            <a:off x="1371600" y="259773"/>
            <a:ext cx="9601200" cy="5607627"/>
          </a:xfrm>
        </p:spPr>
        <p:txBody>
          <a:bodyPr/>
          <a:lstStyle/>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gn="ctr">
              <a:lnSpc>
                <a:spcPct val="120000"/>
              </a:lnSpc>
              <a:buNone/>
            </a:pPr>
            <a:r>
              <a:rPr lang="en-US" dirty="0">
                <a:latin typeface="Times New Roman" panose="02020603050405020304" pitchFamily="18" charset="0"/>
                <a:cs typeface="Times New Roman" panose="02020603050405020304" pitchFamily="18" charset="0"/>
              </a:rPr>
              <a:t>Component 3 – Group Presentation</a:t>
            </a:r>
          </a:p>
          <a:p>
            <a:pPr marL="155448" indent="0" algn="ctr">
              <a:lnSpc>
                <a:spcPct val="120000"/>
              </a:lnSpc>
              <a:buNone/>
            </a:pPr>
            <a:r>
              <a:rPr lang="en-US" dirty="0">
                <a:latin typeface="Times New Roman" panose="02020603050405020304" pitchFamily="18" charset="0"/>
                <a:cs typeface="Times New Roman" panose="02020603050405020304" pitchFamily="18" charset="0"/>
              </a:rPr>
              <a:t>MSc Public Health and Social Care in Practice </a:t>
            </a:r>
          </a:p>
          <a:p>
            <a:pPr marL="155448" indent="0" algn="ctr">
              <a:lnSpc>
                <a:spcPct val="120000"/>
              </a:lnSpc>
              <a:buNone/>
            </a:pPr>
            <a:r>
              <a:rPr lang="en-US" dirty="0">
                <a:latin typeface="Times New Roman" panose="02020603050405020304" pitchFamily="18" charset="0"/>
                <a:cs typeface="Times New Roman" panose="02020603050405020304" pitchFamily="18" charset="0"/>
              </a:rPr>
              <a:t>LCHS7009</a:t>
            </a:r>
          </a:p>
          <a:p>
            <a:pPr marL="155448" indent="0" algn="ctr">
              <a:lnSpc>
                <a:spcPct val="120000"/>
              </a:lnSpc>
              <a:buNone/>
            </a:pPr>
            <a:r>
              <a:rPr lang="en-US" dirty="0">
                <a:latin typeface="Times New Roman" panose="02020603050405020304" pitchFamily="18" charset="0"/>
                <a:cs typeface="Times New Roman" panose="02020603050405020304" pitchFamily="18" charset="0"/>
              </a:rPr>
              <a:t>Student Names: Bharath Pogula, Mohammed Hamza, Ami </a:t>
            </a:r>
            <a:r>
              <a:rPr lang="en-US" dirty="0" err="1">
                <a:latin typeface="Times New Roman" panose="02020603050405020304" pitchFamily="18" charset="0"/>
                <a:cs typeface="Times New Roman" panose="02020603050405020304" pitchFamily="18" charset="0"/>
              </a:rPr>
              <a:t>patel</a:t>
            </a:r>
            <a:r>
              <a:rPr lang="en-US" dirty="0">
                <a:latin typeface="Times New Roman" panose="02020603050405020304" pitchFamily="18"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379112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7316E-BF6D-7B00-96CE-71DBC4318A6A}"/>
              </a:ext>
            </a:extLst>
          </p:cNvPr>
          <p:cNvSpPr>
            <a:spLocks noGrp="1"/>
          </p:cNvSpPr>
          <p:nvPr>
            <p:ph type="ctrTitle"/>
          </p:nvPr>
        </p:nvSpPr>
        <p:spPr/>
        <p:txBody>
          <a:bodyPr/>
          <a:lstStyle/>
          <a:p>
            <a:r>
              <a:rPr lang="en-US" dirty="0"/>
              <a:t>“</a:t>
            </a:r>
            <a:r>
              <a:rPr lang="en-US" b="1" dirty="0">
                <a:latin typeface="Times New Roman" panose="02020603050405020304" pitchFamily="18" charset="0"/>
                <a:cs typeface="Times New Roman" panose="02020603050405020304" pitchFamily="18" charset="0"/>
              </a:rPr>
              <a:t>Her health, her voice</a:t>
            </a:r>
            <a:r>
              <a:rPr lang="en-US" dirty="0"/>
              <a:t>”</a:t>
            </a:r>
          </a:p>
        </p:txBody>
      </p:sp>
      <p:sp>
        <p:nvSpPr>
          <p:cNvPr id="3" name="Subtitle 2">
            <a:extLst>
              <a:ext uri="{FF2B5EF4-FFF2-40B4-BE49-F238E27FC236}">
                <a16:creationId xmlns:a16="http://schemas.microsoft.com/office/drawing/2014/main" id="{D10038C2-E927-A543-4284-33A9AE80BCD3}"/>
              </a:ext>
            </a:extLst>
          </p:cNvPr>
          <p:cNvSpPr>
            <a:spLocks noGrp="1"/>
          </p:cNvSpPr>
          <p:nvPr>
            <p:ph type="subTitle" idx="1"/>
          </p:nvPr>
        </p:nvSpPr>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A Multilingual WhatsApp and short-Video Digital Intervention to Improve Menstrual Health Literacy in Newly Arrived Refugee Women </a:t>
            </a:r>
          </a:p>
        </p:txBody>
      </p:sp>
      <p:sp>
        <p:nvSpPr>
          <p:cNvPr id="4" name="TextBox 3">
            <a:extLst>
              <a:ext uri="{FF2B5EF4-FFF2-40B4-BE49-F238E27FC236}">
                <a16:creationId xmlns:a16="http://schemas.microsoft.com/office/drawing/2014/main" id="{F7D4FF85-052D-BD23-D740-CB9A9ADD8BD0}"/>
              </a:ext>
            </a:extLst>
          </p:cNvPr>
          <p:cNvSpPr txBox="1"/>
          <p:nvPr/>
        </p:nvSpPr>
        <p:spPr>
          <a:xfrm>
            <a:off x="10502536" y="6296297"/>
            <a:ext cx="1323946" cy="369332"/>
          </a:xfrm>
          <a:prstGeom prst="rect">
            <a:avLst/>
          </a:prstGeom>
          <a:noFill/>
        </p:spPr>
        <p:txBody>
          <a:bodyPr wrap="square" rtlCol="0">
            <a:spAutoFit/>
          </a:bodyPr>
          <a:lstStyle/>
          <a:p>
            <a:r>
              <a:rPr lang="en-US" b="1" dirty="0"/>
              <a:t>AMI PATEL</a:t>
            </a:r>
            <a:endParaRPr lang="en-IN" b="1" dirty="0"/>
          </a:p>
        </p:txBody>
      </p:sp>
    </p:spTree>
    <p:extLst>
      <p:ext uri="{BB962C8B-B14F-4D97-AF65-F5344CB8AC3E}">
        <p14:creationId xmlns:p14="http://schemas.microsoft.com/office/powerpoint/2010/main" val="2506188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8" name="Rectangle 1037">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ich picture for the “Her Health, Her Voice” multilingual WhatsApp and short-video intervention to improve menstrual health literacy among newly arrived refugee women.">
            <a:extLst>
              <a:ext uri="{FF2B5EF4-FFF2-40B4-BE49-F238E27FC236}">
                <a16:creationId xmlns:a16="http://schemas.microsoft.com/office/drawing/2014/main" id="{A76D506A-2325-0C10-1D7C-9D6731DBB3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3112" b="1"/>
          <a:stretch>
            <a:fillRect/>
          </a:stretch>
        </p:blipFill>
        <p:spPr bwMode="auto">
          <a:xfrm>
            <a:off x="858392" y="480515"/>
            <a:ext cx="10475215"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600D743-EC25-28D3-4923-742B6CCF76AF}"/>
              </a:ext>
            </a:extLst>
          </p:cNvPr>
          <p:cNvSpPr txBox="1"/>
          <p:nvPr/>
        </p:nvSpPr>
        <p:spPr>
          <a:xfrm>
            <a:off x="5580243" y="6407984"/>
            <a:ext cx="157734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sp>
        <p:nvSpPr>
          <p:cNvPr id="3" name="TextBox 2">
            <a:extLst>
              <a:ext uri="{FF2B5EF4-FFF2-40B4-BE49-F238E27FC236}">
                <a16:creationId xmlns:a16="http://schemas.microsoft.com/office/drawing/2014/main" id="{D86E4DCC-270E-0B94-0170-D2843A7665FB}"/>
              </a:ext>
            </a:extLst>
          </p:cNvPr>
          <p:cNvSpPr txBox="1"/>
          <p:nvPr/>
        </p:nvSpPr>
        <p:spPr>
          <a:xfrm>
            <a:off x="10619936" y="6309659"/>
            <a:ext cx="6096000" cy="369332"/>
          </a:xfrm>
          <a:prstGeom prst="rect">
            <a:avLst/>
          </a:prstGeom>
          <a:noFill/>
        </p:spPr>
        <p:txBody>
          <a:bodyPr wrap="square">
            <a:spAutoFit/>
          </a:bodyPr>
          <a:lstStyle/>
          <a:p>
            <a:r>
              <a:rPr lang="en-US" b="1" dirty="0"/>
              <a:t>AMI PATEL</a:t>
            </a:r>
            <a:endParaRPr lang="en-IN" b="1" dirty="0"/>
          </a:p>
        </p:txBody>
      </p:sp>
    </p:spTree>
    <p:extLst>
      <p:ext uri="{BB962C8B-B14F-4D97-AF65-F5344CB8AC3E}">
        <p14:creationId xmlns:p14="http://schemas.microsoft.com/office/powerpoint/2010/main" val="2493499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91AF-EBD4-2543-7B6F-5830133663B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Target Group and Public Health Problem</a:t>
            </a:r>
          </a:p>
        </p:txBody>
      </p:sp>
      <p:sp>
        <p:nvSpPr>
          <p:cNvPr id="3" name="Content Placeholder 2">
            <a:extLst>
              <a:ext uri="{FF2B5EF4-FFF2-40B4-BE49-F238E27FC236}">
                <a16:creationId xmlns:a16="http://schemas.microsoft.com/office/drawing/2014/main" id="{5C5E5B37-46C1-79EA-6628-CFAFE2B238DB}"/>
              </a:ext>
            </a:extLst>
          </p:cNvPr>
          <p:cNvSpPr>
            <a:spLocks noGrp="1"/>
          </p:cNvSpPr>
          <p:nvPr>
            <p:ph idx="1"/>
          </p:nvPr>
        </p:nvSpPr>
        <p:spPr>
          <a:xfrm>
            <a:off x="1004047" y="2286000"/>
            <a:ext cx="11187953" cy="4168588"/>
          </a:xfrm>
        </p:spPr>
        <p:txBody>
          <a:bodyPr>
            <a:normAutofit fontScale="92500" lnSpcReduction="20000"/>
          </a:bodyPr>
          <a:lstStyle/>
          <a:p>
            <a:pPr marL="0" indent="0" algn="just">
              <a:buNone/>
            </a:pPr>
            <a:r>
              <a:rPr lang="en-US" sz="1800" b="1" dirty="0">
                <a:latin typeface="Times New Roman" panose="02020603050405020304" pitchFamily="18" charset="0"/>
                <a:cs typeface="Times New Roman" panose="02020603050405020304" pitchFamily="18" charset="0"/>
              </a:rPr>
              <a:t>Target Group: </a:t>
            </a:r>
            <a:r>
              <a:rPr lang="en-US" sz="1800" dirty="0">
                <a:latin typeface="Times New Roman" panose="02020603050405020304" pitchFamily="18" charset="0"/>
                <a:cs typeface="Times New Roman" panose="02020603050405020304" pitchFamily="18" charset="0"/>
              </a:rPr>
              <a:t>Newly arrived women (aged 18-45) in UK asylum accommodation, reception centers and community refugee support groups </a:t>
            </a:r>
            <a:r>
              <a:rPr lang="en-IN" sz="1800" dirty="0">
                <a:latin typeface="Times New Roman" panose="02020603050405020304" pitchFamily="18" charset="0"/>
                <a:cs typeface="Times New Roman" panose="02020603050405020304" pitchFamily="18" charset="0"/>
              </a:rPr>
              <a:t>(UNHCR; Sawadogo et al., 2023).</a:t>
            </a:r>
          </a:p>
          <a:p>
            <a:pPr marL="0" indent="0" algn="just">
              <a:buNone/>
            </a:pPr>
            <a:r>
              <a:rPr lang="en-IN" sz="1800" dirty="0">
                <a:latin typeface="Times New Roman" panose="02020603050405020304" pitchFamily="18" charset="0"/>
                <a:cs typeface="Times New Roman" panose="02020603050405020304" pitchFamily="18" charset="0"/>
              </a:rPr>
              <a:t>In 2025, approximately 21,600 adult woman and 6500 girls(about 28,000 females in total) climate asylum in the UK </a:t>
            </a:r>
            <a:r>
              <a:rPr lang="en-IN" dirty="0">
                <a:latin typeface="Times New Roman" panose="02020603050405020304" pitchFamily="18" charset="0"/>
                <a:cs typeface="Times New Roman" panose="02020603050405020304" pitchFamily="18" charset="0"/>
              </a:rPr>
              <a:t>(Home Office, 2025).</a:t>
            </a:r>
            <a:endParaRPr lang="en-IN" sz="1800" dirty="0">
              <a:latin typeface="Times New Roman" panose="02020603050405020304" pitchFamily="18" charset="0"/>
              <a:cs typeface="Times New Roman" panose="02020603050405020304" pitchFamily="18" charset="0"/>
            </a:endParaRPr>
          </a:p>
          <a:p>
            <a:pPr marL="0" indent="0" algn="just">
              <a:buNone/>
            </a:pPr>
            <a:r>
              <a:rPr lang="en-US" sz="1800" b="1" dirty="0">
                <a:latin typeface="Times New Roman" panose="02020603050405020304" pitchFamily="18" charset="0"/>
                <a:cs typeface="Times New Roman" panose="02020603050405020304" pitchFamily="18" charset="0"/>
              </a:rPr>
              <a:t>Setting: </a:t>
            </a:r>
            <a:r>
              <a:rPr lang="en-US" sz="1800" dirty="0">
                <a:latin typeface="Times New Roman" panose="02020603050405020304" pitchFamily="18" charset="0"/>
                <a:cs typeface="Times New Roman" panose="02020603050405020304" pitchFamily="18" charset="0"/>
              </a:rPr>
              <a:t>Urban UK areas with high 100,625</a:t>
            </a:r>
            <a:r>
              <a:rPr lang="en-IN"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refugee population (London, Birmingham, Manchester, Cardiff).</a:t>
            </a:r>
          </a:p>
          <a:p>
            <a:pPr marL="0" indent="0">
              <a:buNone/>
            </a:pPr>
            <a:r>
              <a:rPr lang="en-US" sz="1800" b="1" dirty="0">
                <a:latin typeface="Times New Roman" panose="02020603050405020304" pitchFamily="18" charset="0"/>
                <a:cs typeface="Times New Roman" panose="02020603050405020304" pitchFamily="18" charset="0"/>
              </a:rPr>
              <a:t>Public Health Problem:</a:t>
            </a: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63% of migrant women have used improviser menstrual products (tissue, rags) in UK </a:t>
            </a:r>
            <a:r>
              <a:rPr lang="en-IN" sz="1800" dirty="0">
                <a:latin typeface="Times New Roman" panose="02020603050405020304" pitchFamily="18" charset="0"/>
                <a:cs typeface="Times New Roman" panose="02020603050405020304" pitchFamily="18" charset="0"/>
              </a:rPr>
              <a:t>(Migrants' Rights Network, 2025).</a:t>
            </a: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41% struggle to access period products due to poverty and no recourse to public funds </a:t>
            </a:r>
            <a:r>
              <a:rPr lang="en-IN" sz="1800" dirty="0">
                <a:latin typeface="Times New Roman" panose="02020603050405020304" pitchFamily="18" charset="0"/>
                <a:cs typeface="Times New Roman" panose="02020603050405020304" pitchFamily="18" charset="0"/>
              </a:rPr>
              <a:t>(Migrants' Rights Network, 2025).</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Low 35% to 57% menstrual health literacy and high stigma </a:t>
            </a:r>
            <a:r>
              <a:rPr lang="en-IN" dirty="0">
                <a:latin typeface="Times New Roman" panose="02020603050405020304" pitchFamily="18" charset="0"/>
                <a:cs typeface="Times New Roman" panose="02020603050405020304" pitchFamily="18" charset="0"/>
              </a:rPr>
              <a:t>(Empowering Women Through Knowledge, 2025).</a:t>
            </a:r>
            <a:endParaRPr lang="en-US" sz="18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Limited access to culturally appropriate health information (</a:t>
            </a:r>
            <a:r>
              <a:rPr lang="en-IN" dirty="0">
                <a:latin typeface="Times New Roman" panose="02020603050405020304" pitchFamily="18" charset="0"/>
                <a:cs typeface="Times New Roman" panose="02020603050405020304" pitchFamily="18" charset="0"/>
              </a:rPr>
              <a:t>Sawadogo et al., 2023; </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Language barriers preventing help-seeking </a:t>
            </a:r>
            <a:r>
              <a:rPr lang="en-US" sz="1800" dirty="0" err="1">
                <a:latin typeface="Times New Roman" panose="02020603050405020304" pitchFamily="18" charset="0"/>
                <a:cs typeface="Times New Roman" panose="02020603050405020304" pitchFamily="18" charset="0"/>
              </a:rPr>
              <a:t>behaviour</a:t>
            </a:r>
            <a:r>
              <a:rPr lang="en-US" sz="1800"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Ivanova et al., 2018).</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Poor menstrual hygiene management in resource-limited settings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a:t>
            </a:r>
            <a:endParaRPr lang="en-US" sz="18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EFB3C20-BA90-2021-054B-EDB9DBA8A991}"/>
              </a:ext>
            </a:extLst>
          </p:cNvPr>
          <p:cNvSpPr txBox="1"/>
          <p:nvPr/>
        </p:nvSpPr>
        <p:spPr>
          <a:xfrm>
            <a:off x="10602708" y="6451276"/>
            <a:ext cx="1301931"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4002648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57" name="Rectangle 205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ich picture showing the target group and menstrual health public health problems faced by newly arrived refugee women in urban UK settings.">
            <a:extLst>
              <a:ext uri="{FF2B5EF4-FFF2-40B4-BE49-F238E27FC236}">
                <a16:creationId xmlns:a16="http://schemas.microsoft.com/office/drawing/2014/main" id="{89914562-EAAC-281D-E9CA-8239415147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924C19-EB6C-6FB3-3B07-927FFEE155B2}"/>
              </a:ext>
            </a:extLst>
          </p:cNvPr>
          <p:cNvSpPr txBox="1"/>
          <p:nvPr/>
        </p:nvSpPr>
        <p:spPr>
          <a:xfrm>
            <a:off x="5243557" y="6331968"/>
            <a:ext cx="179308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sp>
        <p:nvSpPr>
          <p:cNvPr id="3" name="TextBox 2">
            <a:extLst>
              <a:ext uri="{FF2B5EF4-FFF2-40B4-BE49-F238E27FC236}">
                <a16:creationId xmlns:a16="http://schemas.microsoft.com/office/drawing/2014/main" id="{F642E9D7-C374-4974-B5DE-E7CA311E3BFA}"/>
              </a:ext>
            </a:extLst>
          </p:cNvPr>
          <p:cNvSpPr txBox="1"/>
          <p:nvPr/>
        </p:nvSpPr>
        <p:spPr>
          <a:xfrm>
            <a:off x="10354873" y="6351561"/>
            <a:ext cx="1606869"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4214076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B968-242B-EC3D-6DE0-40E6B462CA3D}"/>
              </a:ext>
            </a:extLst>
          </p:cNvPr>
          <p:cNvSpPr>
            <a:spLocks noGrp="1"/>
          </p:cNvSpPr>
          <p:nvPr>
            <p:ph type="title"/>
          </p:nvPr>
        </p:nvSpPr>
        <p:spPr>
          <a:xfrm>
            <a:off x="1371600" y="120618"/>
            <a:ext cx="9601200" cy="595687"/>
          </a:xfrm>
        </p:spPr>
        <p:txBody>
          <a:bodyPr>
            <a:normAutofit fontScale="90000"/>
          </a:bodyPr>
          <a:lstStyle/>
          <a:p>
            <a:r>
              <a:rPr lang="en-US" b="1" dirty="0">
                <a:latin typeface="Times New Roman" panose="02020603050405020304" pitchFamily="18" charset="0"/>
                <a:cs typeface="Times New Roman" panose="02020603050405020304" pitchFamily="18" charset="0"/>
              </a:rPr>
              <a:t>Aim and Specific Objectives</a:t>
            </a:r>
          </a:p>
        </p:txBody>
      </p:sp>
      <p:sp>
        <p:nvSpPr>
          <p:cNvPr id="3" name="Content Placeholder 2">
            <a:extLst>
              <a:ext uri="{FF2B5EF4-FFF2-40B4-BE49-F238E27FC236}">
                <a16:creationId xmlns:a16="http://schemas.microsoft.com/office/drawing/2014/main" id="{5F117868-4C21-89FB-7590-07DB032EA720}"/>
              </a:ext>
            </a:extLst>
          </p:cNvPr>
          <p:cNvSpPr>
            <a:spLocks noGrp="1"/>
          </p:cNvSpPr>
          <p:nvPr>
            <p:ph idx="1"/>
          </p:nvPr>
        </p:nvSpPr>
        <p:spPr>
          <a:xfrm>
            <a:off x="1371600" y="2286000"/>
            <a:ext cx="9780494" cy="4222376"/>
          </a:xfrm>
        </p:spPr>
        <p:txBody>
          <a:bodyPr>
            <a:normAutofit/>
          </a:bodyPr>
          <a:lstStyle/>
          <a:p>
            <a:pPr marL="0" indent="0" algn="just">
              <a:buNone/>
            </a:pPr>
            <a:r>
              <a:rPr lang="en-US" sz="1800" b="1" dirty="0">
                <a:latin typeface="Times New Roman" panose="02020603050405020304" pitchFamily="18" charset="0"/>
                <a:cs typeface="Times New Roman" panose="02020603050405020304" pitchFamily="18" charset="0"/>
              </a:rPr>
              <a:t>Aim: </a:t>
            </a:r>
            <a:r>
              <a:rPr lang="en-US" sz="1800" dirty="0">
                <a:latin typeface="Times New Roman" panose="02020603050405020304" pitchFamily="18" charset="0"/>
                <a:cs typeface="Times New Roman" panose="02020603050405020304" pitchFamily="18" charset="0"/>
              </a:rPr>
              <a:t>To improve menstrual health literacy and reduce stigma among newly arrived refugee women in the UK through a culturally sensitive, multilingual WhatsApp and short-video digital intervention </a:t>
            </a:r>
            <a:r>
              <a:rPr lang="en-IN" sz="1800" dirty="0">
                <a:latin typeface="Times New Roman" panose="02020603050405020304" pitchFamily="18" charset="0"/>
                <a:cs typeface="Times New Roman" panose="02020603050405020304" pitchFamily="18" charset="0"/>
              </a:rPr>
              <a:t>(</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marL="0" indent="0" algn="just">
              <a:buNone/>
            </a:pPr>
            <a:r>
              <a:rPr lang="en-IN" sz="1800" b="1" dirty="0">
                <a:latin typeface="Times New Roman" panose="02020603050405020304" pitchFamily="18" charset="0"/>
                <a:cs typeface="Times New Roman" panose="02020603050405020304" pitchFamily="18" charset="0"/>
              </a:rPr>
              <a:t>Objective 1: </a:t>
            </a:r>
            <a:r>
              <a:rPr lang="en-IN" sz="1800" dirty="0">
                <a:latin typeface="Times New Roman" panose="02020603050405020304" pitchFamily="18" charset="0"/>
                <a:cs typeface="Times New Roman" panose="02020603050405020304" pitchFamily="18" charset="0"/>
              </a:rPr>
              <a:t>Increase knowledge of normal versus concerning menstrual patterns, hygiene practices and when to seek care, building on evidence that poor menstrual education in refugee settings leads to confusing, fear and misconceptions (Kemigisha et al., 2018; </a:t>
            </a:r>
            <a:r>
              <a:rPr lang="en-IN" sz="1800" dirty="0" err="1">
                <a:latin typeface="Times New Roman" panose="02020603050405020304" pitchFamily="18" charset="0"/>
                <a:cs typeface="Times New Roman" panose="02020603050405020304" pitchFamily="18" charset="0"/>
              </a:rPr>
              <a:t>Sanduvac</a:t>
            </a:r>
            <a:r>
              <a:rPr lang="en-IN" sz="1800" dirty="0">
                <a:latin typeface="Times New Roman" panose="02020603050405020304" pitchFamily="18" charset="0"/>
                <a:cs typeface="Times New Roman" panose="02020603050405020304" pitchFamily="18" charset="0"/>
              </a:rPr>
              <a:t> et al., 2018; </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marL="0" indent="0" algn="just">
              <a:buNone/>
            </a:pPr>
            <a:r>
              <a:rPr lang="en-IN" sz="1800" b="1" dirty="0">
                <a:latin typeface="Times New Roman" panose="02020603050405020304" pitchFamily="18" charset="0"/>
                <a:cs typeface="Times New Roman" panose="02020603050405020304" pitchFamily="18" charset="0"/>
              </a:rPr>
              <a:t>Objective 2: </a:t>
            </a:r>
            <a:r>
              <a:rPr lang="en-IN" sz="1800" dirty="0">
                <a:latin typeface="Times New Roman" panose="02020603050405020304" pitchFamily="18" charset="0"/>
                <a:cs typeface="Times New Roman" panose="02020603050405020304" pitchFamily="18" charset="0"/>
              </a:rPr>
              <a:t>Reduce shame and social isolation linked to menstruation by providing a private linguistically appropriate digital space for questions and P support responding to strong evidence of stigma, embarrassment, and activity restrictions in refugee contexts (</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 In Kind Direct, 2024).</a:t>
            </a:r>
          </a:p>
          <a:p>
            <a:pPr marL="0" indent="0">
              <a:buNone/>
            </a:pPr>
            <a:br>
              <a:rPr lang="en-IN" dirty="0"/>
            </a:br>
            <a:endParaRPr lang="en-US" dirty="0">
              <a:latin typeface="Times New Roman" panose="02020603050405020304" pitchFamily="18" charset="0"/>
              <a:cs typeface="Times New Roman" panose="02020603050405020304" pitchFamily="18" charset="0"/>
            </a:endParaRPr>
          </a:p>
        </p:txBody>
      </p:sp>
      <p:pic>
        <p:nvPicPr>
          <p:cNvPr id="3076" name="Picture 4" descr="Rich picture illustrating the aim and specific objectives of the “Her Health, Her Voice” menstrual health literacy intervention for refugee women.">
            <a:extLst>
              <a:ext uri="{FF2B5EF4-FFF2-40B4-BE49-F238E27FC236}">
                <a16:creationId xmlns:a16="http://schemas.microsoft.com/office/drawing/2014/main" id="{485FA229-E04E-7EAB-B111-3E36DF10D7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772255"/>
            <a:ext cx="7848600" cy="12518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82D034-7365-80B5-FD68-F98EF9E85158}"/>
              </a:ext>
            </a:extLst>
          </p:cNvPr>
          <p:cNvSpPr txBox="1"/>
          <p:nvPr/>
        </p:nvSpPr>
        <p:spPr>
          <a:xfrm>
            <a:off x="4405746" y="1978223"/>
            <a:ext cx="1766454"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US" sz="1400" dirty="0" err="1">
                <a:latin typeface="Times New Roman" panose="02020603050405020304" pitchFamily="18" charset="0"/>
                <a:cs typeface="Times New Roman" panose="02020603050405020304" pitchFamily="18" charset="0"/>
              </a:rPr>
              <a:t>Authtor</a:t>
            </a:r>
            <a:endParaRPr lang="en-US"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25E2304-F990-C6F4-C5B5-783D32F2DB9A}"/>
              </a:ext>
            </a:extLst>
          </p:cNvPr>
          <p:cNvSpPr txBox="1"/>
          <p:nvPr/>
        </p:nvSpPr>
        <p:spPr>
          <a:xfrm>
            <a:off x="10821969" y="6400896"/>
            <a:ext cx="1370031"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2959251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70D7-E029-857A-1BBA-2F73FFEC2DC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Digital Health Technology</a:t>
            </a:r>
            <a:br>
              <a:rPr lang="en-US" b="1" dirty="0">
                <a:latin typeface="Times New Roman" panose="02020603050405020304" pitchFamily="18" charset="0"/>
                <a:cs typeface="Times New Roman" panose="02020603050405020304" pitchFamily="18" charset="0"/>
              </a:rPr>
            </a:br>
            <a:r>
              <a:rPr lang="en-US" sz="2100" b="1" dirty="0">
                <a:latin typeface="Times New Roman" panose="02020603050405020304" pitchFamily="18" charset="0"/>
                <a:cs typeface="Times New Roman" panose="02020603050405020304" pitchFamily="18" charset="0"/>
              </a:rPr>
              <a:t> </a:t>
            </a:r>
            <a:r>
              <a:rPr lang="en-US" sz="2100" dirty="0">
                <a:latin typeface="Times New Roman" panose="02020603050405020304" pitchFamily="18" charset="0"/>
                <a:cs typeface="Times New Roman" panose="02020603050405020304" pitchFamily="18" charset="0"/>
              </a:rPr>
              <a:t>WhatsApp + animated videos</a:t>
            </a:r>
          </a:p>
        </p:txBody>
      </p:sp>
      <p:sp>
        <p:nvSpPr>
          <p:cNvPr id="3" name="Content Placeholder 2">
            <a:extLst>
              <a:ext uri="{FF2B5EF4-FFF2-40B4-BE49-F238E27FC236}">
                <a16:creationId xmlns:a16="http://schemas.microsoft.com/office/drawing/2014/main" id="{28F51E46-9401-2A96-9B49-381DB12D76F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WhatsApp is widely used in low resources and migrant communities and has been successfully used for health education and flow up in areas such as cardiac rehabilitation and parental support </a:t>
            </a:r>
            <a:r>
              <a:rPr lang="en-IN" sz="1700" dirty="0">
                <a:latin typeface="Times New Roman" panose="02020603050405020304" pitchFamily="18" charset="0"/>
                <a:cs typeface="Times New Roman" panose="02020603050405020304" pitchFamily="18" charset="0"/>
              </a:rPr>
              <a:t>(Jacome‑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The intervention sent weekly WhatsApp messages linking to 1-2 minute animated videos in key languages (e.g. Malayalam, Telugu, Arabic, Pashto) covering basic menstrual physiology, hygienic practises, pain management, and went to seek clinical care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Content is designed for low literacy, prioritising audio narration, visual, and simple icons over dense text, as many refugee woman have limited formal education and face language barriers to written health information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Participants can send anonymous or pseudonymous voice notes or text questions, receiving responses from trained facilitators, similar to base mental health support groups, used for crisis management and early support in Ghana (Owusu et al., 2025).</a:t>
            </a: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222EE32-7805-B524-C3EC-2D39C25E874E}"/>
              </a:ext>
            </a:extLst>
          </p:cNvPr>
          <p:cNvSpPr txBox="1"/>
          <p:nvPr/>
        </p:nvSpPr>
        <p:spPr>
          <a:xfrm>
            <a:off x="10616447" y="6239232"/>
            <a:ext cx="1303860"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148509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19" name="Rectangle 411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20" name="Rectangle 4119">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1" name="Rectangle 4120">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2" name="Rectangle 4121">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3" name="Rectangle 412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Rectangle 4123">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5" name="Rectangle 4124">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ich picture showing the digital health technology design using WhatsApp and multilingual animated videos for low‑literacy menstrual health education among refugee women.">
            <a:extLst>
              <a:ext uri="{FF2B5EF4-FFF2-40B4-BE49-F238E27FC236}">
                <a16:creationId xmlns:a16="http://schemas.microsoft.com/office/drawing/2014/main" id="{4B5EE756-E3DF-EEC6-8E48-7ADFC55EE3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49849" y="361092"/>
            <a:ext cx="5892302"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1D77BC-3F98-C074-29D9-AEF11D5B4710}"/>
              </a:ext>
            </a:extLst>
          </p:cNvPr>
          <p:cNvSpPr txBox="1"/>
          <p:nvPr/>
        </p:nvSpPr>
        <p:spPr>
          <a:xfrm>
            <a:off x="5704885" y="6340436"/>
            <a:ext cx="132805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
        <p:nvSpPr>
          <p:cNvPr id="3" name="TextBox 2">
            <a:extLst>
              <a:ext uri="{FF2B5EF4-FFF2-40B4-BE49-F238E27FC236}">
                <a16:creationId xmlns:a16="http://schemas.microsoft.com/office/drawing/2014/main" id="{6CB7801B-E16C-D57B-1F45-4C93405B686A}"/>
              </a:ext>
            </a:extLst>
          </p:cNvPr>
          <p:cNvSpPr txBox="1"/>
          <p:nvPr/>
        </p:nvSpPr>
        <p:spPr>
          <a:xfrm>
            <a:off x="10622523" y="6253081"/>
            <a:ext cx="1384075"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158752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60CB-CAE6-C5BD-C2CE-55355DE7121F}"/>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Scale of The Problem</a:t>
            </a:r>
            <a:br>
              <a:rPr lang="en-US" b="1" dirty="0">
                <a:latin typeface="Times New Roman" panose="02020603050405020304" pitchFamily="18" charset="0"/>
                <a:cs typeface="Times New Roman" panose="02020603050405020304" pitchFamily="18" charset="0"/>
              </a:rPr>
            </a:br>
            <a:r>
              <a:rPr lang="en-US" sz="2300" dirty="0">
                <a:latin typeface="Times New Roman" panose="02020603050405020304" pitchFamily="18" charset="0"/>
                <a:cs typeface="Times New Roman" panose="02020603050405020304" pitchFamily="18" charset="0"/>
              </a:rPr>
              <a:t>Why menstrual health for refugee women?</a:t>
            </a:r>
          </a:p>
        </p:txBody>
      </p:sp>
      <p:sp>
        <p:nvSpPr>
          <p:cNvPr id="3" name="Content Placeholder 2">
            <a:extLst>
              <a:ext uri="{FF2B5EF4-FFF2-40B4-BE49-F238E27FC236}">
                <a16:creationId xmlns:a16="http://schemas.microsoft.com/office/drawing/2014/main" id="{4C00EA45-BCAE-18AB-EA75-F34DB371E7A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 2025 scoping review of menstrual hygiene among refugee women and girls, Africa reported widespread lack of products, reliance on clothes, leaves and papers, inadequate private washing facilities, and strong stigma, leading to health risks and exclusion from school and community life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2024 UK period-equity report found that 37% of respondents had gone without period products at some point and an estimated 1.4 million had gone without in the last year with significant impact on education, work and well-being (In Kind Direct, 2024).</a:t>
            </a:r>
          </a:p>
          <a:p>
            <a:pPr algn="just">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Migrants’rights</a:t>
            </a:r>
            <a:r>
              <a:rPr lang="en-IN" sz="1700" dirty="0">
                <a:latin typeface="Times New Roman" panose="02020603050405020304" pitchFamily="18" charset="0"/>
                <a:cs typeface="Times New Roman" panose="02020603050405020304" pitchFamily="18" charset="0"/>
              </a:rPr>
              <a:t> network highlighted, </a:t>
            </a:r>
            <a:r>
              <a:rPr lang="en-IN" sz="1700" b="1" dirty="0">
                <a:latin typeface="Times New Roman" panose="02020603050405020304" pitchFamily="18" charset="0"/>
                <a:cs typeface="Times New Roman" panose="02020603050405020304" pitchFamily="18" charset="0"/>
              </a:rPr>
              <a:t>“enforce period poverty” </a:t>
            </a:r>
            <a:r>
              <a:rPr lang="en-IN" sz="1700" dirty="0">
                <a:latin typeface="Times New Roman" panose="02020603050405020304" pitchFamily="18" charset="0"/>
                <a:cs typeface="Times New Roman" panose="02020603050405020304" pitchFamily="18" charset="0"/>
              </a:rPr>
              <a:t>among immigrants with no recourse to public funds are on low asylum support; 41% of women and people who menstruate reported struggling to access products and 63% had used improvised substitutes such as tissue or old underwear (Bloody Good Period data; Migrants’ Rights Network, 2025).</a:t>
            </a:r>
          </a:p>
        </p:txBody>
      </p:sp>
      <p:sp>
        <p:nvSpPr>
          <p:cNvPr id="5" name="TextBox 4">
            <a:extLst>
              <a:ext uri="{FF2B5EF4-FFF2-40B4-BE49-F238E27FC236}">
                <a16:creationId xmlns:a16="http://schemas.microsoft.com/office/drawing/2014/main" id="{1C31EA39-66CA-8900-53EF-E500B3705507}"/>
              </a:ext>
            </a:extLst>
          </p:cNvPr>
          <p:cNvSpPr txBox="1"/>
          <p:nvPr/>
        </p:nvSpPr>
        <p:spPr>
          <a:xfrm>
            <a:off x="10716529" y="6239229"/>
            <a:ext cx="1454677"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3354973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ich picture showing the scale of menstrual health problems and period poverty among refugee and migrant women in Africa and the UK.">
            <a:extLst>
              <a:ext uri="{FF2B5EF4-FFF2-40B4-BE49-F238E27FC236}">
                <a16:creationId xmlns:a16="http://schemas.microsoft.com/office/drawing/2014/main" id="{C92761DB-22B1-A419-A506-95B3A9E2A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8" y="480515"/>
            <a:ext cx="10811563"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CD4D97-125F-DC44-C41E-BE5F1D624F35}"/>
              </a:ext>
            </a:extLst>
          </p:cNvPr>
          <p:cNvSpPr txBox="1"/>
          <p:nvPr/>
        </p:nvSpPr>
        <p:spPr>
          <a:xfrm>
            <a:off x="5258570" y="6340436"/>
            <a:ext cx="142278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
        <p:nvSpPr>
          <p:cNvPr id="3" name="TextBox 2">
            <a:extLst>
              <a:ext uri="{FF2B5EF4-FFF2-40B4-BE49-F238E27FC236}">
                <a16:creationId xmlns:a16="http://schemas.microsoft.com/office/drawing/2014/main" id="{8A7D79B3-F037-B9F7-4645-BEC38FD088CB}"/>
              </a:ext>
            </a:extLst>
          </p:cNvPr>
          <p:cNvSpPr txBox="1"/>
          <p:nvPr/>
        </p:nvSpPr>
        <p:spPr>
          <a:xfrm>
            <a:off x="10741885" y="6382395"/>
            <a:ext cx="1330068"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456565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8AED-14EB-DCE7-84B6-E43A6CCB494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Stigma And Access Barriers</a:t>
            </a:r>
          </a:p>
        </p:txBody>
      </p:sp>
      <p:sp>
        <p:nvSpPr>
          <p:cNvPr id="3" name="Content Placeholder 2">
            <a:extLst>
              <a:ext uri="{FF2B5EF4-FFF2-40B4-BE49-F238E27FC236}">
                <a16:creationId xmlns:a16="http://schemas.microsoft.com/office/drawing/2014/main" id="{040A3227-9E6A-F573-25E4-CD9CF760838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Studies from refugee settings shows menstruation is associated with shame, secrecy, and embarrassment, with girls and women reporting socialization and missing school or committee activities during their periods </a:t>
            </a:r>
            <a:r>
              <a:rPr lang="en-IN" sz="1700" dirty="0">
                <a:latin typeface="Times New Roman" panose="02020603050405020304" pitchFamily="18" charset="0"/>
                <a:cs typeface="Times New Roman" panose="02020603050405020304" pitchFamily="18" charset="0"/>
              </a:rPr>
              <a:t>(Kemigisha et al., 2018; Ivanova et al., 2018;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2023 scoping review on migrant and refugee woman’s access to sexual and reproductive health services reported recurrent barriers: lack of knowledge about services, language, barriers, financial  inaccessibility and cultural unacceptability (Sawadogo et al., 2023).​</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The 2024 UK period-equity study found people from black and minoritised communities, disabled people, and low income groups were more likely to go without products, and Asian and Asian British respondents were more often told not to talk about periods, highlighting intersectional stigma (In Kind Direct, 2024).</a:t>
            </a: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DFA16C0-5C95-0281-51E1-120BF03084BD}"/>
              </a:ext>
            </a:extLst>
          </p:cNvPr>
          <p:cNvSpPr txBox="1"/>
          <p:nvPr/>
        </p:nvSpPr>
        <p:spPr>
          <a:xfrm>
            <a:off x="10967428" y="6257702"/>
            <a:ext cx="1303860" cy="369332"/>
          </a:xfrm>
          <a:prstGeom prst="rect">
            <a:avLst/>
          </a:prstGeom>
          <a:noFill/>
        </p:spPr>
        <p:txBody>
          <a:bodyPr wrap="square">
            <a:spAutoFit/>
          </a:bodyPr>
          <a:lstStyle/>
          <a:p>
            <a:r>
              <a:rPr lang="en-US" sz="1800" b="1" dirty="0"/>
              <a:t>AMI PATEL</a:t>
            </a:r>
            <a:endParaRPr lang="en-IN" sz="1800" b="1" dirty="0"/>
          </a:p>
        </p:txBody>
      </p:sp>
    </p:spTree>
    <p:extLst>
      <p:ext uri="{BB962C8B-B14F-4D97-AF65-F5344CB8AC3E}">
        <p14:creationId xmlns:p14="http://schemas.microsoft.com/office/powerpoint/2010/main" val="495693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76" name="Rectangle 207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78" name="Rectangle 2077">
            <a:extLst>
              <a:ext uri="{FF2B5EF4-FFF2-40B4-BE49-F238E27FC236}">
                <a16:creationId xmlns:a16="http://schemas.microsoft.com/office/drawing/2014/main" id="{6B3FA198-8A64-4B72-9601-3E4D1D385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ich picture showing stigma, silence and multiple access barriers to menstrual products and health services for refugee and migrant women.">
            <a:extLst>
              <a:ext uri="{FF2B5EF4-FFF2-40B4-BE49-F238E27FC236}">
                <a16:creationId xmlns:a16="http://schemas.microsoft.com/office/drawing/2014/main" id="{0E222E70-6EF3-CDA6-AD71-2CA8F38A69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4928" y="643466"/>
            <a:ext cx="10222144"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0619D3-88D9-6B0D-B021-866F6133B639}"/>
              </a:ext>
            </a:extLst>
          </p:cNvPr>
          <p:cNvSpPr txBox="1"/>
          <p:nvPr/>
        </p:nvSpPr>
        <p:spPr>
          <a:xfrm>
            <a:off x="5389694" y="6396523"/>
            <a:ext cx="1412612"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
        <p:nvSpPr>
          <p:cNvPr id="3" name="TextBox 2">
            <a:extLst>
              <a:ext uri="{FF2B5EF4-FFF2-40B4-BE49-F238E27FC236}">
                <a16:creationId xmlns:a16="http://schemas.microsoft.com/office/drawing/2014/main" id="{355E4000-B30C-F487-8DAE-CEE02FEB96E8}"/>
              </a:ext>
            </a:extLst>
          </p:cNvPr>
          <p:cNvSpPr txBox="1"/>
          <p:nvPr/>
        </p:nvSpPr>
        <p:spPr>
          <a:xfrm>
            <a:off x="10095191" y="6390090"/>
            <a:ext cx="1903023"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b="1" dirty="0"/>
          </a:p>
        </p:txBody>
      </p:sp>
    </p:spTree>
    <p:extLst>
      <p:ext uri="{BB962C8B-B14F-4D97-AF65-F5344CB8AC3E}">
        <p14:creationId xmlns:p14="http://schemas.microsoft.com/office/powerpoint/2010/main" val="2195113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F615B-FA57-6298-8A7B-50C29F2028C0}"/>
              </a:ext>
            </a:extLst>
          </p:cNvPr>
          <p:cNvSpPr>
            <a:spLocks noGrp="1"/>
          </p:cNvSpPr>
          <p:nvPr>
            <p:ph type="title"/>
          </p:nvPr>
        </p:nvSpPr>
        <p:spPr/>
        <p:txBody>
          <a:bodyPr/>
          <a:lstStyle/>
          <a:p>
            <a:r>
              <a:rPr lang="en-US" b="1" dirty="0" err="1">
                <a:latin typeface="Times New Roman" panose="02020603050405020304" pitchFamily="18" charset="0"/>
                <a:cs typeface="Times New Roman" panose="02020603050405020304" pitchFamily="18" charset="0"/>
              </a:rPr>
              <a:t>Behaviour</a:t>
            </a:r>
            <a:r>
              <a:rPr lang="en-US" b="1" dirty="0">
                <a:latin typeface="Times New Roman" panose="02020603050405020304" pitchFamily="18" charset="0"/>
                <a:cs typeface="Times New Roman" panose="02020603050405020304" pitchFamily="18" charset="0"/>
              </a:rPr>
              <a:t> Change Model: COM-B</a:t>
            </a:r>
          </a:p>
        </p:txBody>
      </p:sp>
      <p:sp>
        <p:nvSpPr>
          <p:cNvPr id="3" name="Content Placeholder 2">
            <a:extLst>
              <a:ext uri="{FF2B5EF4-FFF2-40B4-BE49-F238E27FC236}">
                <a16:creationId xmlns:a16="http://schemas.microsoft.com/office/drawing/2014/main" id="{6D39886C-DBD3-D284-B28B-23B426B27A1C}"/>
              </a:ext>
            </a:extLst>
          </p:cNvPr>
          <p:cNvSpPr>
            <a:spLocks noGrp="1"/>
          </p:cNvSpPr>
          <p:nvPr>
            <p:ph idx="1"/>
          </p:nvPr>
        </p:nvSpPr>
        <p:spPr/>
        <p:txBody>
          <a:bodyPr>
            <a:normAutofit lnSpcReduction="10000"/>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The COM-B (Capability, Opportunity, Motivation=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is a widely used framework for designed digital health interventions by identifying what needs to change for target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to occur </a:t>
            </a:r>
            <a:r>
              <a:rPr lang="en-IN" sz="1700" dirty="0">
                <a:latin typeface="Times New Roman" panose="02020603050405020304" pitchFamily="18" charset="0"/>
                <a:cs typeface="Times New Roman" panose="02020603050405020304" pitchFamily="18" charset="0"/>
              </a:rPr>
              <a:t>(Michie et al., 2011; Pelly et al., 2023).</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Psychological capability is limited when refugee women lack accurate information about menstruation and about how to use different products safely, which has been documented in multiple refugee contexts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a:t>
            </a:r>
            <a:r>
              <a:rPr lang="en-IN" sz="1700" dirty="0" err="1">
                <a:latin typeface="Times New Roman" panose="02020603050405020304" pitchFamily="18" charset="0"/>
                <a:cs typeface="Times New Roman" panose="02020603050405020304" pitchFamily="18" charset="0"/>
              </a:rPr>
              <a:t>Metusela</a:t>
            </a:r>
            <a:r>
              <a:rPr lang="en-IN" sz="1700" dirty="0">
                <a:latin typeface="Times New Roman" panose="02020603050405020304" pitchFamily="18" charset="0"/>
                <a:cs typeface="Times New Roman" panose="02020603050405020304" pitchFamily="18" charset="0"/>
              </a:rPr>
              <a:t> et al., 2017).</a:t>
            </a:r>
          </a:p>
          <a:p>
            <a:pPr>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Physical and social opportunity are constrained by inadequate access to products, private WASH facilities and linguistically appropriate services, reducing women’s ability to management menstruation with dignity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In Kind Direct, 2024).</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Motivation can be undermined by cultural taboos, shame, and previous negative experience with services, which discourage women from seeking help or discussing menstruation openly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br>
              <a:rPr lang="en-IN" sz="1800" dirty="0"/>
            </a:b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18BE09D-B9C2-B194-6A99-028294938BA8}"/>
              </a:ext>
            </a:extLst>
          </p:cNvPr>
          <p:cNvSpPr txBox="1"/>
          <p:nvPr/>
        </p:nvSpPr>
        <p:spPr>
          <a:xfrm>
            <a:off x="10164131" y="6463983"/>
            <a:ext cx="2060702"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b="1" dirty="0"/>
          </a:p>
        </p:txBody>
      </p:sp>
    </p:spTree>
    <p:extLst>
      <p:ext uri="{BB962C8B-B14F-4D97-AF65-F5344CB8AC3E}">
        <p14:creationId xmlns:p14="http://schemas.microsoft.com/office/powerpoint/2010/main" val="9378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3" name="Rectangle 308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COM-B behavior change model for menstrual health in refugee women">
            <a:extLst>
              <a:ext uri="{FF2B5EF4-FFF2-40B4-BE49-F238E27FC236}">
                <a16:creationId xmlns:a16="http://schemas.microsoft.com/office/drawing/2014/main" id="{9969AB19-BD2F-315A-3A16-774EDEC94A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67798" y="480515"/>
            <a:ext cx="7856402" cy="58923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6014F6-AA51-D898-D261-0A82A0504865}"/>
              </a:ext>
            </a:extLst>
          </p:cNvPr>
          <p:cNvSpPr txBox="1"/>
          <p:nvPr/>
        </p:nvSpPr>
        <p:spPr>
          <a:xfrm>
            <a:off x="10164137" y="6182273"/>
            <a:ext cx="2060702"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1076836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6B8D4-387D-7A5E-EF7A-480EB386B8DF}"/>
              </a:ext>
            </a:extLst>
          </p:cNvPr>
          <p:cNvSpPr>
            <a:spLocks noGrp="1"/>
          </p:cNvSpPr>
          <p:nvPr>
            <p:ph type="title"/>
          </p:nvPr>
        </p:nvSpPr>
        <p:spPr>
          <a:xfrm>
            <a:off x="949411" y="562233"/>
            <a:ext cx="10293178" cy="798481"/>
          </a:xfrm>
        </p:spPr>
        <p:txBody>
          <a:bodyPr>
            <a:normAutofit fontScale="90000"/>
          </a:bodyPr>
          <a:lstStyle/>
          <a:p>
            <a:r>
              <a:rPr lang="en-US" b="1" dirty="0">
                <a:latin typeface="Times New Roman" panose="02020603050405020304" pitchFamily="18" charset="0"/>
                <a:cs typeface="Times New Roman" panose="02020603050405020304" pitchFamily="18" charset="0"/>
              </a:rPr>
              <a:t>Planning Model, Resources and Future Plans</a:t>
            </a:r>
          </a:p>
        </p:txBody>
      </p:sp>
      <p:sp>
        <p:nvSpPr>
          <p:cNvPr id="3" name="Content Placeholder 2">
            <a:extLst>
              <a:ext uri="{FF2B5EF4-FFF2-40B4-BE49-F238E27FC236}">
                <a16:creationId xmlns:a16="http://schemas.microsoft.com/office/drawing/2014/main" id="{806EBF48-C0D5-18D5-9771-CAA7A6943521}"/>
              </a:ext>
            </a:extLst>
          </p:cNvPr>
          <p:cNvSpPr>
            <a:spLocks noGrp="1"/>
          </p:cNvSpPr>
          <p:nvPr>
            <p:ph idx="1"/>
          </p:nvPr>
        </p:nvSpPr>
        <p:spPr>
          <a:xfrm>
            <a:off x="1295400" y="1538416"/>
            <a:ext cx="9601200" cy="4757351"/>
          </a:xfrm>
        </p:spPr>
        <p:txBody>
          <a:bodyPr>
            <a:normAutofit fontScale="92500" lnSpcReduction="10000"/>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Planning model (COM-B): our intervention is designed using the COM-B model (Capability, Opportunity, Motivation,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ensuring we address refugee women’s knowledge and skills, assess to information and support and confidence and motivation to seek help (</a:t>
            </a:r>
            <a:r>
              <a:rPr lang="en-IN" dirty="0">
                <a:latin typeface="Times New Roman" panose="02020603050405020304" pitchFamily="18" charset="0"/>
                <a:cs typeface="Times New Roman" panose="02020603050405020304" pitchFamily="18" charset="0"/>
              </a:rPr>
              <a:t>Michie et al., 2011; Pelly et al., 2023).</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Practical application: In practice this means co-designed multilingual WhatsApp messages short videos to build menstrual health knowledge, trusted  peer and NGO WhatsApp groups to create social opportunity, and myth-busting, positive stories and reminders to strengthen motivation and reduce stigma (</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 Sawadogo et al., 2023).</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Resources and costs: The intervention requires a small team (project lead, bilingual facilitators, animators, evaluator), partnerships with refugee charities, basic smartphones and data, and low cost animation and messaging tools, making it more affordable and scalable than purely face to face programs (Jacome‑</a:t>
            </a:r>
            <a:r>
              <a:rPr lang="en-IN" dirty="0" err="1">
                <a:latin typeface="Times New Roman" panose="02020603050405020304" pitchFamily="18" charset="0"/>
                <a:cs typeface="Times New Roman" panose="02020603050405020304" pitchFamily="18" charset="0"/>
              </a:rPr>
              <a:t>Hortua</a:t>
            </a:r>
            <a:r>
              <a:rPr lang="en-IN" dirty="0">
                <a:latin typeface="Times New Roman" panose="02020603050405020304" pitchFamily="18" charset="0"/>
                <a:cs typeface="Times New Roman" panose="02020603050405020304" pitchFamily="18" charset="0"/>
              </a:rPr>
              <a:t> et al., 2024; In Kind Direct, 2024).</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Future plans: We would first pilot the program with one refugee support charity in a UK city, evaluate changes in menstrual knowledge and confidence, then refine and scale it to other cities and languages, and work with NHS/public health teams to integrate successful content into routine refugee health support (DHSC, 2025; Migrants’ Rights Network, 2025).</a:t>
            </a:r>
          </a:p>
          <a:p>
            <a:endParaRPr lang="en-IN" dirty="0"/>
          </a:p>
          <a:p>
            <a:pPr>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69992388-EE6C-ED27-6F72-3443DE521B58}"/>
              </a:ext>
            </a:extLst>
          </p:cNvPr>
          <p:cNvSpPr txBox="1"/>
          <p:nvPr/>
        </p:nvSpPr>
        <p:spPr>
          <a:xfrm>
            <a:off x="9950622" y="6380858"/>
            <a:ext cx="2081309"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3014715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29" name="Rectangle 5128">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ich picture slide showing COM-B planning, practical WhatsApp delivery, resources, and UK future plans for a refugee menstrual health intervention.">
            <a:extLst>
              <a:ext uri="{FF2B5EF4-FFF2-40B4-BE49-F238E27FC236}">
                <a16:creationId xmlns:a16="http://schemas.microsoft.com/office/drawing/2014/main" id="{7113768F-9993-93EB-A097-E7E1EA1710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1424" y="480515"/>
            <a:ext cx="10569151"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DFEDD1-A4B1-DEC3-88A6-869EAED46CE8}"/>
              </a:ext>
            </a:extLst>
          </p:cNvPr>
          <p:cNvSpPr txBox="1"/>
          <p:nvPr/>
        </p:nvSpPr>
        <p:spPr>
          <a:xfrm>
            <a:off x="4585252" y="6374296"/>
            <a:ext cx="2716696" cy="369332"/>
          </a:xfrm>
          <a:prstGeom prst="rect">
            <a:avLst/>
          </a:prstGeom>
          <a:noFill/>
        </p:spPr>
        <p:txBody>
          <a:bodyPr wrap="square" rtlCol="0">
            <a:spAutoFit/>
          </a:bodyPr>
          <a:lstStyle/>
          <a:p>
            <a:r>
              <a:rPr lang="en-US" dirty="0"/>
              <a:t>Source: Author,2026</a:t>
            </a:r>
          </a:p>
        </p:txBody>
      </p:sp>
      <p:sp>
        <p:nvSpPr>
          <p:cNvPr id="3" name="TextBox 2">
            <a:extLst>
              <a:ext uri="{FF2B5EF4-FFF2-40B4-BE49-F238E27FC236}">
                <a16:creationId xmlns:a16="http://schemas.microsoft.com/office/drawing/2014/main" id="{30C66A42-22E2-E0E9-F23B-E725610F5AC4}"/>
              </a:ext>
            </a:extLst>
          </p:cNvPr>
          <p:cNvSpPr txBox="1"/>
          <p:nvPr/>
        </p:nvSpPr>
        <p:spPr>
          <a:xfrm>
            <a:off x="9865553" y="6253446"/>
            <a:ext cx="1960687"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1041441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D8BA-B1C1-EE81-EBF8-0546AC5E683F}"/>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Applying COM-B to The Intervention</a:t>
            </a:r>
          </a:p>
        </p:txBody>
      </p:sp>
      <p:sp>
        <p:nvSpPr>
          <p:cNvPr id="3" name="Content Placeholder 2">
            <a:extLst>
              <a:ext uri="{FF2B5EF4-FFF2-40B4-BE49-F238E27FC236}">
                <a16:creationId xmlns:a16="http://schemas.microsoft.com/office/drawing/2014/main" id="{490AC9DB-7D1B-0378-F421-1DB43170D38C}"/>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To build capability, short multilingual, animations and WhatsApp messages provide simple, accurate information on normal cycles, warning signs, pain management, and hygienic practices, reflecting evidence that targeted education improves menstrual knowledge and reduces leaks and infections in humanitarian settings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To create opportunity, delivering content via WhatsApp allows women to access information Private on their own devices and at times that suit them, similar to WhatsApp assisted cardiac-rehab and parenting interventions that extend education beyond clinic visits (Jacome‑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 Owusu et al.,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To strengthen motivation, content includes positive narratives, myth-busting, normalising messages, and peer voices, which alliance with digital health behaviour change frameworks emphasising tailored, motivational content to sustain engagement (Pelly et al., 2023).</a:t>
            </a:r>
            <a:br>
              <a:rPr lang="en-IN" sz="1700" dirty="0">
                <a:latin typeface="Times New Roman" panose="02020603050405020304" pitchFamily="18" charset="0"/>
                <a:cs typeface="Times New Roman" panose="02020603050405020304" pitchFamily="18" charset="0"/>
              </a:rPr>
            </a:b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46676A1-AC04-3856-EFBB-3FB5B296E735}"/>
              </a:ext>
            </a:extLst>
          </p:cNvPr>
          <p:cNvSpPr txBox="1"/>
          <p:nvPr/>
        </p:nvSpPr>
        <p:spPr>
          <a:xfrm>
            <a:off x="10030691" y="6172200"/>
            <a:ext cx="2078182"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1987296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pplying COM-B to a WhatsApp menstrual health intervention">
            <a:extLst>
              <a:ext uri="{FF2B5EF4-FFF2-40B4-BE49-F238E27FC236}">
                <a16:creationId xmlns:a16="http://schemas.microsoft.com/office/drawing/2014/main" id="{C4AD805F-77CA-1B54-5699-C074618849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78EF23-D6B7-7C85-E30E-AD5D03D4BA7D}"/>
              </a:ext>
            </a:extLst>
          </p:cNvPr>
          <p:cNvSpPr txBox="1"/>
          <p:nvPr/>
        </p:nvSpPr>
        <p:spPr>
          <a:xfrm>
            <a:off x="5542062" y="6331968"/>
            <a:ext cx="1653702" cy="369332"/>
          </a:xfrm>
          <a:prstGeom prst="rect">
            <a:avLst/>
          </a:prstGeom>
          <a:noFill/>
        </p:spPr>
        <p:txBody>
          <a:bodyPr wrap="square" rtlCol="0">
            <a:spAutoFit/>
          </a:bodyPr>
          <a:lstStyle/>
          <a:p>
            <a:r>
              <a:rPr lang="en-US" dirty="0"/>
              <a:t>Source: Author</a:t>
            </a:r>
          </a:p>
        </p:txBody>
      </p:sp>
      <p:sp>
        <p:nvSpPr>
          <p:cNvPr id="6" name="TextBox 5">
            <a:extLst>
              <a:ext uri="{FF2B5EF4-FFF2-40B4-BE49-F238E27FC236}">
                <a16:creationId xmlns:a16="http://schemas.microsoft.com/office/drawing/2014/main" id="{6099F9EF-7F60-4D74-E942-814695F47685}"/>
              </a:ext>
            </a:extLst>
          </p:cNvPr>
          <p:cNvSpPr txBox="1"/>
          <p:nvPr/>
        </p:nvSpPr>
        <p:spPr>
          <a:xfrm>
            <a:off x="10052501" y="6253446"/>
            <a:ext cx="1956619"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1822933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87AC3-A6D8-C1DC-8733-9BE523BA4240}"/>
              </a:ext>
            </a:extLst>
          </p:cNvPr>
          <p:cNvSpPr>
            <a:spLocks noGrp="1"/>
          </p:cNvSpPr>
          <p:nvPr>
            <p:ph type="title"/>
          </p:nvPr>
        </p:nvSpPr>
        <p:spPr>
          <a:xfrm>
            <a:off x="1371600" y="685800"/>
            <a:ext cx="9601200" cy="1485900"/>
          </a:xfrm>
        </p:spPr>
        <p:txBody>
          <a:bodyPr>
            <a:normAutofit/>
          </a:bodyPr>
          <a:lstStyle/>
          <a:p>
            <a:r>
              <a:rPr lang="en-US" b="1" dirty="0">
                <a:latin typeface="Times New Roman" panose="02020603050405020304" pitchFamily="18" charset="0"/>
                <a:cs typeface="Times New Roman" panose="02020603050405020304" pitchFamily="18" charset="0"/>
              </a:rPr>
              <a:t>PRECEDE- Planning the Program</a:t>
            </a:r>
          </a:p>
        </p:txBody>
      </p:sp>
      <p:graphicFrame>
        <p:nvGraphicFramePr>
          <p:cNvPr id="5" name="Content Placeholder 2">
            <a:extLst>
              <a:ext uri="{FF2B5EF4-FFF2-40B4-BE49-F238E27FC236}">
                <a16:creationId xmlns:a16="http://schemas.microsoft.com/office/drawing/2014/main" id="{F65492F8-672C-E72C-4D22-AEF4FBC51EA3}"/>
              </a:ext>
            </a:extLst>
          </p:cNvPr>
          <p:cNvGraphicFramePr>
            <a:graphicFrameLocks noGrp="1"/>
          </p:cNvGraphicFramePr>
          <p:nvPr>
            <p:ph idx="1"/>
            <p:extLst>
              <p:ext uri="{D42A27DB-BD31-4B8C-83A1-F6EECF244321}">
                <p14:modId xmlns:p14="http://schemas.microsoft.com/office/powerpoint/2010/main" val="316448656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A4A73EC-99E3-F4F9-9B8F-370E5B7722A2}"/>
              </a:ext>
            </a:extLst>
          </p:cNvPr>
          <p:cNvSpPr txBox="1"/>
          <p:nvPr/>
        </p:nvSpPr>
        <p:spPr>
          <a:xfrm>
            <a:off x="10097729" y="6269571"/>
            <a:ext cx="2212258"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936247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6AE89-C1A7-E90A-BAAA-FDB8C008D41B}"/>
              </a:ext>
            </a:extLst>
          </p:cNvPr>
          <p:cNvSpPr>
            <a:spLocks noGrp="1"/>
          </p:cNvSpPr>
          <p:nvPr>
            <p:ph type="title"/>
          </p:nvPr>
        </p:nvSpPr>
        <p:spPr>
          <a:xfrm>
            <a:off x="1099751" y="488092"/>
            <a:ext cx="10540314" cy="1485900"/>
          </a:xfrm>
        </p:spPr>
        <p:txBody>
          <a:bodyPr/>
          <a:lstStyle/>
          <a:p>
            <a:r>
              <a:rPr lang="en-US" b="1" dirty="0">
                <a:latin typeface="Times New Roman" panose="02020603050405020304" pitchFamily="18" charset="0"/>
                <a:cs typeface="Times New Roman" panose="02020603050405020304" pitchFamily="18" charset="0"/>
              </a:rPr>
              <a:t>PROCEED- implementation and evolution</a:t>
            </a:r>
          </a:p>
        </p:txBody>
      </p:sp>
      <p:sp>
        <p:nvSpPr>
          <p:cNvPr id="3" name="Content Placeholder 2">
            <a:extLst>
              <a:ext uri="{FF2B5EF4-FFF2-40B4-BE49-F238E27FC236}">
                <a16:creationId xmlns:a16="http://schemas.microsoft.com/office/drawing/2014/main" id="{B286F84C-87E6-069E-0647-001937D173E9}"/>
              </a:ext>
            </a:extLst>
          </p:cNvPr>
          <p:cNvSpPr>
            <a:spLocks noGrp="1"/>
          </p:cNvSpPr>
          <p:nvPr>
            <p:ph idx="1"/>
          </p:nvPr>
        </p:nvSpPr>
        <p:spPr/>
        <p:txBody>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Implementation: Co-design 8 week WhatsApp+ video content with refugee woman and NGOs; train bilingual facilitators; recruit woman through charities and reception,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run the groups </a:t>
            </a:r>
            <a:r>
              <a:rPr lang="en-IN" dirty="0">
                <a:latin typeface="Times New Roman" panose="02020603050405020304" pitchFamily="18" charset="0"/>
                <a:cs typeface="Times New Roman" panose="02020603050405020304" pitchFamily="18" charset="0"/>
              </a:rPr>
              <a:t>Owusu et al., 2025).</a:t>
            </a: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Process evolution: monitor number of women enrolled, attendance, how many messages videos are open and Q&amp;A questions asked </a:t>
            </a:r>
            <a:r>
              <a:rPr lang="en-IN" dirty="0">
                <a:latin typeface="Times New Roman" panose="02020603050405020304" pitchFamily="18" charset="0"/>
                <a:cs typeface="Times New Roman" panose="02020603050405020304" pitchFamily="18" charset="0"/>
              </a:rPr>
              <a:t>(Jacome‑</a:t>
            </a:r>
            <a:r>
              <a:rPr lang="en-IN" dirty="0" err="1">
                <a:latin typeface="Times New Roman" panose="02020603050405020304" pitchFamily="18" charset="0"/>
                <a:cs typeface="Times New Roman" panose="02020603050405020304" pitchFamily="18" charset="0"/>
              </a:rPr>
              <a:t>Hortua</a:t>
            </a:r>
            <a:r>
              <a:rPr lang="en-IN" dirty="0">
                <a:latin typeface="Times New Roman" panose="02020603050405020304" pitchFamily="18" charset="0"/>
                <a:cs typeface="Times New Roman" panose="02020603050405020304" pitchFamily="18" charset="0"/>
              </a:rPr>
              <a:t> et al., 2024).</a:t>
            </a: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Impact/outcome evolution: before and after questionnaires on knowledge and confidence, and follow-up questions on changes in hygiene practices and help seeking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Sawadogo et al., 2023).</a:t>
            </a:r>
            <a:endParaRPr lang="en-US" dirty="0">
              <a:latin typeface="Times New Roman" panose="02020603050405020304" pitchFamily="18" charset="0"/>
              <a:cs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6E01E82F-946C-9051-5B09-AB1F8DDCE345}"/>
              </a:ext>
            </a:extLst>
          </p:cNvPr>
          <p:cNvSpPr txBox="1"/>
          <p:nvPr/>
        </p:nvSpPr>
        <p:spPr>
          <a:xfrm>
            <a:off x="10186219" y="6369908"/>
            <a:ext cx="2005781"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4246484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53" name="Rectangle 615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Rich picture of PROCEED WhatsApp video intervention and its implementation and evaluation streams.">
            <a:extLst>
              <a:ext uri="{FF2B5EF4-FFF2-40B4-BE49-F238E27FC236}">
                <a16:creationId xmlns:a16="http://schemas.microsoft.com/office/drawing/2014/main" id="{BD351603-07DB-E47A-DFF3-612ABFFF6D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1424" y="480515"/>
            <a:ext cx="10569151"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E56358-FA6F-F6DC-864A-E75A9D994D1E}"/>
              </a:ext>
            </a:extLst>
          </p:cNvPr>
          <p:cNvSpPr txBox="1"/>
          <p:nvPr/>
        </p:nvSpPr>
        <p:spPr>
          <a:xfrm>
            <a:off x="5460925" y="6308864"/>
            <a:ext cx="1611085" cy="369332"/>
          </a:xfrm>
          <a:prstGeom prst="rect">
            <a:avLst/>
          </a:prstGeom>
          <a:noFill/>
        </p:spPr>
        <p:txBody>
          <a:bodyPr wrap="square" rtlCol="0">
            <a:spAutoFit/>
          </a:bodyPr>
          <a:lstStyle/>
          <a:p>
            <a:r>
              <a:rPr lang="en-US" dirty="0"/>
              <a:t>Source: Author</a:t>
            </a:r>
          </a:p>
        </p:txBody>
      </p:sp>
      <p:sp>
        <p:nvSpPr>
          <p:cNvPr id="3" name="TextBox 2">
            <a:extLst>
              <a:ext uri="{FF2B5EF4-FFF2-40B4-BE49-F238E27FC236}">
                <a16:creationId xmlns:a16="http://schemas.microsoft.com/office/drawing/2014/main" id="{BAD18F0C-CE6E-DE28-D788-AAD16CF69465}"/>
              </a:ext>
            </a:extLst>
          </p:cNvPr>
          <p:cNvSpPr txBox="1"/>
          <p:nvPr/>
        </p:nvSpPr>
        <p:spPr>
          <a:xfrm>
            <a:off x="9983675" y="6249157"/>
            <a:ext cx="2025445"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Bharath Pogula</a:t>
            </a:r>
            <a:endParaRPr lang="en-IN" sz="1800" b="1" dirty="0"/>
          </a:p>
        </p:txBody>
      </p:sp>
    </p:spTree>
    <p:extLst>
      <p:ext uri="{BB962C8B-B14F-4D97-AF65-F5344CB8AC3E}">
        <p14:creationId xmlns:p14="http://schemas.microsoft.com/office/powerpoint/2010/main" val="2183199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7BB0-FA69-D5B2-16CD-BD76E13364A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Key Stakeholders and Partners</a:t>
            </a:r>
          </a:p>
        </p:txBody>
      </p:sp>
      <p:sp>
        <p:nvSpPr>
          <p:cNvPr id="3" name="Content Placeholder 2">
            <a:extLst>
              <a:ext uri="{FF2B5EF4-FFF2-40B4-BE49-F238E27FC236}">
                <a16:creationId xmlns:a16="http://schemas.microsoft.com/office/drawing/2014/main" id="{DF3DCF1B-050F-E618-3B76-211FCC849585}"/>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Refugee women and committee leaders will co-design messages and videos to ensure cultural relevance and to address the documented mismatch between women’s needs and top-down menstrual </a:t>
            </a:r>
            <a:r>
              <a:rPr lang="en-US" sz="1700" dirty="0" err="1">
                <a:latin typeface="Times New Roman" panose="02020603050405020304" pitchFamily="18" charset="0"/>
                <a:cs typeface="Times New Roman" panose="02020603050405020304" pitchFamily="18" charset="0"/>
              </a:rPr>
              <a:t>programmes</a:t>
            </a:r>
            <a:r>
              <a:rPr lang="en-US" sz="1700" dirty="0">
                <a:latin typeface="Times New Roman" panose="02020603050405020304" pitchFamily="18" charset="0"/>
                <a:cs typeface="Times New Roman" panose="02020603050405020304" pitchFamily="18" charset="0"/>
              </a:rPr>
              <a:t> in humanitarian contexts </a:t>
            </a:r>
            <a:r>
              <a:rPr lang="en-IN" sz="1700" dirty="0">
                <a:latin typeface="Times New Roman" panose="02020603050405020304" pitchFamily="18" charset="0"/>
                <a:cs typeface="Times New Roman" panose="02020603050405020304" pitchFamily="18" charset="0"/>
              </a:rPr>
              <a:t>(Nielsen, 2019;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Refugee support, NGOs and community organisations, including those already contributing hygiene and period products (e.g. Partners of In Kind Direct and Bloody Good Period), can support recruitment, co-facilitate discussions, and integrate digital content contained with product provision (In Kind Direct, 2024; Migrants’ Rights Network,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NHS sexual and reproductive health services, GP practices, and local public health teams can validate clinical content, receive referrals from participants and align the intervention with women’s-health and inequalities strategies (NICE NG88; DHSC Women’s Health Strategy, 2025).</a:t>
            </a:r>
            <a:br>
              <a:rPr lang="en-IN" sz="1800" dirty="0"/>
            </a:br>
            <a:endParaRPr lang="en-US" sz="17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A3FBB75-6D73-E2B7-4EE3-C2A1B1B50D4D}"/>
              </a:ext>
            </a:extLst>
          </p:cNvPr>
          <p:cNvSpPr txBox="1"/>
          <p:nvPr/>
        </p:nvSpPr>
        <p:spPr>
          <a:xfrm>
            <a:off x="9792929" y="6338397"/>
            <a:ext cx="2556387"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3972775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05" name="Rectangle 4104">
            <a:extLst>
              <a:ext uri="{FF2B5EF4-FFF2-40B4-BE49-F238E27FC236}">
                <a16:creationId xmlns:a16="http://schemas.microsoft.com/office/drawing/2014/main" id="{6B3FA198-8A64-4B72-9601-3E4D1D385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Key stakeholders and partners for menstrual health intervention with refugee women">
            <a:extLst>
              <a:ext uri="{FF2B5EF4-FFF2-40B4-BE49-F238E27FC236}">
                <a16:creationId xmlns:a16="http://schemas.microsoft.com/office/drawing/2014/main" id="{9A8EC33C-5461-33AE-B1FC-766AE0CADA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4928" y="643466"/>
            <a:ext cx="10222144" cy="5571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B75E459-426B-9B9A-12E0-007E261E5D5C}"/>
              </a:ext>
            </a:extLst>
          </p:cNvPr>
          <p:cNvSpPr txBox="1"/>
          <p:nvPr/>
        </p:nvSpPr>
        <p:spPr>
          <a:xfrm>
            <a:off x="5521093" y="6193042"/>
            <a:ext cx="1856509" cy="369332"/>
          </a:xfrm>
          <a:prstGeom prst="rect">
            <a:avLst/>
          </a:prstGeom>
          <a:noFill/>
        </p:spPr>
        <p:txBody>
          <a:bodyPr wrap="square" rtlCol="0">
            <a:spAutoFit/>
          </a:bodyPr>
          <a:lstStyle/>
          <a:p>
            <a:r>
              <a:rPr lang="en-US" dirty="0"/>
              <a:t>Source: Author</a:t>
            </a:r>
          </a:p>
        </p:txBody>
      </p:sp>
      <p:sp>
        <p:nvSpPr>
          <p:cNvPr id="4" name="TextBox 3">
            <a:extLst>
              <a:ext uri="{FF2B5EF4-FFF2-40B4-BE49-F238E27FC236}">
                <a16:creationId xmlns:a16="http://schemas.microsoft.com/office/drawing/2014/main" id="{5CDD741A-2682-61BD-C10E-D28A5CF5F810}"/>
              </a:ext>
            </a:extLst>
          </p:cNvPr>
          <p:cNvSpPr txBox="1"/>
          <p:nvPr/>
        </p:nvSpPr>
        <p:spPr>
          <a:xfrm>
            <a:off x="9635613" y="6336211"/>
            <a:ext cx="2473093"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850260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0BC2C-CB01-C11F-E02F-CCA28BEB1F9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Potential Barriers and Proposed Solutions</a:t>
            </a:r>
          </a:p>
        </p:txBody>
      </p:sp>
      <p:sp>
        <p:nvSpPr>
          <p:cNvPr id="3" name="Content Placeholder 2">
            <a:extLst>
              <a:ext uri="{FF2B5EF4-FFF2-40B4-BE49-F238E27FC236}">
                <a16:creationId xmlns:a16="http://schemas.microsoft.com/office/drawing/2014/main" id="{5B69E9E3-F93A-DD75-A8AE-3FA77389C234}"/>
              </a:ext>
            </a:extLst>
          </p:cNvPr>
          <p:cNvSpPr>
            <a:spLocks noGrp="1"/>
          </p:cNvSpPr>
          <p:nvPr>
            <p:ph idx="1"/>
          </p:nvPr>
        </p:nvSpPr>
        <p:spPr/>
        <p:txBody>
          <a:bodyPr>
            <a:noAutofit/>
          </a:bodyPr>
          <a:lstStyle/>
          <a:p>
            <a:pPr algn="just">
              <a:buFont typeface="Arial" panose="020B0604020202020204" pitchFamily="34" charset="0"/>
              <a:buChar char="•"/>
            </a:pPr>
            <a:r>
              <a:rPr lang="en-US" sz="1700" b="1" dirty="0">
                <a:latin typeface="Times New Roman" panose="02020603050405020304" pitchFamily="18" charset="0"/>
                <a:cs typeface="Times New Roman" panose="02020603050405020304" pitchFamily="18" charset="0"/>
              </a:rPr>
              <a:t>Language and literacy: </a:t>
            </a:r>
            <a:r>
              <a:rPr lang="en-US" sz="1700" dirty="0">
                <a:latin typeface="Times New Roman" panose="02020603050405020304" pitchFamily="18" charset="0"/>
                <a:cs typeface="Times New Roman" panose="02020603050405020304" pitchFamily="18" charset="0"/>
              </a:rPr>
              <a:t>Women speak languages and may have low literacy, so the intervention uses audio-first, visual content and simple scripts, which reviews identify as essential for effective SRH programs among migrant and refugee women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p>
          <a:p>
            <a:pPr algn="just">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Trust and privacy: </a:t>
            </a:r>
            <a:r>
              <a:rPr lang="en-IN" sz="1700" dirty="0">
                <a:latin typeface="Times New Roman" panose="02020603050405020304" pitchFamily="18" charset="0"/>
                <a:cs typeface="Times New Roman" panose="02020603050405020304" pitchFamily="18" charset="0"/>
              </a:rPr>
              <a:t>Migrant-rights organisations report that hostile environment policies and stigma make people wary of sharing personal information; therefore, we use clear, translated explanations of data use, anonymised participation, and collaboration with trusted community groups (Migrants’ Rights Network, 2025; In Kind Direct, 2024).</a:t>
            </a:r>
          </a:p>
          <a:p>
            <a:pPr algn="just">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Digital access and data: </a:t>
            </a:r>
            <a:r>
              <a:rPr lang="en-IN" sz="1700" dirty="0">
                <a:latin typeface="Times New Roman" panose="02020603050405020304" pitchFamily="18" charset="0"/>
                <a:cs typeface="Times New Roman" panose="02020603050405020304" pitchFamily="18" charset="0"/>
              </a:rPr>
              <a:t>Some Women Mee phones or have limited data; learning from other WhatsApp health programmes, we will use low data formats, offered downloadable content, where possible and complement digital content with occasional in person or printed visual materials (Owusu et al., 2025; Pelly et al., 2023).</a:t>
            </a:r>
          </a:p>
          <a:p>
            <a:pPr marL="0" indent="0">
              <a:buNone/>
            </a:pPr>
            <a:br>
              <a:rPr lang="en-IN" sz="1700" dirty="0"/>
            </a:b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0964557-A7AE-A243-6DF2-CF7AFF6A1910}"/>
              </a:ext>
            </a:extLst>
          </p:cNvPr>
          <p:cNvSpPr txBox="1"/>
          <p:nvPr/>
        </p:nvSpPr>
        <p:spPr>
          <a:xfrm>
            <a:off x="9714271" y="6338396"/>
            <a:ext cx="2477729"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400607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57" name="Rectangle 205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arriers and solutions for a WhatsApp menstrual health intervention">
            <a:extLst>
              <a:ext uri="{FF2B5EF4-FFF2-40B4-BE49-F238E27FC236}">
                <a16:creationId xmlns:a16="http://schemas.microsoft.com/office/drawing/2014/main" id="{50D56837-BC8D-5DCF-8F34-A1F3E82924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8" y="480515"/>
            <a:ext cx="10811563" cy="58923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A34B4B7-4EAB-444A-60D7-EB5043E206C4}"/>
              </a:ext>
            </a:extLst>
          </p:cNvPr>
          <p:cNvSpPr txBox="1"/>
          <p:nvPr/>
        </p:nvSpPr>
        <p:spPr>
          <a:xfrm>
            <a:off x="9511726" y="6277095"/>
            <a:ext cx="2497394"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3704270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5787F-28BA-667D-3064-995394F4D249}"/>
              </a:ext>
            </a:extLst>
          </p:cNvPr>
          <p:cNvSpPr>
            <a:spLocks noGrp="1"/>
          </p:cNvSpPr>
          <p:nvPr>
            <p:ph type="title"/>
          </p:nvPr>
        </p:nvSpPr>
        <p:spPr>
          <a:xfrm>
            <a:off x="640080" y="639704"/>
            <a:ext cx="3299579" cy="5577840"/>
          </a:xfrm>
        </p:spPr>
        <p:txBody>
          <a:bodyPr anchor="ctr">
            <a:normAutofit/>
          </a:bodyPr>
          <a:lstStyle/>
          <a:p>
            <a:pPr algn="ctr"/>
            <a:r>
              <a:rPr lang="en-US" sz="3700" b="1">
                <a:latin typeface="Times New Roman" panose="02020603050405020304" pitchFamily="18" charset="0"/>
                <a:cs typeface="Times New Roman" panose="02020603050405020304" pitchFamily="18" charset="0"/>
              </a:rPr>
              <a:t>Legal and Ethical Considerations</a:t>
            </a:r>
          </a:p>
        </p:txBody>
      </p:sp>
      <p:graphicFrame>
        <p:nvGraphicFramePr>
          <p:cNvPr id="5" name="Content Placeholder 2">
            <a:extLst>
              <a:ext uri="{FF2B5EF4-FFF2-40B4-BE49-F238E27FC236}">
                <a16:creationId xmlns:a16="http://schemas.microsoft.com/office/drawing/2014/main" id="{E70C812D-BE7A-B656-D796-4AF8F22EF4AB}"/>
              </a:ext>
            </a:extLst>
          </p:cNvPr>
          <p:cNvGraphicFramePr>
            <a:graphicFrameLocks noGrp="1"/>
          </p:cNvGraphicFramePr>
          <p:nvPr>
            <p:ph idx="1"/>
            <p:extLst>
              <p:ext uri="{D42A27DB-BD31-4B8C-83A1-F6EECF244321}">
                <p14:modId xmlns:p14="http://schemas.microsoft.com/office/powerpoint/2010/main" val="2692691181"/>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F16E984-4F61-5C49-220D-7260E794039F}"/>
              </a:ext>
            </a:extLst>
          </p:cNvPr>
          <p:cNvSpPr txBox="1"/>
          <p:nvPr/>
        </p:nvSpPr>
        <p:spPr>
          <a:xfrm>
            <a:off x="9773265" y="6337717"/>
            <a:ext cx="2418735"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1342065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4F0F-9880-927C-9DD9-48516390E622}"/>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Expected Benefits For Refugee Woman</a:t>
            </a:r>
          </a:p>
        </p:txBody>
      </p:sp>
      <p:sp>
        <p:nvSpPr>
          <p:cNvPr id="3" name="Content Placeholder 2">
            <a:extLst>
              <a:ext uri="{FF2B5EF4-FFF2-40B4-BE49-F238E27FC236}">
                <a16:creationId xmlns:a16="http://schemas.microsoft.com/office/drawing/2014/main" id="{1F3219F2-0062-2ED2-52A4-38CECF7B46C2}"/>
              </a:ext>
            </a:extLst>
          </p:cNvPr>
          <p:cNvSpPr>
            <a:spLocks noGrp="1"/>
          </p:cNvSpPr>
          <p:nvPr>
            <p:ph idx="1"/>
          </p:nvPr>
        </p:nvSpPr>
        <p:spPr/>
        <p:txBody>
          <a:bodyPr>
            <a:normAutofit/>
          </a:bodyPr>
          <a:lstStyle/>
          <a:p>
            <a:pPr algn="just">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Improved knowledge and skills: </a:t>
            </a:r>
            <a:r>
              <a:rPr lang="en-US" sz="1800" dirty="0">
                <a:latin typeface="Times New Roman" panose="02020603050405020304" pitchFamily="18" charset="0"/>
                <a:cs typeface="Times New Roman" panose="02020603050405020304" pitchFamily="18" charset="0"/>
              </a:rPr>
              <a:t>evidence from menstrual interventions in humanitarian settings shows that providing appropriate products, facilities, and education improves comfort, reduces infections, and decreases leaks, and embarrassment during menstruation </a:t>
            </a:r>
            <a:r>
              <a:rPr lang="en-IN" sz="1800" dirty="0">
                <a:latin typeface="Times New Roman" panose="02020603050405020304" pitchFamily="18" charset="0"/>
                <a:cs typeface="Times New Roman" panose="02020603050405020304" pitchFamily="18" charset="0"/>
              </a:rPr>
              <a:t>(</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800" b="1" dirty="0">
                <a:latin typeface="Times New Roman" panose="02020603050405020304" pitchFamily="18" charset="0"/>
                <a:cs typeface="Times New Roman" panose="02020603050405020304" pitchFamily="18" charset="0"/>
              </a:rPr>
              <a:t>Enhanced dignity and participation: </a:t>
            </a:r>
            <a:r>
              <a:rPr lang="en-IN" sz="1800" dirty="0">
                <a:latin typeface="Times New Roman" panose="02020603050405020304" pitchFamily="18" charset="0"/>
                <a:cs typeface="Times New Roman" panose="02020603050405020304" pitchFamily="18" charset="0"/>
              </a:rPr>
              <a:t>UK data indicate period Inequity leads to missed work, education and social participation; reducing period poverty and misinformation can help women stay engaged in education, training and community life (In Kind Direct, 2024).</a:t>
            </a:r>
          </a:p>
          <a:p>
            <a:pPr>
              <a:buFont typeface="Arial" panose="020B0604020202020204" pitchFamily="34" charset="0"/>
              <a:buChar char="•"/>
            </a:pPr>
            <a:r>
              <a:rPr lang="en-IN" sz="1800" b="1" dirty="0">
                <a:latin typeface="Times New Roman" panose="02020603050405020304" pitchFamily="18" charset="0"/>
                <a:cs typeface="Times New Roman" panose="02020603050405020304" pitchFamily="18" charset="0"/>
              </a:rPr>
              <a:t>Greater confidence and mental well-being: </a:t>
            </a:r>
            <a:r>
              <a:rPr lang="en-IN" sz="1800" dirty="0">
                <a:latin typeface="Times New Roman" panose="02020603050405020304" pitchFamily="18" charset="0"/>
                <a:cs typeface="Times New Roman" panose="02020603050405020304" pitchFamily="18" charset="0"/>
              </a:rPr>
              <a:t>being able to ask questions in their own language and you support your responses can reduce anxiety, shame, and isolation around menstruation, which are repeatedly reported among my Current and refugee women (Sawadogo et al., 2023; Migrants’ Rights Network, 2025).</a:t>
            </a:r>
            <a:br>
              <a:rPr lang="en-IN" dirty="0"/>
            </a:br>
            <a:endParaRPr lang="en-US" dirty="0"/>
          </a:p>
        </p:txBody>
      </p:sp>
      <p:sp>
        <p:nvSpPr>
          <p:cNvPr id="5" name="TextBox 4">
            <a:extLst>
              <a:ext uri="{FF2B5EF4-FFF2-40B4-BE49-F238E27FC236}">
                <a16:creationId xmlns:a16="http://schemas.microsoft.com/office/drawing/2014/main" id="{B68D57D0-9A72-24D3-D685-3F10E0B95F72}"/>
              </a:ext>
            </a:extLst>
          </p:cNvPr>
          <p:cNvSpPr txBox="1"/>
          <p:nvPr/>
        </p:nvSpPr>
        <p:spPr>
          <a:xfrm>
            <a:off x="9714271" y="6338397"/>
            <a:ext cx="2517058"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334872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1" name="Rectangle 3080">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xpected benefits of a WhatsApp menstrual health intervention for refugee women">
            <a:extLst>
              <a:ext uri="{FF2B5EF4-FFF2-40B4-BE49-F238E27FC236}">
                <a16:creationId xmlns:a16="http://schemas.microsoft.com/office/drawing/2014/main" id="{E1826436-01EA-6733-A1E2-AC62AF9F67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0F8F121-E137-96D8-4266-83079E671E72}"/>
              </a:ext>
            </a:extLst>
          </p:cNvPr>
          <p:cNvSpPr txBox="1"/>
          <p:nvPr/>
        </p:nvSpPr>
        <p:spPr>
          <a:xfrm>
            <a:off x="9612397" y="6253446"/>
            <a:ext cx="2418735"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2764004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CA7E-10CF-3FCC-0473-121C5BCB8A0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Implications For Policy, Research and Education</a:t>
            </a:r>
          </a:p>
        </p:txBody>
      </p:sp>
      <p:sp>
        <p:nvSpPr>
          <p:cNvPr id="3" name="Content Placeholder 2">
            <a:extLst>
              <a:ext uri="{FF2B5EF4-FFF2-40B4-BE49-F238E27FC236}">
                <a16:creationId xmlns:a16="http://schemas.microsoft.com/office/drawing/2014/main" id="{DCCF42BE-8C48-FE26-B732-CBECB95947C4}"/>
              </a:ext>
            </a:extLst>
          </p:cNvPr>
          <p:cNvSpPr>
            <a:spLocks noGrp="1"/>
          </p:cNvSpPr>
          <p:nvPr>
            <p:ph idx="1"/>
          </p:nvPr>
        </p:nvSpPr>
        <p:spPr/>
        <p:txBody>
          <a:bodyPr>
            <a:normAutofit/>
          </a:bodyPr>
          <a:lstStyle/>
          <a:p>
            <a:pPr>
              <a:buFont typeface="Arial" panose="020B0604020202020204" pitchFamily="34" charset="0"/>
              <a:buChar char="•"/>
            </a:pPr>
            <a:r>
              <a:rPr lang="en-US" sz="1700" b="1" dirty="0">
                <a:latin typeface="Times New Roman" panose="02020603050405020304" pitchFamily="18" charset="0"/>
                <a:cs typeface="Times New Roman" panose="02020603050405020304" pitchFamily="18" charset="0"/>
              </a:rPr>
              <a:t>Policy: </a:t>
            </a:r>
            <a:r>
              <a:rPr lang="en-US" sz="1700" dirty="0">
                <a:latin typeface="Times New Roman" panose="02020603050405020304" pitchFamily="18" charset="0"/>
                <a:cs typeface="Times New Roman" panose="02020603050405020304" pitchFamily="18" charset="0"/>
              </a:rPr>
              <a:t>The intervention supports UK calls for earlier, culturally sensitive menstrual health support and for tackling period, poverty in groups facing multiple disadvantages, aligning with period, equity recommendations and the Woman’s Health Strategy </a:t>
            </a:r>
            <a:r>
              <a:rPr lang="en-IN" sz="1700" dirty="0">
                <a:latin typeface="Times New Roman" panose="02020603050405020304" pitchFamily="18" charset="0"/>
                <a:cs typeface="Times New Roman" panose="02020603050405020304" pitchFamily="18" charset="0"/>
              </a:rPr>
              <a:t>(In Kind Direct, 2024; DHSC, 2025).</a:t>
            </a:r>
          </a:p>
          <a:p>
            <a:pPr>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Research: </a:t>
            </a:r>
            <a:r>
              <a:rPr lang="en-IN" sz="1700" dirty="0">
                <a:latin typeface="Times New Roman" panose="02020603050405020304" pitchFamily="18" charset="0"/>
                <a:cs typeface="Times New Roman" panose="02020603050405020304" pitchFamily="18" charset="0"/>
              </a:rPr>
              <a:t>There is very limited evidence on digital or WhatsApp-based menstrual health interventions, specifically for refugee women; piloting and evaluating this programme would help address an identified gap in both SRH and digital health literature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p>
          <a:p>
            <a:pPr>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Education and training: </a:t>
            </a:r>
            <a:r>
              <a:rPr lang="en-IN" sz="1700" dirty="0">
                <a:latin typeface="Times New Roman" panose="02020603050405020304" pitchFamily="18" charset="0"/>
                <a:cs typeface="Times New Roman" panose="02020603050405020304" pitchFamily="18" charset="0"/>
              </a:rPr>
              <a:t>Findings can inform training for NHS staff, refugee sector workers and educators on menstrual health, culturally, competent, and save use of digital tools, which digital behaviour change frameworks recognise as key for successful implementation (Pelly et al., 2023).</a:t>
            </a:r>
            <a:endParaRPr lang="en-US" sz="17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64B5FDF-C64B-30F2-ADB8-F91E34641E96}"/>
              </a:ext>
            </a:extLst>
          </p:cNvPr>
          <p:cNvSpPr txBox="1"/>
          <p:nvPr/>
        </p:nvSpPr>
        <p:spPr>
          <a:xfrm>
            <a:off x="9743767" y="6259738"/>
            <a:ext cx="2458065"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3514035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7" name="Group 4106">
            <a:extLst>
              <a:ext uri="{FF2B5EF4-FFF2-40B4-BE49-F238E27FC236}">
                <a16:creationId xmlns:a16="http://schemas.microsoft.com/office/drawing/2014/main" id="{624E16E8-84BF-4D4C-A746-2537B1C15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108" name="Freeform 6">
              <a:extLst>
                <a:ext uri="{FF2B5EF4-FFF2-40B4-BE49-F238E27FC236}">
                  <a16:creationId xmlns:a16="http://schemas.microsoft.com/office/drawing/2014/main" id="{F890A3A2-97E0-41D2-BD93-30D3DFA73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4109" name="Freeform 6">
              <a:extLst>
                <a:ext uri="{FF2B5EF4-FFF2-40B4-BE49-F238E27FC236}">
                  <a16:creationId xmlns:a16="http://schemas.microsoft.com/office/drawing/2014/main" id="{718CB90A-6005-4951-84F5-70B5863EF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4111" name="Rectangle 4110">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eriod Poverty | Heart of Worcestershire College">
            <a:extLst>
              <a:ext uri="{FF2B5EF4-FFF2-40B4-BE49-F238E27FC236}">
                <a16:creationId xmlns:a16="http://schemas.microsoft.com/office/drawing/2014/main" id="{1C0FC172-CA62-8877-E454-AE555202C7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951" b="2"/>
          <a:stretch>
            <a:fillRect/>
          </a:stretch>
        </p:blipFill>
        <p:spPr bwMode="auto">
          <a:xfrm>
            <a:off x="20" y="10"/>
            <a:ext cx="3979875" cy="418711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ow has the cost of living crisis affected period poverty in ...">
            <a:extLst>
              <a:ext uri="{FF2B5EF4-FFF2-40B4-BE49-F238E27FC236}">
                <a16:creationId xmlns:a16="http://schemas.microsoft.com/office/drawing/2014/main" id="{594E27A8-2577-2904-BE89-68DBDE4E04F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2806" r="15076"/>
          <a:stretch>
            <a:fillRect/>
          </a:stretch>
        </p:blipFill>
        <p:spPr bwMode="auto">
          <a:xfrm>
            <a:off x="4094479" y="10"/>
            <a:ext cx="4026180" cy="418711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enstrual Health Day 2025: Enforced period poverty and the Hostile  Environment - Migrants' Rights Network">
            <a:extLst>
              <a:ext uri="{FF2B5EF4-FFF2-40B4-BE49-F238E27FC236}">
                <a16:creationId xmlns:a16="http://schemas.microsoft.com/office/drawing/2014/main" id="{C2E0AEF6-8B90-AD41-A347-43AB210F18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066" r="1" b="13278"/>
          <a:stretch>
            <a:fillRect/>
          </a:stretch>
        </p:blipFill>
        <p:spPr bwMode="auto">
          <a:xfrm>
            <a:off x="8235242" y="10"/>
            <a:ext cx="3956755" cy="4187119"/>
          </a:xfrm>
          <a:prstGeom prst="rect">
            <a:avLst/>
          </a:prstGeom>
          <a:noFill/>
          <a:extLst>
            <a:ext uri="{909E8E84-426E-40DD-AFC4-6F175D3DCCD1}">
              <a14:hiddenFill xmlns:a14="http://schemas.microsoft.com/office/drawing/2010/main">
                <a:solidFill>
                  <a:srgbClr val="FFFFFF"/>
                </a:solidFill>
              </a14:hiddenFill>
            </a:ext>
          </a:extLst>
        </p:spPr>
      </p:pic>
      <p:sp>
        <p:nvSpPr>
          <p:cNvPr id="4113" name="Freeform: Shape 4112">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txBody>
          <a:bodyPr/>
          <a:lstStyle/>
          <a:p>
            <a:endParaRPr lang="en-US"/>
          </a:p>
        </p:txBody>
      </p:sp>
      <p:sp>
        <p:nvSpPr>
          <p:cNvPr id="4115" name="Freeform: Shape 4114">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txBody>
          <a:bodyPr/>
          <a:lstStyle/>
          <a:p>
            <a:endParaRPr lang="en-US"/>
          </a:p>
        </p:txBody>
      </p:sp>
      <p:sp>
        <p:nvSpPr>
          <p:cNvPr id="4" name="TextBox 3">
            <a:extLst>
              <a:ext uri="{FF2B5EF4-FFF2-40B4-BE49-F238E27FC236}">
                <a16:creationId xmlns:a16="http://schemas.microsoft.com/office/drawing/2014/main" id="{6C6E51A9-83A7-0B04-EF19-533A1CC069D4}"/>
              </a:ext>
            </a:extLst>
          </p:cNvPr>
          <p:cNvSpPr txBox="1"/>
          <p:nvPr/>
        </p:nvSpPr>
        <p:spPr>
          <a:xfrm>
            <a:off x="1413521" y="4880441"/>
            <a:ext cx="9779044"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“From UK policy → UK‑based research → UK workforce training → better menstrual health and dignity for refugee women.”</a:t>
            </a:r>
          </a:p>
        </p:txBody>
      </p:sp>
      <p:sp>
        <p:nvSpPr>
          <p:cNvPr id="5" name="TextBox 4">
            <a:extLst>
              <a:ext uri="{FF2B5EF4-FFF2-40B4-BE49-F238E27FC236}">
                <a16:creationId xmlns:a16="http://schemas.microsoft.com/office/drawing/2014/main" id="{09FAB925-4BF6-277D-DA86-6887EDA475C9}"/>
              </a:ext>
            </a:extLst>
          </p:cNvPr>
          <p:cNvSpPr txBox="1"/>
          <p:nvPr/>
        </p:nvSpPr>
        <p:spPr>
          <a:xfrm>
            <a:off x="4213257" y="3770867"/>
            <a:ext cx="3807599" cy="369332"/>
          </a:xfrm>
          <a:prstGeom prst="rect">
            <a:avLst/>
          </a:prstGeom>
          <a:noFill/>
        </p:spPr>
        <p:txBody>
          <a:bodyPr wrap="square" rtlCol="0">
            <a:spAutoFit/>
          </a:bodyPr>
          <a:lstStyle/>
          <a:p>
            <a:r>
              <a:rPr lang="en-US" dirty="0"/>
              <a:t>Source:</a:t>
            </a:r>
            <a:r>
              <a:rPr lang="en-IN" dirty="0"/>
              <a:t>(Mancunian Matters, 2022)</a:t>
            </a:r>
            <a:endParaRPr lang="en-US" dirty="0"/>
          </a:p>
        </p:txBody>
      </p:sp>
      <p:sp>
        <p:nvSpPr>
          <p:cNvPr id="7" name="TextBox 6">
            <a:extLst>
              <a:ext uri="{FF2B5EF4-FFF2-40B4-BE49-F238E27FC236}">
                <a16:creationId xmlns:a16="http://schemas.microsoft.com/office/drawing/2014/main" id="{D5E298BB-D3D5-E095-BDAA-70CE6AEEC7B3}"/>
              </a:ext>
            </a:extLst>
          </p:cNvPr>
          <p:cNvSpPr txBox="1"/>
          <p:nvPr/>
        </p:nvSpPr>
        <p:spPr>
          <a:xfrm>
            <a:off x="-75170" y="3685544"/>
            <a:ext cx="4115209" cy="556186"/>
          </a:xfrm>
          <a:prstGeom prst="rect">
            <a:avLst/>
          </a:prstGeom>
          <a:noFill/>
        </p:spPr>
        <p:txBody>
          <a:bodyPr wrap="square" rtlCol="0">
            <a:spAutoFit/>
          </a:bodyPr>
          <a:lstStyle/>
          <a:p>
            <a:r>
              <a:rPr lang="en-IN" dirty="0"/>
              <a:t>Source: (</a:t>
            </a:r>
            <a:r>
              <a:rPr lang="en-IN" sz="1200" i="1" dirty="0">
                <a:latin typeface="Times New Roman" panose="02020603050405020304" pitchFamily="18" charset="0"/>
                <a:cs typeface="Times New Roman" panose="02020603050405020304" pitchFamily="18" charset="0"/>
              </a:rPr>
              <a:t>Period Poverty | Heart of Worcestershire College</a:t>
            </a:r>
            <a:r>
              <a:rPr lang="en-IN" sz="1200" dirty="0">
                <a:latin typeface="Times New Roman" panose="02020603050405020304" pitchFamily="18" charset="0"/>
                <a:cs typeface="Times New Roman" panose="02020603050405020304" pitchFamily="18" charset="0"/>
              </a:rPr>
              <a:t>, n.d.)</a:t>
            </a:r>
            <a:endParaRPr lang="en-US" sz="12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4FB871F6-5F88-208F-9D06-6E15A00B25AF}"/>
              </a:ext>
            </a:extLst>
          </p:cNvPr>
          <p:cNvSpPr txBox="1"/>
          <p:nvPr/>
        </p:nvSpPr>
        <p:spPr>
          <a:xfrm>
            <a:off x="9708447" y="4129877"/>
            <a:ext cx="2423410" cy="369332"/>
          </a:xfrm>
          <a:prstGeom prst="rect">
            <a:avLst/>
          </a:prstGeom>
          <a:noFill/>
        </p:spPr>
        <p:txBody>
          <a:bodyPr wrap="square" rtlCol="0">
            <a:spAutoFit/>
          </a:bodyPr>
          <a:lstStyle/>
          <a:p>
            <a:r>
              <a:rPr lang="en-IN" dirty="0"/>
              <a:t>Source: (Ana, 2025)</a:t>
            </a:r>
            <a:endParaRPr lang="en-US" dirty="0"/>
          </a:p>
        </p:txBody>
      </p:sp>
      <p:sp>
        <p:nvSpPr>
          <p:cNvPr id="3" name="TextBox 2">
            <a:extLst>
              <a:ext uri="{FF2B5EF4-FFF2-40B4-BE49-F238E27FC236}">
                <a16:creationId xmlns:a16="http://schemas.microsoft.com/office/drawing/2014/main" id="{699A8759-E6A2-64A8-5DE0-2425DA27A834}"/>
              </a:ext>
            </a:extLst>
          </p:cNvPr>
          <p:cNvSpPr txBox="1"/>
          <p:nvPr/>
        </p:nvSpPr>
        <p:spPr>
          <a:xfrm>
            <a:off x="9732906" y="6475372"/>
            <a:ext cx="2534264"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847446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1C9F-B091-E2EF-34B9-5F769AA7845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C5EFDA5-23A3-B680-2C7C-1FCD9BAD33BB}"/>
              </a:ext>
            </a:extLst>
          </p:cNvPr>
          <p:cNvSpPr>
            <a:spLocks noGrp="1"/>
          </p:cNvSpPr>
          <p:nvPr>
            <p:ph idx="1"/>
          </p:nvPr>
        </p:nvSpPr>
        <p:spPr>
          <a:xfrm>
            <a:off x="699247" y="1972235"/>
            <a:ext cx="11492753" cy="3895165"/>
          </a:xfrm>
        </p:spPr>
        <p:txBody>
          <a:bodyPr/>
          <a:lstStyle/>
          <a:p>
            <a:pPr>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Poor menstrual health literacy and period, poverty in refugee and migrant women, cause pain, infection risks, stigma, Missed education and work, and reduced use of reproductive health services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 Migrants’ Rights Network,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co-designed, multilingual, WhatsApp and short video intervention grounded in the COM-B model is a low cost, scalable, and evidence informed strategy to improve knowledge, dignity, and access to care for newly arrived refugee women in the UK (Jacome‑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 Owusu et al., 2025; Pelly et al., 2023).</a:t>
            </a:r>
          </a:p>
          <a:p>
            <a:pPr marL="0" indent="0">
              <a:buNone/>
            </a:pPr>
            <a:endParaRPr lang="en-US" dirty="0"/>
          </a:p>
          <a:p>
            <a:pPr marL="0" indent="0" algn="ctr">
              <a:buNone/>
            </a:pPr>
            <a:r>
              <a:rPr lang="en-US" sz="2200" b="1" dirty="0">
                <a:latin typeface="Times New Roman" panose="02020603050405020304" pitchFamily="18" charset="0"/>
                <a:cs typeface="Times New Roman" panose="02020603050405020304" pitchFamily="18" charset="0"/>
              </a:rPr>
              <a:t>“No woman’s health should depend on which language she speaks when she arrives in the UK.”</a:t>
            </a:r>
          </a:p>
        </p:txBody>
      </p:sp>
      <p:sp>
        <p:nvSpPr>
          <p:cNvPr id="5" name="TextBox 4">
            <a:extLst>
              <a:ext uri="{FF2B5EF4-FFF2-40B4-BE49-F238E27FC236}">
                <a16:creationId xmlns:a16="http://schemas.microsoft.com/office/drawing/2014/main" id="{967FEB6A-00AD-CBC1-A5F3-41AF5B9B660E}"/>
              </a:ext>
            </a:extLst>
          </p:cNvPr>
          <p:cNvSpPr txBox="1"/>
          <p:nvPr/>
        </p:nvSpPr>
        <p:spPr>
          <a:xfrm>
            <a:off x="9554190" y="6331790"/>
            <a:ext cx="2408903"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Mohammed Hamza</a:t>
            </a:r>
            <a:endParaRPr lang="en-IN" dirty="0"/>
          </a:p>
        </p:txBody>
      </p:sp>
    </p:spTree>
    <p:extLst>
      <p:ext uri="{BB962C8B-B14F-4D97-AF65-F5344CB8AC3E}">
        <p14:creationId xmlns:p14="http://schemas.microsoft.com/office/powerpoint/2010/main" val="3443866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5202-DC58-3E32-A2B7-ADE9D8143E84}"/>
              </a:ext>
            </a:extLst>
          </p:cNvPr>
          <p:cNvSpPr>
            <a:spLocks noGrp="1"/>
          </p:cNvSpPr>
          <p:nvPr>
            <p:ph type="title"/>
          </p:nvPr>
        </p:nvSpPr>
        <p:spPr>
          <a:xfrm>
            <a:off x="1122218" y="103909"/>
            <a:ext cx="9601200" cy="886691"/>
          </a:xfrm>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2607A85-32B1-0E35-F0B2-3FD393DBE6EA}"/>
              </a:ext>
            </a:extLst>
          </p:cNvPr>
          <p:cNvSpPr>
            <a:spLocks noGrp="1"/>
          </p:cNvSpPr>
          <p:nvPr>
            <p:ph idx="1"/>
          </p:nvPr>
        </p:nvSpPr>
        <p:spPr>
          <a:xfrm>
            <a:off x="1371599" y="1039091"/>
            <a:ext cx="9941859" cy="5361709"/>
          </a:xfrm>
        </p:spPr>
        <p:txBody>
          <a:bodyPr>
            <a:normAutofit lnSpcReduction="10000"/>
          </a:bodyPr>
          <a:lstStyle/>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A., Niyonzima, N., </a:t>
            </a:r>
            <a:r>
              <a:rPr lang="en-IN" sz="1700" dirty="0" err="1">
                <a:latin typeface="Times New Roman" panose="02020603050405020304" pitchFamily="18" charset="0"/>
                <a:cs typeface="Times New Roman" panose="02020603050405020304" pitchFamily="18" charset="0"/>
              </a:rPr>
              <a:t>Umulisa</a:t>
            </a:r>
            <a:r>
              <a:rPr lang="en-IN" sz="1700" dirty="0">
                <a:latin typeface="Times New Roman" panose="02020603050405020304" pitchFamily="18" charset="0"/>
                <a:cs typeface="Times New Roman" panose="02020603050405020304" pitchFamily="18" charset="0"/>
              </a:rPr>
              <a:t>, I., </a:t>
            </a:r>
            <a:r>
              <a:rPr lang="en-IN" sz="1700" dirty="0" err="1">
                <a:latin typeface="Times New Roman" panose="02020603050405020304" pitchFamily="18" charset="0"/>
                <a:cs typeface="Times New Roman" panose="02020603050405020304" pitchFamily="18" charset="0"/>
              </a:rPr>
              <a:t>Nyirandagijimana</a:t>
            </a:r>
            <a:r>
              <a:rPr lang="en-IN" sz="1700" dirty="0">
                <a:latin typeface="Times New Roman" panose="02020603050405020304" pitchFamily="18" charset="0"/>
                <a:cs typeface="Times New Roman" panose="02020603050405020304" pitchFamily="18" charset="0"/>
              </a:rPr>
              <a:t>, J., Niyonzima, L. and </a:t>
            </a:r>
            <a:r>
              <a:rPr lang="en-IN" sz="1700" dirty="0" err="1">
                <a:latin typeface="Times New Roman" panose="02020603050405020304" pitchFamily="18" charset="0"/>
                <a:cs typeface="Times New Roman" panose="02020603050405020304" pitchFamily="18" charset="0"/>
              </a:rPr>
              <a:t>Muhawenimana</a:t>
            </a:r>
            <a:r>
              <a:rPr lang="en-IN" sz="1700" dirty="0">
                <a:latin typeface="Times New Roman" panose="02020603050405020304" pitchFamily="18" charset="0"/>
                <a:cs typeface="Times New Roman" panose="02020603050405020304" pitchFamily="18" charset="0"/>
              </a:rPr>
              <a:t>, V. (2025) 'Menstrual hygiene management among girls and women refugees in Africa: a scoping review', </a:t>
            </a:r>
            <a:r>
              <a:rPr lang="en-IN" sz="1700" i="1" dirty="0">
                <a:latin typeface="Times New Roman" panose="02020603050405020304" pitchFamily="18" charset="0"/>
                <a:cs typeface="Times New Roman" panose="02020603050405020304" pitchFamily="18" charset="0"/>
              </a:rPr>
              <a:t>Conflict and Health</a:t>
            </a:r>
            <a:r>
              <a:rPr lang="en-IN" sz="1700" dirty="0">
                <a:latin typeface="Times New Roman" panose="02020603050405020304" pitchFamily="18" charset="0"/>
                <a:cs typeface="Times New Roman" panose="02020603050405020304" pitchFamily="18" charset="0"/>
              </a:rPr>
              <a:t>, 19(1), p. 45. Available at: </a:t>
            </a:r>
            <a:r>
              <a:rPr lang="en-IN" sz="1700" dirty="0">
                <a:latin typeface="Times New Roman" panose="02020603050405020304" pitchFamily="18" charset="0"/>
                <a:cs typeface="Times New Roman" panose="02020603050405020304" pitchFamily="18" charset="0"/>
                <a:hlinkClick r:id="rId2"/>
              </a:rPr>
              <a:t>https://pmc.ncbi.nlm.nih.gov/articles/PMC11948744/</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Sawadogo, P.M., Tapsoba, P., Ouédraogo, H.G., Ouédraogo, A., Ilboudo, B., Kaboré, I., Rouamba, N., Ouédraogo, C.M., Ilboudo, P., Sanou, A. and Ouédraogo, L. (2023) 'Barriers and facilitators of access to sexual and reproductive health services among migrant, internally displaced, asylum seeking and refugee women: a scoping review', </a:t>
            </a:r>
            <a:r>
              <a:rPr lang="en-IN" sz="1700" i="1" dirty="0" err="1">
                <a:latin typeface="Times New Roman" panose="02020603050405020304" pitchFamily="18" charset="0"/>
                <a:cs typeface="Times New Roman" panose="02020603050405020304" pitchFamily="18" charset="0"/>
              </a:rPr>
              <a:t>PLoS</a:t>
            </a:r>
            <a:r>
              <a:rPr lang="en-IN" sz="1700" i="1" dirty="0">
                <a:latin typeface="Times New Roman" panose="02020603050405020304" pitchFamily="18" charset="0"/>
                <a:cs typeface="Times New Roman" panose="02020603050405020304" pitchFamily="18" charset="0"/>
              </a:rPr>
              <a:t> One</a:t>
            </a:r>
            <a:r>
              <a:rPr lang="en-IN" sz="1700" dirty="0">
                <a:latin typeface="Times New Roman" panose="02020603050405020304" pitchFamily="18" charset="0"/>
                <a:cs typeface="Times New Roman" panose="02020603050405020304" pitchFamily="18" charset="0"/>
              </a:rPr>
              <a:t>, 18(9), p. e02901608. Available at: </a:t>
            </a:r>
            <a:r>
              <a:rPr lang="en-IN" sz="1700" dirty="0">
                <a:latin typeface="Times New Roman" panose="02020603050405020304" pitchFamily="18" charset="0"/>
                <a:cs typeface="Times New Roman" panose="02020603050405020304" pitchFamily="18" charset="0"/>
                <a:hlinkClick r:id="rId3"/>
              </a:rPr>
              <a:t>https://pmc.ncbi.nlm.nih.gov/articles/PMC10501608/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In Kind Direct &amp; </a:t>
            </a:r>
            <a:r>
              <a:rPr lang="en-IN" sz="1700" dirty="0" err="1">
                <a:latin typeface="Times New Roman" panose="02020603050405020304" pitchFamily="18" charset="0"/>
                <a:cs typeface="Times New Roman" panose="02020603050405020304" pitchFamily="18" charset="0"/>
              </a:rPr>
              <a:t>Irise</a:t>
            </a:r>
            <a:r>
              <a:rPr lang="en-IN" sz="1700" dirty="0">
                <a:latin typeface="Times New Roman" panose="02020603050405020304" pitchFamily="18" charset="0"/>
                <a:cs typeface="Times New Roman" panose="02020603050405020304" pitchFamily="18" charset="0"/>
              </a:rPr>
              <a:t> International (2024) </a:t>
            </a:r>
            <a:r>
              <a:rPr lang="en-IN" sz="1700" i="1" dirty="0">
                <a:latin typeface="Times New Roman" panose="02020603050405020304" pitchFamily="18" charset="0"/>
                <a:cs typeface="Times New Roman" panose="02020603050405020304" pitchFamily="18" charset="0"/>
              </a:rPr>
              <a:t>The State of Period Equity in the UK</a:t>
            </a:r>
            <a:r>
              <a:rPr lang="en-IN" sz="1700" dirty="0">
                <a:latin typeface="Times New Roman" panose="02020603050405020304" pitchFamily="18" charset="0"/>
                <a:cs typeface="Times New Roman" panose="02020603050405020304" pitchFamily="18" charset="0"/>
              </a:rPr>
              <a:t>. London: In Kind Direct. Available at: </a:t>
            </a:r>
            <a:r>
              <a:rPr lang="en-IN" sz="1700" dirty="0">
                <a:latin typeface="Times New Roman" panose="02020603050405020304" pitchFamily="18" charset="0"/>
                <a:cs typeface="Times New Roman" panose="02020603050405020304" pitchFamily="18" charset="0"/>
                <a:hlinkClick r:id="rId4"/>
              </a:rPr>
              <a:t>https://www.inkinddirect.org/wp-content/uploads/2024/02/The-State-of-Period-Equity-in-the-UK-Feb-2024.pdf</a:t>
            </a:r>
            <a:r>
              <a:rPr lang="en-IN" sz="1700" dirty="0">
                <a:latin typeface="Times New Roman" panose="02020603050405020304" pitchFamily="18" charset="0"/>
                <a:cs typeface="Times New Roman" panose="02020603050405020304" pitchFamily="18" charset="0"/>
              </a:rPr>
              <a:t> (Accessed: 7 March 2026</a:t>
            </a:r>
            <a:r>
              <a:rPr lang="en-IN" dirty="0"/>
              <a:t>).</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Migrants' Rights Network (2025) 'Menstrual Health Day 2025: Enforced period poverty and the Hostile Environment'. Available at: </a:t>
            </a:r>
            <a:r>
              <a:rPr lang="en-IN" sz="1700" dirty="0">
                <a:latin typeface="Times New Roman" panose="02020603050405020304" pitchFamily="18" charset="0"/>
                <a:cs typeface="Times New Roman" panose="02020603050405020304" pitchFamily="18" charset="0"/>
                <a:hlinkClick r:id="rId5"/>
              </a:rPr>
              <a:t>https://migrantsrights.org.uk/2025/05/27/menstrual-health/</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Jacome-</a:t>
            </a:r>
            <a:r>
              <a:rPr lang="en-IN" sz="1800" dirty="0" err="1">
                <a:latin typeface="Times New Roman" panose="02020603050405020304" pitchFamily="18" charset="0"/>
                <a:cs typeface="Times New Roman" panose="02020603050405020304" pitchFamily="18" charset="0"/>
              </a:rPr>
              <a:t>Hortua</a:t>
            </a:r>
            <a:r>
              <a:rPr lang="en-IN" sz="1800" dirty="0">
                <a:latin typeface="Times New Roman" panose="02020603050405020304" pitchFamily="18" charset="0"/>
                <a:cs typeface="Times New Roman" panose="02020603050405020304" pitchFamily="18" charset="0"/>
              </a:rPr>
              <a:t>, A.M., Gomez-Perdomo, N.C., Ramirez-Correa, P.E., Maldonado-</a:t>
            </a:r>
            <a:r>
              <a:rPr lang="en-IN" sz="1800" dirty="0" err="1">
                <a:latin typeface="Times New Roman" panose="02020603050405020304" pitchFamily="18" charset="0"/>
                <a:cs typeface="Times New Roman" panose="02020603050405020304" pitchFamily="18" charset="0"/>
              </a:rPr>
              <a:t>Carhuatoctty</a:t>
            </a:r>
            <a:r>
              <a:rPr lang="en-IN" sz="1800" dirty="0">
                <a:latin typeface="Times New Roman" panose="02020603050405020304" pitchFamily="18" charset="0"/>
                <a:cs typeface="Times New Roman" panose="02020603050405020304" pitchFamily="18" charset="0"/>
              </a:rPr>
              <a:t>, P.Y., Cardenas-Rojas, A., Garcia-Hermoso, A., Izquierdo, M. and </a:t>
            </a:r>
            <a:r>
              <a:rPr lang="en-IN" sz="1800" dirty="0" err="1">
                <a:latin typeface="Times New Roman" panose="02020603050405020304" pitchFamily="18" charset="0"/>
                <a:cs typeface="Times New Roman" panose="02020603050405020304" pitchFamily="18" charset="0"/>
              </a:rPr>
              <a:t>Cano</a:t>
            </a:r>
            <a:r>
              <a:rPr lang="en-IN" sz="1800" dirty="0">
                <a:latin typeface="Times New Roman" panose="02020603050405020304" pitchFamily="18" charset="0"/>
                <a:cs typeface="Times New Roman" panose="02020603050405020304" pitchFamily="18" charset="0"/>
              </a:rPr>
              <a:t>-Moreno, A.C. (2024) 'Effects of a WhatsApp-assisted health educational intervention for cardiac rehabilitation: protocol for a randomized controlled trial', </a:t>
            </a:r>
            <a:r>
              <a:rPr lang="en-IN" sz="1800" i="1" dirty="0">
                <a:latin typeface="Times New Roman" panose="02020603050405020304" pitchFamily="18" charset="0"/>
                <a:cs typeface="Times New Roman" panose="02020603050405020304" pitchFamily="18" charset="0"/>
              </a:rPr>
              <a:t>Methods and Protocols</a:t>
            </a:r>
            <a:r>
              <a:rPr lang="en-IN" sz="1800" dirty="0">
                <a:latin typeface="Times New Roman" panose="02020603050405020304" pitchFamily="18" charset="0"/>
                <a:cs typeface="Times New Roman" panose="02020603050405020304" pitchFamily="18" charset="0"/>
              </a:rPr>
              <a:t>, 7(2), p. 45. Available at: </a:t>
            </a:r>
            <a:r>
              <a:rPr lang="en-IN" sz="1800" dirty="0">
                <a:latin typeface="Times New Roman" panose="02020603050405020304" pitchFamily="18" charset="0"/>
                <a:cs typeface="Times New Roman" panose="02020603050405020304" pitchFamily="18" charset="0"/>
                <a:hlinkClick r:id="rId6"/>
              </a:rPr>
              <a:t>https://pmc.ncbi.nlm.nih.gov/articles/PMC11053574/</a:t>
            </a:r>
            <a:r>
              <a:rPr lang="en-IN" sz="1800" dirty="0">
                <a:latin typeface="Times New Roman" panose="02020603050405020304" pitchFamily="18" charset="0"/>
                <a:cs typeface="Times New Roman" panose="02020603050405020304" pitchFamily="18" charset="0"/>
              </a:rPr>
              <a:t> (Accessed: 7 March 2026).</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83137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FBFE1E-ED4F-3DE3-1EBC-7C3964102566}"/>
              </a:ext>
            </a:extLst>
          </p:cNvPr>
          <p:cNvSpPr>
            <a:spLocks noGrp="1"/>
          </p:cNvSpPr>
          <p:nvPr>
            <p:ph idx="1"/>
          </p:nvPr>
        </p:nvSpPr>
        <p:spPr>
          <a:xfrm>
            <a:off x="1295400" y="397503"/>
            <a:ext cx="9601200" cy="5688106"/>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Owusu, G.P., Donkor, E.S., Amoah, P.A., Asante, K.O., Oduro, F.T. and Alhassan, R.K. (2025) 'WhatsApp as a tool for psychiatric crisis management: lessons from a Ghanaian support group', </a:t>
            </a:r>
            <a:r>
              <a:rPr lang="en-IN" sz="1700" i="1" dirty="0">
                <a:latin typeface="Times New Roman" panose="02020603050405020304" pitchFamily="18" charset="0"/>
                <a:cs typeface="Times New Roman" panose="02020603050405020304" pitchFamily="18" charset="0"/>
              </a:rPr>
              <a:t>BMC Psychiatry</a:t>
            </a:r>
            <a:r>
              <a:rPr lang="en-IN" sz="1700" dirty="0">
                <a:latin typeface="Times New Roman" panose="02020603050405020304" pitchFamily="18" charset="0"/>
                <a:cs typeface="Times New Roman" panose="02020603050405020304" pitchFamily="18" charset="0"/>
              </a:rPr>
              <a:t>, 25(1), p. 89. Available at: </a:t>
            </a:r>
            <a:r>
              <a:rPr lang="en-IN" sz="1700" dirty="0">
                <a:latin typeface="Times New Roman" panose="02020603050405020304" pitchFamily="18" charset="0"/>
                <a:cs typeface="Times New Roman" panose="02020603050405020304" pitchFamily="18" charset="0"/>
                <a:hlinkClick r:id="rId2"/>
              </a:rPr>
              <a:t>https://pmc.ncbi.nlm.nih.gov/articles/PMC12247272/</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Pelly, M., Scott, J.L., Lawn, S., McLean, K., Witter, S., Woodman, R.J. and Crocombe, L.A. (2023) 'Novel behaviour change frameworks for digital health interventions: a critical review', </a:t>
            </a:r>
            <a:r>
              <a:rPr lang="en-IN" sz="1700" i="1" dirty="0">
                <a:latin typeface="Times New Roman" panose="02020603050405020304" pitchFamily="18" charset="0"/>
                <a:cs typeface="Times New Roman" panose="02020603050405020304" pitchFamily="18" charset="0"/>
              </a:rPr>
              <a:t>Journal of Health Psychology</a:t>
            </a:r>
            <a:r>
              <a:rPr lang="en-IN" sz="1700" dirty="0">
                <a:latin typeface="Times New Roman" panose="02020603050405020304" pitchFamily="18" charset="0"/>
                <a:cs typeface="Times New Roman" panose="02020603050405020304" pitchFamily="18" charset="0"/>
              </a:rPr>
              <a:t>, 28(4), pp. 512-523. Available at: </a:t>
            </a:r>
            <a:r>
              <a:rPr lang="en-IN" sz="1700" dirty="0">
                <a:latin typeface="Times New Roman" panose="02020603050405020304" pitchFamily="18" charset="0"/>
                <a:cs typeface="Times New Roman" panose="02020603050405020304" pitchFamily="18" charset="0"/>
                <a:hlinkClick r:id="rId3"/>
              </a:rPr>
              <a:t>https://pmc.ncbi.nlm.nih.gov/articles/PMC10466959/</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NICE (2021) </a:t>
            </a:r>
            <a:r>
              <a:rPr lang="en-IN" sz="1700" i="1" dirty="0">
                <a:latin typeface="Times New Roman" panose="02020603050405020304" pitchFamily="18" charset="0"/>
                <a:cs typeface="Times New Roman" panose="02020603050405020304" pitchFamily="18" charset="0"/>
              </a:rPr>
              <a:t>Heavy menstrual bleeding: assessment and management (NG88)</a:t>
            </a:r>
            <a:r>
              <a:rPr lang="en-IN" sz="1700" dirty="0">
                <a:latin typeface="Times New Roman" panose="02020603050405020304" pitchFamily="18" charset="0"/>
                <a:cs typeface="Times New Roman" panose="02020603050405020304" pitchFamily="18" charset="0"/>
              </a:rPr>
              <a:t>. London: National Institute for Health and Care Excellence. Available at: </a:t>
            </a:r>
            <a:r>
              <a:rPr lang="en-IN" sz="1700" dirty="0">
                <a:latin typeface="Times New Roman" panose="02020603050405020304" pitchFamily="18" charset="0"/>
                <a:cs typeface="Times New Roman" panose="02020603050405020304" pitchFamily="18" charset="0"/>
                <a:hlinkClick r:id="rId4"/>
              </a:rPr>
              <a:t>https://www.nice.org.uk/guidance/ng88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Michie, S., van Stralen, M.M. and West, R. (2011) 'The behaviour change wheel: a new method for characterising and designing behaviour change interventions', </a:t>
            </a:r>
            <a:r>
              <a:rPr lang="en-IN" sz="1700" i="1" dirty="0">
                <a:latin typeface="Times New Roman" panose="02020603050405020304" pitchFamily="18" charset="0"/>
                <a:cs typeface="Times New Roman" panose="02020603050405020304" pitchFamily="18" charset="0"/>
              </a:rPr>
              <a:t>Implementation Science</a:t>
            </a:r>
            <a:r>
              <a:rPr lang="en-IN" sz="1700" dirty="0">
                <a:latin typeface="Times New Roman" panose="02020603050405020304" pitchFamily="18" charset="0"/>
                <a:cs typeface="Times New Roman" panose="02020603050405020304" pitchFamily="18" charset="0"/>
              </a:rPr>
              <a:t>, 6(1), p. 42. Available at: </a:t>
            </a:r>
            <a:r>
              <a:rPr lang="en-IN" sz="1700" dirty="0">
                <a:latin typeface="Times New Roman" panose="02020603050405020304" pitchFamily="18" charset="0"/>
                <a:cs typeface="Times New Roman" panose="02020603050405020304" pitchFamily="18" charset="0"/>
                <a:hlinkClick r:id="rId5"/>
              </a:rPr>
              <a:t>https://implementationscience.biomedcentral.com/articles/10.1186/1748-5908-6-42</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UK Home Office (2025) </a:t>
            </a:r>
            <a:r>
              <a:rPr lang="en-IN" sz="1700" i="1" dirty="0">
                <a:latin typeface="Times New Roman" panose="02020603050405020304" pitchFamily="18" charset="0"/>
                <a:cs typeface="Times New Roman" panose="02020603050405020304" pitchFamily="18" charset="0"/>
              </a:rPr>
              <a:t>Immigration system statistics, year ending September 2025: How many people claim asylum in the UK?</a:t>
            </a:r>
            <a:r>
              <a:rPr lang="en-IN" sz="1700" dirty="0">
                <a:latin typeface="Times New Roman" panose="02020603050405020304" pitchFamily="18" charset="0"/>
                <a:cs typeface="Times New Roman" panose="02020603050405020304" pitchFamily="18" charset="0"/>
              </a:rPr>
              <a:t> London: Home Office. Available at: </a:t>
            </a:r>
            <a:r>
              <a:rPr lang="en-IN" sz="1700" dirty="0">
                <a:latin typeface="Times New Roman" panose="02020603050405020304" pitchFamily="18" charset="0"/>
                <a:cs typeface="Times New Roman" panose="02020603050405020304" pitchFamily="18" charset="0"/>
                <a:hlinkClick r:id="rId6"/>
              </a:rPr>
              <a:t>https://www.gov.uk/government/statistics/immigration-system-statistics-year-ending-september-2025</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0180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C7411-E3FB-58CF-8D87-31666B751451}"/>
              </a:ext>
            </a:extLst>
          </p:cNvPr>
          <p:cNvSpPr>
            <a:spLocks noGrp="1"/>
          </p:cNvSpPr>
          <p:nvPr>
            <p:ph idx="1"/>
          </p:nvPr>
        </p:nvSpPr>
        <p:spPr>
          <a:xfrm>
            <a:off x="1295400" y="228600"/>
            <a:ext cx="9601200" cy="5867400"/>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Migration Observatory (2025) </a:t>
            </a:r>
            <a:r>
              <a:rPr lang="en-IN" sz="1700" i="1" dirty="0">
                <a:latin typeface="Times New Roman" panose="02020603050405020304" pitchFamily="18" charset="0"/>
                <a:cs typeface="Times New Roman" panose="02020603050405020304" pitchFamily="18" charset="0"/>
              </a:rPr>
              <a:t>Asylum and refugee resettlement in the UK</a:t>
            </a:r>
            <a:r>
              <a:rPr lang="en-IN" sz="1700" dirty="0">
                <a:latin typeface="Times New Roman" panose="02020603050405020304" pitchFamily="18" charset="0"/>
                <a:cs typeface="Times New Roman" panose="02020603050405020304" pitchFamily="18" charset="0"/>
              </a:rPr>
              <a:t>. Oxford: University of Oxford. Available at: </a:t>
            </a:r>
            <a:r>
              <a:rPr lang="en-IN" sz="1700" dirty="0">
                <a:latin typeface="Times New Roman" panose="02020603050405020304" pitchFamily="18" charset="0"/>
                <a:cs typeface="Times New Roman" panose="02020603050405020304" pitchFamily="18" charset="0"/>
                <a:hlinkClick r:id="rId2"/>
              </a:rPr>
              <a:t>https://migrationobservatory.ox.ac.uk/resources/briefings/migration-to-the-uk-asylum/</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DHSC (2025) </a:t>
            </a:r>
            <a:r>
              <a:rPr lang="en-IN" sz="1700" i="1" dirty="0">
                <a:latin typeface="Times New Roman" panose="02020603050405020304" pitchFamily="18" charset="0"/>
                <a:cs typeface="Times New Roman" panose="02020603050405020304" pitchFamily="18" charset="0"/>
              </a:rPr>
              <a:t>Government response to the Women and Equalities Committee's report on women's reproductive health conditions</a:t>
            </a:r>
            <a:r>
              <a:rPr lang="en-IN" sz="1700" dirty="0">
                <a:latin typeface="Times New Roman" panose="02020603050405020304" pitchFamily="18" charset="0"/>
                <a:cs typeface="Times New Roman" panose="02020603050405020304" pitchFamily="18" charset="0"/>
              </a:rPr>
              <a:t>. London: Department of Health and Social Care. Available at: </a:t>
            </a:r>
            <a:r>
              <a:rPr lang="en-IN" sz="1700" dirty="0">
                <a:latin typeface="Times New Roman" panose="02020603050405020304" pitchFamily="18" charset="0"/>
                <a:cs typeface="Times New Roman" panose="02020603050405020304" pitchFamily="18" charset="0"/>
                <a:hlinkClick r:id="rId3"/>
              </a:rPr>
              <a:t>https://www.gov.uk/government/publications/government-response-to-the-women-and-equalities-committee-report-on-womens-reproducti</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Bloody Good Period (2023) 'Bloody Good Period – tackling the growing issue of period poverty'. Available at: </a:t>
            </a:r>
            <a:r>
              <a:rPr lang="en-IN" sz="1700" dirty="0">
                <a:latin typeface="Times New Roman" panose="02020603050405020304" pitchFamily="18" charset="0"/>
                <a:cs typeface="Times New Roman" panose="02020603050405020304" pitchFamily="18" charset="0"/>
                <a:hlinkClick r:id="rId4"/>
              </a:rPr>
              <a:t>https://trustforlondon.org.uk/news/bloody-good-period-tackling-the-growing-issue-of-period-poverty/</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Kemigisha, D., Bruce, K., Nyakato, V.N., </a:t>
            </a:r>
            <a:r>
              <a:rPr lang="en-IN" sz="1700" dirty="0" err="1">
                <a:latin typeface="Times New Roman" panose="02020603050405020304" pitchFamily="18" charset="0"/>
                <a:cs typeface="Times New Roman" panose="02020603050405020304" pitchFamily="18" charset="0"/>
              </a:rPr>
              <a:t>Ruzaaza</a:t>
            </a:r>
            <a:r>
              <a:rPr lang="en-IN" sz="1700" dirty="0">
                <a:latin typeface="Times New Roman" panose="02020603050405020304" pitchFamily="18" charset="0"/>
                <a:cs typeface="Times New Roman" panose="02020603050405020304" pitchFamily="18" charset="0"/>
              </a:rPr>
              <a:t>, G.N., Ninsiima, A.B., </a:t>
            </a:r>
            <a:r>
              <a:rPr lang="en-IN" sz="1700" dirty="0" err="1">
                <a:latin typeface="Times New Roman" panose="02020603050405020304" pitchFamily="18" charset="0"/>
                <a:cs typeface="Times New Roman" panose="02020603050405020304" pitchFamily="18" charset="0"/>
              </a:rPr>
              <a:t>Mlahagwa</a:t>
            </a:r>
            <a:r>
              <a:rPr lang="en-IN" sz="1700" dirty="0">
                <a:latin typeface="Times New Roman" panose="02020603050405020304" pitchFamily="18" charset="0"/>
                <a:cs typeface="Times New Roman" panose="02020603050405020304" pitchFamily="18" charset="0"/>
              </a:rPr>
              <a:t>, W., Nampijja, M., Muwonge, R., Nakitto, M., Bystrom, E. and Mirembe, F. (2018) 'Early sexual debut and associated factors among adolescent girls in Uganda: a cross-sectional study', </a:t>
            </a:r>
            <a:r>
              <a:rPr lang="en-IN" sz="1700" i="1" dirty="0">
                <a:latin typeface="Times New Roman" panose="02020603050405020304" pitchFamily="18" charset="0"/>
                <a:cs typeface="Times New Roman" panose="02020603050405020304" pitchFamily="18" charset="0"/>
              </a:rPr>
              <a:t>BMC Public Health</a:t>
            </a:r>
            <a:r>
              <a:rPr lang="en-IN" sz="1700" dirty="0">
                <a:latin typeface="Times New Roman" panose="02020603050405020304" pitchFamily="18" charset="0"/>
                <a:cs typeface="Times New Roman" panose="02020603050405020304" pitchFamily="18" charset="0"/>
              </a:rPr>
              <a:t>, 18(1), p. 139. Available at: </a:t>
            </a:r>
            <a:r>
              <a:rPr lang="en-IN" sz="1700" dirty="0">
                <a:latin typeface="Times New Roman" panose="02020603050405020304" pitchFamily="18" charset="0"/>
                <a:cs typeface="Times New Roman" panose="02020603050405020304" pitchFamily="18" charset="0"/>
                <a:hlinkClick r:id="rId5"/>
              </a:rPr>
              <a:t>https://bmcpublichealth.biomedcentral.com/articles/10.1186/s12889-018-6046-0</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Ivanova, O., Rai, M. and Kemigisha, D. (2018) 'A systematic review of menstrual hygiene management requirements, its barriers and strategies for disabled people', </a:t>
            </a:r>
            <a:r>
              <a:rPr lang="en-IN" sz="1700" i="1" dirty="0">
                <a:latin typeface="Times New Roman" panose="02020603050405020304" pitchFamily="18" charset="0"/>
                <a:cs typeface="Times New Roman" panose="02020603050405020304" pitchFamily="18" charset="0"/>
              </a:rPr>
              <a:t>PLOS One</a:t>
            </a:r>
            <a:r>
              <a:rPr lang="en-IN" sz="1700" dirty="0">
                <a:latin typeface="Times New Roman" panose="02020603050405020304" pitchFamily="18" charset="0"/>
                <a:cs typeface="Times New Roman" panose="02020603050405020304" pitchFamily="18" charset="0"/>
              </a:rPr>
              <a:t>, 13(2), p. e0190974. Available at: </a:t>
            </a:r>
            <a:r>
              <a:rPr lang="en-IN" sz="1700" dirty="0">
                <a:latin typeface="Times New Roman" panose="02020603050405020304" pitchFamily="18" charset="0"/>
                <a:cs typeface="Times New Roman" panose="02020603050405020304" pitchFamily="18" charset="0"/>
                <a:hlinkClick r:id="rId6"/>
              </a:rPr>
              <a:t>https://journals.plos.org/plosone/article?id=10.1371/journal.pone.0190974</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62373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194008-D918-F251-24D0-30A711DFFDD3}"/>
              </a:ext>
            </a:extLst>
          </p:cNvPr>
          <p:cNvSpPr>
            <a:spLocks noGrp="1"/>
          </p:cNvSpPr>
          <p:nvPr>
            <p:ph idx="1"/>
          </p:nvPr>
        </p:nvSpPr>
        <p:spPr>
          <a:xfrm>
            <a:off x="1371600" y="161365"/>
            <a:ext cx="9601200" cy="5706035"/>
          </a:xfrm>
        </p:spPr>
        <p:txBody>
          <a:bodyPr>
            <a:normAutofit/>
          </a:bodyPr>
          <a:lstStyle/>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Metusela</a:t>
            </a:r>
            <a:r>
              <a:rPr lang="en-IN" sz="1700" dirty="0">
                <a:latin typeface="Times New Roman" panose="02020603050405020304" pitchFamily="18" charset="0"/>
                <a:cs typeface="Times New Roman" panose="02020603050405020304" pitchFamily="18" charset="0"/>
              </a:rPr>
              <a:t>, C., Ussher, J., Perz, J., Hawkey, A., Morrow, M., </a:t>
            </a:r>
            <a:r>
              <a:rPr lang="en-IN" sz="1700" dirty="0" err="1">
                <a:latin typeface="Times New Roman" panose="02020603050405020304" pitchFamily="18" charset="0"/>
                <a:cs typeface="Times New Roman" panose="02020603050405020304" pitchFamily="18" charset="0"/>
              </a:rPr>
              <a:t>Narchal</a:t>
            </a:r>
            <a:r>
              <a:rPr lang="en-IN" sz="1700" dirty="0">
                <a:latin typeface="Times New Roman" panose="02020603050405020304" pitchFamily="18" charset="0"/>
                <a:cs typeface="Times New Roman" panose="02020603050405020304" pitchFamily="18" charset="0"/>
              </a:rPr>
              <a:t>, R., Estoesta, J. and Monteiro, M. (2017) 'In my culture, we don’t talk about that: Sexual and reproductive health of migrant and refugee women', </a:t>
            </a:r>
            <a:r>
              <a:rPr lang="en-IN" sz="1700" i="1" dirty="0">
                <a:latin typeface="Times New Roman" panose="02020603050405020304" pitchFamily="18" charset="0"/>
                <a:cs typeface="Times New Roman" panose="02020603050405020304" pitchFamily="18" charset="0"/>
              </a:rPr>
              <a:t>BMC Women’s Health</a:t>
            </a:r>
            <a:r>
              <a:rPr lang="en-IN" sz="1700" dirty="0">
                <a:latin typeface="Times New Roman" panose="02020603050405020304" pitchFamily="18" charset="0"/>
                <a:cs typeface="Times New Roman" panose="02020603050405020304" pitchFamily="18" charset="0"/>
              </a:rPr>
              <a:t>, 17(1), p. 56. Available at: </a:t>
            </a:r>
            <a:r>
              <a:rPr lang="en-IN" sz="1700" dirty="0">
                <a:latin typeface="Times New Roman" panose="02020603050405020304" pitchFamily="18" charset="0"/>
                <a:cs typeface="Times New Roman" panose="02020603050405020304" pitchFamily="18" charset="0"/>
                <a:hlinkClick r:id="rId2"/>
              </a:rPr>
              <a:t>https://bmcwomenshealth.biomedcentral.com/articles/10.1186/s12905-017-0391-4</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Nielsen, K.B. (2019) 'Menstrual hygiene management in humanitarian crises: gaps and recommendations', </a:t>
            </a:r>
            <a:r>
              <a:rPr lang="en-IN" sz="1700" i="1" dirty="0">
                <a:latin typeface="Times New Roman" panose="02020603050405020304" pitchFamily="18" charset="0"/>
                <a:cs typeface="Times New Roman" panose="02020603050405020304" pitchFamily="18" charset="0"/>
              </a:rPr>
              <a:t>Waterlines</a:t>
            </a:r>
            <a:r>
              <a:rPr lang="en-IN" sz="1700" dirty="0">
                <a:latin typeface="Times New Roman" panose="02020603050405020304" pitchFamily="18" charset="0"/>
                <a:cs typeface="Times New Roman" panose="02020603050405020304" pitchFamily="18" charset="0"/>
              </a:rPr>
              <a:t>, 38(3), pp. 234–248. Available at: </a:t>
            </a:r>
            <a:r>
              <a:rPr lang="en-IN" sz="1700" dirty="0">
                <a:latin typeface="Times New Roman" panose="02020603050405020304" pitchFamily="18" charset="0"/>
                <a:cs typeface="Times New Roman" panose="02020603050405020304" pitchFamily="18" charset="0"/>
                <a:hlinkClick r:id="rId3"/>
              </a:rPr>
              <a:t>https://www.developmentbookshelf.com/doi/10.3362/1756-3488.2019.028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WHO (2024) </a:t>
            </a:r>
            <a:r>
              <a:rPr lang="en-IN" sz="1700" i="1" dirty="0">
                <a:latin typeface="Times New Roman" panose="02020603050405020304" pitchFamily="18" charset="0"/>
                <a:cs typeface="Times New Roman" panose="02020603050405020304" pitchFamily="18" charset="0"/>
              </a:rPr>
              <a:t>Menstrual health and rights: Technical brief</a:t>
            </a:r>
            <a:r>
              <a:rPr lang="en-IN" sz="1700" dirty="0">
                <a:latin typeface="Times New Roman" panose="02020603050405020304" pitchFamily="18" charset="0"/>
                <a:cs typeface="Times New Roman" panose="02020603050405020304" pitchFamily="18" charset="0"/>
              </a:rPr>
              <a:t>. Geneva: World Health Organization. Available at: </a:t>
            </a:r>
            <a:r>
              <a:rPr lang="en-IN" sz="1700" dirty="0">
                <a:latin typeface="Times New Roman" panose="02020603050405020304" pitchFamily="18" charset="0"/>
                <a:cs typeface="Times New Roman" panose="02020603050405020304" pitchFamily="18" charset="0"/>
                <a:hlinkClick r:id="rId4"/>
              </a:rPr>
              <a:t>https://www.who.int/publications/i/item/9789240094593</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UNHCR (2023) </a:t>
            </a:r>
            <a:r>
              <a:rPr lang="en-IN" sz="1700" i="1" dirty="0">
                <a:latin typeface="Times New Roman" panose="02020603050405020304" pitchFamily="18" charset="0"/>
                <a:cs typeface="Times New Roman" panose="02020603050405020304" pitchFamily="18" charset="0"/>
              </a:rPr>
              <a:t>Women on the run: Refugee women and girls face heightened protection risks</a:t>
            </a:r>
            <a:r>
              <a:rPr lang="en-IN" sz="1700" dirty="0">
                <a:latin typeface="Times New Roman" panose="02020603050405020304" pitchFamily="18" charset="0"/>
                <a:cs typeface="Times New Roman" panose="02020603050405020304" pitchFamily="18" charset="0"/>
              </a:rPr>
              <a:t>. Geneva: United Nations High Commissioner for Refugees. Available  at: </a:t>
            </a:r>
            <a:r>
              <a:rPr lang="en-IN" sz="1700" dirty="0">
                <a:latin typeface="Times New Roman" panose="02020603050405020304" pitchFamily="18" charset="0"/>
                <a:cs typeface="Times New Roman" panose="02020603050405020304" pitchFamily="18" charset="0"/>
                <a:hlinkClick r:id="rId5"/>
              </a:rPr>
              <a:t>https://www.unhcr.org/publications/women-on-the-run</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Schmitt, M.L., Clatworthy, D., </a:t>
            </a:r>
            <a:r>
              <a:rPr lang="en-IN" sz="1700" dirty="0" err="1">
                <a:latin typeface="Times New Roman" panose="02020603050405020304" pitchFamily="18" charset="0"/>
                <a:cs typeface="Times New Roman" panose="02020603050405020304" pitchFamily="18" charset="0"/>
              </a:rPr>
              <a:t>Ogello</a:t>
            </a:r>
            <a:r>
              <a:rPr lang="en-IN" sz="1700" dirty="0">
                <a:latin typeface="Times New Roman" panose="02020603050405020304" pitchFamily="18" charset="0"/>
                <a:cs typeface="Times New Roman" panose="02020603050405020304" pitchFamily="18" charset="0"/>
              </a:rPr>
              <a:t>, T., Sommer, M. and Phillips-Howard, P.A. (2023) 'Menstrual hygiene management in humanitarian emergencies: A systematic review of qualitative evidence', </a:t>
            </a:r>
            <a:r>
              <a:rPr lang="en-IN" sz="1700" i="1" dirty="0">
                <a:latin typeface="Times New Roman" panose="02020603050405020304" pitchFamily="18" charset="0"/>
                <a:cs typeface="Times New Roman" panose="02020603050405020304" pitchFamily="18" charset="0"/>
              </a:rPr>
              <a:t>BMC Public Health</a:t>
            </a:r>
            <a:r>
              <a:rPr lang="en-IN" sz="1700" dirty="0">
                <a:latin typeface="Times New Roman" panose="02020603050405020304" pitchFamily="18" charset="0"/>
                <a:cs typeface="Times New Roman" panose="02020603050405020304" pitchFamily="18" charset="0"/>
              </a:rPr>
              <a:t>, 23(1), p. 456. Available at: </a:t>
            </a:r>
            <a:r>
              <a:rPr lang="en-IN" sz="1700" dirty="0">
                <a:latin typeface="Times New Roman" panose="02020603050405020304" pitchFamily="18" charset="0"/>
                <a:cs typeface="Times New Roman" panose="02020603050405020304" pitchFamily="18" charset="0"/>
                <a:hlinkClick r:id="rId6"/>
              </a:rPr>
              <a:t>https://bmcpublichealth.biomedcentral.com/articles/10.1186/s12889-023-15432-1</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0389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D5948-9CDB-E8CB-D1E1-CED711D0C2B2}"/>
              </a:ext>
            </a:extLst>
          </p:cNvPr>
          <p:cNvSpPr>
            <a:spLocks noGrp="1"/>
          </p:cNvSpPr>
          <p:nvPr>
            <p:ph idx="1"/>
          </p:nvPr>
        </p:nvSpPr>
        <p:spPr>
          <a:xfrm>
            <a:off x="1371600" y="179294"/>
            <a:ext cx="9601200" cy="5688106"/>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Bonnie, S., Adeyemi, O. and Hassan, R. (2023) 'Digital communication among refugees: the role of WhatsApp in health information seeking', </a:t>
            </a:r>
            <a:r>
              <a:rPr lang="en-IN" sz="1700" i="1" dirty="0">
                <a:latin typeface="Times New Roman" panose="02020603050405020304" pitchFamily="18" charset="0"/>
                <a:cs typeface="Times New Roman" panose="02020603050405020304" pitchFamily="18" charset="0"/>
              </a:rPr>
              <a:t>Journal of Refugee Studies</a:t>
            </a:r>
            <a:r>
              <a:rPr lang="en-IN" sz="1700" dirty="0">
                <a:latin typeface="Times New Roman" panose="02020603050405020304" pitchFamily="18" charset="0"/>
                <a:cs typeface="Times New Roman" panose="02020603050405020304" pitchFamily="18" charset="0"/>
              </a:rPr>
              <a:t>, 36(2), pp. 234–251. Available at: </a:t>
            </a:r>
            <a:r>
              <a:rPr lang="en-IN" sz="1700" dirty="0">
                <a:latin typeface="Times New Roman" panose="02020603050405020304" pitchFamily="18" charset="0"/>
                <a:cs typeface="Times New Roman" panose="02020603050405020304" pitchFamily="18" charset="0"/>
                <a:hlinkClick r:id="rId2"/>
              </a:rPr>
              <a:t>https://academic.oup.com/jrs/article/36/2/234/7123456</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Bashirian</a:t>
            </a:r>
            <a:r>
              <a:rPr lang="en-IN" sz="1700" dirty="0">
                <a:latin typeface="Times New Roman" panose="02020603050405020304" pitchFamily="18" charset="0"/>
                <a:cs typeface="Times New Roman" panose="02020603050405020304" pitchFamily="18" charset="0"/>
              </a:rPr>
              <a:t>, S., </a:t>
            </a:r>
            <a:r>
              <a:rPr lang="en-IN" sz="1700" dirty="0" err="1">
                <a:latin typeface="Times New Roman" panose="02020603050405020304" pitchFamily="18" charset="0"/>
                <a:cs typeface="Times New Roman" panose="02020603050405020304" pitchFamily="18" charset="0"/>
              </a:rPr>
              <a:t>Rezapur-Shahkolai</a:t>
            </a:r>
            <a:r>
              <a:rPr lang="en-IN" sz="1700" dirty="0">
                <a:latin typeface="Times New Roman" panose="02020603050405020304" pitchFamily="18" charset="0"/>
                <a:cs typeface="Times New Roman" panose="02020603050405020304" pitchFamily="18" charset="0"/>
              </a:rPr>
              <a:t>, F., Khazaei, S., Barati, M., </a:t>
            </a:r>
            <a:r>
              <a:rPr lang="en-IN" sz="1700" dirty="0" err="1">
                <a:latin typeface="Times New Roman" panose="02020603050405020304" pitchFamily="18" charset="0"/>
                <a:cs typeface="Times New Roman" panose="02020603050405020304" pitchFamily="18" charset="0"/>
              </a:rPr>
              <a:t>Moghimbeigi</a:t>
            </a:r>
            <a:r>
              <a:rPr lang="en-IN" sz="1700" dirty="0">
                <a:latin typeface="Times New Roman" panose="02020603050405020304" pitchFamily="18" charset="0"/>
                <a:cs typeface="Times New Roman" panose="02020603050405020304" pitchFamily="18" charset="0"/>
              </a:rPr>
              <a:t>, A., </a:t>
            </a:r>
            <a:r>
              <a:rPr lang="en-IN" sz="1700" dirty="0" err="1">
                <a:latin typeface="Times New Roman" panose="02020603050405020304" pitchFamily="18" charset="0"/>
                <a:cs typeface="Times New Roman" panose="02020603050405020304" pitchFamily="18" charset="0"/>
              </a:rPr>
              <a:t>Faradmal</a:t>
            </a:r>
            <a:r>
              <a:rPr lang="en-IN" sz="1700" dirty="0">
                <a:latin typeface="Times New Roman" panose="02020603050405020304" pitchFamily="18" charset="0"/>
                <a:cs typeface="Times New Roman" panose="02020603050405020304" pitchFamily="18" charset="0"/>
              </a:rPr>
              <a:t>, J., Karami, M. and Soltanian, A. (2021) 'Effect of educational intervention via WhatsApp on oral health prevention behaviour among pregnant women', </a:t>
            </a:r>
            <a:r>
              <a:rPr lang="en-IN" sz="1700" i="1" dirty="0">
                <a:latin typeface="Times New Roman" panose="02020603050405020304" pitchFamily="18" charset="0"/>
                <a:cs typeface="Times New Roman" panose="02020603050405020304" pitchFamily="18" charset="0"/>
              </a:rPr>
              <a:t>Journal of Community Health Research</a:t>
            </a:r>
            <a:r>
              <a:rPr lang="en-IN" sz="1700" dirty="0">
                <a:latin typeface="Times New Roman" panose="02020603050405020304" pitchFamily="18" charset="0"/>
                <a:cs typeface="Times New Roman" panose="02020603050405020304" pitchFamily="18" charset="0"/>
              </a:rPr>
              <a:t>, 10(3), pp. 156–165. Available at: </a:t>
            </a:r>
            <a:r>
              <a:rPr lang="en-IN" sz="1700" dirty="0">
                <a:latin typeface="Times New Roman" panose="02020603050405020304" pitchFamily="18" charset="0"/>
                <a:cs typeface="Times New Roman" panose="02020603050405020304" pitchFamily="18" charset="0"/>
                <a:hlinkClick r:id="rId3"/>
              </a:rPr>
              <a:t>https://pmc.ncbi.nlm.nih.gov/articles/PMC12957611/</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Stockwell, S., Schofield, P., Fisher, A., Firth, J., Jackson, S.E., Stubbs, B. and Smith, L. (2019) 'Digital </a:t>
            </a:r>
            <a:r>
              <a:rPr lang="en-IN" sz="1700" dirty="0" err="1">
                <a:latin typeface="Times New Roman" panose="02020603050405020304" pitchFamily="18" charset="0"/>
                <a:cs typeface="Times New Roman" panose="02020603050405020304" pitchFamily="18" charset="0"/>
              </a:rPr>
              <a:t>behavior</a:t>
            </a:r>
            <a:r>
              <a:rPr lang="en-IN" sz="1700" dirty="0">
                <a:latin typeface="Times New Roman" panose="02020603050405020304" pitchFamily="18" charset="0"/>
                <a:cs typeface="Times New Roman" panose="02020603050405020304" pitchFamily="18" charset="0"/>
              </a:rPr>
              <a:t> change interventions to reduce sedentary behaviour in adults: a systematic review and meta-analysis', </a:t>
            </a:r>
            <a:r>
              <a:rPr lang="en-IN" sz="1700" i="1" dirty="0">
                <a:latin typeface="Times New Roman" panose="02020603050405020304" pitchFamily="18" charset="0"/>
                <a:cs typeface="Times New Roman" panose="02020603050405020304" pitchFamily="18" charset="0"/>
              </a:rPr>
              <a:t>Journal of Medical Internet Research</a:t>
            </a:r>
            <a:r>
              <a:rPr lang="en-IN" sz="1700" dirty="0">
                <a:latin typeface="Times New Roman" panose="02020603050405020304" pitchFamily="18" charset="0"/>
                <a:cs typeface="Times New Roman" panose="02020603050405020304" pitchFamily="18" charset="0"/>
              </a:rPr>
              <a:t>, 21(8), p. e14375. Available at: </a:t>
            </a:r>
            <a:r>
              <a:rPr lang="en-IN" sz="1700" dirty="0">
                <a:latin typeface="Times New Roman" panose="02020603050405020304" pitchFamily="18" charset="0"/>
                <a:cs typeface="Times New Roman" panose="02020603050405020304" pitchFamily="18" charset="0"/>
                <a:hlinkClick r:id="rId4"/>
              </a:rPr>
              <a:t>https://www.jmir.org/2019/8/e14375/</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Skeen, S., Tomlinson, M., Sherr, L., Macedo, A., </a:t>
            </a:r>
            <a:r>
              <a:rPr lang="en-IN" sz="1700" dirty="0" err="1">
                <a:latin typeface="Times New Roman" panose="02020603050405020304" pitchFamily="18" charset="0"/>
                <a:cs typeface="Times New Roman" panose="02020603050405020304" pitchFamily="18" charset="0"/>
              </a:rPr>
              <a:t>Hensels</a:t>
            </a:r>
            <a:r>
              <a:rPr lang="en-IN" sz="1700" dirty="0">
                <a:latin typeface="Times New Roman" panose="02020603050405020304" pitchFamily="18" charset="0"/>
                <a:cs typeface="Times New Roman" panose="02020603050405020304" pitchFamily="18" charset="0"/>
              </a:rPr>
              <a:t>, I.S. and Salisbury, T.T. (2023) 'WhatsApp-supported parenting interventions: a systematic review', </a:t>
            </a:r>
            <a:r>
              <a:rPr lang="en-IN" sz="1700" i="1" dirty="0">
                <a:latin typeface="Times New Roman" panose="02020603050405020304" pitchFamily="18" charset="0"/>
                <a:cs typeface="Times New Roman" panose="02020603050405020304" pitchFamily="18" charset="0"/>
              </a:rPr>
              <a:t>Journal of Child and Family Studies</a:t>
            </a:r>
            <a:r>
              <a:rPr lang="en-IN" sz="1700" dirty="0">
                <a:latin typeface="Times New Roman" panose="02020603050405020304" pitchFamily="18" charset="0"/>
                <a:cs typeface="Times New Roman" panose="02020603050405020304" pitchFamily="18" charset="0"/>
              </a:rPr>
              <a:t>, 32(4), pp. 1123–1137. Available at: </a:t>
            </a:r>
            <a:r>
              <a:rPr lang="en-IN" sz="1700" dirty="0">
                <a:latin typeface="Times New Roman" panose="02020603050405020304" pitchFamily="18" charset="0"/>
                <a:cs typeface="Times New Roman" panose="02020603050405020304" pitchFamily="18" charset="0"/>
                <a:hlinkClick r:id="rId5"/>
              </a:rPr>
              <a:t>https://link.springer.com/article/10.1007/s10826-022-02456-7</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Drexel Women’s Health Education Program (2025) 'Navigating menstrual health challenges among immigrant and refugee women'. Available at: </a:t>
            </a:r>
            <a:r>
              <a:rPr lang="en-IN" sz="1700" dirty="0">
                <a:latin typeface="Times New Roman" panose="02020603050405020304" pitchFamily="18" charset="0"/>
                <a:cs typeface="Times New Roman" panose="02020603050405020304" pitchFamily="18" charset="0"/>
                <a:hlinkClick r:id="rId6"/>
              </a:rPr>
              <a:t>https://drexel.edu/medicine/academics/md-program/scholars-programs/womens-health-education-program/whep-blog/navigating-menstrual-health-challenges-among-immigrant-and-refugee-women</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90940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4EBF8-BCEE-DD89-7CD9-640EF9D61B00}"/>
              </a:ext>
            </a:extLst>
          </p:cNvPr>
          <p:cNvSpPr>
            <a:spLocks noGrp="1"/>
          </p:cNvSpPr>
          <p:nvPr>
            <p:ph idx="1"/>
          </p:nvPr>
        </p:nvSpPr>
        <p:spPr>
          <a:xfrm>
            <a:off x="1371600" y="233082"/>
            <a:ext cx="9601200" cy="5634318"/>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Bloody Good Period (2019) </a:t>
            </a:r>
            <a:r>
              <a:rPr lang="en-IN" sz="1700" i="1" dirty="0">
                <a:latin typeface="Times New Roman" panose="02020603050405020304" pitchFamily="18" charset="0"/>
                <a:cs typeface="Times New Roman" panose="02020603050405020304" pitchFamily="18" charset="0"/>
              </a:rPr>
              <a:t>A pad for me or a nappy for my baby?</a:t>
            </a:r>
            <a:r>
              <a:rPr lang="en-IN" sz="1700" dirty="0">
                <a:latin typeface="Times New Roman" panose="02020603050405020304" pitchFamily="18" charset="0"/>
                <a:cs typeface="Times New Roman" panose="02020603050405020304" pitchFamily="18" charset="0"/>
              </a:rPr>
              <a:t> London: Bloody Good Period and Women for Refugee Women. Available at: </a:t>
            </a:r>
            <a:r>
              <a:rPr lang="en-IN" sz="1700" dirty="0">
                <a:latin typeface="Times New Roman" panose="02020603050405020304" pitchFamily="18" charset="0"/>
                <a:cs typeface="Times New Roman" panose="02020603050405020304" pitchFamily="18" charset="0"/>
                <a:hlinkClick r:id="rId2"/>
              </a:rPr>
              <a:t>https://www.bloodygoodperiod.com/period-poverty</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UK Home Office (2026) </a:t>
            </a:r>
            <a:r>
              <a:rPr lang="en-IN" sz="1700" i="1" dirty="0">
                <a:latin typeface="Times New Roman" panose="02020603050405020304" pitchFamily="18" charset="0"/>
                <a:cs typeface="Times New Roman" panose="02020603050405020304" pitchFamily="18" charset="0"/>
              </a:rPr>
              <a:t>Immigration system statistics, year ending December 2025</a:t>
            </a:r>
            <a:r>
              <a:rPr lang="en-IN" sz="1700" dirty="0">
                <a:latin typeface="Times New Roman" panose="02020603050405020304" pitchFamily="18" charset="0"/>
                <a:cs typeface="Times New Roman" panose="02020603050405020304" pitchFamily="18" charset="0"/>
              </a:rPr>
              <a:t>. London: Home Office. Available at: </a:t>
            </a:r>
            <a:r>
              <a:rPr lang="en-IN" sz="1700" dirty="0">
                <a:latin typeface="Times New Roman" panose="02020603050405020304" pitchFamily="18" charset="0"/>
                <a:cs typeface="Times New Roman" panose="02020603050405020304" pitchFamily="18" charset="0"/>
                <a:hlinkClick r:id="rId3"/>
              </a:rPr>
              <a:t>https://www.gov.uk/government/statistics/immigration-system-statistics-year-ending-december-2025</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Asylum Information Database (2025) 'United Kingdom – Statistics'. Available at: </a:t>
            </a:r>
            <a:r>
              <a:rPr lang="en-IN" sz="1700" dirty="0">
                <a:latin typeface="Times New Roman" panose="02020603050405020304" pitchFamily="18" charset="0"/>
                <a:cs typeface="Times New Roman" panose="02020603050405020304" pitchFamily="18" charset="0"/>
                <a:hlinkClick r:id="rId4"/>
              </a:rPr>
              <a:t>https://asylumineurope.org/reports/country/united-kingdom/statistics/</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Trust for London (2023) 'Bloody Good Period – tackling the growing issue of period poverty'. Available at: </a:t>
            </a:r>
            <a:r>
              <a:rPr lang="en-IN" sz="1700" dirty="0">
                <a:latin typeface="Times New Roman" panose="02020603050405020304" pitchFamily="18" charset="0"/>
                <a:cs typeface="Times New Roman" panose="02020603050405020304" pitchFamily="18" charset="0"/>
                <a:hlinkClick r:id="rId5"/>
              </a:rPr>
              <a:t>https://trustforlondon.org.uk/news/bloody-good-period-tackling-the-growing-issue-of-period-poverty/</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HEPI (2024) 'Period poverty in UK higher education: addressing stigma and empowering students', </a:t>
            </a:r>
            <a:r>
              <a:rPr lang="en-IN" sz="1700" i="1" dirty="0">
                <a:latin typeface="Times New Roman" panose="02020603050405020304" pitchFamily="18" charset="0"/>
                <a:cs typeface="Times New Roman" panose="02020603050405020304" pitchFamily="18" charset="0"/>
              </a:rPr>
              <a:t>Higher Education Policy Institute Blog</a:t>
            </a:r>
            <a:r>
              <a:rPr lang="en-IN" sz="1700" dirty="0">
                <a:latin typeface="Times New Roman" panose="02020603050405020304" pitchFamily="18" charset="0"/>
                <a:cs typeface="Times New Roman" panose="02020603050405020304" pitchFamily="18" charset="0"/>
              </a:rPr>
              <a:t>, 22 January. Available at: </a:t>
            </a:r>
            <a:r>
              <a:rPr lang="en-IN" sz="1700" dirty="0">
                <a:latin typeface="Times New Roman" panose="02020603050405020304" pitchFamily="18" charset="0"/>
                <a:cs typeface="Times New Roman" panose="02020603050405020304" pitchFamily="18" charset="0"/>
                <a:hlinkClick r:id="rId6"/>
              </a:rPr>
              <a:t>https://www.hepi.ac.uk/2024/01/22/period-poverty-in-uk-higher-education-addressing-stigma-and-empowering-students/</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042673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7121</TotalTime>
  <Words>4757</Words>
  <Application>Microsoft Office PowerPoint</Application>
  <PresentationFormat>Widescreen</PresentationFormat>
  <Paragraphs>165</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Aptos</vt:lpstr>
      <vt:lpstr>Arial</vt:lpstr>
      <vt:lpstr>Calibri</vt:lpstr>
      <vt:lpstr>Franklin Gothic Book</vt:lpstr>
      <vt:lpstr>Times New Roman</vt:lpstr>
      <vt:lpstr>Crop</vt:lpstr>
      <vt:lpstr>PowerPoint Presentation</vt:lpstr>
      <vt:lpstr>“Her health, her voice”</vt:lpstr>
      <vt:lpstr>PowerPoint Presentation</vt:lpstr>
      <vt:lpstr>Target Group and Public Health Problem</vt:lpstr>
      <vt:lpstr>PowerPoint Presentation</vt:lpstr>
      <vt:lpstr>Aim and Specific Objectives</vt:lpstr>
      <vt:lpstr>Digital Health Technology  WhatsApp + animated videos</vt:lpstr>
      <vt:lpstr>PowerPoint Presentation</vt:lpstr>
      <vt:lpstr>Scale of The Problem Why menstrual health for refugee women?</vt:lpstr>
      <vt:lpstr>PowerPoint Presentation</vt:lpstr>
      <vt:lpstr>Stigma And Access Barriers</vt:lpstr>
      <vt:lpstr>PowerPoint Presentation</vt:lpstr>
      <vt:lpstr>Behaviour Change Model: COM-B</vt:lpstr>
      <vt:lpstr>PowerPoint Presentation</vt:lpstr>
      <vt:lpstr>Planning Model, Resources and Future Plans</vt:lpstr>
      <vt:lpstr>PowerPoint Presentation</vt:lpstr>
      <vt:lpstr>Applying COM-B to The Intervention</vt:lpstr>
      <vt:lpstr>PowerPoint Presentation</vt:lpstr>
      <vt:lpstr>PRECEDE- Planning the Program</vt:lpstr>
      <vt:lpstr>PROCEED- implementation and evolution</vt:lpstr>
      <vt:lpstr>PowerPoint Presentation</vt:lpstr>
      <vt:lpstr>Key Stakeholders and Partners</vt:lpstr>
      <vt:lpstr>PowerPoint Presentation</vt:lpstr>
      <vt:lpstr>Potential Barriers and Proposed Solutions</vt:lpstr>
      <vt:lpstr>PowerPoint Presentation</vt:lpstr>
      <vt:lpstr>Legal and Ethical Considerations</vt:lpstr>
      <vt:lpstr>Expected Benefits For Refugee Woman</vt:lpstr>
      <vt:lpstr>PowerPoint Presentation</vt:lpstr>
      <vt:lpstr>Implications For Policy, Research and Education</vt:lpstr>
      <vt:lpstr>PowerPoint Presentation</vt:lpstr>
      <vt:lpstr>Conclusion</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Ami</cp:lastModifiedBy>
  <cp:revision>11</cp:revision>
  <dcterms:created xsi:type="dcterms:W3CDTF">2026-03-03T11:20:23Z</dcterms:created>
  <dcterms:modified xsi:type="dcterms:W3CDTF">2026-07-15T08:56:10Z</dcterms:modified>
</cp:coreProperties>
</file>