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6" r:id="rId4"/>
  </p:sldMasterIdLst>
  <p:sldIdLst>
    <p:sldId id="278" r:id="rId5"/>
    <p:sldId id="279" r:id="rId6"/>
    <p:sldId id="270" r:id="rId7"/>
    <p:sldId id="271" r:id="rId8"/>
    <p:sldId id="272" r:id="rId9"/>
    <p:sldId id="273" r:id="rId10"/>
    <p:sldId id="274" r:id="rId11"/>
    <p:sldId id="263" r:id="rId12"/>
    <p:sldId id="284" r:id="rId13"/>
    <p:sldId id="285" r:id="rId14"/>
    <p:sldId id="286" r:id="rId15"/>
    <p:sldId id="287" r:id="rId16"/>
    <p:sldId id="280" r:id="rId17"/>
    <p:sldId id="281" r:id="rId18"/>
    <p:sldId id="282" r:id="rId19"/>
    <p:sldId id="283" r:id="rId20"/>
    <p:sldId id="257" r:id="rId21"/>
    <p:sldId id="259" r:id="rId22"/>
    <p:sldId id="260" r:id="rId23"/>
    <p:sldId id="261" r:id="rId24"/>
    <p:sldId id="288" r:id="rId25"/>
    <p:sldId id="289"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4" autoAdjust="0"/>
    <p:restoredTop sz="94660"/>
  </p:normalViewPr>
  <p:slideViewPr>
    <p:cSldViewPr snapToGrid="0">
      <p:cViewPr varScale="1">
        <p:scale>
          <a:sx n="115" d="100"/>
          <a:sy n="115" d="100"/>
        </p:scale>
        <p:origin x="224"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ED291B17-9318-49DB-B28B-6E5994AE9581}" type="datetime1">
              <a:rPr lang="en-US" smtClean="0"/>
              <a:t>12/11/21</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3A98EE3D-8CD1-4C3F-BD1C-C98C9596463C}" type="slidenum">
              <a:rPr lang="en-US" smtClean="0"/>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44599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12/11/21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8663839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12/11/21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0274301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291B17-9318-49DB-B28B-6E5994AE9581}" type="datetime1">
              <a:rPr lang="en-US" smtClean="0"/>
              <a:t>12/11/21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605035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291B17-9318-49DB-B28B-6E5994AE9581}" type="datetime1">
              <a:rPr lang="en-US" smtClean="0"/>
              <a:t>12/11/21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4138124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291B17-9318-49DB-B28B-6E5994AE9581}" type="datetime1">
              <a:rPr lang="en-US" smtClean="0"/>
              <a:t>12/11/21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3708687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291B17-9318-49DB-B28B-6E5994AE9581}" type="datetime1">
              <a:rPr lang="en-US" smtClean="0"/>
              <a:t>12/11/21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0228448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12/11/21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9091743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12/11/21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026409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12/11/21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1106527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12/11/21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484882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12/11/21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0692340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12/11/21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082724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ED291B17-9318-49DB-B28B-6E5994AE9581}" type="datetime1">
              <a:rPr lang="en-US" smtClean="0"/>
              <a:t>12/11/21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235090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ED291B17-9318-49DB-B28B-6E5994AE9581}" type="datetime1">
              <a:rPr lang="en-US" smtClean="0"/>
              <a:t>12/11/21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319681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12/11/21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7864329"/>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12/11/21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4753553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ED291B17-9318-49DB-B28B-6E5994AE9581}" type="datetime1">
              <a:rPr lang="en-US" smtClean="0"/>
              <a:t>12/11/21</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91625450"/>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 id="2147483779" r:id="rId13"/>
    <p:sldLayoutId id="2147483780" r:id="rId14"/>
    <p:sldLayoutId id="2147483781" r:id="rId15"/>
    <p:sldLayoutId id="2147483782" r:id="rId16"/>
    <p:sldLayoutId id="2147483783"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data-flair.training/blogs/machine-learning-tutorial/" TargetMode="External"/><Relationship Id="rId2" Type="http://schemas.openxmlformats.org/officeDocument/2006/relationships/hyperlink" Target="https://www.youtube.com/watch?v=z1m9NadpGAg" TargetMode="External"/><Relationship Id="rId1" Type="http://schemas.openxmlformats.org/officeDocument/2006/relationships/slideLayout" Target="../slideLayouts/slideLayout2.xml"/><Relationship Id="rId5" Type="http://schemas.openxmlformats.org/officeDocument/2006/relationships/hyperlink" Target="https://help.netflix.com/en/node/100639" TargetMode="External"/><Relationship Id="rId4" Type="http://schemas.openxmlformats.org/officeDocument/2006/relationships/hyperlink" Target="https://openconnect.netflix.com/en_gb/"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searchenterpriseai.techtarget.com/definition/AI-Artificial-Intelligence" TargetMode="External"/><Relationship Id="rId2" Type="http://schemas.openxmlformats.org/officeDocument/2006/relationships/hyperlink" Target="https://www.sumologic.com/blog/machine-learning-deep-learning/" TargetMode="External"/><Relationship Id="rId1" Type="http://schemas.openxmlformats.org/officeDocument/2006/relationships/slideLayout" Target="../slideLayouts/slideLayout2.xml"/><Relationship Id="rId6" Type="http://schemas.openxmlformats.org/officeDocument/2006/relationships/hyperlink" Target="https://www.upgrad.com/blog/how-netflix-uses-machine-learning/" TargetMode="External"/><Relationship Id="rId5" Type="http://schemas.openxmlformats.org/officeDocument/2006/relationships/hyperlink" Target="https://towardsdatascience.com/prototyping-a-recommender-system-step-by-step-part-1-knn-item-based-collaborative-filtering-637969614ea" TargetMode="External"/><Relationship Id="rId4" Type="http://schemas.openxmlformats.org/officeDocument/2006/relationships/hyperlink" Target="https://towardsai.net/p/artificial-intelligence/understanding-artificial-intellig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3E4DF-FA01-43D0-BD67-306005677629}"/>
              </a:ext>
            </a:extLst>
          </p:cNvPr>
          <p:cNvSpPr>
            <a:spLocks noGrp="1"/>
          </p:cNvSpPr>
          <p:nvPr>
            <p:ph type="title"/>
          </p:nvPr>
        </p:nvSpPr>
        <p:spPr>
          <a:xfrm>
            <a:off x="252475" y="5139017"/>
            <a:ext cx="10792837" cy="1151965"/>
          </a:xfrm>
        </p:spPr>
        <p:txBody>
          <a:bodyPr vert="horz" lIns="91440" tIns="45720" rIns="91440" bIns="45720" rtlCol="0" anchor="ctr">
            <a:noAutofit/>
          </a:bodyPr>
          <a:lstStyle/>
          <a:p>
            <a:r>
              <a:rPr lang="en-US" sz="4000" dirty="0">
                <a:solidFill>
                  <a:srgbClr val="FFFFFF"/>
                </a:solidFill>
                <a:latin typeface="Apple Braille Pinpoint 8 Dot" pitchFamily="2" charset="0"/>
              </a:rPr>
              <a:t>BMSW4003</a:t>
            </a:r>
            <a:br>
              <a:rPr lang="en-US" sz="4000" dirty="0">
                <a:solidFill>
                  <a:srgbClr val="FFFFFF"/>
                </a:solidFill>
                <a:latin typeface="Apple Braille Pinpoint 8 Dot" pitchFamily="2" charset="0"/>
              </a:rPr>
            </a:br>
            <a:r>
              <a:rPr lang="en-US" sz="4000" dirty="0">
                <a:solidFill>
                  <a:srgbClr val="FFFFFF"/>
                </a:solidFill>
                <a:latin typeface="Apple Braille Pinpoint 8 Dot" pitchFamily="2" charset="0"/>
              </a:rPr>
              <a:t>DIGITAL SKILLS &amp; RESEARCH METHODS</a:t>
            </a:r>
            <a:br>
              <a:rPr lang="en-US" sz="4000" dirty="0">
                <a:solidFill>
                  <a:srgbClr val="FFFFFF"/>
                </a:solidFill>
                <a:latin typeface="Apple Braille Pinpoint 8 Dot" pitchFamily="2" charset="0"/>
              </a:rPr>
            </a:br>
            <a:r>
              <a:rPr lang="en-US" sz="4000" dirty="0">
                <a:solidFill>
                  <a:srgbClr val="FFFFFF"/>
                </a:solidFill>
                <a:latin typeface="Apple Braille Pinpoint 8 Dot" pitchFamily="2" charset="0"/>
              </a:rPr>
              <a:t>LECTURER: KOUSHIK MODAK</a:t>
            </a:r>
          </a:p>
        </p:txBody>
      </p:sp>
      <p:sp>
        <p:nvSpPr>
          <p:cNvPr id="8" name="Rectangle 7">
            <a:extLst>
              <a:ext uri="{FF2B5EF4-FFF2-40B4-BE49-F238E27FC236}">
                <a16:creationId xmlns:a16="http://schemas.microsoft.com/office/drawing/2014/main" id="{2D9BD397-7710-4F49-88E9-B9466746D187}"/>
              </a:ext>
            </a:extLst>
          </p:cNvPr>
          <p:cNvSpPr/>
          <p:nvPr/>
        </p:nvSpPr>
        <p:spPr>
          <a:xfrm>
            <a:off x="6092190" y="697229"/>
            <a:ext cx="5386447" cy="1497331"/>
          </a:xfrm>
          <a:prstGeom prst="rect">
            <a:avLst/>
          </a:prstGeom>
        </p:spPr>
        <p:txBody>
          <a:bodyPr vert="horz" lIns="91440" tIns="45720" rIns="91440" bIns="45720" rtlCol="0" anchor="t">
            <a:normAutofit fontScale="92500" lnSpcReduction="10000"/>
          </a:bodyPr>
          <a:lstStyle/>
          <a:p>
            <a:pPr defTabSz="914400">
              <a:lnSpc>
                <a:spcPct val="120000"/>
              </a:lnSpc>
              <a:spcAft>
                <a:spcPts val="600"/>
              </a:spcAft>
              <a:buClr>
                <a:schemeClr val="accent1"/>
              </a:buClr>
              <a:buSzPct val="160000"/>
            </a:pPr>
            <a:endParaRPr lang="en-US" sz="9600" cap="all" dirty="0">
              <a:solidFill>
                <a:srgbClr val="FF0000"/>
              </a:solidFill>
            </a:endParaRPr>
          </a:p>
        </p:txBody>
      </p:sp>
      <p:graphicFrame>
        <p:nvGraphicFramePr>
          <p:cNvPr id="6" name="Table 6">
            <a:extLst>
              <a:ext uri="{FF2B5EF4-FFF2-40B4-BE49-F238E27FC236}">
                <a16:creationId xmlns:a16="http://schemas.microsoft.com/office/drawing/2014/main" id="{4C4313AD-15AA-43FF-ABD6-4F4D28065230}"/>
              </a:ext>
            </a:extLst>
          </p:cNvPr>
          <p:cNvGraphicFramePr>
            <a:graphicFrameLocks noGrp="1"/>
          </p:cNvGraphicFramePr>
          <p:nvPr>
            <p:extLst>
              <p:ext uri="{D42A27DB-BD31-4B8C-83A1-F6EECF244321}">
                <p14:modId xmlns:p14="http://schemas.microsoft.com/office/powerpoint/2010/main" val="3675902869"/>
              </p:ext>
            </p:extLst>
          </p:nvPr>
        </p:nvGraphicFramePr>
        <p:xfrm>
          <a:off x="717618" y="757226"/>
          <a:ext cx="4931276" cy="3419950"/>
        </p:xfrm>
        <a:graphic>
          <a:graphicData uri="http://schemas.openxmlformats.org/drawingml/2006/table">
            <a:tbl>
              <a:tblPr firstRow="1" bandRow="1">
                <a:solidFill>
                  <a:schemeClr val="bg1">
                    <a:lumMod val="95000"/>
                  </a:schemeClr>
                </a:solidFill>
                <a:tableStyleId>{8799B23B-EC83-4686-B30A-512413B5E67A}</a:tableStyleId>
              </a:tblPr>
              <a:tblGrid>
                <a:gridCol w="1619959">
                  <a:extLst>
                    <a:ext uri="{9D8B030D-6E8A-4147-A177-3AD203B41FA5}">
                      <a16:colId xmlns:a16="http://schemas.microsoft.com/office/drawing/2014/main" val="2348224113"/>
                    </a:ext>
                  </a:extLst>
                </a:gridCol>
                <a:gridCol w="1275812">
                  <a:extLst>
                    <a:ext uri="{9D8B030D-6E8A-4147-A177-3AD203B41FA5}">
                      <a16:colId xmlns:a16="http://schemas.microsoft.com/office/drawing/2014/main" val="203374390"/>
                    </a:ext>
                  </a:extLst>
                </a:gridCol>
                <a:gridCol w="2035505">
                  <a:extLst>
                    <a:ext uri="{9D8B030D-6E8A-4147-A177-3AD203B41FA5}">
                      <a16:colId xmlns:a16="http://schemas.microsoft.com/office/drawing/2014/main" val="2182536480"/>
                    </a:ext>
                  </a:extLst>
                </a:gridCol>
              </a:tblGrid>
              <a:tr h="423765">
                <a:tc>
                  <a:txBody>
                    <a:bodyPr/>
                    <a:lstStyle/>
                    <a:p>
                      <a:r>
                        <a:rPr lang="en-GB" sz="1400" b="0" cap="none" spc="0" dirty="0">
                          <a:solidFill>
                            <a:schemeClr val="tx1"/>
                          </a:solidFill>
                        </a:rPr>
                        <a:t>STUDENT NAME</a:t>
                      </a:r>
                    </a:p>
                  </a:txBody>
                  <a:tcPr marL="0" marR="68869" marT="82253" marB="89271"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tc>
                  <a:txBody>
                    <a:bodyPr/>
                    <a:lstStyle/>
                    <a:p>
                      <a:r>
                        <a:rPr lang="en-GB" sz="1400" b="0" cap="none" spc="0" dirty="0">
                          <a:solidFill>
                            <a:schemeClr val="tx1"/>
                          </a:solidFill>
                        </a:rPr>
                        <a:t>STUDENT ID</a:t>
                      </a:r>
                    </a:p>
                  </a:txBody>
                  <a:tcPr marL="0" marR="68869" marT="82253" marB="89271"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tc>
                  <a:txBody>
                    <a:bodyPr/>
                    <a:lstStyle/>
                    <a:p>
                      <a:r>
                        <a:rPr lang="en-GB" sz="1400" b="0" cap="none" spc="0" dirty="0">
                          <a:solidFill>
                            <a:schemeClr val="tx1"/>
                          </a:solidFill>
                        </a:rPr>
                        <a:t>TOPIC</a:t>
                      </a:r>
                    </a:p>
                  </a:txBody>
                  <a:tcPr marL="0" marR="68869" marT="82253" marB="89271"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extLst>
                  <a:ext uri="{0D108BD9-81ED-4DB2-BD59-A6C34878D82A}">
                    <a16:rowId xmlns:a16="http://schemas.microsoft.com/office/drawing/2014/main" val="3711757266"/>
                  </a:ext>
                </a:extLst>
              </a:tr>
              <a:tr h="533435">
                <a:tc>
                  <a:txBody>
                    <a:bodyPr/>
                    <a:lstStyle/>
                    <a:p>
                      <a:r>
                        <a:rPr lang="en-GB" sz="1100" cap="none" spc="0" dirty="0">
                          <a:solidFill>
                            <a:schemeClr val="tx1"/>
                          </a:solidFill>
                          <a:latin typeface="Al Nile" pitchFamily="2" charset="-78"/>
                          <a:cs typeface="Al Nile" pitchFamily="2" charset="-78"/>
                        </a:rPr>
                        <a:t>IRINA BEATA GVORTI</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100" cap="none" spc="0">
                          <a:solidFill>
                            <a:schemeClr val="tx1"/>
                          </a:solidFill>
                          <a:latin typeface="Al Nile" pitchFamily="2" charset="-78"/>
                          <a:cs typeface="Al Nile" pitchFamily="2" charset="-78"/>
                        </a:rPr>
                        <a:t>2115390</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100" cap="none" spc="0">
                          <a:solidFill>
                            <a:schemeClr val="tx1"/>
                          </a:solidFill>
                          <a:latin typeface="Al Nile" pitchFamily="2" charset="-78"/>
                          <a:cs typeface="Al Nile" pitchFamily="2" charset="-78"/>
                        </a:rPr>
                        <a:t>INTRODUCTION &amp; BACKGROUND</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968739968"/>
                  </a:ext>
                </a:extLst>
              </a:tr>
              <a:tr h="697940">
                <a:tc>
                  <a:txBody>
                    <a:bodyPr/>
                    <a:lstStyle/>
                    <a:p>
                      <a:r>
                        <a:rPr lang="en-GB" sz="1100" cap="none" spc="0">
                          <a:solidFill>
                            <a:schemeClr val="tx1"/>
                          </a:solidFill>
                          <a:latin typeface="Al Nile" pitchFamily="2" charset="-78"/>
                          <a:cs typeface="Al Nile" pitchFamily="2" charset="-78"/>
                        </a:rPr>
                        <a:t>CRISTIAN-DANIEL ISOFACHE</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100" cap="none" spc="0">
                          <a:solidFill>
                            <a:schemeClr val="tx1"/>
                          </a:solidFill>
                          <a:latin typeface="Al Nile" pitchFamily="2" charset="-78"/>
                          <a:cs typeface="Al Nile" pitchFamily="2" charset="-78"/>
                        </a:rPr>
                        <a:t>2115348</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100" cap="none" spc="0">
                          <a:solidFill>
                            <a:schemeClr val="tx1"/>
                          </a:solidFill>
                          <a:latin typeface="Al Nile" pitchFamily="2" charset="-78"/>
                          <a:cs typeface="Al Nile" pitchFamily="2" charset="-78"/>
                        </a:rPr>
                        <a:t>CHALLENGES BEFORE INDTRODUCING MODERN TECHNOLOGY</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723474551"/>
                  </a:ext>
                </a:extLst>
              </a:tr>
              <a:tr h="533435">
                <a:tc>
                  <a:txBody>
                    <a:bodyPr/>
                    <a:lstStyle/>
                    <a:p>
                      <a:r>
                        <a:rPr lang="en-GB" sz="1100" cap="none" spc="0">
                          <a:solidFill>
                            <a:schemeClr val="tx1"/>
                          </a:solidFill>
                          <a:latin typeface="Al Nile" pitchFamily="2" charset="-78"/>
                          <a:cs typeface="Al Nile" pitchFamily="2" charset="-78"/>
                        </a:rPr>
                        <a:t>GIULIA OLIVOTTO</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100" cap="none" spc="0">
                          <a:solidFill>
                            <a:schemeClr val="tx1"/>
                          </a:solidFill>
                          <a:latin typeface="Al Nile" pitchFamily="2" charset="-78"/>
                          <a:cs typeface="Al Nile" pitchFamily="2" charset="-78"/>
                        </a:rPr>
                        <a:t>2115346</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100" cap="none" spc="0">
                          <a:solidFill>
                            <a:schemeClr val="tx1"/>
                          </a:solidFill>
                          <a:latin typeface="Al Nile" pitchFamily="2" charset="-78"/>
                          <a:cs typeface="Al Nile" pitchFamily="2" charset="-78"/>
                        </a:rPr>
                        <a:t>INSIGHT OF MEDERN TECGNOLOGY</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857601525"/>
                  </a:ext>
                </a:extLst>
              </a:tr>
              <a:tr h="533435">
                <a:tc>
                  <a:txBody>
                    <a:bodyPr/>
                    <a:lstStyle/>
                    <a:p>
                      <a:r>
                        <a:rPr lang="en-GB" sz="1100" cap="none" spc="0">
                          <a:solidFill>
                            <a:schemeClr val="tx1"/>
                          </a:solidFill>
                          <a:latin typeface="Al Nile" pitchFamily="2" charset="-78"/>
                          <a:cs typeface="Al Nile" pitchFamily="2" charset="-78"/>
                        </a:rPr>
                        <a:t>DEUBLA SILVA</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100" cap="none" spc="0">
                          <a:solidFill>
                            <a:schemeClr val="tx1"/>
                          </a:solidFill>
                          <a:latin typeface="Al Nile" pitchFamily="2" charset="-78"/>
                          <a:cs typeface="Al Nile" pitchFamily="2" charset="-78"/>
                        </a:rPr>
                        <a:t>2115264</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100" cap="none" spc="0">
                          <a:solidFill>
                            <a:schemeClr val="tx1"/>
                          </a:solidFill>
                          <a:latin typeface="Al Nile" pitchFamily="2" charset="-78"/>
                          <a:cs typeface="Al Nile" pitchFamily="2" charset="-78"/>
                        </a:rPr>
                        <a:t>IMPACT OF MEDERN TECHNOLOGY</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171744560"/>
                  </a:ext>
                </a:extLst>
              </a:tr>
              <a:tr h="697940">
                <a:tc>
                  <a:txBody>
                    <a:bodyPr/>
                    <a:lstStyle/>
                    <a:p>
                      <a:r>
                        <a:rPr lang="en-GB" sz="1100" cap="none" spc="0">
                          <a:solidFill>
                            <a:schemeClr val="tx1"/>
                          </a:solidFill>
                          <a:latin typeface="Al Nile" pitchFamily="2" charset="-78"/>
                          <a:cs typeface="Al Nile" pitchFamily="2" charset="-78"/>
                        </a:rPr>
                        <a:t>ASHFAK MIAH</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100" cap="none" spc="0">
                          <a:solidFill>
                            <a:schemeClr val="tx1"/>
                          </a:solidFill>
                          <a:latin typeface="Al Nile" pitchFamily="2" charset="-78"/>
                          <a:cs typeface="Al Nile" pitchFamily="2" charset="-78"/>
                        </a:rPr>
                        <a:t>2114741</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100" cap="none" spc="0" dirty="0">
                          <a:solidFill>
                            <a:schemeClr val="tx1"/>
                          </a:solidFill>
                          <a:latin typeface="Al Nile" pitchFamily="2" charset="-78"/>
                          <a:cs typeface="Al Nile" pitchFamily="2" charset="-78"/>
                        </a:rPr>
                        <a:t>LESSON DRAWN FROM THE CASE STUDY &amp; CONCLUSION AND REFERENCES</a:t>
                      </a:r>
                    </a:p>
                  </a:txBody>
                  <a:tcPr marL="0" marR="68869" marT="82253" marB="89271">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843531974"/>
                  </a:ext>
                </a:extLst>
              </a:tr>
            </a:tbl>
          </a:graphicData>
        </a:graphic>
      </p:graphicFrame>
      <p:pic>
        <p:nvPicPr>
          <p:cNvPr id="12" name="Picture 11" descr="Text, logo&#10;&#10;Description automatically generated">
            <a:extLst>
              <a:ext uri="{FF2B5EF4-FFF2-40B4-BE49-F238E27FC236}">
                <a16:creationId xmlns:a16="http://schemas.microsoft.com/office/drawing/2014/main" id="{40C29D59-3A90-4FFA-B010-F1D47440A4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1062119">
            <a:off x="6331039" y="573253"/>
            <a:ext cx="5309653" cy="2914250"/>
          </a:xfrm>
          <a:prstGeom prst="rect">
            <a:avLst/>
          </a:prstGeom>
        </p:spPr>
      </p:pic>
    </p:spTree>
    <p:extLst>
      <p:ext uri="{BB962C8B-B14F-4D97-AF65-F5344CB8AC3E}">
        <p14:creationId xmlns:p14="http://schemas.microsoft.com/office/powerpoint/2010/main" val="4116535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0BE2E-B89B-4819-B98A-6DC3E7004757}"/>
              </a:ext>
            </a:extLst>
          </p:cNvPr>
          <p:cNvSpPr>
            <a:spLocks noGrp="1"/>
          </p:cNvSpPr>
          <p:nvPr>
            <p:ph type="title"/>
          </p:nvPr>
        </p:nvSpPr>
        <p:spPr>
          <a:xfrm>
            <a:off x="6096000" y="426799"/>
            <a:ext cx="4655597" cy="1485900"/>
          </a:xfrm>
        </p:spPr>
        <p:txBody>
          <a:bodyPr>
            <a:normAutofit fontScale="90000"/>
          </a:bodyPr>
          <a:lstStyle/>
          <a:p>
            <a:r>
              <a:rPr lang="en-GB" dirty="0">
                <a:latin typeface="Apple Braille Pinpoint 8 Dot" pitchFamily="2" charset="0"/>
              </a:rPr>
              <a:t>Introduction and background</a:t>
            </a:r>
          </a:p>
        </p:txBody>
      </p:sp>
      <p:sp>
        <p:nvSpPr>
          <p:cNvPr id="3" name="Content Placeholder 2">
            <a:extLst>
              <a:ext uri="{FF2B5EF4-FFF2-40B4-BE49-F238E27FC236}">
                <a16:creationId xmlns:a16="http://schemas.microsoft.com/office/drawing/2014/main" id="{C9A75629-0ED4-449B-B2AD-503B9B331752}"/>
              </a:ext>
            </a:extLst>
          </p:cNvPr>
          <p:cNvSpPr>
            <a:spLocks noGrp="1"/>
          </p:cNvSpPr>
          <p:nvPr>
            <p:ph sz="quarter" idx="13"/>
          </p:nvPr>
        </p:nvSpPr>
        <p:spPr>
          <a:xfrm>
            <a:off x="519498" y="522813"/>
            <a:ext cx="5326380" cy="3800693"/>
          </a:xfrm>
        </p:spPr>
        <p:txBody>
          <a:bodyPr anchor="t">
            <a:noAutofit/>
          </a:bodyPr>
          <a:lstStyle/>
          <a:p>
            <a:pPr>
              <a:lnSpc>
                <a:spcPct val="110000"/>
              </a:lnSpc>
            </a:pPr>
            <a:r>
              <a:rPr lang="en-GB" sz="2250" dirty="0">
                <a:latin typeface="Al Nile" pitchFamily="2" charset="-78"/>
                <a:cs typeface="Al Nile" pitchFamily="2" charset="-78"/>
              </a:rPr>
              <a:t>NETFLIX IS A SUBSCRIPTION PROGRAMME TO WATCH MOVIES &amp; TV SHOWS, THIS IS A AMERICAN BASED SUBSCRIPTION STREAMING SERVICE</a:t>
            </a:r>
          </a:p>
          <a:p>
            <a:pPr>
              <a:lnSpc>
                <a:spcPct val="110000"/>
              </a:lnSpc>
            </a:pPr>
            <a:r>
              <a:rPr lang="en-GB" sz="2250" dirty="0">
                <a:latin typeface="Al Nile" pitchFamily="2" charset="-78"/>
                <a:cs typeface="Al Nile" pitchFamily="2" charset="-78"/>
              </a:rPr>
              <a:t>It’s an app</a:t>
            </a:r>
          </a:p>
          <a:p>
            <a:pPr>
              <a:lnSpc>
                <a:spcPct val="110000"/>
              </a:lnSpc>
            </a:pPr>
            <a:r>
              <a:rPr lang="en-GB" sz="2250" dirty="0">
                <a:latin typeface="Al Nile" pitchFamily="2" charset="-78"/>
                <a:cs typeface="Al Nile" pitchFamily="2" charset="-78"/>
              </a:rPr>
              <a:t>FOUNDED ON 29</a:t>
            </a:r>
            <a:r>
              <a:rPr lang="en-GB" sz="2250" baseline="30000" dirty="0">
                <a:latin typeface="Al Nile" pitchFamily="2" charset="-78"/>
                <a:cs typeface="Al Nile" pitchFamily="2" charset="-78"/>
              </a:rPr>
              <a:t>TH</a:t>
            </a:r>
            <a:r>
              <a:rPr lang="en-GB" sz="2250" dirty="0">
                <a:latin typeface="Al Nile" pitchFamily="2" charset="-78"/>
                <a:cs typeface="Al Nile" pitchFamily="2" charset="-78"/>
              </a:rPr>
              <a:t> AUGUST 1997 BY REED HASTINGS &amp; MARC RANDOLPH IN SCOTTS VALLEY, CALIFORNIA</a:t>
            </a:r>
          </a:p>
          <a:p>
            <a:pPr>
              <a:lnSpc>
                <a:spcPct val="110000"/>
              </a:lnSpc>
            </a:pPr>
            <a:r>
              <a:rPr lang="en-GB" sz="2250" dirty="0">
                <a:latin typeface="Al Nile" pitchFamily="2" charset="-78"/>
                <a:cs typeface="Al Nile" pitchFamily="2" charset="-78"/>
              </a:rPr>
              <a:t>IN SEPTEMBER 1998 NETFLIX INTRODUCED THE MONTHLY SUBSCRIPTION METHODS</a:t>
            </a:r>
          </a:p>
          <a:p>
            <a:pPr>
              <a:lnSpc>
                <a:spcPct val="110000"/>
              </a:lnSpc>
            </a:pPr>
            <a:r>
              <a:rPr lang="en-GB" sz="2250" dirty="0">
                <a:latin typeface="Al Nile" pitchFamily="2" charset="-78"/>
                <a:cs typeface="Al Nile" pitchFamily="2" charset="-78"/>
              </a:rPr>
              <a:t>BY 2005, NETFLIX SHIPPED OUT 1 MILLION DVDS</a:t>
            </a:r>
          </a:p>
          <a:p>
            <a:pPr>
              <a:lnSpc>
                <a:spcPct val="110000"/>
              </a:lnSpc>
            </a:pPr>
            <a:r>
              <a:rPr lang="en-GB" sz="2250" dirty="0">
                <a:latin typeface="Al Nile" pitchFamily="2" charset="-78"/>
                <a:cs typeface="Al Nile" pitchFamily="2" charset="-78"/>
              </a:rPr>
              <a:t>IN 2007, NETFLIX DELIVERED TO 1 BILLION DVDS</a:t>
            </a:r>
          </a:p>
          <a:p>
            <a:pPr>
              <a:lnSpc>
                <a:spcPct val="110000"/>
              </a:lnSpc>
            </a:pPr>
            <a:endParaRPr lang="en-GB" sz="1800" dirty="0"/>
          </a:p>
        </p:txBody>
      </p:sp>
      <p:pic>
        <p:nvPicPr>
          <p:cNvPr id="5" name="Picture 4" descr="A picture containing text, person, standing, posing&#10;&#10;Description automatically generated">
            <a:extLst>
              <a:ext uri="{FF2B5EF4-FFF2-40B4-BE49-F238E27FC236}">
                <a16:creationId xmlns:a16="http://schemas.microsoft.com/office/drawing/2014/main" id="{59F226A6-CF89-4667-A2FF-43C124E1C6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92240" y="2339498"/>
            <a:ext cx="4931275" cy="3693696"/>
          </a:xfrm>
          <a:prstGeom prst="rect">
            <a:avLst/>
          </a:prstGeom>
        </p:spPr>
      </p:pic>
    </p:spTree>
    <p:extLst>
      <p:ext uri="{BB962C8B-B14F-4D97-AF65-F5344CB8AC3E}">
        <p14:creationId xmlns:p14="http://schemas.microsoft.com/office/powerpoint/2010/main" val="791278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D3C42B-F02B-48EA-B053-62F18C4E16E4}"/>
              </a:ext>
            </a:extLst>
          </p:cNvPr>
          <p:cNvSpPr/>
          <p:nvPr/>
        </p:nvSpPr>
        <p:spPr>
          <a:xfrm rot="21420000">
            <a:off x="4625030" y="385952"/>
            <a:ext cx="5683314" cy="3284924"/>
          </a:xfrm>
          <a:prstGeom prst="rect">
            <a:avLst/>
          </a:prstGeom>
        </p:spPr>
        <p:txBody>
          <a:bodyPr vert="horz" lIns="91440" tIns="45720" rIns="91440" bIns="45720" rtlCol="0" anchor="b">
            <a:normAutofit lnSpcReduction="10000"/>
          </a:bodyPr>
          <a:lstStyle/>
          <a:p>
            <a:pPr algn="r" defTabSz="914400">
              <a:lnSpc>
                <a:spcPct val="90000"/>
              </a:lnSpc>
              <a:spcBef>
                <a:spcPct val="0"/>
              </a:spcBef>
              <a:spcAft>
                <a:spcPts val="600"/>
              </a:spcAft>
              <a:buClr>
                <a:schemeClr val="accent1"/>
              </a:buClr>
              <a:buSzPct val="160000"/>
            </a:pPr>
            <a:r>
              <a:rPr lang="en-US" sz="5000" b="1" cap="all" dirty="0">
                <a:solidFill>
                  <a:schemeClr val="accent1"/>
                </a:solidFill>
                <a:latin typeface="Apple Braille Pinpoint 8 Dot" pitchFamily="2" charset="0"/>
                <a:ea typeface="+mj-ea"/>
                <a:cs typeface="+mj-cs"/>
              </a:rPr>
              <a:t> </a:t>
            </a:r>
            <a:r>
              <a:rPr lang="en-US" sz="5000" cap="all" dirty="0">
                <a:solidFill>
                  <a:schemeClr val="accent1"/>
                </a:solidFill>
                <a:latin typeface="Apple Braille Pinpoint 8 Dot" pitchFamily="2" charset="0"/>
                <a:ea typeface="+mj-ea"/>
                <a:cs typeface="+mj-cs"/>
              </a:rPr>
              <a:t>Challenges Before The Introduction Of Modern Technology</a:t>
            </a:r>
          </a:p>
        </p:txBody>
      </p:sp>
      <p:pic>
        <p:nvPicPr>
          <p:cNvPr id="2" name="Picture 1" descr="A picture containing indoor, person, staring&#10;&#10;Description automatically generated">
            <a:extLst>
              <a:ext uri="{FF2B5EF4-FFF2-40B4-BE49-F238E27FC236}">
                <a16:creationId xmlns:a16="http://schemas.microsoft.com/office/drawing/2014/main" id="{9B1EBB7F-3685-42C8-BA48-FC27C1612469}"/>
              </a:ext>
            </a:extLst>
          </p:cNvPr>
          <p:cNvPicPr>
            <a:picLocks noChangeAspect="1"/>
          </p:cNvPicPr>
          <p:nvPr/>
        </p:nvPicPr>
        <p:blipFill rotWithShape="1">
          <a:blip r:embed="rId2">
            <a:extLst>
              <a:ext uri="{28A0092B-C50C-407E-A947-70E740481C1C}">
                <a14:useLocalDpi xmlns:a14="http://schemas.microsoft.com/office/drawing/2010/main" val="0"/>
              </a:ext>
            </a:extLst>
          </a:blip>
          <a:srcRect l="14787" r="27531" b="-1"/>
          <a:stretch/>
        </p:blipFill>
        <p:spPr>
          <a:xfrm rot="21420000">
            <a:off x="-118586" y="237518"/>
            <a:ext cx="4633277" cy="4518254"/>
          </a:xfrm>
          <a:custGeom>
            <a:avLst/>
            <a:gdLst/>
            <a:ahLst/>
            <a:cxnLst/>
            <a:rect l="l" t="t" r="r" b="b"/>
            <a:pathLst>
              <a:path w="4633277" h="4410442">
                <a:moveTo>
                  <a:pt x="4633277" y="0"/>
                </a:moveTo>
                <a:lnTo>
                  <a:pt x="4633277" y="4410442"/>
                </a:lnTo>
                <a:lnTo>
                  <a:pt x="0" y="4410442"/>
                </a:lnTo>
                <a:lnTo>
                  <a:pt x="231142" y="0"/>
                </a:lnTo>
                <a:close/>
              </a:path>
            </a:pathLst>
          </a:custGeom>
        </p:spPr>
      </p:pic>
    </p:spTree>
    <p:extLst>
      <p:ext uri="{BB962C8B-B14F-4D97-AF65-F5344CB8AC3E}">
        <p14:creationId xmlns:p14="http://schemas.microsoft.com/office/powerpoint/2010/main" val="260262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EB9C1-46CE-4AA9-94C4-E0BD2B696C3D}"/>
              </a:ext>
            </a:extLst>
          </p:cNvPr>
          <p:cNvSpPr>
            <a:spLocks noGrp="1"/>
          </p:cNvSpPr>
          <p:nvPr>
            <p:ph type="title"/>
          </p:nvPr>
        </p:nvSpPr>
        <p:spPr/>
        <p:txBody>
          <a:bodyPr/>
          <a:lstStyle/>
          <a:p>
            <a:r>
              <a:rPr lang="en-US" dirty="0">
                <a:latin typeface="Apple Braille Pinpoint 8 Dot" pitchFamily="2" charset="0"/>
              </a:rPr>
              <a:t>Internet Speed</a:t>
            </a:r>
            <a:endParaRPr lang="en-GB" dirty="0">
              <a:latin typeface="Apple Braille Pinpoint 8 Dot" pitchFamily="2" charset="0"/>
            </a:endParaRPr>
          </a:p>
        </p:txBody>
      </p:sp>
      <p:sp>
        <p:nvSpPr>
          <p:cNvPr id="4" name="Rectangle 3">
            <a:extLst>
              <a:ext uri="{FF2B5EF4-FFF2-40B4-BE49-F238E27FC236}">
                <a16:creationId xmlns:a16="http://schemas.microsoft.com/office/drawing/2014/main" id="{B5748F74-B527-43E6-B562-594AEBA23895}"/>
              </a:ext>
            </a:extLst>
          </p:cNvPr>
          <p:cNvSpPr/>
          <p:nvPr/>
        </p:nvSpPr>
        <p:spPr>
          <a:xfrm>
            <a:off x="685801" y="1962363"/>
            <a:ext cx="8085762" cy="3046988"/>
          </a:xfrm>
          <a:prstGeom prst="rect">
            <a:avLst/>
          </a:prstGeom>
        </p:spPr>
        <p:txBody>
          <a:bodyPr wrap="square">
            <a:spAutoFit/>
          </a:bodyPr>
          <a:lstStyle/>
          <a:p>
            <a:pPr marL="342900" indent="-342900">
              <a:buFont typeface="Arial" panose="020B0604020202020204" pitchFamily="34" charset="0"/>
              <a:buChar char="•"/>
            </a:pPr>
            <a:r>
              <a:rPr lang="en-US" sz="2400" dirty="0">
                <a:latin typeface="Al Nile" pitchFamily="2" charset="-78"/>
                <a:cs typeface="Al Nile" pitchFamily="2" charset="-78"/>
              </a:rPr>
              <a:t>Since it is introduce, Netflix has had to endure varied challenges</a:t>
            </a:r>
          </a:p>
          <a:p>
            <a:pPr marL="342900" indent="-342900">
              <a:buFont typeface="Arial" panose="020B0604020202020204" pitchFamily="34" charset="0"/>
              <a:buChar char="•"/>
            </a:pPr>
            <a:r>
              <a:rPr lang="en-US" sz="2400" dirty="0">
                <a:latin typeface="Al Nile" pitchFamily="2" charset="-78"/>
                <a:cs typeface="Al Nile" pitchFamily="2" charset="-78"/>
              </a:rPr>
              <a:t>Slow internet speeds threatened its development</a:t>
            </a:r>
          </a:p>
          <a:p>
            <a:pPr marL="342900" indent="-342900">
              <a:buFont typeface="Arial" panose="020B0604020202020204" pitchFamily="34" charset="0"/>
              <a:buChar char="•"/>
            </a:pPr>
            <a:r>
              <a:rPr lang="en-US" sz="2400" dirty="0">
                <a:latin typeface="Al Nile" pitchFamily="2" charset="-78"/>
                <a:cs typeface="Al Nile" pitchFamily="2" charset="-78"/>
              </a:rPr>
              <a:t>In the dial-up internet era, unreliable internet speed curtailed uptake</a:t>
            </a:r>
          </a:p>
          <a:p>
            <a:pPr marL="342900" indent="-342900">
              <a:buFont typeface="Arial" panose="020B0604020202020204" pitchFamily="34" charset="0"/>
              <a:buChar char="•"/>
            </a:pPr>
            <a:r>
              <a:rPr lang="en-US" sz="2400" dirty="0">
                <a:latin typeface="Al Nile" pitchFamily="2" charset="-78"/>
                <a:cs typeface="Al Nile" pitchFamily="2" charset="-78"/>
              </a:rPr>
              <a:t>Video streaming was not possible due to slow internet speeds</a:t>
            </a:r>
          </a:p>
          <a:p>
            <a:pPr marL="342900" indent="-342900">
              <a:buFont typeface="Arial" panose="020B0604020202020204" pitchFamily="34" charset="0"/>
              <a:buChar char="•"/>
            </a:pPr>
            <a:r>
              <a:rPr lang="en-US" sz="2400" dirty="0">
                <a:latin typeface="Al Nile" pitchFamily="2" charset="-78"/>
                <a:cs typeface="Al Nile" pitchFamily="2" charset="-78"/>
              </a:rPr>
              <a:t>This impacted the company’s subscribers' numbers</a:t>
            </a:r>
          </a:p>
        </p:txBody>
      </p:sp>
    </p:spTree>
    <p:extLst>
      <p:ext uri="{BB962C8B-B14F-4D97-AF65-F5344CB8AC3E}">
        <p14:creationId xmlns:p14="http://schemas.microsoft.com/office/powerpoint/2010/main" val="3239259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3DFDB66-CBEC-4AA8-9115-ED12C5FAE371}"/>
              </a:ext>
            </a:extLst>
          </p:cNvPr>
          <p:cNvSpPr/>
          <p:nvPr/>
        </p:nvSpPr>
        <p:spPr>
          <a:xfrm>
            <a:off x="685800" y="685800"/>
            <a:ext cx="10792837" cy="148590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5400" cap="all" dirty="0">
                <a:solidFill>
                  <a:schemeClr val="accent1"/>
                </a:solidFill>
                <a:latin typeface="Apple Braille Pinpoint 8 Dot" pitchFamily="2" charset="0"/>
                <a:ea typeface="+mj-ea"/>
                <a:cs typeface="+mj-cs"/>
              </a:rPr>
              <a:t>Storage</a:t>
            </a:r>
          </a:p>
        </p:txBody>
      </p:sp>
      <p:sp>
        <p:nvSpPr>
          <p:cNvPr id="3" name="Rectangle 2">
            <a:extLst>
              <a:ext uri="{FF2B5EF4-FFF2-40B4-BE49-F238E27FC236}">
                <a16:creationId xmlns:a16="http://schemas.microsoft.com/office/drawing/2014/main" id="{BBA70F6A-0F89-42B6-BDF3-E8C4D5E94DEE}"/>
              </a:ext>
            </a:extLst>
          </p:cNvPr>
          <p:cNvSpPr/>
          <p:nvPr/>
        </p:nvSpPr>
        <p:spPr>
          <a:xfrm>
            <a:off x="685801" y="2286000"/>
            <a:ext cx="5326380" cy="3800693"/>
          </a:xfrm>
          <a:prstGeom prst="rect">
            <a:avLst/>
          </a:prstGeom>
        </p:spPr>
        <p:txBody>
          <a:bodyPr vert="horz" lIns="91440" tIns="45720" rIns="91440" bIns="45720" rtlCol="0" anchor="t">
            <a:normAutofit/>
          </a:bodyPr>
          <a:lstStyle/>
          <a:p>
            <a:pPr marL="457200" indent="-228600" defTabSz="914400">
              <a:lnSpc>
                <a:spcPct val="120000"/>
              </a:lnSpc>
              <a:spcAft>
                <a:spcPts val="600"/>
              </a:spcAft>
              <a:buClr>
                <a:schemeClr val="accent1"/>
              </a:buClr>
              <a:buSzPct val="160000"/>
              <a:buFont typeface="Arial" panose="020B0604020202020204" pitchFamily="34" charset="0"/>
              <a:buChar char="•"/>
            </a:pPr>
            <a:r>
              <a:rPr lang="en-US" cap="all" dirty="0">
                <a:latin typeface="Al Nile" pitchFamily="2" charset="-78"/>
                <a:cs typeface="Al Nile" pitchFamily="2" charset="-78"/>
              </a:rPr>
              <a:t>Netflix was developed before the advent of cloud computing </a:t>
            </a:r>
          </a:p>
          <a:p>
            <a:pPr marL="457200" indent="-228600" defTabSz="914400">
              <a:lnSpc>
                <a:spcPct val="120000"/>
              </a:lnSpc>
              <a:spcAft>
                <a:spcPts val="600"/>
              </a:spcAft>
              <a:buClr>
                <a:schemeClr val="accent1"/>
              </a:buClr>
              <a:buSzPct val="160000"/>
              <a:buFont typeface="Arial" panose="020B0604020202020204" pitchFamily="34" charset="0"/>
              <a:buChar char="•"/>
            </a:pPr>
            <a:r>
              <a:rPr lang="en-US" cap="all" dirty="0">
                <a:latin typeface="Al Nile" pitchFamily="2" charset="-78"/>
                <a:cs typeface="Al Nile" pitchFamily="2" charset="-78"/>
              </a:rPr>
              <a:t>As a DVD rental service, storage was an issue</a:t>
            </a:r>
          </a:p>
          <a:p>
            <a:pPr marL="457200" indent="-228600" defTabSz="914400">
              <a:lnSpc>
                <a:spcPct val="120000"/>
              </a:lnSpc>
              <a:spcAft>
                <a:spcPts val="600"/>
              </a:spcAft>
              <a:buClr>
                <a:schemeClr val="accent1"/>
              </a:buClr>
              <a:buSzPct val="160000"/>
              <a:buFont typeface="Arial" panose="020B0604020202020204" pitchFamily="34" charset="0"/>
              <a:buChar char="•"/>
            </a:pPr>
            <a:r>
              <a:rPr lang="en-US" cap="all" dirty="0">
                <a:latin typeface="Al Nile" pitchFamily="2" charset="-78"/>
                <a:cs typeface="Al Nile" pitchFamily="2" charset="-78"/>
              </a:rPr>
              <a:t>The company needed a large space to store the bulky CDs</a:t>
            </a:r>
          </a:p>
          <a:p>
            <a:pPr marL="457200" indent="-228600" defTabSz="914400">
              <a:lnSpc>
                <a:spcPct val="120000"/>
              </a:lnSpc>
              <a:spcAft>
                <a:spcPts val="600"/>
              </a:spcAft>
              <a:buClr>
                <a:schemeClr val="accent1"/>
              </a:buClr>
              <a:buSzPct val="160000"/>
              <a:buFont typeface="Arial" panose="020B0604020202020204" pitchFamily="34" charset="0"/>
              <a:buChar char="•"/>
            </a:pPr>
            <a:r>
              <a:rPr lang="en-US" cap="all" dirty="0">
                <a:latin typeface="Al Nile" pitchFamily="2" charset="-78"/>
                <a:cs typeface="Al Nile" pitchFamily="2" charset="-78"/>
              </a:rPr>
              <a:t>They also had to contend with the loss of DVDs</a:t>
            </a:r>
          </a:p>
          <a:p>
            <a:pPr marL="457200" indent="-228600" defTabSz="914400">
              <a:lnSpc>
                <a:spcPct val="120000"/>
              </a:lnSpc>
              <a:spcAft>
                <a:spcPts val="600"/>
              </a:spcAft>
              <a:buClr>
                <a:schemeClr val="accent1"/>
              </a:buClr>
              <a:buSzPct val="160000"/>
              <a:buFont typeface="Arial" panose="020B0604020202020204" pitchFamily="34" charset="0"/>
              <a:buChar char="•"/>
            </a:pPr>
            <a:r>
              <a:rPr lang="en-US" cap="all" dirty="0">
                <a:latin typeface="Al Nile" pitchFamily="2" charset="-78"/>
                <a:cs typeface="Al Nile" pitchFamily="2" charset="-78"/>
              </a:rPr>
              <a:t>The bulky CDs also led to less variety available to customers </a:t>
            </a:r>
          </a:p>
        </p:txBody>
      </p:sp>
      <p:pic>
        <p:nvPicPr>
          <p:cNvPr id="4" name="Picture 3" descr="Diagram&#10;&#10;Description automatically generated">
            <a:extLst>
              <a:ext uri="{FF2B5EF4-FFF2-40B4-BE49-F238E27FC236}">
                <a16:creationId xmlns:a16="http://schemas.microsoft.com/office/drawing/2014/main" id="{F6B76253-B217-4191-9989-502EB3704C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92240" y="2929970"/>
            <a:ext cx="4931275" cy="2512751"/>
          </a:xfrm>
          <a:prstGeom prst="rect">
            <a:avLst/>
          </a:prstGeom>
        </p:spPr>
      </p:pic>
    </p:spTree>
    <p:extLst>
      <p:ext uri="{BB962C8B-B14F-4D97-AF65-F5344CB8AC3E}">
        <p14:creationId xmlns:p14="http://schemas.microsoft.com/office/powerpoint/2010/main" val="3490773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CEAFA4-01DA-4FC3-9594-DDD2696B7946}"/>
              </a:ext>
            </a:extLst>
          </p:cNvPr>
          <p:cNvSpPr/>
          <p:nvPr/>
        </p:nvSpPr>
        <p:spPr>
          <a:xfrm>
            <a:off x="314065" y="324445"/>
            <a:ext cx="3733827" cy="2998618"/>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000" cap="all" dirty="0">
                <a:solidFill>
                  <a:schemeClr val="accent1"/>
                </a:solidFill>
                <a:latin typeface="Apple Braille Pinpoint 8 Dot" pitchFamily="2" charset="0"/>
                <a:ea typeface="+mj-ea"/>
                <a:cs typeface="+mj-cs"/>
              </a:rPr>
              <a:t>Production Cost </a:t>
            </a:r>
          </a:p>
        </p:txBody>
      </p:sp>
      <p:sp>
        <p:nvSpPr>
          <p:cNvPr id="5" name="Rectangle 4">
            <a:extLst>
              <a:ext uri="{FF2B5EF4-FFF2-40B4-BE49-F238E27FC236}">
                <a16:creationId xmlns:a16="http://schemas.microsoft.com/office/drawing/2014/main" id="{70DD1F16-C5E5-4572-9B29-EBB19CC297E7}"/>
              </a:ext>
            </a:extLst>
          </p:cNvPr>
          <p:cNvSpPr/>
          <p:nvPr/>
        </p:nvSpPr>
        <p:spPr>
          <a:xfrm>
            <a:off x="5211967" y="1009750"/>
            <a:ext cx="6096000" cy="4832092"/>
          </a:xfrm>
          <a:prstGeom prst="rect">
            <a:avLst/>
          </a:prstGeom>
        </p:spPr>
        <p:txBody>
          <a:bodyPr>
            <a:spAutoFit/>
          </a:bodyPr>
          <a:lstStyle/>
          <a:p>
            <a:pPr marL="457200" indent="-457200">
              <a:buFont typeface="Arial" panose="020B0604020202020204" pitchFamily="34" charset="0"/>
              <a:buChar char="•"/>
            </a:pPr>
            <a:r>
              <a:rPr lang="en-US" sz="2800" dirty="0">
                <a:latin typeface="Al Nile" pitchFamily="2" charset="-78"/>
                <a:cs typeface="Al Nile" pitchFamily="2" charset="-78"/>
              </a:rPr>
              <a:t>With technology at its infancy in the 90s, Netflix could only rent out CDs</a:t>
            </a:r>
          </a:p>
          <a:p>
            <a:pPr marL="457200" indent="-457200">
              <a:buFont typeface="Arial" panose="020B0604020202020204" pitchFamily="34" charset="0"/>
              <a:buChar char="•"/>
            </a:pPr>
            <a:r>
              <a:rPr lang="en-US" sz="2800" dirty="0">
                <a:latin typeface="Al Nile" pitchFamily="2" charset="-78"/>
                <a:cs typeface="Al Nile" pitchFamily="2" charset="-78"/>
              </a:rPr>
              <a:t>They could not afford the exorbitant production costs </a:t>
            </a:r>
          </a:p>
          <a:p>
            <a:pPr marL="457200" indent="-457200">
              <a:buFont typeface="Arial" panose="020B0604020202020204" pitchFamily="34" charset="0"/>
              <a:buChar char="•"/>
            </a:pPr>
            <a:r>
              <a:rPr lang="en-US" sz="2800" dirty="0">
                <a:latin typeface="Al Nile" pitchFamily="2" charset="-78"/>
                <a:cs typeface="Al Nile" pitchFamily="2" charset="-78"/>
              </a:rPr>
              <a:t>Thus, Netflix did not produce its own content</a:t>
            </a:r>
          </a:p>
          <a:p>
            <a:pPr marL="457200" indent="-457200">
              <a:buFont typeface="Arial" panose="020B0604020202020204" pitchFamily="34" charset="0"/>
              <a:buChar char="•"/>
            </a:pPr>
            <a:r>
              <a:rPr lang="en-US" sz="2800" dirty="0">
                <a:latin typeface="Al Nile" pitchFamily="2" charset="-78"/>
                <a:cs typeface="Al Nile" pitchFamily="2" charset="-78"/>
              </a:rPr>
              <a:t>It heavily relied on others to keep their subscribers entertained</a:t>
            </a:r>
          </a:p>
          <a:p>
            <a:pPr marL="457200" indent="-457200">
              <a:buFont typeface="Arial" panose="020B0604020202020204" pitchFamily="34" charset="0"/>
              <a:buChar char="•"/>
            </a:pPr>
            <a:r>
              <a:rPr lang="en-US" sz="2800" dirty="0">
                <a:latin typeface="Al Nile" pitchFamily="2" charset="-78"/>
                <a:cs typeface="Al Nile" pitchFamily="2" charset="-78"/>
              </a:rPr>
              <a:t>Hence. It lacked original content to keep their subscribers engaged and attract new ones </a:t>
            </a:r>
            <a:endParaRPr lang="LID4096" sz="2800" dirty="0">
              <a:latin typeface="Al Nile" pitchFamily="2" charset="-78"/>
              <a:cs typeface="Al Nile" pitchFamily="2" charset="-78"/>
            </a:endParaRPr>
          </a:p>
        </p:txBody>
      </p:sp>
    </p:spTree>
    <p:extLst>
      <p:ext uri="{BB962C8B-B14F-4D97-AF65-F5344CB8AC3E}">
        <p14:creationId xmlns:p14="http://schemas.microsoft.com/office/powerpoint/2010/main" val="1242896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0E76932-4ABB-4251-B712-DE911BA1CC33}"/>
              </a:ext>
            </a:extLst>
          </p:cNvPr>
          <p:cNvSpPr/>
          <p:nvPr/>
        </p:nvSpPr>
        <p:spPr>
          <a:xfrm>
            <a:off x="659130" y="1403478"/>
            <a:ext cx="10222230" cy="4401205"/>
          </a:xfrm>
          <a:prstGeom prst="rect">
            <a:avLst/>
          </a:prstGeom>
        </p:spPr>
        <p:txBody>
          <a:bodyPr wrap="square">
            <a:spAutoFit/>
          </a:bodyPr>
          <a:lstStyle/>
          <a:p>
            <a:pPr marL="285750" indent="-285750">
              <a:buFont typeface="Arial" panose="020B0604020202020204" pitchFamily="34" charset="0"/>
              <a:buChar char="•"/>
            </a:pPr>
            <a:r>
              <a:rPr lang="en-US" sz="2800" dirty="0">
                <a:latin typeface="Al Nile" pitchFamily="2" charset="-78"/>
                <a:cs typeface="Al Nile" pitchFamily="2" charset="-78"/>
              </a:rPr>
              <a:t>Starting off as a DVD rental company immensely limited the company’s growth</a:t>
            </a:r>
          </a:p>
          <a:p>
            <a:pPr marL="285750" indent="-285750">
              <a:buFont typeface="Arial" panose="020B0604020202020204" pitchFamily="34" charset="0"/>
              <a:buChar char="•"/>
            </a:pPr>
            <a:r>
              <a:rPr lang="en-US" sz="2800" dirty="0">
                <a:latin typeface="Al Nile" pitchFamily="2" charset="-78"/>
                <a:cs typeface="Al Nile" pitchFamily="2" charset="-78"/>
              </a:rPr>
              <a:t>Many households watched the movies on their television screens</a:t>
            </a:r>
          </a:p>
          <a:p>
            <a:pPr marL="285750" indent="-285750">
              <a:buFont typeface="Arial" panose="020B0604020202020204" pitchFamily="34" charset="0"/>
              <a:buChar char="•"/>
            </a:pPr>
            <a:r>
              <a:rPr lang="en-US" sz="2800" dirty="0">
                <a:latin typeface="Al Nile" pitchFamily="2" charset="-78"/>
                <a:cs typeface="Al Nile" pitchFamily="2" charset="-78"/>
              </a:rPr>
              <a:t>A few watched them on laptops</a:t>
            </a:r>
          </a:p>
          <a:p>
            <a:pPr marL="285750" indent="-285750">
              <a:buFont typeface="Arial" panose="020B0604020202020204" pitchFamily="34" charset="0"/>
              <a:buChar char="•"/>
            </a:pPr>
            <a:r>
              <a:rPr lang="en-US" sz="2800" dirty="0">
                <a:latin typeface="Al Nile" pitchFamily="2" charset="-78"/>
                <a:cs typeface="Al Nile" pitchFamily="2" charset="-78"/>
              </a:rPr>
              <a:t>Desktops and televisions were not portable</a:t>
            </a:r>
          </a:p>
          <a:p>
            <a:pPr marL="285750" indent="-285750">
              <a:buFont typeface="Arial" panose="020B0604020202020204" pitchFamily="34" charset="0"/>
              <a:buChar char="•"/>
            </a:pPr>
            <a:r>
              <a:rPr lang="en-US" sz="2800" dirty="0">
                <a:latin typeface="Al Nile" pitchFamily="2" charset="-78"/>
                <a:cs typeface="Al Nile" pitchFamily="2" charset="-78"/>
              </a:rPr>
              <a:t>However, the introduction of the mobile app was a game changer</a:t>
            </a:r>
          </a:p>
          <a:p>
            <a:pPr marL="285750" indent="-285750">
              <a:buFont typeface="Arial" panose="020B0604020202020204" pitchFamily="34" charset="0"/>
              <a:buChar char="•"/>
            </a:pPr>
            <a:r>
              <a:rPr lang="en-US" sz="2800" dirty="0">
                <a:latin typeface="Al Nile" pitchFamily="2" charset="-78"/>
                <a:cs typeface="Al Nile" pitchFamily="2" charset="-78"/>
              </a:rPr>
              <a:t>Other innovations like the firestick ensured portability issues were resolved </a:t>
            </a:r>
            <a:endParaRPr lang="LID4096" sz="2800" dirty="0">
              <a:latin typeface="Al Nile" pitchFamily="2" charset="-78"/>
              <a:cs typeface="Al Nile" pitchFamily="2" charset="-78"/>
            </a:endParaRPr>
          </a:p>
        </p:txBody>
      </p:sp>
      <p:sp>
        <p:nvSpPr>
          <p:cNvPr id="4" name="Rectangle 3">
            <a:extLst>
              <a:ext uri="{FF2B5EF4-FFF2-40B4-BE49-F238E27FC236}">
                <a16:creationId xmlns:a16="http://schemas.microsoft.com/office/drawing/2014/main" id="{B04F0DCE-A897-4154-8982-774216678545}"/>
              </a:ext>
            </a:extLst>
          </p:cNvPr>
          <p:cNvSpPr/>
          <p:nvPr/>
        </p:nvSpPr>
        <p:spPr>
          <a:xfrm>
            <a:off x="659130" y="409694"/>
            <a:ext cx="4627357" cy="769441"/>
          </a:xfrm>
          <a:prstGeom prst="rect">
            <a:avLst/>
          </a:prstGeom>
        </p:spPr>
        <p:txBody>
          <a:bodyPr wrap="none">
            <a:spAutoFit/>
          </a:bodyPr>
          <a:lstStyle/>
          <a:p>
            <a:r>
              <a:rPr lang="en-US" sz="4400" dirty="0">
                <a:solidFill>
                  <a:srgbClr val="C00000"/>
                </a:solidFill>
                <a:latin typeface="Apple Braille Pinpoint 8 Dot" pitchFamily="2" charset="0"/>
              </a:rPr>
              <a:t>Portability Issues </a:t>
            </a:r>
            <a:endParaRPr lang="en-GB" sz="4400" dirty="0">
              <a:solidFill>
                <a:srgbClr val="C00000"/>
              </a:solidFill>
              <a:latin typeface="Apple Braille Pinpoint 8 Dot" pitchFamily="2" charset="0"/>
            </a:endParaRPr>
          </a:p>
        </p:txBody>
      </p:sp>
    </p:spTree>
    <p:extLst>
      <p:ext uri="{BB962C8B-B14F-4D97-AF65-F5344CB8AC3E}">
        <p14:creationId xmlns:p14="http://schemas.microsoft.com/office/powerpoint/2010/main" val="915997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D7138-782C-4E4F-8DB4-638AAA10F570}"/>
              </a:ext>
            </a:extLst>
          </p:cNvPr>
          <p:cNvSpPr>
            <a:spLocks noGrp="1"/>
          </p:cNvSpPr>
          <p:nvPr>
            <p:ph type="ctrTitle"/>
          </p:nvPr>
        </p:nvSpPr>
        <p:spPr>
          <a:xfrm rot="21420000">
            <a:off x="562263" y="655592"/>
            <a:ext cx="5428489" cy="3278684"/>
          </a:xfrm>
        </p:spPr>
        <p:txBody>
          <a:bodyPr>
            <a:normAutofit fontScale="90000"/>
          </a:bodyPr>
          <a:lstStyle/>
          <a:p>
            <a:r>
              <a:rPr lang="en-GB" sz="5000" dirty="0">
                <a:latin typeface="Apple Braille Pinpoint 8 Dot" pitchFamily="2" charset="0"/>
              </a:rPr>
              <a:t>Insight of modern technology </a:t>
            </a:r>
            <a:br>
              <a:rPr lang="en-GB" sz="5000" dirty="0">
                <a:latin typeface="Apple Braille Pinpoint 8 Dot" pitchFamily="2" charset="0"/>
              </a:rPr>
            </a:br>
            <a:r>
              <a:rPr lang="en-GB" sz="5000" dirty="0">
                <a:latin typeface="Apple Braille Pinpoint 8 Dot" pitchFamily="2" charset="0"/>
              </a:rPr>
              <a:t> </a:t>
            </a:r>
            <a:br>
              <a:rPr lang="en-GB" sz="5000" dirty="0"/>
            </a:br>
            <a:endParaRPr lang="en-GB" sz="5000" dirty="0"/>
          </a:p>
        </p:txBody>
      </p:sp>
      <p:pic>
        <p:nvPicPr>
          <p:cNvPr id="6" name="Graphic 5" descr="Developer Tools">
            <a:extLst>
              <a:ext uri="{FF2B5EF4-FFF2-40B4-BE49-F238E27FC236}">
                <a16:creationId xmlns:a16="http://schemas.microsoft.com/office/drawing/2014/main" id="{4A976226-3B5B-4386-A905-CD9C42B1347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21420000">
            <a:off x="6635077" y="373505"/>
            <a:ext cx="3813745" cy="3813745"/>
          </a:xfrm>
          <a:prstGeom prst="rect">
            <a:avLst/>
          </a:prstGeom>
        </p:spPr>
      </p:pic>
    </p:spTree>
    <p:extLst>
      <p:ext uri="{BB962C8B-B14F-4D97-AF65-F5344CB8AC3E}">
        <p14:creationId xmlns:p14="http://schemas.microsoft.com/office/powerpoint/2010/main" val="3833378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CC39D-A23D-8B49-BAB1-FD98F809A242}"/>
              </a:ext>
            </a:extLst>
          </p:cNvPr>
          <p:cNvSpPr>
            <a:spLocks noGrp="1"/>
          </p:cNvSpPr>
          <p:nvPr>
            <p:ph type="title"/>
          </p:nvPr>
        </p:nvSpPr>
        <p:spPr>
          <a:xfrm>
            <a:off x="128240" y="150541"/>
            <a:ext cx="10396882" cy="1151965"/>
          </a:xfrm>
        </p:spPr>
        <p:txBody>
          <a:bodyPr>
            <a:normAutofit fontScale="90000"/>
          </a:bodyPr>
          <a:lstStyle/>
          <a:p>
            <a:r>
              <a:rPr lang="en-US" sz="4400" dirty="0">
                <a:latin typeface="Apple Braille Pinpoint 8 Dot" pitchFamily="2" charset="0"/>
              </a:rPr>
              <a:t>Artificial intelligence, and Machine learning </a:t>
            </a:r>
          </a:p>
        </p:txBody>
      </p:sp>
      <p:sp>
        <p:nvSpPr>
          <p:cNvPr id="3" name="Content Placeholder 2">
            <a:extLst>
              <a:ext uri="{FF2B5EF4-FFF2-40B4-BE49-F238E27FC236}">
                <a16:creationId xmlns:a16="http://schemas.microsoft.com/office/drawing/2014/main" id="{02DBAD63-4B86-D54B-A781-9815A71442B1}"/>
              </a:ext>
            </a:extLst>
          </p:cNvPr>
          <p:cNvSpPr>
            <a:spLocks noGrp="1"/>
          </p:cNvSpPr>
          <p:nvPr>
            <p:ph sz="quarter" idx="13"/>
          </p:nvPr>
        </p:nvSpPr>
        <p:spPr>
          <a:xfrm>
            <a:off x="128240" y="1806498"/>
            <a:ext cx="10654990" cy="4237463"/>
          </a:xfrm>
        </p:spPr>
        <p:txBody>
          <a:bodyPr>
            <a:normAutofit/>
          </a:bodyPr>
          <a:lstStyle/>
          <a:p>
            <a:r>
              <a:rPr lang="en-GB" sz="1800" dirty="0">
                <a:latin typeface="Al Nile" pitchFamily="2" charset="-78"/>
                <a:cs typeface="Al Nile" pitchFamily="2" charset="-78"/>
              </a:rPr>
              <a:t>What is it? </a:t>
            </a:r>
          </a:p>
          <a:p>
            <a:pPr marL="0" indent="0">
              <a:buNone/>
            </a:pPr>
            <a:r>
              <a:rPr lang="en-GB" sz="1800" dirty="0">
                <a:latin typeface="Al Nile" pitchFamily="2" charset="-78"/>
                <a:cs typeface="Al Nile" pitchFamily="2" charset="-78"/>
              </a:rPr>
              <a:t>“It is a simulation of human intelligence processes by machine.” </a:t>
            </a:r>
          </a:p>
          <a:p>
            <a:pPr marL="0" indent="0">
              <a:buNone/>
            </a:pPr>
            <a:r>
              <a:rPr lang="en-GB" sz="1800" dirty="0">
                <a:latin typeface="Al Nile" pitchFamily="2" charset="-78"/>
                <a:cs typeface="Al Nile" pitchFamily="2" charset="-78"/>
              </a:rPr>
              <a:t> </a:t>
            </a:r>
            <a:r>
              <a:rPr lang="en-GB" sz="1800" dirty="0" err="1">
                <a:latin typeface="Al Nile" pitchFamily="2" charset="-78"/>
                <a:cs typeface="Al Nile" pitchFamily="2" charset="-78"/>
              </a:rPr>
              <a:t>TetchTarge</a:t>
            </a:r>
            <a:r>
              <a:rPr lang="en-GB" sz="1800" dirty="0">
                <a:latin typeface="Al Nile" pitchFamily="2" charset="-78"/>
                <a:cs typeface="Al Nile" pitchFamily="2" charset="-78"/>
              </a:rPr>
              <a:t>, (2021)</a:t>
            </a:r>
          </a:p>
          <a:p>
            <a:pPr marL="0" indent="0">
              <a:buNone/>
            </a:pPr>
            <a:endParaRPr lang="en-US" sz="1800" dirty="0">
              <a:latin typeface="Al Nile" pitchFamily="2" charset="-78"/>
              <a:cs typeface="Al Nile" pitchFamily="2" charset="-78"/>
            </a:endParaRPr>
          </a:p>
          <a:p>
            <a:r>
              <a:rPr lang="en-US" sz="1800" dirty="0">
                <a:latin typeface="Al Nile" pitchFamily="2" charset="-78"/>
                <a:cs typeface="Al Nile" pitchFamily="2" charset="-78"/>
              </a:rPr>
              <a:t>HOW DOES IT WORK? </a:t>
            </a:r>
          </a:p>
          <a:p>
            <a:pPr>
              <a:buFont typeface="Wingdings" pitchFamily="2" charset="2"/>
              <a:buChar char="Ø"/>
            </a:pPr>
            <a:r>
              <a:rPr lang="en-US" sz="1800" dirty="0">
                <a:latin typeface="Al Nile" pitchFamily="2" charset="-78"/>
                <a:cs typeface="Al Nile" pitchFamily="2" charset="-78"/>
              </a:rPr>
              <a:t>Collecting data </a:t>
            </a:r>
          </a:p>
          <a:p>
            <a:pPr>
              <a:buFont typeface="Wingdings" pitchFamily="2" charset="2"/>
              <a:buChar char="Ø"/>
            </a:pPr>
            <a:r>
              <a:rPr lang="en-US" sz="1800" dirty="0">
                <a:latin typeface="Al Nile" pitchFamily="2" charset="-78"/>
                <a:cs typeface="Al Nile" pitchFamily="2" charset="-78"/>
              </a:rPr>
              <a:t>Analyzing </a:t>
            </a:r>
          </a:p>
          <a:p>
            <a:pPr>
              <a:buFont typeface="Wingdings" pitchFamily="2" charset="2"/>
              <a:buChar char="Ø"/>
            </a:pPr>
            <a:r>
              <a:rPr lang="en-US" sz="1800" dirty="0">
                <a:latin typeface="Al Nile" pitchFamily="2" charset="-78"/>
                <a:cs typeface="Al Nile" pitchFamily="2" charset="-78"/>
              </a:rPr>
              <a:t>Making predictions </a:t>
            </a:r>
          </a:p>
          <a:p>
            <a:pPr marL="0" indent="0">
              <a:buNone/>
            </a:pPr>
            <a:r>
              <a:rPr lang="en-US" sz="1800" dirty="0" err="1">
                <a:latin typeface="Al Nile" pitchFamily="2" charset="-78"/>
                <a:cs typeface="Al Nile" pitchFamily="2" charset="-78"/>
              </a:rPr>
              <a:t>TechTarge</a:t>
            </a:r>
            <a:r>
              <a:rPr lang="en-US" sz="1800" dirty="0">
                <a:latin typeface="Al Nile" pitchFamily="2" charset="-78"/>
                <a:cs typeface="Al Nile" pitchFamily="2" charset="-78"/>
              </a:rPr>
              <a:t>, (2021)</a:t>
            </a:r>
          </a:p>
          <a:p>
            <a:pPr marL="0" indent="0">
              <a:buNone/>
            </a:pPr>
            <a:endParaRPr lang="en-US" sz="1800" dirty="0">
              <a:latin typeface="Al Nile" pitchFamily="2" charset="-78"/>
              <a:cs typeface="Al Nile" pitchFamily="2" charset="-78"/>
            </a:endParaRPr>
          </a:p>
          <a:p>
            <a:pPr marL="0" indent="0">
              <a:buNone/>
            </a:pPr>
            <a:endParaRPr lang="en-US" sz="1800" dirty="0">
              <a:latin typeface="Al Nile" pitchFamily="2" charset="-78"/>
              <a:cs typeface="Al Nile" pitchFamily="2" charset="-78"/>
            </a:endParaRPr>
          </a:p>
        </p:txBody>
      </p:sp>
      <p:pic>
        <p:nvPicPr>
          <p:cNvPr id="5" name="Picture 4">
            <a:extLst>
              <a:ext uri="{FF2B5EF4-FFF2-40B4-BE49-F238E27FC236}">
                <a16:creationId xmlns:a16="http://schemas.microsoft.com/office/drawing/2014/main" id="{C6E53BDC-90E6-184E-9107-3E7980CDAD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32088" y="2553629"/>
            <a:ext cx="4516245" cy="2531327"/>
          </a:xfrm>
          <a:prstGeom prst="rect">
            <a:avLst/>
          </a:prstGeom>
        </p:spPr>
      </p:pic>
    </p:spTree>
    <p:extLst>
      <p:ext uri="{BB962C8B-B14F-4D97-AF65-F5344CB8AC3E}">
        <p14:creationId xmlns:p14="http://schemas.microsoft.com/office/powerpoint/2010/main" val="911851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1B791-C03F-2540-A8B7-9ED8EA5321FD}"/>
              </a:ext>
            </a:extLst>
          </p:cNvPr>
          <p:cNvSpPr>
            <a:spLocks noGrp="1"/>
          </p:cNvSpPr>
          <p:nvPr>
            <p:ph type="title"/>
          </p:nvPr>
        </p:nvSpPr>
        <p:spPr>
          <a:xfrm>
            <a:off x="232002" y="114902"/>
            <a:ext cx="10396882" cy="1151965"/>
          </a:xfrm>
        </p:spPr>
        <p:txBody>
          <a:bodyPr>
            <a:normAutofit/>
          </a:bodyPr>
          <a:lstStyle/>
          <a:p>
            <a:r>
              <a:rPr lang="en-US" sz="4400" dirty="0">
                <a:latin typeface="Apple Braille Pinpoint 8 Dot" pitchFamily="2" charset="0"/>
              </a:rPr>
              <a:t> </a:t>
            </a:r>
          </a:p>
        </p:txBody>
      </p:sp>
      <p:sp>
        <p:nvSpPr>
          <p:cNvPr id="3" name="Content Placeholder 2">
            <a:extLst>
              <a:ext uri="{FF2B5EF4-FFF2-40B4-BE49-F238E27FC236}">
                <a16:creationId xmlns:a16="http://schemas.microsoft.com/office/drawing/2014/main" id="{D2962183-614C-2C4E-8FD2-213F2F63515D}"/>
              </a:ext>
            </a:extLst>
          </p:cNvPr>
          <p:cNvSpPr>
            <a:spLocks noGrp="1"/>
          </p:cNvSpPr>
          <p:nvPr>
            <p:ph sz="quarter" idx="13"/>
          </p:nvPr>
        </p:nvSpPr>
        <p:spPr>
          <a:xfrm>
            <a:off x="356839" y="75773"/>
            <a:ext cx="9016703" cy="1867929"/>
          </a:xfrm>
        </p:spPr>
        <p:txBody>
          <a:bodyPr/>
          <a:lstStyle/>
          <a:p>
            <a:pPr marL="0" indent="0">
              <a:buNone/>
            </a:pPr>
            <a:r>
              <a:rPr lang="en-GB" sz="1800" dirty="0">
                <a:latin typeface="Al Nile" pitchFamily="2" charset="-78"/>
                <a:cs typeface="Al Nile" pitchFamily="2" charset="-78"/>
              </a:rPr>
              <a:t>“Machine learning refers to the study of computer algorithms that  improve automatically through data and experience”. </a:t>
            </a:r>
            <a:r>
              <a:rPr lang="en-GB" dirty="0"/>
              <a:t> </a:t>
            </a:r>
            <a:r>
              <a:rPr lang="en-GB" sz="1800" dirty="0" err="1">
                <a:latin typeface="Al Nile" pitchFamily="2" charset="-78"/>
                <a:cs typeface="Al Nile" pitchFamily="2" charset="-78"/>
              </a:rPr>
              <a:t>UpGrade</a:t>
            </a:r>
            <a:r>
              <a:rPr lang="en-GB" sz="1800" dirty="0">
                <a:latin typeface="Al Nile" pitchFamily="2" charset="-78"/>
                <a:cs typeface="Al Nile" pitchFamily="2" charset="-78"/>
              </a:rPr>
              <a:t>, (2021</a:t>
            </a:r>
            <a:r>
              <a:rPr lang="en-GB" dirty="0">
                <a:latin typeface="Al Nile" pitchFamily="2" charset="-78"/>
                <a:cs typeface="Al Nile" pitchFamily="2" charset="-78"/>
              </a:rPr>
              <a:t>)</a:t>
            </a:r>
            <a:endParaRPr lang="en-US" dirty="0">
              <a:latin typeface="Al Nile" pitchFamily="2" charset="-78"/>
              <a:cs typeface="Al Nile" pitchFamily="2" charset="-78"/>
            </a:endParaRPr>
          </a:p>
          <a:p>
            <a:endParaRPr lang="en-US" dirty="0"/>
          </a:p>
        </p:txBody>
      </p:sp>
      <p:pic>
        <p:nvPicPr>
          <p:cNvPr id="8" name="Picture 7">
            <a:extLst>
              <a:ext uri="{FF2B5EF4-FFF2-40B4-BE49-F238E27FC236}">
                <a16:creationId xmlns:a16="http://schemas.microsoft.com/office/drawing/2014/main" id="{FE1F7237-1493-5B45-B494-10B05B16A0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015" y="1943702"/>
            <a:ext cx="3746810" cy="2934330"/>
          </a:xfrm>
          <a:prstGeom prst="rect">
            <a:avLst/>
          </a:prstGeom>
        </p:spPr>
      </p:pic>
      <p:sp>
        <p:nvSpPr>
          <p:cNvPr id="9" name="TextBox 8">
            <a:extLst>
              <a:ext uri="{FF2B5EF4-FFF2-40B4-BE49-F238E27FC236}">
                <a16:creationId xmlns:a16="http://schemas.microsoft.com/office/drawing/2014/main" id="{9702BB3A-2570-CD49-91F2-078A01CCE28C}"/>
              </a:ext>
            </a:extLst>
          </p:cNvPr>
          <p:cNvSpPr txBox="1"/>
          <p:nvPr/>
        </p:nvSpPr>
        <p:spPr>
          <a:xfrm>
            <a:off x="4739269" y="2206074"/>
            <a:ext cx="6179547" cy="1200329"/>
          </a:xfrm>
          <a:prstGeom prst="rect">
            <a:avLst/>
          </a:prstGeom>
          <a:noFill/>
        </p:spPr>
        <p:txBody>
          <a:bodyPr wrap="square" rtlCol="0">
            <a:spAutoFit/>
          </a:bodyPr>
          <a:lstStyle/>
          <a:p>
            <a:pPr marL="285750" indent="-285750">
              <a:buFont typeface="Wingdings" pitchFamily="2" charset="2"/>
              <a:buChar char="Ø"/>
            </a:pPr>
            <a:r>
              <a:rPr lang="en-US" dirty="0">
                <a:latin typeface="Al Nile" pitchFamily="2" charset="-78"/>
                <a:cs typeface="Al Nile" pitchFamily="2" charset="-78"/>
              </a:rPr>
              <a:t>Analyzing the past </a:t>
            </a:r>
          </a:p>
          <a:p>
            <a:endParaRPr lang="en-US" dirty="0">
              <a:latin typeface="Al Nile" pitchFamily="2" charset="-78"/>
              <a:cs typeface="Al Nile" pitchFamily="2" charset="-78"/>
            </a:endParaRPr>
          </a:p>
          <a:p>
            <a:pPr marL="285750" indent="-285750">
              <a:buFont typeface="Wingdings" pitchFamily="2" charset="2"/>
              <a:buChar char="Ø"/>
            </a:pPr>
            <a:r>
              <a:rPr lang="en-US" dirty="0">
                <a:latin typeface="Al Nile" pitchFamily="2" charset="-78"/>
                <a:cs typeface="Al Nile" pitchFamily="2" charset="-78"/>
              </a:rPr>
              <a:t>Predicting the future </a:t>
            </a:r>
          </a:p>
          <a:p>
            <a:r>
              <a:rPr lang="en-US" dirty="0">
                <a:latin typeface="Al Nile" pitchFamily="2" charset="-78"/>
                <a:cs typeface="Al Nile" pitchFamily="2" charset="-78"/>
              </a:rPr>
              <a:t> </a:t>
            </a:r>
            <a:r>
              <a:rPr lang="en-US" dirty="0" err="1">
                <a:latin typeface="Al Nile" pitchFamily="2" charset="-78"/>
                <a:cs typeface="Al Nile" pitchFamily="2" charset="-78"/>
              </a:rPr>
              <a:t>DataFlair</a:t>
            </a:r>
            <a:r>
              <a:rPr lang="en-US" dirty="0">
                <a:latin typeface="Al Nile" pitchFamily="2" charset="-78"/>
                <a:cs typeface="Al Nile" pitchFamily="2" charset="-78"/>
              </a:rPr>
              <a:t>, (N.D)</a:t>
            </a:r>
          </a:p>
        </p:txBody>
      </p:sp>
    </p:spTree>
    <p:extLst>
      <p:ext uri="{BB962C8B-B14F-4D97-AF65-F5344CB8AC3E}">
        <p14:creationId xmlns:p14="http://schemas.microsoft.com/office/powerpoint/2010/main" val="3282875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870D4-5CAA-5A45-B251-63493F91120C}"/>
              </a:ext>
            </a:extLst>
          </p:cNvPr>
          <p:cNvSpPr>
            <a:spLocks noGrp="1"/>
          </p:cNvSpPr>
          <p:nvPr>
            <p:ph type="title"/>
          </p:nvPr>
        </p:nvSpPr>
        <p:spPr>
          <a:xfrm>
            <a:off x="351264" y="239751"/>
            <a:ext cx="10396882" cy="1151965"/>
          </a:xfrm>
        </p:spPr>
        <p:txBody>
          <a:bodyPr/>
          <a:lstStyle/>
          <a:p>
            <a:r>
              <a:rPr lang="en-US" dirty="0">
                <a:latin typeface="Apple Braille Pinpoint 8 Dot" pitchFamily="2" charset="0"/>
              </a:rPr>
              <a:t>Recommendation System</a:t>
            </a:r>
          </a:p>
        </p:txBody>
      </p:sp>
      <p:sp>
        <p:nvSpPr>
          <p:cNvPr id="3" name="Content Placeholder 2">
            <a:extLst>
              <a:ext uri="{FF2B5EF4-FFF2-40B4-BE49-F238E27FC236}">
                <a16:creationId xmlns:a16="http://schemas.microsoft.com/office/drawing/2014/main" id="{70371F6F-8E34-3F4D-9972-2A62088D8F8E}"/>
              </a:ext>
            </a:extLst>
          </p:cNvPr>
          <p:cNvSpPr>
            <a:spLocks noGrp="1"/>
          </p:cNvSpPr>
          <p:nvPr>
            <p:ph sz="quarter" idx="13"/>
          </p:nvPr>
        </p:nvSpPr>
        <p:spPr>
          <a:xfrm>
            <a:off x="183997" y="1237786"/>
            <a:ext cx="11324062" cy="3688144"/>
          </a:xfrm>
        </p:spPr>
        <p:txBody>
          <a:bodyPr>
            <a:normAutofit fontScale="85000" lnSpcReduction="10000"/>
          </a:bodyPr>
          <a:lstStyle/>
          <a:p>
            <a:pPr marL="0" indent="0" algn="ctr">
              <a:buNone/>
            </a:pPr>
            <a:r>
              <a:rPr lang="en-US" dirty="0">
                <a:latin typeface="Al Nile" pitchFamily="2" charset="-78"/>
                <a:cs typeface="Al Nile" pitchFamily="2" charset="-78"/>
              </a:rPr>
              <a:t>“Connecting people to the movies they love”  Netflix mantra. Netflix help center, (N.D) </a:t>
            </a:r>
          </a:p>
          <a:p>
            <a:pPr marL="0" indent="0">
              <a:buNone/>
            </a:pPr>
            <a:endParaRPr lang="en-US" dirty="0">
              <a:latin typeface="Al Nile" pitchFamily="2" charset="-78"/>
              <a:cs typeface="Al Nile" pitchFamily="2" charset="-78"/>
            </a:endParaRPr>
          </a:p>
          <a:p>
            <a:pPr algn="ctr"/>
            <a:r>
              <a:rPr lang="en-US" dirty="0">
                <a:latin typeface="Al Nile" pitchFamily="2" charset="-78"/>
                <a:cs typeface="Al Nile" pitchFamily="2" charset="-78"/>
              </a:rPr>
              <a:t>Viewing history </a:t>
            </a:r>
          </a:p>
          <a:p>
            <a:pPr algn="ctr"/>
            <a:r>
              <a:rPr lang="en-US" dirty="0">
                <a:latin typeface="Al Nile" pitchFamily="2" charset="-78"/>
                <a:cs typeface="Al Nile" pitchFamily="2" charset="-78"/>
              </a:rPr>
              <a:t>Rating system </a:t>
            </a:r>
          </a:p>
          <a:p>
            <a:pPr algn="ctr"/>
            <a:r>
              <a:rPr lang="en-US" dirty="0">
                <a:latin typeface="Al Nile" pitchFamily="2" charset="-78"/>
                <a:cs typeface="Al Nile" pitchFamily="2" charset="-78"/>
              </a:rPr>
              <a:t>Similarity </a:t>
            </a:r>
          </a:p>
          <a:p>
            <a:pPr algn="ctr"/>
            <a:r>
              <a:rPr lang="en-US" dirty="0">
                <a:latin typeface="Al Nile" pitchFamily="2" charset="-78"/>
                <a:cs typeface="Al Nile" pitchFamily="2" charset="-78"/>
              </a:rPr>
              <a:t>Genre, actors </a:t>
            </a:r>
          </a:p>
          <a:p>
            <a:pPr algn="ctr"/>
            <a:r>
              <a:rPr lang="en-US" dirty="0">
                <a:latin typeface="Al Nile" pitchFamily="2" charset="-78"/>
                <a:cs typeface="Al Nile" pitchFamily="2" charset="-78"/>
              </a:rPr>
              <a:t>Time of the day </a:t>
            </a:r>
          </a:p>
          <a:p>
            <a:pPr algn="ctr"/>
            <a:r>
              <a:rPr lang="en-US" dirty="0">
                <a:latin typeface="Al Nile" pitchFamily="2" charset="-78"/>
                <a:cs typeface="Al Nile" pitchFamily="2" charset="-78"/>
              </a:rPr>
              <a:t>How long you have watched for </a:t>
            </a:r>
          </a:p>
          <a:p>
            <a:pPr marL="0" indent="0" algn="ctr">
              <a:buNone/>
            </a:pPr>
            <a:r>
              <a:rPr lang="en-US" dirty="0">
                <a:latin typeface="Al Nile" pitchFamily="2" charset="-78"/>
                <a:cs typeface="Al Nile" pitchFamily="2" charset="-78"/>
              </a:rPr>
              <a:t>Netflix help center, (N.D)</a:t>
            </a:r>
          </a:p>
        </p:txBody>
      </p:sp>
    </p:spTree>
    <p:extLst>
      <p:ext uri="{BB962C8B-B14F-4D97-AF65-F5344CB8AC3E}">
        <p14:creationId xmlns:p14="http://schemas.microsoft.com/office/powerpoint/2010/main" val="1802939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AC098-5885-744E-9AEA-886F9EC723F9}"/>
              </a:ext>
            </a:extLst>
          </p:cNvPr>
          <p:cNvSpPr>
            <a:spLocks noGrp="1"/>
          </p:cNvSpPr>
          <p:nvPr>
            <p:ph type="title"/>
          </p:nvPr>
        </p:nvSpPr>
        <p:spPr>
          <a:xfrm>
            <a:off x="128240" y="-150542"/>
            <a:ext cx="10396882" cy="1151965"/>
          </a:xfrm>
        </p:spPr>
        <p:txBody>
          <a:bodyPr>
            <a:normAutofit fontScale="90000"/>
          </a:bodyPr>
          <a:lstStyle/>
          <a:p>
            <a:br>
              <a:rPr lang="en-GB" b="1" dirty="0"/>
            </a:br>
            <a:r>
              <a:rPr lang="en-GB" sz="4900" dirty="0">
                <a:latin typeface="Apple Braille Pinpoint 8 Dot" pitchFamily="2" charset="0"/>
              </a:rPr>
              <a:t>Rows, rankings and title representation</a:t>
            </a:r>
            <a:endParaRPr lang="en-US" sz="4900" dirty="0"/>
          </a:p>
        </p:txBody>
      </p:sp>
      <p:pic>
        <p:nvPicPr>
          <p:cNvPr id="5" name="Content Placeholder 4">
            <a:extLst>
              <a:ext uri="{FF2B5EF4-FFF2-40B4-BE49-F238E27FC236}">
                <a16:creationId xmlns:a16="http://schemas.microsoft.com/office/drawing/2014/main" id="{582DA19D-9C62-744F-877C-EC7CFE8CD318}"/>
              </a:ext>
            </a:extLst>
          </p:cNvPr>
          <p:cNvPicPr>
            <a:picLocks noGrp="1" noChangeAspect="1"/>
          </p:cNvPicPr>
          <p:nvPr>
            <p:ph sz="quarter" idx="13"/>
          </p:nvPr>
        </p:nvPicPr>
        <p:blipFill rotWithShape="1">
          <a:blip r:embed="rId2">
            <a:extLst>
              <a:ext uri="{28A0092B-C50C-407E-A947-70E740481C1C}">
                <a14:useLocalDpi xmlns:a14="http://schemas.microsoft.com/office/drawing/2010/main" val="0"/>
              </a:ext>
            </a:extLst>
          </a:blip>
          <a:srcRect t="-663" r="24777" b="-1"/>
          <a:stretch/>
        </p:blipFill>
        <p:spPr>
          <a:xfrm>
            <a:off x="210610" y="1750741"/>
            <a:ext cx="5186580" cy="3333479"/>
          </a:xfrm>
        </p:spPr>
      </p:pic>
      <p:sp>
        <p:nvSpPr>
          <p:cNvPr id="7" name="TextBox 6">
            <a:extLst>
              <a:ext uri="{FF2B5EF4-FFF2-40B4-BE49-F238E27FC236}">
                <a16:creationId xmlns:a16="http://schemas.microsoft.com/office/drawing/2014/main" id="{7674E334-3AAC-E14C-9DA6-2F0155C890FD}"/>
              </a:ext>
            </a:extLst>
          </p:cNvPr>
          <p:cNvSpPr txBox="1"/>
          <p:nvPr/>
        </p:nvSpPr>
        <p:spPr>
          <a:xfrm>
            <a:off x="5928847" y="1940152"/>
            <a:ext cx="5341434" cy="1631216"/>
          </a:xfrm>
          <a:prstGeom prst="rect">
            <a:avLst/>
          </a:prstGeom>
          <a:noFill/>
        </p:spPr>
        <p:txBody>
          <a:bodyPr wrap="square" rtlCol="0">
            <a:spAutoFit/>
          </a:bodyPr>
          <a:lstStyle/>
          <a:p>
            <a:pPr fontAlgn="base"/>
            <a:r>
              <a:rPr lang="en-GB" sz="2000" dirty="0">
                <a:latin typeface="Al Nile" pitchFamily="2" charset="-78"/>
                <a:cs typeface="Al Nile" pitchFamily="2" charset="-78"/>
              </a:rPr>
              <a:t>Three layers of personalization:</a:t>
            </a:r>
          </a:p>
          <a:p>
            <a:pPr marL="285750" indent="-285750" fontAlgn="base">
              <a:buFont typeface="Arial" panose="020B0604020202020204" pitchFamily="34" charset="0"/>
              <a:buChar char="•"/>
            </a:pPr>
            <a:r>
              <a:rPr lang="en-GB" sz="2000" dirty="0">
                <a:latin typeface="Al Nile" pitchFamily="2" charset="-78"/>
                <a:cs typeface="Al Nile" pitchFamily="2" charset="-78"/>
              </a:rPr>
              <a:t>Choice of row </a:t>
            </a:r>
          </a:p>
          <a:p>
            <a:pPr marL="285750" indent="-285750" fontAlgn="base">
              <a:buFont typeface="Arial" panose="020B0604020202020204" pitchFamily="34" charset="0"/>
              <a:buChar char="•"/>
            </a:pPr>
            <a:r>
              <a:rPr lang="en-GB" sz="2000" dirty="0">
                <a:latin typeface="Al Nile" pitchFamily="2" charset="-78"/>
                <a:cs typeface="Al Nile" pitchFamily="2" charset="-78"/>
              </a:rPr>
              <a:t>Titles and </a:t>
            </a:r>
          </a:p>
          <a:p>
            <a:pPr marL="285750" indent="-285750" fontAlgn="base">
              <a:buFont typeface="Arial" panose="020B0604020202020204" pitchFamily="34" charset="0"/>
              <a:buChar char="•"/>
            </a:pPr>
            <a:r>
              <a:rPr lang="en-GB" sz="2000" dirty="0">
                <a:latin typeface="Al Nile" pitchFamily="2" charset="-78"/>
                <a:cs typeface="Al Nile" pitchFamily="2" charset="-78"/>
              </a:rPr>
              <a:t>The ranking of those titles.</a:t>
            </a:r>
          </a:p>
          <a:p>
            <a:pPr fontAlgn="base"/>
            <a:r>
              <a:rPr lang="en-GB" sz="2000" dirty="0">
                <a:latin typeface="Al Nile" pitchFamily="2" charset="-78"/>
                <a:cs typeface="Al Nile" pitchFamily="2" charset="-78"/>
              </a:rPr>
              <a:t>Netflix Help Centre </a:t>
            </a:r>
            <a:r>
              <a:rPr lang="en-GB" dirty="0">
                <a:latin typeface="Al Nile" pitchFamily="2" charset="-78"/>
                <a:cs typeface="Al Nile" pitchFamily="2" charset="-78"/>
              </a:rPr>
              <a:t>, (N.D)</a:t>
            </a:r>
          </a:p>
        </p:txBody>
      </p:sp>
    </p:spTree>
    <p:extLst>
      <p:ext uri="{BB962C8B-B14F-4D97-AF65-F5344CB8AC3E}">
        <p14:creationId xmlns:p14="http://schemas.microsoft.com/office/powerpoint/2010/main" val="2507491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A2E7C-3ECF-4BAE-83B5-9E0DD74AA25A}"/>
              </a:ext>
            </a:extLst>
          </p:cNvPr>
          <p:cNvSpPr>
            <a:spLocks noGrp="1"/>
          </p:cNvSpPr>
          <p:nvPr>
            <p:ph type="ctrTitle"/>
          </p:nvPr>
        </p:nvSpPr>
        <p:spPr>
          <a:xfrm rot="21420000">
            <a:off x="461902" y="722499"/>
            <a:ext cx="5428489" cy="3278684"/>
          </a:xfrm>
        </p:spPr>
        <p:txBody>
          <a:bodyPr>
            <a:normAutofit fontScale="90000"/>
          </a:bodyPr>
          <a:lstStyle/>
          <a:p>
            <a:r>
              <a:rPr lang="en-GB" sz="7400" dirty="0">
                <a:latin typeface="Al Nile" pitchFamily="2" charset="-78"/>
                <a:cs typeface="Al Nile" pitchFamily="2" charset="-78"/>
              </a:rPr>
              <a:t>IMPACTS OF MODERN TECHNOLOGY</a:t>
            </a:r>
          </a:p>
        </p:txBody>
      </p:sp>
      <p:pic>
        <p:nvPicPr>
          <p:cNvPr id="8" name="Graphic 5" descr="Computer">
            <a:extLst>
              <a:ext uri="{FF2B5EF4-FFF2-40B4-BE49-F238E27FC236}">
                <a16:creationId xmlns:a16="http://schemas.microsoft.com/office/drawing/2014/main" id="{5F568160-2482-4B48-97DD-E4388517E25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21420000">
            <a:off x="6635077" y="373505"/>
            <a:ext cx="3813745" cy="3813745"/>
          </a:xfrm>
          <a:prstGeom prst="rect">
            <a:avLst/>
          </a:prstGeom>
        </p:spPr>
      </p:pic>
    </p:spTree>
    <p:extLst>
      <p:ext uri="{BB962C8B-B14F-4D97-AF65-F5344CB8AC3E}">
        <p14:creationId xmlns:p14="http://schemas.microsoft.com/office/powerpoint/2010/main" val="36629710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C6254-B8A6-4E5E-953C-D0D554D2BA28}"/>
              </a:ext>
            </a:extLst>
          </p:cNvPr>
          <p:cNvSpPr>
            <a:spLocks noGrp="1"/>
          </p:cNvSpPr>
          <p:nvPr>
            <p:ph type="title"/>
          </p:nvPr>
        </p:nvSpPr>
        <p:spPr>
          <a:xfrm>
            <a:off x="726831" y="4499769"/>
            <a:ext cx="10821701" cy="1525894"/>
          </a:xfrm>
        </p:spPr>
        <p:txBody>
          <a:bodyPr anchor="ctr">
            <a:normAutofit/>
          </a:bodyPr>
          <a:lstStyle/>
          <a:p>
            <a:pPr algn="ctr"/>
            <a:r>
              <a:rPr lang="en-GB" sz="4400" dirty="0">
                <a:solidFill>
                  <a:srgbClr val="FFFFFF"/>
                </a:solidFill>
                <a:latin typeface="Apple Braille Pinpoint 8 Dot" pitchFamily="2" charset="0"/>
              </a:rPr>
              <a:t>POSITIVE IMPACTS</a:t>
            </a:r>
          </a:p>
        </p:txBody>
      </p:sp>
      <p:sp>
        <p:nvSpPr>
          <p:cNvPr id="3" name="Content Placeholder 2">
            <a:extLst>
              <a:ext uri="{FF2B5EF4-FFF2-40B4-BE49-F238E27FC236}">
                <a16:creationId xmlns:a16="http://schemas.microsoft.com/office/drawing/2014/main" id="{AECD6B0B-30BC-43DC-A59F-BA0CF8F98801}"/>
              </a:ext>
            </a:extLst>
          </p:cNvPr>
          <p:cNvSpPr>
            <a:spLocks noGrp="1"/>
          </p:cNvSpPr>
          <p:nvPr>
            <p:ph sz="quarter" idx="13"/>
          </p:nvPr>
        </p:nvSpPr>
        <p:spPr>
          <a:xfrm>
            <a:off x="643468" y="640862"/>
            <a:ext cx="7608434" cy="3290276"/>
          </a:xfrm>
        </p:spPr>
        <p:txBody>
          <a:bodyPr anchor="ctr">
            <a:normAutofit/>
          </a:bodyPr>
          <a:lstStyle/>
          <a:p>
            <a:pPr marL="0" indent="0">
              <a:buNone/>
            </a:pPr>
            <a:r>
              <a:rPr lang="en-GB" dirty="0">
                <a:solidFill>
                  <a:schemeClr val="tx1">
                    <a:lumMod val="75000"/>
                    <a:lumOff val="25000"/>
                  </a:schemeClr>
                </a:solidFill>
                <a:latin typeface="Al Nile" pitchFamily="2" charset="-78"/>
                <a:cs typeface="Al Nile" pitchFamily="2" charset="-78"/>
              </a:rPr>
              <a:t>Not only did Netflix have faster connections to its costumers computers so they could view its content online, mobile technology advanced so that Netflix could function across multiple of its consumers devices, making it a much more necessary subscription service to have. </a:t>
            </a:r>
          </a:p>
        </p:txBody>
      </p:sp>
      <p:pic>
        <p:nvPicPr>
          <p:cNvPr id="1026" name="Picture 2">
            <a:extLst>
              <a:ext uri="{FF2B5EF4-FFF2-40B4-BE49-F238E27FC236}">
                <a16:creationId xmlns:a16="http://schemas.microsoft.com/office/drawing/2014/main" id="{5DD4EAAF-812B-9247-9CB0-EA00B2EEE0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2162" y="2460411"/>
            <a:ext cx="3666370" cy="2574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6780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B8AF3-19C7-437F-9A59-CA7FED5978F3}"/>
              </a:ext>
            </a:extLst>
          </p:cNvPr>
          <p:cNvSpPr>
            <a:spLocks noGrp="1"/>
          </p:cNvSpPr>
          <p:nvPr>
            <p:ph type="title"/>
          </p:nvPr>
        </p:nvSpPr>
        <p:spPr>
          <a:xfrm>
            <a:off x="726831" y="4499769"/>
            <a:ext cx="10821701" cy="1525894"/>
          </a:xfrm>
        </p:spPr>
        <p:txBody>
          <a:bodyPr anchor="ctr">
            <a:normAutofit/>
          </a:bodyPr>
          <a:lstStyle/>
          <a:p>
            <a:pPr algn="ctr"/>
            <a:r>
              <a:rPr lang="en-GB" sz="4400" dirty="0">
                <a:solidFill>
                  <a:srgbClr val="FFFFFF"/>
                </a:solidFill>
                <a:latin typeface="Apple Braille Pinpoint 8 Dot" pitchFamily="2" charset="0"/>
              </a:rPr>
              <a:t>NEGATIVE IMPACTS</a:t>
            </a:r>
          </a:p>
        </p:txBody>
      </p:sp>
      <p:sp>
        <p:nvSpPr>
          <p:cNvPr id="3" name="Content Placeholder 2">
            <a:extLst>
              <a:ext uri="{FF2B5EF4-FFF2-40B4-BE49-F238E27FC236}">
                <a16:creationId xmlns:a16="http://schemas.microsoft.com/office/drawing/2014/main" id="{A92B4D00-5EC4-45C1-AE53-F2DB0F9A944A}"/>
              </a:ext>
            </a:extLst>
          </p:cNvPr>
          <p:cNvSpPr>
            <a:spLocks noGrp="1"/>
          </p:cNvSpPr>
          <p:nvPr>
            <p:ph sz="quarter" idx="13"/>
          </p:nvPr>
        </p:nvSpPr>
        <p:spPr>
          <a:xfrm>
            <a:off x="4876726" y="461217"/>
            <a:ext cx="7117780" cy="3290276"/>
          </a:xfrm>
        </p:spPr>
        <p:txBody>
          <a:bodyPr anchor="ctr">
            <a:normAutofit/>
          </a:bodyPr>
          <a:lstStyle/>
          <a:p>
            <a:pPr marL="0" indent="0">
              <a:buNone/>
            </a:pPr>
            <a:r>
              <a:rPr lang="en-GB" dirty="0">
                <a:solidFill>
                  <a:schemeClr val="tx1">
                    <a:lumMod val="75000"/>
                    <a:lumOff val="25000"/>
                  </a:schemeClr>
                </a:solidFill>
                <a:latin typeface="Al Nile" pitchFamily="2" charset="-78"/>
                <a:cs typeface="Al Nile" pitchFamily="2" charset="-78"/>
              </a:rPr>
              <a:t>According to reports: the disadvantages for teens who binge watch television including slipping grades, been late to work or class, not going outside to be active thereby gain weight, and closing themselves off from having a social life. </a:t>
            </a:r>
          </a:p>
        </p:txBody>
      </p:sp>
      <p:pic>
        <p:nvPicPr>
          <p:cNvPr id="2050" name="Picture 2">
            <a:extLst>
              <a:ext uri="{FF2B5EF4-FFF2-40B4-BE49-F238E27FC236}">
                <a16:creationId xmlns:a16="http://schemas.microsoft.com/office/drawing/2014/main" id="{1C4DA9EE-C08E-8F44-90F5-0ECDBFFB04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0537" y="1249197"/>
            <a:ext cx="4288695" cy="2418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9944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24118-340A-4633-8121-02CB76707589}"/>
              </a:ext>
            </a:extLst>
          </p:cNvPr>
          <p:cNvSpPr>
            <a:spLocks noGrp="1"/>
          </p:cNvSpPr>
          <p:nvPr>
            <p:ph type="title"/>
          </p:nvPr>
        </p:nvSpPr>
        <p:spPr>
          <a:xfrm>
            <a:off x="331470" y="685800"/>
            <a:ext cx="10751213" cy="1151965"/>
          </a:xfrm>
        </p:spPr>
        <p:txBody>
          <a:bodyPr>
            <a:noAutofit/>
          </a:bodyPr>
          <a:lstStyle/>
          <a:p>
            <a:r>
              <a:rPr lang="en-GB" sz="4000" dirty="0">
                <a:latin typeface="Apple Braille Pinpoint 8 Dot" pitchFamily="2" charset="0"/>
              </a:rPr>
              <a:t>WHAT IS THE IMPACT TECHNOLOGY BRINGS ON NETFLIX</a:t>
            </a:r>
          </a:p>
        </p:txBody>
      </p:sp>
      <p:sp>
        <p:nvSpPr>
          <p:cNvPr id="3" name="Content Placeholder 2">
            <a:extLst>
              <a:ext uri="{FF2B5EF4-FFF2-40B4-BE49-F238E27FC236}">
                <a16:creationId xmlns:a16="http://schemas.microsoft.com/office/drawing/2014/main" id="{362AC8B7-A765-4873-8589-176F72340357}"/>
              </a:ext>
            </a:extLst>
          </p:cNvPr>
          <p:cNvSpPr>
            <a:spLocks noGrp="1"/>
          </p:cNvSpPr>
          <p:nvPr>
            <p:ph sz="quarter" idx="13"/>
          </p:nvPr>
        </p:nvSpPr>
        <p:spPr>
          <a:xfrm>
            <a:off x="197656" y="1837765"/>
            <a:ext cx="6822811" cy="3311189"/>
          </a:xfrm>
        </p:spPr>
        <p:txBody>
          <a:bodyPr>
            <a:normAutofit/>
          </a:bodyPr>
          <a:lstStyle/>
          <a:p>
            <a:r>
              <a:rPr lang="en-GB" dirty="0">
                <a:latin typeface="Al Nile" pitchFamily="2" charset="-78"/>
                <a:cs typeface="Al Nile" pitchFamily="2" charset="-78"/>
              </a:rPr>
              <a:t>TECHNOLOGY AND ENTERTAINMENT ARE MERGING AT AN ACELERATING RATE AND SERIOUSLY IMPACT THE BUSINESS AND ECONOMICS OF MASS </a:t>
            </a:r>
            <a:r>
              <a:rPr lang="en-GB" dirty="0" err="1">
                <a:latin typeface="Al Nile" pitchFamily="2" charset="-78"/>
                <a:cs typeface="Al Nile" pitchFamily="2" charset="-78"/>
              </a:rPr>
              <a:t>MEDIA.Netflix</a:t>
            </a:r>
            <a:r>
              <a:rPr lang="en-GB" dirty="0">
                <a:latin typeface="Al Nile" pitchFamily="2" charset="-78"/>
                <a:cs typeface="Al Nile" pitchFamily="2" charset="-78"/>
              </a:rPr>
              <a:t> proved similarly, adept at combining old and new media. </a:t>
            </a:r>
          </a:p>
        </p:txBody>
      </p:sp>
      <p:pic>
        <p:nvPicPr>
          <p:cNvPr id="3074" name="Picture 2">
            <a:extLst>
              <a:ext uri="{FF2B5EF4-FFF2-40B4-BE49-F238E27FC236}">
                <a16:creationId xmlns:a16="http://schemas.microsoft.com/office/drawing/2014/main" id="{B2C9B867-0FCB-D64A-8324-2E25A44401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0467" y="1597535"/>
            <a:ext cx="3949700"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4012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CA8A0-3AEF-406F-B10E-1688F148A9D5}"/>
              </a:ext>
            </a:extLst>
          </p:cNvPr>
          <p:cNvSpPr>
            <a:spLocks noGrp="1"/>
          </p:cNvSpPr>
          <p:nvPr>
            <p:ph type="ctrTitle"/>
          </p:nvPr>
        </p:nvSpPr>
        <p:spPr>
          <a:xfrm rot="21420000">
            <a:off x="1894834" y="1297568"/>
            <a:ext cx="3231851" cy="1297707"/>
          </a:xfrm>
        </p:spPr>
        <p:txBody>
          <a:bodyPr>
            <a:normAutofit/>
          </a:bodyPr>
          <a:lstStyle/>
          <a:p>
            <a:endParaRPr lang="en-GB" sz="4400" dirty="0">
              <a:latin typeface="Apple Braille Pinpoint 8 Dot" pitchFamily="2" charset="0"/>
            </a:endParaRPr>
          </a:p>
        </p:txBody>
      </p:sp>
      <p:sp>
        <p:nvSpPr>
          <p:cNvPr id="3" name="Subtitle 2">
            <a:extLst>
              <a:ext uri="{FF2B5EF4-FFF2-40B4-BE49-F238E27FC236}">
                <a16:creationId xmlns:a16="http://schemas.microsoft.com/office/drawing/2014/main" id="{A3C41F39-4D0D-412E-B503-73CBEE7796EA}"/>
              </a:ext>
            </a:extLst>
          </p:cNvPr>
          <p:cNvSpPr>
            <a:spLocks noGrp="1"/>
          </p:cNvSpPr>
          <p:nvPr>
            <p:ph type="subTitle" idx="1"/>
          </p:nvPr>
        </p:nvSpPr>
        <p:spPr>
          <a:xfrm rot="21402562">
            <a:off x="133958" y="3091673"/>
            <a:ext cx="6060870" cy="621792"/>
          </a:xfrm>
        </p:spPr>
        <p:txBody>
          <a:bodyPr>
            <a:noAutofit/>
          </a:bodyPr>
          <a:lstStyle/>
          <a:p>
            <a:pPr marL="457200" indent="-457200">
              <a:lnSpc>
                <a:spcPct val="110000"/>
              </a:lnSpc>
              <a:buFont typeface="Arial" panose="020B0604020202020204" pitchFamily="34" charset="0"/>
              <a:buChar char="•"/>
            </a:pPr>
            <a:r>
              <a:rPr lang="en-GB" sz="2400" dirty="0">
                <a:solidFill>
                  <a:schemeClr val="tx1"/>
                </a:solidFill>
                <a:latin typeface="Al Nile" pitchFamily="2" charset="-78"/>
                <a:cs typeface="Al Nile" pitchFamily="2" charset="-78"/>
              </a:rPr>
              <a:t>Comparing THE past &amp; present</a:t>
            </a:r>
          </a:p>
          <a:p>
            <a:pPr marL="457200" indent="-457200">
              <a:lnSpc>
                <a:spcPct val="110000"/>
              </a:lnSpc>
              <a:buFont typeface="Arial" panose="020B0604020202020204" pitchFamily="34" charset="0"/>
              <a:buChar char="•"/>
            </a:pPr>
            <a:r>
              <a:rPr lang="en-GB" sz="2400" dirty="0">
                <a:solidFill>
                  <a:schemeClr val="tx1"/>
                </a:solidFill>
                <a:latin typeface="Al Nile" pitchFamily="2" charset="-78"/>
                <a:cs typeface="Al Nile" pitchFamily="2" charset="-78"/>
              </a:rPr>
              <a:t>Conclusion and references</a:t>
            </a:r>
          </a:p>
        </p:txBody>
      </p:sp>
      <p:pic>
        <p:nvPicPr>
          <p:cNvPr id="7" name="Picture 6" descr="Text, logo&#10;&#10;Description automatically generated">
            <a:extLst>
              <a:ext uri="{FF2B5EF4-FFF2-40B4-BE49-F238E27FC236}">
                <a16:creationId xmlns:a16="http://schemas.microsoft.com/office/drawing/2014/main" id="{ED88DC32-FA98-45C0-A420-32DCF174F4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43020000">
            <a:off x="6437841" y="849274"/>
            <a:ext cx="4208217" cy="2862206"/>
          </a:xfrm>
          <a:prstGeom prst="rect">
            <a:avLst/>
          </a:prstGeom>
        </p:spPr>
      </p:pic>
    </p:spTree>
    <p:extLst>
      <p:ext uri="{BB962C8B-B14F-4D97-AF65-F5344CB8AC3E}">
        <p14:creationId xmlns:p14="http://schemas.microsoft.com/office/powerpoint/2010/main" val="246603220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13B99-6C65-4418-A2F7-5B57F359F954}"/>
              </a:ext>
            </a:extLst>
          </p:cNvPr>
          <p:cNvSpPr>
            <a:spLocks noGrp="1"/>
          </p:cNvSpPr>
          <p:nvPr>
            <p:ph type="title"/>
          </p:nvPr>
        </p:nvSpPr>
        <p:spPr>
          <a:xfrm>
            <a:off x="582930" y="341337"/>
            <a:ext cx="6397155" cy="1151965"/>
          </a:xfrm>
        </p:spPr>
        <p:txBody>
          <a:bodyPr>
            <a:normAutofit/>
          </a:bodyPr>
          <a:lstStyle/>
          <a:p>
            <a:r>
              <a:rPr lang="en-GB" dirty="0">
                <a:latin typeface="Apple Braille Pinpoint 8 Dot" pitchFamily="2" charset="0"/>
              </a:rPr>
              <a:t>past</a:t>
            </a:r>
          </a:p>
        </p:txBody>
      </p:sp>
      <p:sp>
        <p:nvSpPr>
          <p:cNvPr id="39" name="Content Placeholder 2">
            <a:extLst>
              <a:ext uri="{FF2B5EF4-FFF2-40B4-BE49-F238E27FC236}">
                <a16:creationId xmlns:a16="http://schemas.microsoft.com/office/drawing/2014/main" id="{1F4DA7E2-1E03-47AD-95F4-202F21C889C7}"/>
              </a:ext>
            </a:extLst>
          </p:cNvPr>
          <p:cNvSpPr>
            <a:spLocks noGrp="1"/>
          </p:cNvSpPr>
          <p:nvPr>
            <p:ph sz="quarter" idx="13"/>
          </p:nvPr>
        </p:nvSpPr>
        <p:spPr>
          <a:xfrm>
            <a:off x="582930" y="2854712"/>
            <a:ext cx="6397157" cy="3417720"/>
          </a:xfrm>
        </p:spPr>
        <p:txBody>
          <a:bodyPr>
            <a:noAutofit/>
          </a:bodyPr>
          <a:lstStyle/>
          <a:p>
            <a:pPr>
              <a:lnSpc>
                <a:spcPct val="110000"/>
              </a:lnSpc>
            </a:pPr>
            <a:r>
              <a:rPr lang="en-GB" sz="2150" dirty="0">
                <a:latin typeface="Al Nile" pitchFamily="2" charset="-78"/>
                <a:cs typeface="Al Nile" pitchFamily="2" charset="-78"/>
              </a:rPr>
              <a:t>In the past you had to rent the </a:t>
            </a:r>
            <a:r>
              <a:rPr lang="en-GB" sz="2150" dirty="0" err="1">
                <a:latin typeface="Al Nile" pitchFamily="2" charset="-78"/>
                <a:cs typeface="Al Nile" pitchFamily="2" charset="-78"/>
              </a:rPr>
              <a:t>dvd</a:t>
            </a:r>
            <a:r>
              <a:rPr lang="en-GB" sz="2150" dirty="0">
                <a:latin typeface="Al Nile" pitchFamily="2" charset="-78"/>
                <a:cs typeface="Al Nile" pitchFamily="2" charset="-78"/>
              </a:rPr>
              <a:t> by mail</a:t>
            </a:r>
          </a:p>
          <a:p>
            <a:pPr>
              <a:lnSpc>
                <a:spcPct val="110000"/>
              </a:lnSpc>
            </a:pPr>
            <a:r>
              <a:rPr lang="en-GB" sz="2150" dirty="0">
                <a:latin typeface="Al Nile" pitchFamily="2" charset="-78"/>
                <a:cs typeface="Al Nile" pitchFamily="2" charset="-78"/>
              </a:rPr>
              <a:t>It was time consuming as you had to wait for the DVD to come by delivery</a:t>
            </a:r>
          </a:p>
          <a:p>
            <a:pPr>
              <a:lnSpc>
                <a:spcPct val="110000"/>
              </a:lnSpc>
            </a:pPr>
            <a:r>
              <a:rPr lang="en-GB" sz="2150" dirty="0">
                <a:latin typeface="Al Nile" pitchFamily="2" charset="-78"/>
                <a:cs typeface="Al Nile" pitchFamily="2" charset="-78"/>
              </a:rPr>
              <a:t>You had subscribed as customer first to rent the DVD’s via online</a:t>
            </a:r>
          </a:p>
          <a:p>
            <a:pPr>
              <a:lnSpc>
                <a:spcPct val="110000"/>
              </a:lnSpc>
            </a:pPr>
            <a:r>
              <a:rPr lang="en-GB" sz="2150" dirty="0">
                <a:latin typeface="Al Nile" pitchFamily="2" charset="-78"/>
                <a:cs typeface="Al Nile" pitchFamily="2" charset="-78"/>
              </a:rPr>
              <a:t>Sometime the delivery does not come on time or it gets lost in the post</a:t>
            </a:r>
          </a:p>
          <a:p>
            <a:pPr>
              <a:lnSpc>
                <a:spcPct val="110000"/>
              </a:lnSpc>
            </a:pPr>
            <a:r>
              <a:rPr lang="en-GB" sz="2150" dirty="0">
                <a:latin typeface="Al Nile" pitchFamily="2" charset="-78"/>
                <a:cs typeface="Al Nile" pitchFamily="2" charset="-78"/>
              </a:rPr>
              <a:t>Time limited</a:t>
            </a:r>
          </a:p>
          <a:p>
            <a:pPr>
              <a:lnSpc>
                <a:spcPct val="110000"/>
              </a:lnSpc>
            </a:pPr>
            <a:r>
              <a:rPr lang="en-GB" sz="2150" dirty="0">
                <a:latin typeface="Al Nile" pitchFamily="2" charset="-78"/>
                <a:cs typeface="Al Nile" pitchFamily="2" charset="-78"/>
              </a:rPr>
              <a:t>Customer service is very poor</a:t>
            </a:r>
          </a:p>
          <a:p>
            <a:pPr>
              <a:lnSpc>
                <a:spcPct val="110000"/>
              </a:lnSpc>
            </a:pPr>
            <a:endParaRPr lang="en-GB" sz="500" dirty="0"/>
          </a:p>
          <a:p>
            <a:pPr>
              <a:lnSpc>
                <a:spcPct val="110000"/>
              </a:lnSpc>
            </a:pPr>
            <a:endParaRPr lang="en-GB" sz="500" dirty="0"/>
          </a:p>
          <a:p>
            <a:pPr>
              <a:lnSpc>
                <a:spcPct val="110000"/>
              </a:lnSpc>
            </a:pPr>
            <a:endParaRPr lang="en-GB" sz="500" dirty="0"/>
          </a:p>
          <a:p>
            <a:pPr>
              <a:lnSpc>
                <a:spcPct val="110000"/>
              </a:lnSpc>
            </a:pPr>
            <a:endParaRPr lang="en-GB" sz="500" dirty="0"/>
          </a:p>
          <a:p>
            <a:pPr>
              <a:lnSpc>
                <a:spcPct val="110000"/>
              </a:lnSpc>
            </a:pPr>
            <a:endParaRPr lang="en-GB" sz="500" dirty="0"/>
          </a:p>
          <a:p>
            <a:pPr>
              <a:lnSpc>
                <a:spcPct val="110000"/>
              </a:lnSpc>
            </a:pPr>
            <a:endParaRPr lang="en-GB" sz="500" dirty="0"/>
          </a:p>
          <a:p>
            <a:pPr>
              <a:lnSpc>
                <a:spcPct val="110000"/>
              </a:lnSpc>
            </a:pPr>
            <a:endParaRPr lang="en-GB" sz="500" dirty="0"/>
          </a:p>
          <a:p>
            <a:pPr marL="0" indent="0">
              <a:lnSpc>
                <a:spcPct val="110000"/>
              </a:lnSpc>
              <a:buNone/>
            </a:pPr>
            <a:r>
              <a:rPr lang="en-GB" sz="500" dirty="0"/>
              <a:t> </a:t>
            </a:r>
          </a:p>
          <a:p>
            <a:pPr>
              <a:lnSpc>
                <a:spcPct val="110000"/>
              </a:lnSpc>
            </a:pPr>
            <a:endParaRPr lang="en-GB" sz="500" dirty="0"/>
          </a:p>
          <a:p>
            <a:pPr marL="0" indent="0">
              <a:lnSpc>
                <a:spcPct val="110000"/>
              </a:lnSpc>
              <a:buNone/>
            </a:pPr>
            <a:endParaRPr lang="en-GB" sz="500" dirty="0"/>
          </a:p>
          <a:p>
            <a:pPr>
              <a:lnSpc>
                <a:spcPct val="110000"/>
              </a:lnSpc>
            </a:pPr>
            <a:endParaRPr lang="en-GB" sz="500" dirty="0"/>
          </a:p>
        </p:txBody>
      </p:sp>
      <p:pic>
        <p:nvPicPr>
          <p:cNvPr id="5" name="Picture 4" descr="A picture containing text, clipart&#10;&#10;Description automatically generated">
            <a:extLst>
              <a:ext uri="{FF2B5EF4-FFF2-40B4-BE49-F238E27FC236}">
                <a16:creationId xmlns:a16="http://schemas.microsoft.com/office/drawing/2014/main" id="{8C5E3A79-0706-47D0-89C6-4762F71117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46681" y="306412"/>
            <a:ext cx="3679360" cy="2373781"/>
          </a:xfrm>
          <a:prstGeom prst="rect">
            <a:avLst/>
          </a:prstGeom>
          <a:ln w="57150" cmpd="thinThick">
            <a:solidFill>
              <a:schemeClr val="bg1">
                <a:lumMod val="50000"/>
              </a:schemeClr>
            </a:solidFill>
            <a:miter lim="800000"/>
          </a:ln>
        </p:spPr>
      </p:pic>
      <p:pic>
        <p:nvPicPr>
          <p:cNvPr id="15" name="Picture 14">
            <a:extLst>
              <a:ext uri="{FF2B5EF4-FFF2-40B4-BE49-F238E27FC236}">
                <a16:creationId xmlns:a16="http://schemas.microsoft.com/office/drawing/2014/main" id="{5BCFED94-7657-43EA-98D4-4A65849E5C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8124" y="3034964"/>
            <a:ext cx="3836475" cy="2158017"/>
          </a:xfrm>
          <a:prstGeom prst="rect">
            <a:avLst/>
          </a:prstGeom>
          <a:ln w="57150" cmpd="thinThick">
            <a:solidFill>
              <a:schemeClr val="bg1">
                <a:lumMod val="50000"/>
              </a:schemeClr>
            </a:solidFill>
            <a:miter lim="800000"/>
          </a:ln>
        </p:spPr>
      </p:pic>
    </p:spTree>
    <p:extLst>
      <p:ext uri="{BB962C8B-B14F-4D97-AF65-F5344CB8AC3E}">
        <p14:creationId xmlns:p14="http://schemas.microsoft.com/office/powerpoint/2010/main" val="6704916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5A172-DDA3-4579-BFD9-7E14148A8FE2}"/>
              </a:ext>
            </a:extLst>
          </p:cNvPr>
          <p:cNvSpPr>
            <a:spLocks noGrp="1"/>
          </p:cNvSpPr>
          <p:nvPr>
            <p:ph type="title"/>
          </p:nvPr>
        </p:nvSpPr>
        <p:spPr>
          <a:xfrm>
            <a:off x="389960" y="305660"/>
            <a:ext cx="6398496" cy="1151965"/>
          </a:xfrm>
        </p:spPr>
        <p:txBody>
          <a:bodyPr>
            <a:normAutofit/>
          </a:bodyPr>
          <a:lstStyle/>
          <a:p>
            <a:r>
              <a:rPr lang="en-GB" dirty="0">
                <a:latin typeface="Apple Braille Pinpoint 8 Dot" pitchFamily="2" charset="0"/>
              </a:rPr>
              <a:t>Present</a:t>
            </a:r>
          </a:p>
        </p:txBody>
      </p:sp>
      <p:sp>
        <p:nvSpPr>
          <p:cNvPr id="3" name="Content Placeholder 2">
            <a:extLst>
              <a:ext uri="{FF2B5EF4-FFF2-40B4-BE49-F238E27FC236}">
                <a16:creationId xmlns:a16="http://schemas.microsoft.com/office/drawing/2014/main" id="{2C6F6C40-E257-4CE8-84D2-94D571CC8DEC}"/>
              </a:ext>
            </a:extLst>
          </p:cNvPr>
          <p:cNvSpPr>
            <a:spLocks noGrp="1"/>
          </p:cNvSpPr>
          <p:nvPr>
            <p:ph sz="quarter" idx="13"/>
          </p:nvPr>
        </p:nvSpPr>
        <p:spPr>
          <a:xfrm>
            <a:off x="389960" y="718255"/>
            <a:ext cx="6267318" cy="4972067"/>
          </a:xfrm>
        </p:spPr>
        <p:txBody>
          <a:bodyPr>
            <a:noAutofit/>
          </a:bodyPr>
          <a:lstStyle/>
          <a:p>
            <a:pPr>
              <a:lnSpc>
                <a:spcPct val="110000"/>
              </a:lnSpc>
            </a:pPr>
            <a:r>
              <a:rPr lang="en-GB" sz="1600" dirty="0">
                <a:latin typeface="Al Nile" pitchFamily="2" charset="-78"/>
                <a:cs typeface="Al Nile" pitchFamily="2" charset="-78"/>
              </a:rPr>
              <a:t>You can download it as an app on multiple devices</a:t>
            </a:r>
          </a:p>
          <a:p>
            <a:pPr>
              <a:lnSpc>
                <a:spcPct val="110000"/>
              </a:lnSpc>
            </a:pPr>
            <a:r>
              <a:rPr lang="en-GB" sz="1600" dirty="0">
                <a:latin typeface="Al Nile" pitchFamily="2" charset="-78"/>
                <a:cs typeface="Al Nile" pitchFamily="2" charset="-78"/>
              </a:rPr>
              <a:t>Simple and easy to use</a:t>
            </a:r>
          </a:p>
          <a:p>
            <a:pPr>
              <a:lnSpc>
                <a:spcPct val="110000"/>
              </a:lnSpc>
            </a:pPr>
            <a:r>
              <a:rPr lang="en-GB" sz="1600" dirty="0">
                <a:latin typeface="Al Nile" pitchFamily="2" charset="-78"/>
                <a:cs typeface="Al Nile" pitchFamily="2" charset="-78"/>
              </a:rPr>
              <a:t>No commercials</a:t>
            </a:r>
          </a:p>
          <a:p>
            <a:pPr>
              <a:lnSpc>
                <a:spcPct val="110000"/>
              </a:lnSpc>
            </a:pPr>
            <a:r>
              <a:rPr lang="en-GB" sz="1600" dirty="0">
                <a:latin typeface="Al Nile" pitchFamily="2" charset="-78"/>
                <a:cs typeface="Al Nile" pitchFamily="2" charset="-78"/>
              </a:rPr>
              <a:t>Original programs and tv shows</a:t>
            </a:r>
          </a:p>
          <a:p>
            <a:pPr>
              <a:lnSpc>
                <a:spcPct val="110000"/>
              </a:lnSpc>
            </a:pPr>
            <a:r>
              <a:rPr lang="en-GB" sz="1600" dirty="0">
                <a:latin typeface="Al Nile" pitchFamily="2" charset="-78"/>
                <a:cs typeface="Al Nile" pitchFamily="2" charset="-78"/>
              </a:rPr>
              <a:t>You can download the content and watch it offline</a:t>
            </a:r>
          </a:p>
          <a:p>
            <a:pPr>
              <a:lnSpc>
                <a:spcPct val="110000"/>
              </a:lnSpc>
            </a:pPr>
            <a:r>
              <a:rPr lang="en-GB" sz="1600" dirty="0">
                <a:latin typeface="Al Nile" pitchFamily="2" charset="-78"/>
                <a:cs typeface="Al Nile" pitchFamily="2" charset="-78"/>
              </a:rPr>
              <a:t>it has a price plan for 30 days free trail &amp; the price plan which are available – basic plan - £5.99 – standard plan - £9.99 &amp; premium plan - £13.99</a:t>
            </a:r>
          </a:p>
          <a:p>
            <a:pPr>
              <a:lnSpc>
                <a:spcPct val="110000"/>
              </a:lnSpc>
            </a:pPr>
            <a:r>
              <a:rPr lang="en-GB" sz="1600" dirty="0">
                <a:latin typeface="Al Nile" pitchFamily="2" charset="-78"/>
                <a:cs typeface="Al Nile" pitchFamily="2" charset="-78"/>
              </a:rPr>
              <a:t>You can use </a:t>
            </a:r>
            <a:r>
              <a:rPr lang="en-GB" sz="1600" dirty="0" err="1">
                <a:latin typeface="Al Nile" pitchFamily="2" charset="-78"/>
                <a:cs typeface="Al Nile" pitchFamily="2" charset="-78"/>
              </a:rPr>
              <a:t>WI-Fi</a:t>
            </a:r>
            <a:r>
              <a:rPr lang="en-GB" sz="1600" dirty="0">
                <a:latin typeface="Al Nile" pitchFamily="2" charset="-78"/>
                <a:cs typeface="Al Nile" pitchFamily="2" charset="-78"/>
              </a:rPr>
              <a:t> or data</a:t>
            </a:r>
          </a:p>
        </p:txBody>
      </p:sp>
      <p:pic>
        <p:nvPicPr>
          <p:cNvPr id="9" name="Picture 8" descr="A picture containing logo&#10;&#10;Description automatically generated">
            <a:extLst>
              <a:ext uri="{FF2B5EF4-FFF2-40B4-BE49-F238E27FC236}">
                <a16:creationId xmlns:a16="http://schemas.microsoft.com/office/drawing/2014/main" id="{722648D2-86C5-4BAD-B447-8B7258567723}"/>
              </a:ext>
            </a:extLst>
          </p:cNvPr>
          <p:cNvPicPr>
            <a:picLocks noChangeAspect="1"/>
          </p:cNvPicPr>
          <p:nvPr/>
        </p:nvPicPr>
        <p:blipFill rotWithShape="1">
          <a:blip r:embed="rId2">
            <a:extLst>
              <a:ext uri="{28A0092B-C50C-407E-A947-70E740481C1C}">
                <a14:useLocalDpi xmlns:a14="http://schemas.microsoft.com/office/drawing/2010/main" val="0"/>
              </a:ext>
            </a:extLst>
          </a:blip>
          <a:srcRect l="6809" r="8157" b="-2"/>
          <a:stretch/>
        </p:blipFill>
        <p:spPr>
          <a:xfrm>
            <a:off x="7568124" y="194320"/>
            <a:ext cx="3836475" cy="2526610"/>
          </a:xfrm>
          <a:prstGeom prst="rect">
            <a:avLst/>
          </a:prstGeom>
          <a:ln w="57150" cmpd="thinThick">
            <a:solidFill>
              <a:schemeClr val="bg1">
                <a:lumMod val="50000"/>
              </a:schemeClr>
            </a:solidFill>
            <a:miter lim="800000"/>
          </a:ln>
        </p:spPr>
      </p:pic>
      <p:pic>
        <p:nvPicPr>
          <p:cNvPr id="5" name="Picture 4" descr="Graphical user interface, website&#10;&#10;Description automatically generated">
            <a:extLst>
              <a:ext uri="{FF2B5EF4-FFF2-40B4-BE49-F238E27FC236}">
                <a16:creationId xmlns:a16="http://schemas.microsoft.com/office/drawing/2014/main" id="{36EB6CDE-ED5B-4CAA-891F-D54D102AF148}"/>
              </a:ext>
            </a:extLst>
          </p:cNvPr>
          <p:cNvPicPr>
            <a:picLocks noChangeAspect="1"/>
          </p:cNvPicPr>
          <p:nvPr/>
        </p:nvPicPr>
        <p:blipFill rotWithShape="1">
          <a:blip r:embed="rId2">
            <a:extLst>
              <a:ext uri="{28A0092B-C50C-407E-A947-70E740481C1C}">
                <a14:useLocalDpi xmlns:a14="http://schemas.microsoft.com/office/drawing/2010/main" val="0"/>
              </a:ext>
            </a:extLst>
          </a:blip>
          <a:srcRect t="1535" r="-2" b="10653"/>
          <a:stretch/>
        </p:blipFill>
        <p:spPr>
          <a:xfrm>
            <a:off x="7568124" y="2979982"/>
            <a:ext cx="3836475" cy="2526622"/>
          </a:xfrm>
          <a:prstGeom prst="rect">
            <a:avLst/>
          </a:prstGeom>
          <a:ln w="57150" cmpd="thinThick">
            <a:solidFill>
              <a:schemeClr val="bg1">
                <a:lumMod val="50000"/>
              </a:schemeClr>
            </a:solidFill>
            <a:miter lim="800000"/>
          </a:ln>
        </p:spPr>
      </p:pic>
    </p:spTree>
    <p:extLst>
      <p:ext uri="{BB962C8B-B14F-4D97-AF65-F5344CB8AC3E}">
        <p14:creationId xmlns:p14="http://schemas.microsoft.com/office/powerpoint/2010/main" val="25696636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3DA55-1842-4DA7-8A57-F3BDF83B98B3}"/>
              </a:ext>
            </a:extLst>
          </p:cNvPr>
          <p:cNvSpPr>
            <a:spLocks noGrp="1"/>
          </p:cNvSpPr>
          <p:nvPr>
            <p:ph type="title"/>
          </p:nvPr>
        </p:nvSpPr>
        <p:spPr>
          <a:xfrm>
            <a:off x="674371" y="628650"/>
            <a:ext cx="10396882" cy="1151965"/>
          </a:xfrm>
        </p:spPr>
        <p:txBody>
          <a:bodyPr>
            <a:normAutofit/>
          </a:bodyPr>
          <a:lstStyle/>
          <a:p>
            <a:r>
              <a:rPr lang="en-GB" dirty="0">
                <a:latin typeface="Apple Braille Pinpoint 8 Dot" pitchFamily="2" charset="0"/>
              </a:rPr>
              <a:t>Conclusion</a:t>
            </a:r>
          </a:p>
        </p:txBody>
      </p:sp>
      <p:sp>
        <p:nvSpPr>
          <p:cNvPr id="76" name="Content Placeholder 2">
            <a:extLst>
              <a:ext uri="{FF2B5EF4-FFF2-40B4-BE49-F238E27FC236}">
                <a16:creationId xmlns:a16="http://schemas.microsoft.com/office/drawing/2014/main" id="{CEEFE061-8FA9-4D8A-956F-9658E3E5209D}"/>
              </a:ext>
            </a:extLst>
          </p:cNvPr>
          <p:cNvSpPr>
            <a:spLocks noGrp="1"/>
          </p:cNvSpPr>
          <p:nvPr>
            <p:ph sz="quarter" idx="13"/>
          </p:nvPr>
        </p:nvSpPr>
        <p:spPr>
          <a:xfrm>
            <a:off x="685800" y="2063396"/>
            <a:ext cx="10394707" cy="3744737"/>
          </a:xfrm>
        </p:spPr>
        <p:txBody>
          <a:bodyPr>
            <a:noAutofit/>
          </a:bodyPr>
          <a:lstStyle/>
          <a:p>
            <a:pPr marL="0" indent="0">
              <a:buNone/>
            </a:pPr>
            <a:r>
              <a:rPr lang="en-GB" dirty="0">
                <a:latin typeface="Al Nile" pitchFamily="2" charset="-78"/>
                <a:cs typeface="Al Nile" pitchFamily="2" charset="-78"/>
              </a:rPr>
              <a:t>The moral of this whole presentation, is that as a group we did exceptional well individually. As a team We had our ups and down, whereas It allowed us to bond with one another, also it helped us to communicate with each other.   </a:t>
            </a:r>
          </a:p>
          <a:p>
            <a:endParaRPr lang="en-GB" dirty="0">
              <a:latin typeface="Al Nile" pitchFamily="2" charset="-78"/>
              <a:cs typeface="Al Nile" pitchFamily="2" charset="-78"/>
            </a:endParaRPr>
          </a:p>
        </p:txBody>
      </p:sp>
    </p:spTree>
    <p:extLst>
      <p:ext uri="{BB962C8B-B14F-4D97-AF65-F5344CB8AC3E}">
        <p14:creationId xmlns:p14="http://schemas.microsoft.com/office/powerpoint/2010/main" val="1258896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E5455-9042-314A-B2F0-B38D77DA49DD}"/>
              </a:ext>
            </a:extLst>
          </p:cNvPr>
          <p:cNvSpPr>
            <a:spLocks noGrp="1"/>
          </p:cNvSpPr>
          <p:nvPr>
            <p:ph type="title"/>
          </p:nvPr>
        </p:nvSpPr>
        <p:spPr>
          <a:xfrm>
            <a:off x="334538" y="0"/>
            <a:ext cx="10396882" cy="1151965"/>
          </a:xfrm>
        </p:spPr>
        <p:txBody>
          <a:bodyPr/>
          <a:lstStyle/>
          <a:p>
            <a:r>
              <a:rPr lang="en-US" dirty="0">
                <a:latin typeface="Apple Braille Pinpoint 8 Dot" pitchFamily="2" charset="0"/>
              </a:rPr>
              <a:t>REFERENCES: </a:t>
            </a:r>
          </a:p>
        </p:txBody>
      </p:sp>
      <p:sp>
        <p:nvSpPr>
          <p:cNvPr id="5" name="Content Placeholder 4">
            <a:extLst>
              <a:ext uri="{FF2B5EF4-FFF2-40B4-BE49-F238E27FC236}">
                <a16:creationId xmlns:a16="http://schemas.microsoft.com/office/drawing/2014/main" id="{E3AD9608-AE71-5845-8100-8239A276A359}"/>
              </a:ext>
            </a:extLst>
          </p:cNvPr>
          <p:cNvSpPr>
            <a:spLocks noGrp="1"/>
          </p:cNvSpPr>
          <p:nvPr>
            <p:ph sz="quarter" idx="13"/>
          </p:nvPr>
        </p:nvSpPr>
        <p:spPr>
          <a:xfrm flipV="1">
            <a:off x="258653" y="5408341"/>
            <a:ext cx="0" cy="0"/>
          </a:xfrm>
        </p:spPr>
        <p:txBody>
          <a:bodyPr>
            <a:normAutofit fontScale="25000" lnSpcReduction="20000"/>
          </a:bodyPr>
          <a:lstStyle/>
          <a:p>
            <a:pPr>
              <a:buClr>
                <a:schemeClr val="tx1"/>
              </a:buClr>
            </a:pPr>
            <a:endParaRPr lang="en-GB" sz="2500" b="1" dirty="0">
              <a:latin typeface="Al Nile" pitchFamily="2" charset="-78"/>
              <a:cs typeface="Al Nile" pitchFamily="2" charset="-78"/>
            </a:endParaRPr>
          </a:p>
          <a:p>
            <a:pPr marL="0" indent="0">
              <a:buClr>
                <a:schemeClr val="tx1"/>
              </a:buClr>
              <a:buNone/>
            </a:pPr>
            <a:endParaRPr lang="en-GB" dirty="0">
              <a:latin typeface="Al Nile" pitchFamily="2" charset="-78"/>
              <a:cs typeface="Al Nile" pitchFamily="2" charset="-78"/>
            </a:endParaRPr>
          </a:p>
          <a:p>
            <a:pPr>
              <a:buClr>
                <a:schemeClr val="tx1"/>
              </a:buClr>
            </a:pPr>
            <a:endParaRPr lang="en-GB" sz="1500" dirty="0">
              <a:latin typeface="Al Nile" pitchFamily="2" charset="-78"/>
              <a:cs typeface="Al Nile" pitchFamily="2" charset="-78"/>
            </a:endParaRPr>
          </a:p>
          <a:p>
            <a:pPr>
              <a:buClr>
                <a:schemeClr val="tx1"/>
              </a:buClr>
            </a:pPr>
            <a:endParaRPr lang="en-GB" sz="1500" b="1" dirty="0">
              <a:latin typeface="Al Nile" pitchFamily="2" charset="-78"/>
              <a:cs typeface="Al Nile" pitchFamily="2" charset="-78"/>
            </a:endParaRPr>
          </a:p>
          <a:p>
            <a:pPr>
              <a:buClr>
                <a:schemeClr val="tx1"/>
              </a:buClr>
            </a:pPr>
            <a:endParaRPr lang="en-US" sz="1400" i="1" dirty="0">
              <a:latin typeface="Arial" panose="020B0604020202020204" pitchFamily="34" charset="0"/>
            </a:endParaRPr>
          </a:p>
          <a:p>
            <a:pPr>
              <a:buClr>
                <a:schemeClr val="tx1"/>
              </a:buClr>
            </a:pPr>
            <a:endParaRPr lang="en-US" sz="1400" dirty="0"/>
          </a:p>
          <a:p>
            <a:pPr>
              <a:buClr>
                <a:schemeClr val="tx1"/>
              </a:buClr>
            </a:pPr>
            <a:endParaRPr lang="en-GB" sz="1400" dirty="0">
              <a:latin typeface="Al Nile" pitchFamily="2" charset="-78"/>
              <a:cs typeface="Al Nile" pitchFamily="2" charset="-78"/>
            </a:endParaRPr>
          </a:p>
          <a:p>
            <a:pPr>
              <a:buClr>
                <a:schemeClr val="tx1"/>
              </a:buClr>
            </a:pPr>
            <a:endParaRPr lang="en-GB" sz="1400" b="1" dirty="0">
              <a:latin typeface="Al Nile" pitchFamily="2" charset="-78"/>
              <a:cs typeface="Al Nile" pitchFamily="2" charset="-78"/>
            </a:endParaRPr>
          </a:p>
          <a:p>
            <a:pPr>
              <a:buClr>
                <a:schemeClr val="tx1"/>
              </a:buClr>
            </a:pPr>
            <a:endParaRPr lang="en-US" sz="1400" dirty="0">
              <a:latin typeface="Al Nile" pitchFamily="2" charset="-78"/>
              <a:cs typeface="Al Nile" pitchFamily="2" charset="-78"/>
            </a:endParaRPr>
          </a:p>
          <a:p>
            <a:pPr>
              <a:buClr>
                <a:schemeClr val="tx1"/>
              </a:buClr>
            </a:pPr>
            <a:endParaRPr lang="en-US" sz="1400" dirty="0">
              <a:latin typeface="Al Nile" pitchFamily="2" charset="-78"/>
              <a:cs typeface="Al Nile" pitchFamily="2" charset="-78"/>
            </a:endParaRPr>
          </a:p>
          <a:p>
            <a:pPr marL="0" indent="0">
              <a:buNone/>
            </a:pPr>
            <a:endParaRPr lang="en-US" dirty="0"/>
          </a:p>
        </p:txBody>
      </p:sp>
      <p:sp>
        <p:nvSpPr>
          <p:cNvPr id="7" name="TextBox 6">
            <a:extLst>
              <a:ext uri="{FF2B5EF4-FFF2-40B4-BE49-F238E27FC236}">
                <a16:creationId xmlns:a16="http://schemas.microsoft.com/office/drawing/2014/main" id="{3EC6B32F-C51D-6A44-A765-5BA2DC8E12FA}"/>
              </a:ext>
            </a:extLst>
          </p:cNvPr>
          <p:cNvSpPr txBox="1"/>
          <p:nvPr/>
        </p:nvSpPr>
        <p:spPr>
          <a:xfrm>
            <a:off x="334538" y="1315845"/>
            <a:ext cx="11151219" cy="3539430"/>
          </a:xfrm>
          <a:prstGeom prst="rect">
            <a:avLst/>
          </a:prstGeom>
          <a:noFill/>
        </p:spPr>
        <p:txBody>
          <a:bodyPr wrap="square" rtlCol="0">
            <a:spAutoFit/>
          </a:bodyPr>
          <a:lstStyle/>
          <a:p>
            <a:r>
              <a:rPr lang="en-GB" sz="1600" i="1" dirty="0">
                <a:latin typeface="Al Nile" pitchFamily="2" charset="-78"/>
                <a:cs typeface="Al Nile" pitchFamily="2" charset="-78"/>
              </a:rPr>
              <a:t> </a:t>
            </a:r>
            <a:endParaRPr lang="en-GB" sz="1600" dirty="0">
              <a:latin typeface="Al Nile" pitchFamily="2" charset="-78"/>
              <a:cs typeface="Al Nile" pitchFamily="2" charset="-78"/>
            </a:endParaRPr>
          </a:p>
          <a:p>
            <a:pPr marL="285750" lvl="0" indent="-285750">
              <a:buFont typeface="Arial" panose="020B0604020202020204" pitchFamily="34" charset="0"/>
              <a:buChar char="•"/>
            </a:pPr>
            <a:r>
              <a:rPr lang="en-GB" sz="1600" dirty="0">
                <a:latin typeface="Al Nile" pitchFamily="2" charset="-78"/>
                <a:cs typeface="Al Nile" pitchFamily="2" charset="-78"/>
              </a:rPr>
              <a:t>Amber Abd </a:t>
            </a:r>
            <a:r>
              <a:rPr lang="en-GB" sz="1600" dirty="0" err="1">
                <a:latin typeface="Al Nile" pitchFamily="2" charset="-78"/>
                <a:cs typeface="Al Nile" pitchFamily="2" charset="-78"/>
              </a:rPr>
              <a:t>Elkawy</a:t>
            </a:r>
            <a:r>
              <a:rPr lang="en-GB" sz="1600" dirty="0">
                <a:latin typeface="Al Nile" pitchFamily="2" charset="-78"/>
                <a:cs typeface="Al Nile" pitchFamily="2" charset="-78"/>
              </a:rPr>
              <a:t> Andrey </a:t>
            </a:r>
            <a:r>
              <a:rPr lang="en-GB" sz="1600" dirty="0" err="1">
                <a:latin typeface="Al Nile" pitchFamily="2" charset="-78"/>
                <a:cs typeface="Al Nile" pitchFamily="2" charset="-78"/>
              </a:rPr>
              <a:t>Lekov</a:t>
            </a:r>
            <a:r>
              <a:rPr lang="en-GB" sz="1600" dirty="0">
                <a:latin typeface="Al Nile" pitchFamily="2" charset="-78"/>
                <a:cs typeface="Al Nile" pitchFamily="2" charset="-78"/>
              </a:rPr>
              <a:t> Keshab Raj Adhikari Miguel </a:t>
            </a:r>
            <a:r>
              <a:rPr lang="en-GB" sz="1600" dirty="0" err="1">
                <a:latin typeface="Al Nile" pitchFamily="2" charset="-78"/>
                <a:cs typeface="Al Nile" pitchFamily="2" charset="-78"/>
              </a:rPr>
              <a:t>Portela</a:t>
            </a:r>
            <a:r>
              <a:rPr lang="en-GB" sz="1600" dirty="0">
                <a:latin typeface="Al Nile" pitchFamily="2" charset="-78"/>
                <a:cs typeface="Al Nile" pitchFamily="2" charset="-78"/>
              </a:rPr>
              <a:t>, 2015  </a:t>
            </a:r>
            <a:r>
              <a:rPr lang="en-GB" sz="1600" i="1" dirty="0">
                <a:latin typeface="Al Nile" pitchFamily="2" charset="-78"/>
                <a:cs typeface="Al Nile" pitchFamily="2" charset="-78"/>
              </a:rPr>
              <a:t>Netflix: The new face of the TV industry, </a:t>
            </a:r>
            <a:r>
              <a:rPr lang="en-GB" sz="1600" dirty="0" err="1">
                <a:latin typeface="Al Nile" pitchFamily="2" charset="-78"/>
                <a:cs typeface="Al Nile" pitchFamily="2" charset="-78"/>
              </a:rPr>
              <a:t>Aalboug</a:t>
            </a:r>
            <a:r>
              <a:rPr lang="en-GB" sz="1600" dirty="0">
                <a:latin typeface="Al Nile" pitchFamily="2" charset="-78"/>
                <a:cs typeface="Al Nile" pitchFamily="2" charset="-78"/>
              </a:rPr>
              <a:t> university Denmark. </a:t>
            </a:r>
            <a:r>
              <a:rPr lang="en-GB" sz="1600" dirty="0" err="1">
                <a:latin typeface="Al Nile" pitchFamily="2" charset="-78"/>
                <a:cs typeface="Al Nile" pitchFamily="2" charset="-78"/>
              </a:rPr>
              <a:t>Unpubblished</a:t>
            </a:r>
            <a:r>
              <a:rPr lang="en-GB" sz="1600" dirty="0">
                <a:latin typeface="Al Nile" pitchFamily="2" charset="-78"/>
                <a:cs typeface="Al Nile" pitchFamily="2" charset="-78"/>
              </a:rPr>
              <a:t>. </a:t>
            </a:r>
          </a:p>
          <a:p>
            <a:pPr marL="285750" lvl="0" indent="-285750">
              <a:buFont typeface="Arial" panose="020B0604020202020204" pitchFamily="34" charset="0"/>
              <a:buChar char="•"/>
            </a:pPr>
            <a:r>
              <a:rPr lang="en-GB" sz="1600" dirty="0">
                <a:latin typeface="Al Nile" pitchFamily="2" charset="-78"/>
                <a:cs typeface="Al Nile" pitchFamily="2" charset="-78"/>
              </a:rPr>
              <a:t>Chris Knowlton, ( 2017 ) </a:t>
            </a:r>
            <a:r>
              <a:rPr lang="en-GB" sz="1600" i="1" dirty="0">
                <a:latin typeface="Al Nile" pitchFamily="2" charset="-78"/>
                <a:cs typeface="Al Nile" pitchFamily="2" charset="-78"/>
              </a:rPr>
              <a:t>What is Adaptive Bitrate Streaming (ABS) for Video? </a:t>
            </a:r>
            <a:r>
              <a:rPr lang="en-GB" sz="1600" dirty="0">
                <a:latin typeface="Al Nile" pitchFamily="2" charset="-78"/>
                <a:cs typeface="Al Nile" pitchFamily="2" charset="-78"/>
              </a:rPr>
              <a:t>Available at: </a:t>
            </a:r>
            <a:r>
              <a:rPr lang="en-GB" sz="1600" u="sng" dirty="0">
                <a:latin typeface="Al Nile" pitchFamily="2" charset="-78"/>
                <a:cs typeface="Al Nile" pitchFamily="2" charset="-78"/>
                <a:hlinkClick r:id="rId2"/>
              </a:rPr>
              <a:t>https://www.youtube.com/watch?v=z1m9NadpGAg</a:t>
            </a:r>
            <a:endParaRPr lang="en-GB" sz="1600" dirty="0">
              <a:latin typeface="Al Nile" pitchFamily="2" charset="-78"/>
              <a:cs typeface="Al Nile" pitchFamily="2" charset="-78"/>
            </a:endParaRPr>
          </a:p>
          <a:p>
            <a:pPr marL="285750" lvl="0" indent="-285750">
              <a:buFont typeface="Arial" panose="020B0604020202020204" pitchFamily="34" charset="0"/>
              <a:buChar char="•"/>
            </a:pPr>
            <a:r>
              <a:rPr lang="en-GB" sz="1600" dirty="0">
                <a:latin typeface="Al Nile" pitchFamily="2" charset="-78"/>
                <a:cs typeface="Al Nile" pitchFamily="2" charset="-78"/>
              </a:rPr>
              <a:t>Data Flair (N.D) </a:t>
            </a:r>
            <a:r>
              <a:rPr lang="en-GB" sz="1600" i="1" dirty="0">
                <a:latin typeface="Al Nile" pitchFamily="2" charset="-78"/>
                <a:cs typeface="Al Nile" pitchFamily="2" charset="-78"/>
              </a:rPr>
              <a:t>Machine learning tutorial – All the essential concepts in single tutorial </a:t>
            </a:r>
            <a:r>
              <a:rPr lang="en-GB" sz="1600" dirty="0">
                <a:latin typeface="Al Nile" pitchFamily="2" charset="-78"/>
                <a:cs typeface="Al Nile" pitchFamily="2" charset="-78"/>
              </a:rPr>
              <a:t>[ Online] Available at: </a:t>
            </a:r>
            <a:r>
              <a:rPr lang="en-GB" sz="1600" u="sng" dirty="0">
                <a:latin typeface="Al Nile" pitchFamily="2" charset="-78"/>
                <a:cs typeface="Al Nile" pitchFamily="2" charset="-78"/>
                <a:hlinkClick r:id="rId3"/>
              </a:rPr>
              <a:t>https://data-flair.training/blogs/machine-learning-tutorial/</a:t>
            </a:r>
            <a:r>
              <a:rPr lang="en-GB" sz="1600" dirty="0">
                <a:latin typeface="Al Nile" pitchFamily="2" charset="-78"/>
                <a:cs typeface="Al Nile" pitchFamily="2" charset="-78"/>
              </a:rPr>
              <a:t> (Accessed on: 12 December) </a:t>
            </a:r>
          </a:p>
          <a:p>
            <a:pPr marL="285750" lvl="0" indent="-285750">
              <a:buFont typeface="Arial" panose="020B0604020202020204" pitchFamily="34" charset="0"/>
              <a:buChar char="•"/>
            </a:pPr>
            <a:r>
              <a:rPr lang="en-US" sz="1600" dirty="0">
                <a:latin typeface="Al Nile" pitchFamily="2" charset="-78"/>
                <a:cs typeface="Al Nile" pitchFamily="2" charset="-78"/>
              </a:rPr>
              <a:t>Dias, M. and Navarro, R., 2018. Is Netflix Dominating Brazil. </a:t>
            </a:r>
            <a:r>
              <a:rPr lang="en-US" sz="1600" i="1" dirty="0">
                <a:latin typeface="Al Nile" pitchFamily="2" charset="-78"/>
                <a:cs typeface="Al Nile" pitchFamily="2" charset="-78"/>
              </a:rPr>
              <a:t>International Journal of Business and Management	 Review</a:t>
            </a:r>
            <a:r>
              <a:rPr lang="en-US" sz="1600" dirty="0">
                <a:latin typeface="Al Nile" pitchFamily="2" charset="-78"/>
                <a:cs typeface="Al Nile" pitchFamily="2" charset="-78"/>
              </a:rPr>
              <a:t>, </a:t>
            </a:r>
            <a:r>
              <a:rPr lang="en-US" sz="1600" i="1" dirty="0">
                <a:latin typeface="Al Nile" pitchFamily="2" charset="-78"/>
                <a:cs typeface="Al Nile" pitchFamily="2" charset="-78"/>
              </a:rPr>
              <a:t>6</a:t>
            </a:r>
            <a:r>
              <a:rPr lang="en-US" sz="1600" dirty="0">
                <a:latin typeface="Al Nile" pitchFamily="2" charset="-78"/>
                <a:cs typeface="Al Nile" pitchFamily="2" charset="-78"/>
              </a:rPr>
              <a:t>(1), pp.19-32</a:t>
            </a:r>
            <a:r>
              <a:rPr lang="en-US" sz="1600" b="1" dirty="0">
                <a:latin typeface="Al Nile" pitchFamily="2" charset="-78"/>
                <a:cs typeface="Al Nile" pitchFamily="2" charset="-78"/>
              </a:rPr>
              <a:t>.</a:t>
            </a:r>
            <a:endParaRPr lang="en-GB" sz="1600" dirty="0">
              <a:latin typeface="Al Nile" pitchFamily="2" charset="-78"/>
              <a:cs typeface="Al Nile" pitchFamily="2" charset="-78"/>
            </a:endParaRPr>
          </a:p>
          <a:p>
            <a:pPr marL="285750" lvl="0" indent="-285750">
              <a:buFont typeface="Arial" panose="020B0604020202020204" pitchFamily="34" charset="0"/>
              <a:buChar char="•"/>
            </a:pPr>
            <a:r>
              <a:rPr lang="en-US" sz="1600" dirty="0">
                <a:latin typeface="Al Nile" pitchFamily="2" charset="-78"/>
                <a:cs typeface="Al Nile" pitchFamily="2" charset="-78"/>
              </a:rPr>
              <a:t>Kumar, J., Gupta, A. and Dixit, S., 2020. Netflix: </a:t>
            </a:r>
            <a:r>
              <a:rPr lang="en-US" sz="1600" dirty="0" err="1">
                <a:latin typeface="Al Nile" pitchFamily="2" charset="-78"/>
                <a:cs typeface="Al Nile" pitchFamily="2" charset="-78"/>
              </a:rPr>
              <a:t>SVoD</a:t>
            </a:r>
            <a:r>
              <a:rPr lang="en-US" sz="1600" dirty="0">
                <a:latin typeface="Al Nile" pitchFamily="2" charset="-78"/>
                <a:cs typeface="Al Nile" pitchFamily="2" charset="-78"/>
              </a:rPr>
              <a:t>  entertainment of next gen. </a:t>
            </a:r>
            <a:r>
              <a:rPr lang="en-US" sz="1600" i="1" dirty="0">
                <a:latin typeface="Al Nile" pitchFamily="2" charset="-78"/>
                <a:cs typeface="Al Nile" pitchFamily="2" charset="-78"/>
              </a:rPr>
              <a:t>Emerald Emerging Market Case Studies</a:t>
            </a:r>
            <a:endParaRPr lang="en-GB" sz="1600" dirty="0">
              <a:latin typeface="Al Nile" pitchFamily="2" charset="-78"/>
              <a:cs typeface="Al Nile" pitchFamily="2" charset="-78"/>
            </a:endParaRPr>
          </a:p>
          <a:p>
            <a:pPr marL="285750" lvl="0" indent="-285750">
              <a:buFont typeface="Arial" panose="020B0604020202020204" pitchFamily="34" charset="0"/>
              <a:buChar char="•"/>
            </a:pPr>
            <a:r>
              <a:rPr lang="en-GB" sz="1600" dirty="0">
                <a:latin typeface="Al Nile" pitchFamily="2" charset="-78"/>
                <a:cs typeface="Al Nile" pitchFamily="2" charset="-78"/>
              </a:rPr>
              <a:t>Netflix </a:t>
            </a:r>
            <a:r>
              <a:rPr lang="en-GB" sz="1600" dirty="0" err="1">
                <a:latin typeface="Al Nile" pitchFamily="2" charset="-78"/>
                <a:cs typeface="Al Nile" pitchFamily="2" charset="-78"/>
              </a:rPr>
              <a:t>inc</a:t>
            </a:r>
            <a:r>
              <a:rPr lang="en-GB" sz="1600" dirty="0">
                <a:latin typeface="Al Nile" pitchFamily="2" charset="-78"/>
                <a:cs typeface="Al Nile" pitchFamily="2" charset="-78"/>
              </a:rPr>
              <a:t>, open connect  </a:t>
            </a:r>
            <a:r>
              <a:rPr lang="en-GB" sz="1600" u="sng" dirty="0">
                <a:latin typeface="Al Nile" pitchFamily="2" charset="-78"/>
                <a:cs typeface="Al Nile" pitchFamily="2" charset="-78"/>
                <a:hlinkClick r:id="rId4"/>
              </a:rPr>
              <a:t>https://openconnect.netflix.com/en_gb/</a:t>
            </a:r>
            <a:endParaRPr lang="en-GB" sz="1600" dirty="0">
              <a:latin typeface="Al Nile" pitchFamily="2" charset="-78"/>
              <a:cs typeface="Al Nile" pitchFamily="2" charset="-78"/>
            </a:endParaRPr>
          </a:p>
          <a:p>
            <a:pPr marL="285750" lvl="0" indent="-285750">
              <a:buFont typeface="Arial" panose="020B0604020202020204" pitchFamily="34" charset="0"/>
              <a:buChar char="•"/>
            </a:pPr>
            <a:r>
              <a:rPr lang="en-GB" sz="1600" dirty="0">
                <a:latin typeface="Al Nile" pitchFamily="2" charset="-78"/>
                <a:cs typeface="Al Nile" pitchFamily="2" charset="-78"/>
              </a:rPr>
              <a:t>Netflix </a:t>
            </a:r>
            <a:r>
              <a:rPr lang="en-GB" sz="1600" dirty="0" err="1">
                <a:latin typeface="Al Nile" pitchFamily="2" charset="-78"/>
                <a:cs typeface="Al Nile" pitchFamily="2" charset="-78"/>
              </a:rPr>
              <a:t>inc</a:t>
            </a:r>
            <a:r>
              <a:rPr lang="en-GB" sz="1600" dirty="0">
                <a:latin typeface="Al Nile" pitchFamily="2" charset="-78"/>
                <a:cs typeface="Al Nile" pitchFamily="2" charset="-78"/>
              </a:rPr>
              <a:t> Help Centre (N.D) </a:t>
            </a:r>
            <a:r>
              <a:rPr lang="en-GB" sz="1600" i="1" dirty="0">
                <a:latin typeface="Al Nile" pitchFamily="2" charset="-78"/>
                <a:cs typeface="Al Nile" pitchFamily="2" charset="-78"/>
              </a:rPr>
              <a:t>How Netflix recommendation system works </a:t>
            </a:r>
            <a:r>
              <a:rPr lang="en-GB" sz="1600" dirty="0">
                <a:latin typeface="Al Nile" pitchFamily="2" charset="-78"/>
                <a:cs typeface="Al Nile" pitchFamily="2" charset="-78"/>
              </a:rPr>
              <a:t>[Online] Available at: </a:t>
            </a:r>
            <a:r>
              <a:rPr lang="en-GB" sz="1600" u="sng" dirty="0">
                <a:latin typeface="Al Nile" pitchFamily="2" charset="-78"/>
                <a:cs typeface="Al Nile" pitchFamily="2" charset="-78"/>
                <a:hlinkClick r:id="rId5"/>
              </a:rPr>
              <a:t>https://help.netflix.com/en/node/100639</a:t>
            </a:r>
            <a:r>
              <a:rPr lang="en-GB" sz="1600" dirty="0">
                <a:latin typeface="Al Nile" pitchFamily="2" charset="-78"/>
                <a:cs typeface="Al Nile" pitchFamily="2" charset="-78"/>
              </a:rPr>
              <a:t> (Accessed on: 12 December) </a:t>
            </a:r>
          </a:p>
          <a:p>
            <a:pPr marL="285750" lvl="0" indent="-285750">
              <a:buFont typeface="Arial" panose="020B0604020202020204" pitchFamily="34" charset="0"/>
              <a:buChar char="•"/>
            </a:pPr>
            <a:r>
              <a:rPr lang="en-GB" sz="1600" dirty="0">
                <a:latin typeface="Al Nile" pitchFamily="2" charset="-78"/>
                <a:cs typeface="Al Nile" pitchFamily="2" charset="-78"/>
              </a:rPr>
              <a:t>Osur, Laura, 2016  </a:t>
            </a:r>
            <a:r>
              <a:rPr lang="en-GB" sz="1600" i="1" dirty="0">
                <a:latin typeface="Al Nile" pitchFamily="2" charset="-78"/>
                <a:cs typeface="Al Nile" pitchFamily="2" charset="-78"/>
              </a:rPr>
              <a:t>Netflix and the Development of the Internet Television Network . </a:t>
            </a:r>
            <a:r>
              <a:rPr lang="en-GB" sz="1600" dirty="0">
                <a:latin typeface="Al Nile" pitchFamily="2" charset="-78"/>
                <a:cs typeface="Al Nile" pitchFamily="2" charset="-78"/>
              </a:rPr>
              <a:t> Syracuse University </a:t>
            </a:r>
          </a:p>
        </p:txBody>
      </p:sp>
    </p:spTree>
    <p:extLst>
      <p:ext uri="{BB962C8B-B14F-4D97-AF65-F5344CB8AC3E}">
        <p14:creationId xmlns:p14="http://schemas.microsoft.com/office/powerpoint/2010/main" val="14751618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5D97DF-681C-E548-868E-380AD385CAB6}"/>
              </a:ext>
            </a:extLst>
          </p:cNvPr>
          <p:cNvSpPr>
            <a:spLocks noGrp="1"/>
          </p:cNvSpPr>
          <p:nvPr>
            <p:ph sz="quarter" idx="13"/>
          </p:nvPr>
        </p:nvSpPr>
        <p:spPr>
          <a:xfrm>
            <a:off x="596590" y="1261782"/>
            <a:ext cx="10394707" cy="3311189"/>
          </a:xfrm>
        </p:spPr>
        <p:txBody>
          <a:bodyPr>
            <a:normAutofit fontScale="85000" lnSpcReduction="20000"/>
          </a:bodyPr>
          <a:lstStyle/>
          <a:p>
            <a:pPr>
              <a:buClr>
                <a:schemeClr val="tx1"/>
              </a:buClr>
            </a:pPr>
            <a:endParaRPr lang="en-GB" sz="1400" dirty="0">
              <a:latin typeface="Al Nile" pitchFamily="2" charset="-78"/>
              <a:cs typeface="Al Nile" pitchFamily="2" charset="-78"/>
            </a:endParaRPr>
          </a:p>
          <a:p>
            <a:pPr>
              <a:buClr>
                <a:schemeClr val="tx1"/>
              </a:buClr>
            </a:pPr>
            <a:endParaRPr lang="en-GB" sz="1400" dirty="0">
              <a:latin typeface="Al Nile" pitchFamily="2" charset="-78"/>
              <a:cs typeface="Al Nile" pitchFamily="2" charset="-78"/>
            </a:endParaRPr>
          </a:p>
          <a:p>
            <a:pPr>
              <a:buClr>
                <a:schemeClr val="tx1"/>
              </a:buClr>
            </a:pPr>
            <a:r>
              <a:rPr lang="en-GB" sz="1400" dirty="0">
                <a:latin typeface="Al Nile" pitchFamily="2" charset="-78"/>
                <a:cs typeface="Al Nile" pitchFamily="2" charset="-78"/>
              </a:rPr>
              <a:t>Sumologic A.W (2018)  </a:t>
            </a:r>
            <a:r>
              <a:rPr lang="en-GB" sz="1400" i="1" dirty="0">
                <a:latin typeface="Al Nile" pitchFamily="2" charset="-78"/>
                <a:cs typeface="Al Nile" pitchFamily="2" charset="-78"/>
              </a:rPr>
              <a:t>Artificial intelligence vs machine learning vs deep learning: What’s the difference? . [Online] Available at: </a:t>
            </a:r>
            <a:r>
              <a:rPr lang="en-GB" sz="1400" i="1" u="sng" dirty="0">
                <a:latin typeface="Al Nile" pitchFamily="2" charset="-78"/>
                <a:cs typeface="Al Nile" pitchFamily="2" charset="-78"/>
                <a:hlinkClick r:id="rId2"/>
              </a:rPr>
              <a:t>https://www.sumologic.com/blog/machine-learning-deep-learning/</a:t>
            </a:r>
            <a:r>
              <a:rPr lang="en-GB" sz="1400" i="1" dirty="0">
                <a:latin typeface="Al Nile" pitchFamily="2" charset="-78"/>
                <a:cs typeface="Al Nile" pitchFamily="2" charset="-78"/>
              </a:rPr>
              <a:t>  (Accessed: 11 December 2021) </a:t>
            </a:r>
            <a:endParaRPr lang="en-GB" sz="1400" dirty="0">
              <a:latin typeface="Al Nile" pitchFamily="2" charset="-78"/>
              <a:cs typeface="Al Nile" pitchFamily="2" charset="-78"/>
            </a:endParaRPr>
          </a:p>
          <a:p>
            <a:pPr>
              <a:buClr>
                <a:schemeClr val="tx1"/>
              </a:buClr>
            </a:pPr>
            <a:r>
              <a:rPr lang="en-GB" sz="1400" dirty="0">
                <a:latin typeface="Al Nile" pitchFamily="2" charset="-78"/>
                <a:cs typeface="Al Nile" pitchFamily="2" charset="-78"/>
              </a:rPr>
              <a:t>TechTarget, (N.D) </a:t>
            </a:r>
            <a:r>
              <a:rPr lang="en-GB" sz="1400" i="1" dirty="0">
                <a:latin typeface="Al Nile" pitchFamily="2" charset="-78"/>
                <a:cs typeface="Al Nile" pitchFamily="2" charset="-78"/>
              </a:rPr>
              <a:t>What is artificial intelligence</a:t>
            </a:r>
            <a:r>
              <a:rPr lang="en-GB" sz="1400" dirty="0">
                <a:latin typeface="Al Nile" pitchFamily="2" charset="-78"/>
                <a:cs typeface="Al Nile" pitchFamily="2" charset="-78"/>
              </a:rPr>
              <a:t> [Online] Available at:    </a:t>
            </a:r>
            <a:r>
              <a:rPr lang="en-GB" sz="1400" u="sng" dirty="0">
                <a:latin typeface="Al Nile" pitchFamily="2" charset="-78"/>
                <a:cs typeface="Al Nile" pitchFamily="2" charset="-78"/>
                <a:hlinkClick r:id="rId3"/>
              </a:rPr>
              <a:t>https://searchenterpriseai.techtarget.com/definition/AI-Artificial-Intelligence</a:t>
            </a:r>
            <a:r>
              <a:rPr lang="en-GB" sz="1400" dirty="0">
                <a:latin typeface="Al Nile" pitchFamily="2" charset="-78"/>
                <a:cs typeface="Al Nile" pitchFamily="2" charset="-78"/>
              </a:rPr>
              <a:t>   (Accessed on: 11 December 2021)  </a:t>
            </a:r>
          </a:p>
          <a:p>
            <a:pPr lvl="0">
              <a:buClr>
                <a:schemeClr val="tx1"/>
              </a:buClr>
            </a:pPr>
            <a:r>
              <a:rPr lang="en-GB" sz="1400" dirty="0">
                <a:latin typeface="Al Nile" pitchFamily="2" charset="-78"/>
                <a:cs typeface="Al Nile" pitchFamily="2" charset="-78"/>
              </a:rPr>
              <a:t>Towards AI (2020</a:t>
            </a:r>
            <a:r>
              <a:rPr lang="en-GB" sz="1400" b="1" i="1" dirty="0">
                <a:latin typeface="Al Nile" pitchFamily="2" charset="-78"/>
                <a:cs typeface="Al Nile" pitchFamily="2" charset="-78"/>
              </a:rPr>
              <a:t>) </a:t>
            </a:r>
            <a:r>
              <a:rPr lang="en-GB" sz="1400" i="1" dirty="0">
                <a:latin typeface="Al Nile" pitchFamily="2" charset="-78"/>
                <a:cs typeface="Al Nile" pitchFamily="2" charset="-78"/>
              </a:rPr>
              <a:t>Understanding Artificial Intelligence . [Online] Available at: </a:t>
            </a:r>
            <a:r>
              <a:rPr lang="en-GB" sz="1400" i="1" u="sng" dirty="0">
                <a:latin typeface="Al Nile" pitchFamily="2" charset="-78"/>
                <a:cs typeface="Al Nile" pitchFamily="2" charset="-78"/>
                <a:hlinkClick r:id="rId4"/>
              </a:rPr>
              <a:t>https://towardsai.net/p/artificial-intelligence/understanding-artificial-intelligence</a:t>
            </a:r>
            <a:r>
              <a:rPr lang="en-GB" sz="1400" i="1" dirty="0">
                <a:latin typeface="Al Nile" pitchFamily="2" charset="-78"/>
                <a:cs typeface="Al Nile" pitchFamily="2" charset="-78"/>
              </a:rPr>
              <a:t> ( Accessed: 15 December 2021) </a:t>
            </a:r>
            <a:endParaRPr lang="en-GB" sz="1400" dirty="0">
              <a:latin typeface="Al Nile" pitchFamily="2" charset="-78"/>
              <a:cs typeface="Al Nile" pitchFamily="2" charset="-78"/>
            </a:endParaRPr>
          </a:p>
          <a:p>
            <a:pPr lvl="0">
              <a:buClr>
                <a:schemeClr val="tx1"/>
              </a:buClr>
            </a:pPr>
            <a:r>
              <a:rPr lang="en-GB" sz="1400" dirty="0">
                <a:latin typeface="Al Nile" pitchFamily="2" charset="-78"/>
                <a:cs typeface="Al Nile" pitchFamily="2" charset="-78"/>
              </a:rPr>
              <a:t>Towards data science K.L (2018)</a:t>
            </a:r>
            <a:r>
              <a:rPr lang="en-GB" sz="1400" i="1" dirty="0">
                <a:latin typeface="Al Nile" pitchFamily="2" charset="-78"/>
                <a:cs typeface="Al Nile" pitchFamily="2" charset="-78"/>
              </a:rPr>
              <a:t> Prototyping a Recommender System Step by Step Part 1: KNN Item-Based Collaborative Filtering</a:t>
            </a:r>
            <a:r>
              <a:rPr lang="en-GB" sz="1400" dirty="0">
                <a:latin typeface="Al Nile" pitchFamily="2" charset="-78"/>
                <a:cs typeface="Al Nile" pitchFamily="2" charset="-78"/>
              </a:rPr>
              <a:t>. [Online] Available at:</a:t>
            </a:r>
            <a:r>
              <a:rPr lang="en-GB" sz="1400" i="1" dirty="0">
                <a:latin typeface="Al Nile" pitchFamily="2" charset="-78"/>
                <a:cs typeface="Al Nile" pitchFamily="2" charset="-78"/>
              </a:rPr>
              <a:t> </a:t>
            </a:r>
            <a:r>
              <a:rPr lang="en-GB" sz="1400" i="1" u="sng" dirty="0">
                <a:latin typeface="Al Nile" pitchFamily="2" charset="-78"/>
                <a:cs typeface="Al Nile" pitchFamily="2" charset="-78"/>
                <a:hlinkClick r:id="rId5"/>
              </a:rPr>
              <a:t>https://towardsdatascience.com/prototyping-a-recommender-system-step-by-step-part-1-knn-item-based-collaborative-filtering-637969614ea</a:t>
            </a:r>
            <a:r>
              <a:rPr lang="en-GB" sz="1400" i="1" dirty="0">
                <a:latin typeface="Al Nile" pitchFamily="2" charset="-78"/>
                <a:cs typeface="Al Nile" pitchFamily="2" charset="-78"/>
              </a:rPr>
              <a:t> ( accessed: 15 December 2021) </a:t>
            </a:r>
            <a:endParaRPr lang="en-GB" sz="1400" dirty="0">
              <a:latin typeface="Al Nile" pitchFamily="2" charset="-78"/>
              <a:cs typeface="Al Nile" pitchFamily="2" charset="-78"/>
            </a:endParaRPr>
          </a:p>
          <a:p>
            <a:pPr lvl="0">
              <a:buClr>
                <a:schemeClr val="tx1"/>
              </a:buClr>
            </a:pPr>
            <a:r>
              <a:rPr lang="en-GB" sz="1400" dirty="0" err="1">
                <a:latin typeface="Al Nile" pitchFamily="2" charset="-78"/>
                <a:cs typeface="Al Nile" pitchFamily="2" charset="-78"/>
              </a:rPr>
              <a:t>UpGrad</a:t>
            </a:r>
            <a:r>
              <a:rPr lang="en-GB" sz="1400" dirty="0">
                <a:latin typeface="Al Nile" pitchFamily="2" charset="-78"/>
                <a:cs typeface="Al Nile" pitchFamily="2" charset="-78"/>
              </a:rPr>
              <a:t>, P.V (2021) </a:t>
            </a:r>
            <a:r>
              <a:rPr lang="en-GB" sz="1400" i="1" dirty="0">
                <a:latin typeface="Al Nile" pitchFamily="2" charset="-78"/>
                <a:cs typeface="Al Nile" pitchFamily="2" charset="-78"/>
              </a:rPr>
              <a:t>How Netflix Uses Machine Learning &amp; AI For Better Recommendation? </a:t>
            </a:r>
            <a:r>
              <a:rPr lang="en-GB" sz="1400" dirty="0">
                <a:latin typeface="Al Nile" pitchFamily="2" charset="-78"/>
                <a:cs typeface="Al Nile" pitchFamily="2" charset="-78"/>
              </a:rPr>
              <a:t>[Online] Available at: </a:t>
            </a:r>
            <a:r>
              <a:rPr lang="en-GB" sz="1400" u="sng" dirty="0">
                <a:latin typeface="Al Nile" pitchFamily="2" charset="-78"/>
                <a:cs typeface="Al Nile" pitchFamily="2" charset="-78"/>
                <a:hlinkClick r:id="rId6"/>
              </a:rPr>
              <a:t>https://www.upgrad.com/blog/how-netflix-uses-machine-learning/</a:t>
            </a:r>
            <a:r>
              <a:rPr lang="en-GB" sz="1400" dirty="0">
                <a:latin typeface="Al Nile" pitchFamily="2" charset="-78"/>
                <a:cs typeface="Al Nile" pitchFamily="2" charset="-78"/>
              </a:rPr>
              <a:t> (Accessed on: 12 December) </a:t>
            </a:r>
          </a:p>
          <a:p>
            <a:endParaRPr lang="en-GB" sz="1400" dirty="0"/>
          </a:p>
          <a:p>
            <a:endParaRPr lang="en-US" sz="1400" dirty="0">
              <a:latin typeface="Al Nile" pitchFamily="2" charset="-78"/>
              <a:cs typeface="Al Nile" pitchFamily="2" charset="-78"/>
            </a:endParaRPr>
          </a:p>
        </p:txBody>
      </p:sp>
    </p:spTree>
    <p:extLst>
      <p:ext uri="{BB962C8B-B14F-4D97-AF65-F5344CB8AC3E}">
        <p14:creationId xmlns:p14="http://schemas.microsoft.com/office/powerpoint/2010/main" val="107422291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B476BAA2710C544AA33A19B86E51E68" ma:contentTypeVersion="12" ma:contentTypeDescription="Create a new document." ma:contentTypeScope="" ma:versionID="9aae61e3e89c6915f01eb611951c5c80">
  <xsd:schema xmlns:xsd="http://www.w3.org/2001/XMLSchema" xmlns:xs="http://www.w3.org/2001/XMLSchema" xmlns:p="http://schemas.microsoft.com/office/2006/metadata/properties" xmlns:ns3="850db68d-1e03-4356-a9a4-f0e14b68def1" xmlns:ns4="cb0a78ac-b622-4818-9e82-93e725b2ba10" targetNamespace="http://schemas.microsoft.com/office/2006/metadata/properties" ma:root="true" ma:fieldsID="9be3b91f30e670dde7be8963d29dc0e0" ns3:_="" ns4:_="">
    <xsd:import namespace="850db68d-1e03-4356-a9a4-f0e14b68def1"/>
    <xsd:import namespace="cb0a78ac-b622-4818-9e82-93e725b2ba10"/>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0db68d-1e03-4356-a9a4-f0e14b68def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b0a78ac-b622-4818-9e82-93e725b2ba10"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11635A-734F-4DF0-81E8-22BE6560F2D2}">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C4DBED6A-0A07-41BD-958C-C3BB6326A71D}">
  <ds:schemaRefs>
    <ds:schemaRef ds:uri="http://schemas.microsoft.com/sharepoint/v3/contenttype/forms"/>
  </ds:schemaRefs>
</ds:datastoreItem>
</file>

<file path=customXml/itemProps3.xml><?xml version="1.0" encoding="utf-8"?>
<ds:datastoreItem xmlns:ds="http://schemas.openxmlformats.org/officeDocument/2006/customXml" ds:itemID="{E3D60B0C-4C84-449C-BEA2-1ED01DBACA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50db68d-1e03-4356-a9a4-f0e14b68def1"/>
    <ds:schemaRef ds:uri="cb0a78ac-b622-4818-9e82-93e725b2ba1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{A0A8FBEC-73A8-D84F-B188-323824F85A32}tf10001077</Template>
  <TotalTime>7664</TotalTime>
  <Words>1030</Words>
  <Application>Microsoft Macintosh PowerPoint</Application>
  <PresentationFormat>Widescreen</PresentationFormat>
  <Paragraphs>146</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Al Nile</vt:lpstr>
      <vt:lpstr>Apple Braille Pinpoint 8 Dot</vt:lpstr>
      <vt:lpstr>Arial</vt:lpstr>
      <vt:lpstr>Impact</vt:lpstr>
      <vt:lpstr>Wingdings</vt:lpstr>
      <vt:lpstr>Main Event</vt:lpstr>
      <vt:lpstr>BMSW4003 DIGITAL SKILLS &amp; RESEARCH METHODS LECTURER: KOUSHIK MODAK</vt:lpstr>
      <vt:lpstr>Introduction and background</vt:lpstr>
      <vt:lpstr>PowerPoint Presentation</vt:lpstr>
      <vt:lpstr>Internet Speed</vt:lpstr>
      <vt:lpstr>PowerPoint Presentation</vt:lpstr>
      <vt:lpstr>PowerPoint Presentation</vt:lpstr>
      <vt:lpstr>PowerPoint Presentation</vt:lpstr>
      <vt:lpstr>Insight of modern technology    </vt:lpstr>
      <vt:lpstr>Artificial intelligence, and Machine learning </vt:lpstr>
      <vt:lpstr> </vt:lpstr>
      <vt:lpstr>Recommendation System</vt:lpstr>
      <vt:lpstr> Rows, rankings and title representation</vt:lpstr>
      <vt:lpstr>IMPACTS OF MODERN TECHNOLOGY</vt:lpstr>
      <vt:lpstr>POSITIVE IMPACTS</vt:lpstr>
      <vt:lpstr>NEGATIVE IMPACTS</vt:lpstr>
      <vt:lpstr>WHAT IS THE IMPACT TECHNOLOGY BRINGS ON NETFLIX</vt:lpstr>
      <vt:lpstr>PowerPoint Presentation</vt:lpstr>
      <vt:lpstr>past</vt:lpstr>
      <vt:lpstr>Present</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BMSW4003_LON  DIGITAL SKILLS &amp; RESEARCH METHODS LECTURER: KOUSHIK MODAK</dc:title>
  <dc:creator>Miah, Ashfak</dc:creator>
  <cp:lastModifiedBy>Giulia Olivotto (2115346)</cp:lastModifiedBy>
  <cp:revision>32</cp:revision>
  <dcterms:created xsi:type="dcterms:W3CDTF">2021-12-08T14:43:11Z</dcterms:created>
  <dcterms:modified xsi:type="dcterms:W3CDTF">2021-12-16T18:37:45Z</dcterms:modified>
</cp:coreProperties>
</file>