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24" r:id="rId6"/>
    <p:sldId id="314" r:id="rId7"/>
    <p:sldId id="315" r:id="rId8"/>
    <p:sldId id="325" r:id="rId9"/>
    <p:sldId id="326" r:id="rId10"/>
    <p:sldId id="327" r:id="rId11"/>
    <p:sldId id="328" r:id="rId12"/>
    <p:sldId id="329" r:id="rId13"/>
    <p:sldId id="331" r:id="rId14"/>
    <p:sldId id="330" r:id="rId15"/>
    <p:sldId id="332" r:id="rId16"/>
    <p:sldId id="333" r:id="rId17"/>
    <p:sldId id="354" r:id="rId18"/>
    <p:sldId id="357" r:id="rId19"/>
    <p:sldId id="346" r:id="rId20"/>
    <p:sldId id="347" r:id="rId21"/>
    <p:sldId id="348" r:id="rId22"/>
    <p:sldId id="349" r:id="rId23"/>
    <p:sldId id="350" r:id="rId24"/>
    <p:sldId id="351" r:id="rId25"/>
    <p:sldId id="352" r:id="rId26"/>
    <p:sldId id="356" r:id="rId27"/>
    <p:sldId id="334" r:id="rId28"/>
    <p:sldId id="337" r:id="rId29"/>
    <p:sldId id="335" r:id="rId30"/>
    <p:sldId id="338" r:id="rId31"/>
    <p:sldId id="339" r:id="rId32"/>
    <p:sldId id="340" r:id="rId33"/>
    <p:sldId id="341" r:id="rId34"/>
    <p:sldId id="342" r:id="rId35"/>
    <p:sldId id="343" r:id="rId36"/>
    <p:sldId id="345" r:id="rId37"/>
    <p:sldId id="344" r:id="rId38"/>
    <p:sldId id="353"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FACFE-A08B-4BC1-A2AC-8AB3372D43CE}" v="8" dt="2020-09-23T11:47:46.8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47" autoAdjust="0"/>
    <p:restoredTop sz="94249" autoAdjust="0"/>
  </p:normalViewPr>
  <p:slideViewPr>
    <p:cSldViewPr>
      <p:cViewPr varScale="1">
        <p:scale>
          <a:sx n="81" d="100"/>
          <a:sy n="81" d="100"/>
        </p:scale>
        <p:origin x="110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 " userId="9d771fc16e14982f" providerId="LiveId" clId="{AABFACFE-A08B-4BC1-A2AC-8AB3372D43CE}"/>
    <pc:docChg chg="modSld">
      <pc:chgData name=" " userId="9d771fc16e14982f" providerId="LiveId" clId="{AABFACFE-A08B-4BC1-A2AC-8AB3372D43CE}" dt="2020-09-23T11:47:46.885" v="14" actId="14100"/>
      <pc:docMkLst>
        <pc:docMk/>
      </pc:docMkLst>
      <pc:sldChg chg="addSp modSp mod">
        <pc:chgData name=" " userId="9d771fc16e14982f" providerId="LiveId" clId="{AABFACFE-A08B-4BC1-A2AC-8AB3372D43CE}" dt="2020-09-23T11:47:46.885" v="14" actId="14100"/>
        <pc:sldMkLst>
          <pc:docMk/>
          <pc:sldMk cId="1631684943" sldId="357"/>
        </pc:sldMkLst>
        <pc:spChg chg="mod">
          <ac:chgData name=" " userId="9d771fc16e14982f" providerId="LiveId" clId="{AABFACFE-A08B-4BC1-A2AC-8AB3372D43CE}" dt="2020-09-23T11:47:23.305" v="10" actId="1076"/>
          <ac:spMkLst>
            <pc:docMk/>
            <pc:sldMk cId="1631684943" sldId="357"/>
            <ac:spMk id="3" creationId="{0551B0A9-0600-424A-86CE-36A94C8715C4}"/>
          </ac:spMkLst>
        </pc:spChg>
        <pc:picChg chg="add mod">
          <ac:chgData name=" " userId="9d771fc16e14982f" providerId="LiveId" clId="{AABFACFE-A08B-4BC1-A2AC-8AB3372D43CE}" dt="2020-09-23T11:47:46.885" v="14" actId="14100"/>
          <ac:picMkLst>
            <pc:docMk/>
            <pc:sldMk cId="1631684943" sldId="357"/>
            <ac:picMk id="1026" creationId="{A1DF22DB-A003-49BE-A89B-D6CA4B07FE5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9/23/2020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100" b="1" dirty="0">
                <a:solidFill>
                  <a:schemeClr val="accent2">
                    <a:lumMod val="20000"/>
                    <a:lumOff val="80000"/>
                  </a:schemeClr>
                </a:solidFill>
              </a:rPr>
              <a:t>Introduction to Modern Workplace</a:t>
            </a:r>
            <a:br>
              <a:rPr lang="en-GB" sz="4000" b="1" dirty="0">
                <a:solidFill>
                  <a:schemeClr val="accent2">
                    <a:lumMod val="20000"/>
                    <a:lumOff val="80000"/>
                  </a:schemeClr>
                </a:solidFill>
              </a:rPr>
            </a:br>
            <a:r>
              <a:rPr lang="en-GB" sz="3100" b="1" dirty="0">
                <a:solidFill>
                  <a:schemeClr val="accent2">
                    <a:lumMod val="20000"/>
                    <a:lumOff val="80000"/>
                  </a:schemeClr>
                </a:solidFill>
              </a:rPr>
              <a:t>(LLCBB4003)</a:t>
            </a:r>
            <a:br>
              <a:rPr lang="en-GB" sz="3100" b="1" dirty="0">
                <a:solidFill>
                  <a:schemeClr val="accent2">
                    <a:lumMod val="20000"/>
                    <a:lumOff val="80000"/>
                  </a:schemeClr>
                </a:solidFill>
              </a:rPr>
            </a:br>
            <a:br>
              <a:rPr lang="en-GB" sz="3100" b="1" dirty="0">
                <a:solidFill>
                  <a:schemeClr val="accent2">
                    <a:lumMod val="20000"/>
                    <a:lumOff val="80000"/>
                  </a:schemeClr>
                </a:solidFill>
              </a:rPr>
            </a:br>
            <a:r>
              <a:rPr lang="en-GB" sz="3100" b="1" dirty="0">
                <a:solidFill>
                  <a:schemeClr val="accent2">
                    <a:lumMod val="20000"/>
                    <a:lumOff val="80000"/>
                  </a:schemeClr>
                </a:solidFill>
              </a:rPr>
              <a:t>WEEK 2</a:t>
            </a:r>
            <a:br>
              <a:rPr lang="en-GB" sz="3200" b="1" dirty="0">
                <a:solidFill>
                  <a:schemeClr val="accent2">
                    <a:lumMod val="20000"/>
                    <a:lumOff val="80000"/>
                  </a:schemeClr>
                </a:solidFill>
              </a:rPr>
            </a:b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25F7C-A238-4130-B12E-3936335B1856}"/>
              </a:ext>
            </a:extLst>
          </p:cNvPr>
          <p:cNvSpPr>
            <a:spLocks noGrp="1"/>
          </p:cNvSpPr>
          <p:nvPr>
            <p:ph type="title"/>
          </p:nvPr>
        </p:nvSpPr>
        <p:spPr>
          <a:xfrm>
            <a:off x="457200" y="274638"/>
            <a:ext cx="8229600" cy="1143000"/>
          </a:xfrm>
        </p:spPr>
        <p:txBody>
          <a:bodyPr anchor="ctr">
            <a:normAutofit/>
          </a:bodyPr>
          <a:lstStyle/>
          <a:p>
            <a:pPr>
              <a:lnSpc>
                <a:spcPct val="90000"/>
              </a:lnSpc>
            </a:pPr>
            <a:r>
              <a:rPr lang="en-US" altLang="en-US" sz="3700" b="1" dirty="0"/>
              <a:t>Business and Organisation and Its Structure and culture</a:t>
            </a:r>
            <a:endParaRPr lang="en-GB" sz="3700" dirty="0"/>
          </a:p>
        </p:txBody>
      </p:sp>
      <p:pic>
        <p:nvPicPr>
          <p:cNvPr id="5" name="Content Placeholder 4" descr="A picture containing standing, man, holding, group&#10;&#10;Description automatically generated">
            <a:extLst>
              <a:ext uri="{FF2B5EF4-FFF2-40B4-BE49-F238E27FC236}">
                <a16:creationId xmlns:a16="http://schemas.microsoft.com/office/drawing/2014/main" id="{E9F32770-2B55-4CE2-95C1-50EC9F8D1A5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3361" r="1" b="1"/>
          <a:stretch/>
        </p:blipFill>
        <p:spPr>
          <a:xfrm>
            <a:off x="457200" y="1600201"/>
            <a:ext cx="8229600" cy="3917032"/>
          </a:xfrm>
          <a:noFill/>
        </p:spPr>
      </p:pic>
    </p:spTree>
    <p:extLst>
      <p:ext uri="{BB962C8B-B14F-4D97-AF65-F5344CB8AC3E}">
        <p14:creationId xmlns:p14="http://schemas.microsoft.com/office/powerpoint/2010/main" val="233536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DA53D-F223-4AB6-A11B-CAB54EACF918}"/>
              </a:ext>
            </a:extLst>
          </p:cNvPr>
          <p:cNvSpPr>
            <a:spLocks noGrp="1"/>
          </p:cNvSpPr>
          <p:nvPr>
            <p:ph type="title"/>
          </p:nvPr>
        </p:nvSpPr>
        <p:spPr>
          <a:xfrm>
            <a:off x="457200" y="274638"/>
            <a:ext cx="8229600" cy="1498178"/>
          </a:xfrm>
        </p:spPr>
        <p:txBody>
          <a:bodyPr>
            <a:noAutofit/>
          </a:bodyPr>
          <a:lstStyle/>
          <a:p>
            <a:r>
              <a:rPr lang="en-GB" sz="4000" b="1" dirty="0">
                <a:latin typeface="Times New Roman" panose="02020603050405020304" pitchFamily="18" charset="0"/>
                <a:cs typeface="Times New Roman" panose="02020603050405020304" pitchFamily="18" charset="0"/>
              </a:rPr>
              <a:t>Learning outcome </a:t>
            </a:r>
            <a:br>
              <a:rPr lang="en-GB" sz="2400" dirty="0"/>
            </a:br>
            <a:endParaRPr lang="en-GB" sz="2400" dirty="0"/>
          </a:p>
        </p:txBody>
      </p:sp>
      <p:sp>
        <p:nvSpPr>
          <p:cNvPr id="3" name="Content Placeholder 2">
            <a:extLst>
              <a:ext uri="{FF2B5EF4-FFF2-40B4-BE49-F238E27FC236}">
                <a16:creationId xmlns:a16="http://schemas.microsoft.com/office/drawing/2014/main" id="{EEDEA5C6-D305-4CED-9734-26F0E7D03FCD}"/>
              </a:ext>
            </a:extLst>
          </p:cNvPr>
          <p:cNvSpPr>
            <a:spLocks noGrp="1"/>
          </p:cNvSpPr>
          <p:nvPr>
            <p:ph idx="1"/>
          </p:nvPr>
        </p:nvSpPr>
        <p:spPr/>
        <p:txBody>
          <a:bodyPr>
            <a:normAutofit fontScale="92500"/>
          </a:bodyPr>
          <a:lstStyle/>
          <a:p>
            <a:pPr algn="just">
              <a:lnSpc>
                <a:spcPct val="150000"/>
              </a:lnSpc>
            </a:pPr>
            <a:r>
              <a:rPr lang="en-GB" altLang="en-US" sz="2800" dirty="0">
                <a:latin typeface="Times New Roman" panose="02020603050405020304" pitchFamily="18" charset="0"/>
                <a:cs typeface="Times New Roman" panose="02020603050405020304" pitchFamily="18" charset="0"/>
              </a:rPr>
              <a:t>To recognise the key elements of organisational structure and </a:t>
            </a:r>
            <a:r>
              <a:rPr lang="en-GB" sz="2800" dirty="0">
                <a:latin typeface="Times New Roman" panose="02020603050405020304" pitchFamily="18" charset="0"/>
                <a:cs typeface="Times New Roman" panose="02020603050405020304" pitchFamily="18" charset="0"/>
              </a:rPr>
              <a:t>its components</a:t>
            </a:r>
          </a:p>
          <a:p>
            <a:pPr algn="just">
              <a:lnSpc>
                <a:spcPct val="150000"/>
              </a:lnSpc>
              <a:defRPr/>
            </a:pP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Understand the concept and layer of culture.</a:t>
            </a:r>
          </a:p>
          <a:p>
            <a:pPr marL="301625" indent="-301625" algn="just">
              <a:lnSpc>
                <a:spcPct val="150000"/>
              </a:lnSpc>
              <a:defRPr/>
            </a:pP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Understand Culture and Cross Culture Management</a:t>
            </a:r>
          </a:p>
          <a:p>
            <a:pPr marL="301625" indent="-301625" algn="just">
              <a:lnSpc>
                <a:spcPct val="150000"/>
              </a:lnSpc>
              <a:defRPr/>
            </a:pPr>
            <a:r>
              <a:rPr lang="en-GB" altLang="en-US" sz="2800" dirty="0">
                <a:latin typeface="Times New Roman" panose="02020603050405020304" pitchFamily="18" charset="0"/>
                <a:ea typeface="ＭＳ Ｐゴシック" panose="020B0600070205080204" pitchFamily="34" charset="-128"/>
                <a:cs typeface="Times New Roman" panose="02020603050405020304" pitchFamily="18" charset="0"/>
              </a:rPr>
              <a:t>Understand the levels of Culture and its Business Context</a:t>
            </a:r>
          </a:p>
          <a:p>
            <a:endParaRPr lang="en-GB" dirty="0"/>
          </a:p>
        </p:txBody>
      </p:sp>
    </p:spTree>
    <p:extLst>
      <p:ext uri="{BB962C8B-B14F-4D97-AF65-F5344CB8AC3E}">
        <p14:creationId xmlns:p14="http://schemas.microsoft.com/office/powerpoint/2010/main" val="591669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57522-B490-4D18-8913-36960116F7E2}"/>
              </a:ext>
            </a:extLst>
          </p:cNvPr>
          <p:cNvSpPr>
            <a:spLocks noGrp="1"/>
          </p:cNvSpPr>
          <p:nvPr>
            <p:ph type="title"/>
          </p:nvPr>
        </p:nvSpPr>
        <p:spPr/>
        <p:txBody>
          <a:bodyPr>
            <a:noAutofit/>
          </a:bodyPr>
          <a:lstStyle/>
          <a:p>
            <a:r>
              <a:rPr lang="en-US" altLang="en-US" sz="3600" b="1" dirty="0">
                <a:latin typeface="Times New Roman" panose="02020603050405020304" pitchFamily="18" charset="0"/>
                <a:cs typeface="Times New Roman" panose="02020603050405020304" pitchFamily="18" charset="0"/>
              </a:rPr>
              <a:t>Different Types of organizations &amp;  </a:t>
            </a:r>
            <a:r>
              <a:rPr lang="en-GB" altLang="en-US" sz="3600" b="1" dirty="0">
                <a:latin typeface="Times New Roman" panose="02020603050405020304" pitchFamily="18" charset="0"/>
                <a:cs typeface="Times New Roman" panose="02020603050405020304" pitchFamily="18" charset="0"/>
              </a:rPr>
              <a:t>Size and Scope of Organisation</a:t>
            </a:r>
            <a:endParaRPr lang="en-GB" sz="3600" b="1" dirty="0"/>
          </a:p>
        </p:txBody>
      </p:sp>
      <p:sp>
        <p:nvSpPr>
          <p:cNvPr id="3" name="Content Placeholder 2">
            <a:extLst>
              <a:ext uri="{FF2B5EF4-FFF2-40B4-BE49-F238E27FC236}">
                <a16:creationId xmlns:a16="http://schemas.microsoft.com/office/drawing/2014/main" id="{A58D3B08-AEC4-4384-8D56-6D96D7DD7121}"/>
              </a:ext>
            </a:extLst>
          </p:cNvPr>
          <p:cNvSpPr>
            <a:spLocks noGrp="1"/>
          </p:cNvSpPr>
          <p:nvPr>
            <p:ph idx="1"/>
          </p:nvPr>
        </p:nvSpPr>
        <p:spPr/>
        <p:txBody>
          <a:bodyPr>
            <a:normAutofit lnSpcReduction="10000"/>
          </a:bodyPr>
          <a:lstStyle/>
          <a:p>
            <a:pPr algn="just">
              <a:lnSpc>
                <a:spcPct val="150000"/>
              </a:lnSpc>
              <a:buFont typeface="Wingdings" panose="05000000000000000000" pitchFamily="2" charset="2"/>
              <a:buChar char="§"/>
            </a:pPr>
            <a:r>
              <a:rPr lang="en-GB" altLang="en-US" sz="2800" dirty="0">
                <a:latin typeface="Times New Roman" panose="02020603050405020304" pitchFamily="18" charset="0"/>
                <a:cs typeface="Times New Roman" panose="02020603050405020304" pitchFamily="18" charset="0"/>
              </a:rPr>
              <a:t>Differences between profit and not for profit and non-government organisations (NGOs).</a:t>
            </a:r>
          </a:p>
          <a:p>
            <a:pPr algn="just">
              <a:lnSpc>
                <a:spcPct val="150000"/>
              </a:lnSpc>
              <a:buFont typeface="Wingdings" panose="05000000000000000000" pitchFamily="2" charset="2"/>
              <a:buChar char="§"/>
            </a:pPr>
            <a:r>
              <a:rPr lang="en-GB" altLang="en-US" sz="2800" dirty="0">
                <a:latin typeface="Times New Roman" panose="02020603050405020304" pitchFamily="18" charset="0"/>
                <a:cs typeface="Times New Roman" panose="02020603050405020304" pitchFamily="18" charset="0"/>
              </a:rPr>
              <a:t>Micro, small, medium-sized enterprises (SMEs).</a:t>
            </a:r>
          </a:p>
          <a:p>
            <a:pPr algn="just">
              <a:lnSpc>
                <a:spcPct val="150000"/>
              </a:lnSpc>
              <a:buFont typeface="Wingdings" panose="05000000000000000000" pitchFamily="2" charset="2"/>
              <a:buChar char="§"/>
            </a:pPr>
            <a:r>
              <a:rPr lang="en-GB" altLang="en-US" sz="2800" dirty="0">
                <a:latin typeface="Times New Roman" panose="02020603050405020304" pitchFamily="18" charset="0"/>
                <a:cs typeface="Times New Roman" panose="02020603050405020304" pitchFamily="18" charset="0"/>
              </a:rPr>
              <a:t>The range of legal structures associated with different forms of business: sole traders, partnerships and private limited companies.</a:t>
            </a:r>
          </a:p>
          <a:p>
            <a:endParaRPr lang="en-GB" dirty="0"/>
          </a:p>
        </p:txBody>
      </p:sp>
    </p:spTree>
    <p:extLst>
      <p:ext uri="{BB962C8B-B14F-4D97-AF65-F5344CB8AC3E}">
        <p14:creationId xmlns:p14="http://schemas.microsoft.com/office/powerpoint/2010/main" val="1105234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2CF16-2680-4908-8789-D9C913CC26AB}"/>
              </a:ext>
            </a:extLst>
          </p:cNvPr>
          <p:cNvSpPr>
            <a:spLocks noGrp="1"/>
          </p:cNvSpPr>
          <p:nvPr>
            <p:ph type="title"/>
          </p:nvPr>
        </p:nvSpPr>
        <p:spPr/>
        <p:txBody>
          <a:bodyPr>
            <a:normAutofit/>
          </a:bodyPr>
          <a:lstStyle/>
          <a:p>
            <a:r>
              <a:rPr lang="en-US" altLang="en-US" sz="4000" b="1" dirty="0">
                <a:latin typeface="Times New Roman" panose="02020603050405020304" pitchFamily="18" charset="0"/>
                <a:cs typeface="Times New Roman" panose="02020603050405020304" pitchFamily="18" charset="0"/>
              </a:rPr>
              <a:t>Types of organizations</a:t>
            </a:r>
            <a:endParaRPr lang="en-GB" sz="4000" b="1" dirty="0"/>
          </a:p>
        </p:txBody>
      </p:sp>
      <p:pic>
        <p:nvPicPr>
          <p:cNvPr id="4" name="Content Placeholder 3">
            <a:extLst>
              <a:ext uri="{FF2B5EF4-FFF2-40B4-BE49-F238E27FC236}">
                <a16:creationId xmlns:a16="http://schemas.microsoft.com/office/drawing/2014/main" id="{40F3BE02-9383-4E51-A734-85913CA72ADF}"/>
              </a:ext>
            </a:extLst>
          </p:cNvPr>
          <p:cNvPicPr>
            <a:picLocks noGrp="1" noChangeAspect="1"/>
          </p:cNvPicPr>
          <p:nvPr>
            <p:ph idx="1"/>
          </p:nvPr>
        </p:nvPicPr>
        <p:blipFill>
          <a:blip r:embed="rId2"/>
          <a:stretch>
            <a:fillRect/>
          </a:stretch>
        </p:blipFill>
        <p:spPr>
          <a:xfrm>
            <a:off x="1187624" y="1417638"/>
            <a:ext cx="7200800" cy="4098925"/>
          </a:xfrm>
          <a:prstGeom prst="rect">
            <a:avLst/>
          </a:prstGeom>
        </p:spPr>
      </p:pic>
    </p:spTree>
    <p:extLst>
      <p:ext uri="{BB962C8B-B14F-4D97-AF65-F5344CB8AC3E}">
        <p14:creationId xmlns:p14="http://schemas.microsoft.com/office/powerpoint/2010/main" val="3106878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0CD91-DC90-457F-893B-831ACE3ACD40}"/>
              </a:ext>
            </a:extLst>
          </p:cNvPr>
          <p:cNvSpPr>
            <a:spLocks noGrp="1"/>
          </p:cNvSpPr>
          <p:nvPr>
            <p:ph type="title"/>
          </p:nvPr>
        </p:nvSpPr>
        <p:spPr/>
        <p:txBody>
          <a:bodyPr/>
          <a:lstStyle/>
          <a:p>
            <a:r>
              <a:rPr lang="en-US" altLang="en-US" b="1" dirty="0">
                <a:latin typeface="Times New Roman" panose="02020603050405020304" pitchFamily="18" charset="0"/>
                <a:cs typeface="Times New Roman" panose="02020603050405020304" pitchFamily="18" charset="0"/>
              </a:rPr>
              <a:t>Profit organization</a:t>
            </a:r>
            <a:r>
              <a:rPr lang="en-US" altLang="en-US" dirty="0">
                <a:solidFill>
                  <a:srgbClr val="002060"/>
                </a:solidFill>
                <a:latin typeface="Arial" panose="020B0604020202020204" pitchFamily="34" charset="0"/>
                <a:cs typeface="Arial" panose="020B0604020202020204" pitchFamily="34" charset="0"/>
              </a:rPr>
              <a:t>.</a:t>
            </a:r>
            <a:endParaRPr lang="en-GB" dirty="0"/>
          </a:p>
        </p:txBody>
      </p:sp>
      <p:sp>
        <p:nvSpPr>
          <p:cNvPr id="3" name="Content Placeholder 2">
            <a:extLst>
              <a:ext uri="{FF2B5EF4-FFF2-40B4-BE49-F238E27FC236}">
                <a16:creationId xmlns:a16="http://schemas.microsoft.com/office/drawing/2014/main" id="{1DF793F9-0A4D-4EE5-8BF8-D95363C1479A}"/>
              </a:ext>
            </a:extLst>
          </p:cNvPr>
          <p:cNvSpPr>
            <a:spLocks noGrp="1"/>
          </p:cNvSpPr>
          <p:nvPr>
            <p:ph idx="1"/>
          </p:nvPr>
        </p:nvSpPr>
        <p:spPr/>
        <p:txBody>
          <a:bodyPr>
            <a:normAutofit fontScale="85000" lnSpcReduction="10000"/>
          </a:bodyPr>
          <a:lstStyle/>
          <a:p>
            <a:pPr algn="just">
              <a:buFont typeface="Wingdings" panose="05000000000000000000" pitchFamily="2" charset="2"/>
              <a:buChar char="§"/>
              <a:defRPr/>
            </a:pPr>
            <a:r>
              <a:rPr lang="en-GB" altLang="en-US" dirty="0">
                <a:latin typeface="Times New Roman" pitchFamily="18" charset="0"/>
                <a:cs typeface="Times New Roman" pitchFamily="18" charset="0"/>
              </a:rPr>
              <a:t>A profit organization is one that generates more money than it expends. Profitable organizations are businesses that use a variety of tactics to make a profit. </a:t>
            </a:r>
          </a:p>
          <a:p>
            <a:pPr algn="just">
              <a:buFont typeface="Wingdings" panose="05000000000000000000" pitchFamily="2" charset="2"/>
              <a:buChar char="§"/>
              <a:defRPr/>
            </a:pPr>
            <a:endParaRPr lang="en-GB" altLang="en-US" dirty="0">
              <a:latin typeface="Times New Roman" pitchFamily="18" charset="0"/>
              <a:cs typeface="Times New Roman" pitchFamily="18" charset="0"/>
            </a:endParaRPr>
          </a:p>
          <a:p>
            <a:pPr algn="just">
              <a:buFont typeface="Wingdings" panose="05000000000000000000" pitchFamily="2" charset="2"/>
              <a:buChar char="§"/>
              <a:defRPr/>
            </a:pPr>
            <a:r>
              <a:rPr lang="en-GB" altLang="en-US" dirty="0">
                <a:latin typeface="Times New Roman" pitchFamily="18" charset="0"/>
                <a:cs typeface="Times New Roman" pitchFamily="18" charset="0"/>
              </a:rPr>
              <a:t>Businesses may use different managerial styles and leadership approaches to increase employee motivation and satisfaction, which has been shown to increase worker productivity, calculating return on investment (ROI). </a:t>
            </a:r>
          </a:p>
          <a:p>
            <a:pPr marL="0" indent="0" algn="just">
              <a:buFont typeface="Wingdings 3" panose="05040102010807070707" pitchFamily="18" charset="2"/>
              <a:buNone/>
              <a:defRPr/>
            </a:pPr>
            <a:endParaRPr lang="en-GB" altLang="en-US" sz="2800" dirty="0">
              <a:latin typeface="Times New Roman" pitchFamily="18" charset="0"/>
              <a:cs typeface="Times New Roman" pitchFamily="18" charset="0"/>
            </a:endParaRPr>
          </a:p>
          <a:p>
            <a:endParaRPr lang="en-GB" dirty="0"/>
          </a:p>
          <a:p>
            <a:endParaRPr lang="en-GB" dirty="0"/>
          </a:p>
        </p:txBody>
      </p:sp>
    </p:spTree>
    <p:extLst>
      <p:ext uri="{BB962C8B-B14F-4D97-AF65-F5344CB8AC3E}">
        <p14:creationId xmlns:p14="http://schemas.microsoft.com/office/powerpoint/2010/main" val="1892054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A087A-60DA-41A8-B099-58B9DA654E8D}"/>
              </a:ext>
            </a:extLst>
          </p:cNvPr>
          <p:cNvSpPr>
            <a:spLocks noGrp="1"/>
          </p:cNvSpPr>
          <p:nvPr>
            <p:ph type="title"/>
          </p:nvPr>
        </p:nvSpPr>
        <p:spPr/>
        <p:txBody>
          <a:bodyPr/>
          <a:lstStyle/>
          <a:p>
            <a:r>
              <a:rPr lang="en-US" altLang="en-US" b="1" dirty="0">
                <a:latin typeface="Times New Roman" panose="02020603050405020304" pitchFamily="18" charset="0"/>
                <a:cs typeface="Times New Roman" panose="02020603050405020304" pitchFamily="18" charset="0"/>
              </a:rPr>
              <a:t>Non-profit organization</a:t>
            </a:r>
            <a:endParaRPr lang="en-GB" b="1" dirty="0"/>
          </a:p>
        </p:txBody>
      </p:sp>
      <p:sp>
        <p:nvSpPr>
          <p:cNvPr id="3" name="Content Placeholder 2">
            <a:extLst>
              <a:ext uri="{FF2B5EF4-FFF2-40B4-BE49-F238E27FC236}">
                <a16:creationId xmlns:a16="http://schemas.microsoft.com/office/drawing/2014/main" id="{C9049293-CEB5-4FF4-84D7-7C90E376B9DA}"/>
              </a:ext>
            </a:extLst>
          </p:cNvPr>
          <p:cNvSpPr>
            <a:spLocks noGrp="1"/>
          </p:cNvSpPr>
          <p:nvPr>
            <p:ph idx="1"/>
          </p:nvPr>
        </p:nvSpPr>
        <p:spPr/>
        <p:txBody>
          <a:bodyPr>
            <a:normAutofit lnSpcReduction="10000"/>
          </a:bodyPr>
          <a:lstStyle/>
          <a:p>
            <a:pPr>
              <a:buFont typeface="Wingdings" panose="05000000000000000000" pitchFamily="2" charset="2"/>
              <a:buChar char="§"/>
            </a:pPr>
            <a:r>
              <a:rPr lang="en-GB" altLang="en-US" dirty="0">
                <a:latin typeface="Times New Roman" panose="02020603050405020304" pitchFamily="18" charset="0"/>
                <a:cs typeface="Times New Roman" panose="02020603050405020304" pitchFamily="18" charset="0"/>
              </a:rPr>
              <a:t>Non-profit organization or not-for-profit organization: establishment run in a business-like manner, but profit is not the major objective.</a:t>
            </a:r>
          </a:p>
          <a:p>
            <a:pPr>
              <a:buFont typeface="Wingdings" panose="05000000000000000000" pitchFamily="2" charset="2"/>
              <a:buChar char="§"/>
            </a:pPr>
            <a:endParaRPr lang="en-GB" alt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altLang="en-US" dirty="0">
                <a:latin typeface="Times New Roman" panose="02020603050405020304" pitchFamily="18" charset="0"/>
                <a:cs typeface="Times New Roman" panose="02020603050405020304" pitchFamily="18" charset="0"/>
              </a:rPr>
              <a:t>In economic terms, a non-profit organization uses its surplus revenues to further achieve its purpose or mission.  </a:t>
            </a:r>
          </a:p>
          <a:p>
            <a:endParaRPr lang="en-GB" dirty="0"/>
          </a:p>
        </p:txBody>
      </p:sp>
    </p:spTree>
    <p:extLst>
      <p:ext uri="{BB962C8B-B14F-4D97-AF65-F5344CB8AC3E}">
        <p14:creationId xmlns:p14="http://schemas.microsoft.com/office/powerpoint/2010/main" val="3917309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09A86-6CBD-43C4-AC0B-1F7D5CCB7012}"/>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Charity</a:t>
            </a:r>
            <a:endParaRPr lang="en-GB" b="1" dirty="0"/>
          </a:p>
        </p:txBody>
      </p:sp>
      <p:sp>
        <p:nvSpPr>
          <p:cNvPr id="3" name="Content Placeholder 2">
            <a:extLst>
              <a:ext uri="{FF2B5EF4-FFF2-40B4-BE49-F238E27FC236}">
                <a16:creationId xmlns:a16="http://schemas.microsoft.com/office/drawing/2014/main" id="{F13DDA3A-055C-44E4-963C-C1421ADC99A6}"/>
              </a:ext>
            </a:extLst>
          </p:cNvPr>
          <p:cNvSpPr>
            <a:spLocks noGrp="1"/>
          </p:cNvSpPr>
          <p:nvPr>
            <p:ph idx="1"/>
          </p:nvPr>
        </p:nvSpPr>
        <p:spPr/>
        <p:txBody>
          <a:bodyPr/>
          <a:lstStyle/>
          <a:p>
            <a:pPr>
              <a:buFont typeface="Wingdings" panose="05000000000000000000" pitchFamily="2" charset="2"/>
              <a:buChar char="§"/>
              <a:defRPr/>
            </a:pPr>
            <a:r>
              <a:rPr lang="en-GB" altLang="en-US" dirty="0">
                <a:latin typeface="Times New Roman" panose="02020603050405020304" pitchFamily="18" charset="0"/>
                <a:cs typeface="Times New Roman" panose="02020603050405020304" pitchFamily="18" charset="0"/>
              </a:rPr>
              <a:t>Charity: Non-profit organization that collects donations in support of a cause.</a:t>
            </a:r>
          </a:p>
          <a:p>
            <a:pPr marL="0" indent="0">
              <a:buFont typeface="Wingdings 3" panose="05040102010807070707" pitchFamily="18" charset="2"/>
              <a:buNone/>
              <a:defRPr/>
            </a:pPr>
            <a:endParaRPr lang="en-GB" alt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
              <a:defRPr/>
            </a:pPr>
            <a:r>
              <a:rPr lang="en-GB" altLang="en-US" dirty="0">
                <a:latin typeface="Times New Roman" panose="02020603050405020304" pitchFamily="18" charset="0"/>
                <a:cs typeface="Times New Roman" panose="02020603050405020304" pitchFamily="18" charset="0"/>
              </a:rPr>
              <a:t>Provide support for the welfare of society.</a:t>
            </a:r>
          </a:p>
          <a:p>
            <a:pPr>
              <a:buFont typeface="Wingdings" panose="05000000000000000000" pitchFamily="2" charset="2"/>
              <a:buChar char="§"/>
              <a:defRPr/>
            </a:pPr>
            <a:r>
              <a:rPr lang="en-GB" altLang="en-US" dirty="0">
                <a:latin typeface="Times New Roman" panose="02020603050405020304" pitchFamily="18" charset="0"/>
                <a:cs typeface="Times New Roman" panose="02020603050405020304" pitchFamily="18" charset="0"/>
              </a:rPr>
              <a:t>Exempt from paying income tax.</a:t>
            </a:r>
          </a:p>
          <a:p>
            <a:endParaRPr lang="en-GB" dirty="0"/>
          </a:p>
        </p:txBody>
      </p:sp>
    </p:spTree>
    <p:extLst>
      <p:ext uri="{BB962C8B-B14F-4D97-AF65-F5344CB8AC3E}">
        <p14:creationId xmlns:p14="http://schemas.microsoft.com/office/powerpoint/2010/main" val="100716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EE33E-D0F8-47B5-99B8-B09CBEEE5678}"/>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Different types of Ownership</a:t>
            </a:r>
            <a:endParaRPr lang="en-GB" b="1" dirty="0"/>
          </a:p>
        </p:txBody>
      </p:sp>
      <p:sp>
        <p:nvSpPr>
          <p:cNvPr id="3" name="Content Placeholder 2">
            <a:extLst>
              <a:ext uri="{FF2B5EF4-FFF2-40B4-BE49-F238E27FC236}">
                <a16:creationId xmlns:a16="http://schemas.microsoft.com/office/drawing/2014/main" id="{974CA887-2984-40BA-9B04-588C5817D34C}"/>
              </a:ext>
            </a:extLst>
          </p:cNvPr>
          <p:cNvSpPr>
            <a:spLocks noGrp="1"/>
          </p:cNvSpPr>
          <p:nvPr>
            <p:ph idx="1"/>
          </p:nvPr>
        </p:nvSpPr>
        <p:spPr/>
        <p:txBody>
          <a:bodyPr>
            <a:normAutofit/>
          </a:bodyPr>
          <a:lstStyle/>
          <a:p>
            <a:pPr>
              <a:buFont typeface="Wingdings" panose="05000000000000000000" pitchFamily="2" charset="2"/>
              <a:buChar char="§"/>
            </a:pPr>
            <a:r>
              <a:rPr lang="en-GB" altLang="en-US" sz="2400" dirty="0">
                <a:latin typeface="Times New Roman" panose="02020603050405020304" pitchFamily="18" charset="0"/>
                <a:cs typeface="Times New Roman" panose="02020603050405020304" pitchFamily="18" charset="0"/>
              </a:rPr>
              <a:t>Sole trader </a:t>
            </a:r>
          </a:p>
          <a:p>
            <a:pPr>
              <a:buFont typeface="Wingdings" panose="05000000000000000000" pitchFamily="2" charset="2"/>
              <a:buChar char="§"/>
            </a:pPr>
            <a:r>
              <a:rPr lang="en-GB" altLang="en-US" sz="2400" dirty="0">
                <a:latin typeface="Times New Roman" panose="02020603050405020304" pitchFamily="18" charset="0"/>
                <a:cs typeface="Times New Roman" panose="02020603050405020304" pitchFamily="18" charset="0"/>
              </a:rPr>
              <a:t>Partnership </a:t>
            </a:r>
          </a:p>
          <a:p>
            <a:pPr>
              <a:buFont typeface="Wingdings" panose="05000000000000000000" pitchFamily="2" charset="2"/>
              <a:buChar char="§"/>
            </a:pPr>
            <a:r>
              <a:rPr lang="en-GB" altLang="en-US" sz="2400" dirty="0">
                <a:latin typeface="Times New Roman" panose="02020603050405020304" pitchFamily="18" charset="0"/>
                <a:cs typeface="Times New Roman" panose="02020603050405020304" pitchFamily="18" charset="0"/>
              </a:rPr>
              <a:t>Private limited company </a:t>
            </a:r>
          </a:p>
          <a:p>
            <a:pPr>
              <a:buFont typeface="Wingdings" panose="05000000000000000000" pitchFamily="2" charset="2"/>
              <a:buChar char="§"/>
            </a:pPr>
            <a:r>
              <a:rPr lang="en-GB" altLang="en-US" sz="2400" dirty="0">
                <a:latin typeface="Times New Roman" panose="02020603050405020304" pitchFamily="18" charset="0"/>
                <a:cs typeface="Times New Roman" panose="02020603050405020304" pitchFamily="18" charset="0"/>
              </a:rPr>
              <a:t>Public limited company </a:t>
            </a:r>
          </a:p>
          <a:p>
            <a:pPr>
              <a:buFont typeface="Wingdings" panose="05000000000000000000" pitchFamily="2" charset="2"/>
              <a:buChar char="§"/>
            </a:pPr>
            <a:r>
              <a:rPr lang="en-GB" altLang="en-US" sz="2400" dirty="0">
                <a:latin typeface="Times New Roman" panose="02020603050405020304" pitchFamily="18" charset="0"/>
                <a:cs typeface="Times New Roman" panose="02020603050405020304" pitchFamily="18" charset="0"/>
              </a:rPr>
              <a:t>Co-operative </a:t>
            </a:r>
          </a:p>
          <a:p>
            <a:pPr>
              <a:buFont typeface="Wingdings" panose="05000000000000000000" pitchFamily="2" charset="2"/>
              <a:buChar char="§"/>
            </a:pPr>
            <a:r>
              <a:rPr lang="en-GB" altLang="en-US" sz="2400" dirty="0">
                <a:latin typeface="Times New Roman" panose="02020603050405020304" pitchFamily="18" charset="0"/>
                <a:cs typeface="Times New Roman" panose="02020603050405020304" pitchFamily="18" charset="0"/>
              </a:rPr>
              <a:t>Franchise </a:t>
            </a:r>
          </a:p>
          <a:p>
            <a:pPr>
              <a:buFont typeface="Wingdings" panose="05000000000000000000" pitchFamily="2" charset="2"/>
              <a:buChar char="§"/>
            </a:pPr>
            <a:r>
              <a:rPr lang="en-GB" altLang="en-US" sz="2400" dirty="0">
                <a:latin typeface="Times New Roman" panose="02020603050405020304" pitchFamily="18" charset="0"/>
                <a:cs typeface="Times New Roman" panose="02020603050405020304" pitchFamily="18" charset="0"/>
              </a:rPr>
              <a:t>Government/state owned </a:t>
            </a:r>
          </a:p>
          <a:p>
            <a:pPr>
              <a:buFont typeface="Wingdings" panose="05000000000000000000" pitchFamily="2" charset="2"/>
              <a:buChar char="§"/>
            </a:pPr>
            <a:r>
              <a:rPr lang="en-GB" altLang="en-US" sz="2400" dirty="0">
                <a:latin typeface="Times New Roman" panose="02020603050405020304" pitchFamily="18" charset="0"/>
                <a:cs typeface="Times New Roman" panose="02020603050405020304" pitchFamily="18" charset="0"/>
              </a:rPr>
              <a:t>Charity/voluntary/not-for-profit organisations</a:t>
            </a:r>
            <a:endParaRPr lang="en-GB" sz="2400" dirty="0"/>
          </a:p>
        </p:txBody>
      </p:sp>
    </p:spTree>
    <p:extLst>
      <p:ext uri="{BB962C8B-B14F-4D97-AF65-F5344CB8AC3E}">
        <p14:creationId xmlns:p14="http://schemas.microsoft.com/office/powerpoint/2010/main" val="474197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C7894-638E-4026-8887-B23CA0F5CD02}"/>
              </a:ext>
            </a:extLst>
          </p:cNvPr>
          <p:cNvSpPr>
            <a:spLocks noGrp="1"/>
          </p:cNvSpPr>
          <p:nvPr>
            <p:ph type="title"/>
          </p:nvPr>
        </p:nvSpPr>
        <p:spPr>
          <a:xfrm>
            <a:off x="457200" y="274638"/>
            <a:ext cx="8229600" cy="1143000"/>
          </a:xfrm>
        </p:spPr>
        <p:txBody>
          <a:bodyPr anchor="ctr">
            <a:normAutofit/>
          </a:bodyPr>
          <a:lstStyle/>
          <a:p>
            <a:r>
              <a:rPr lang="en-GB" b="1" dirty="0"/>
              <a:t>Stakeholders</a:t>
            </a:r>
          </a:p>
        </p:txBody>
      </p:sp>
      <p:sp>
        <p:nvSpPr>
          <p:cNvPr id="3" name="Content Placeholder 2">
            <a:extLst>
              <a:ext uri="{FF2B5EF4-FFF2-40B4-BE49-F238E27FC236}">
                <a16:creationId xmlns:a16="http://schemas.microsoft.com/office/drawing/2014/main" id="{AE37C67C-391F-461F-A4CD-B7EB9FF8A04D}"/>
              </a:ext>
            </a:extLst>
          </p:cNvPr>
          <p:cNvSpPr>
            <a:spLocks noGrp="1"/>
          </p:cNvSpPr>
          <p:nvPr>
            <p:ph sz="half" idx="1"/>
          </p:nvPr>
        </p:nvSpPr>
        <p:spPr>
          <a:xfrm>
            <a:off x="457200" y="1600201"/>
            <a:ext cx="4402832" cy="3989040"/>
          </a:xfrm>
        </p:spPr>
        <p:txBody>
          <a:bodyPr>
            <a:normAutofit/>
          </a:bodyPr>
          <a:lstStyle/>
          <a:p>
            <a:pPr marL="0" indent="0">
              <a:lnSpc>
                <a:spcPct val="90000"/>
              </a:lnSpc>
              <a:buNone/>
            </a:pPr>
            <a:r>
              <a:rPr lang="en-GB" dirty="0"/>
              <a:t>   </a:t>
            </a:r>
            <a:r>
              <a:rPr lang="en-GB" b="1" dirty="0"/>
              <a:t>Class activity </a:t>
            </a:r>
          </a:p>
          <a:p>
            <a:pPr marL="0" indent="0">
              <a:lnSpc>
                <a:spcPct val="90000"/>
              </a:lnSpc>
              <a:buNone/>
            </a:pPr>
            <a:r>
              <a:rPr lang="en-GB" b="1" dirty="0"/>
              <a:t>Who are the ; </a:t>
            </a:r>
          </a:p>
          <a:p>
            <a:pPr>
              <a:lnSpc>
                <a:spcPct val="90000"/>
              </a:lnSpc>
              <a:buFont typeface="Wingdings" panose="05000000000000000000" pitchFamily="2" charset="2"/>
              <a:buChar char="ü"/>
            </a:pPr>
            <a:r>
              <a:rPr lang="en-GB" dirty="0"/>
              <a:t>Internal stakeholders </a:t>
            </a:r>
          </a:p>
          <a:p>
            <a:pPr>
              <a:lnSpc>
                <a:spcPct val="90000"/>
              </a:lnSpc>
              <a:buFont typeface="Wingdings" panose="05000000000000000000" pitchFamily="2" charset="2"/>
              <a:buChar char="ü"/>
            </a:pPr>
            <a:r>
              <a:rPr lang="en-GB" dirty="0"/>
              <a:t>External stakeholders  in an organization </a:t>
            </a:r>
          </a:p>
          <a:p>
            <a:pPr>
              <a:lnSpc>
                <a:spcPct val="90000"/>
              </a:lnSpc>
            </a:pPr>
            <a:endParaRPr lang="en-GB" dirty="0"/>
          </a:p>
          <a:p>
            <a:pPr>
              <a:lnSpc>
                <a:spcPct val="90000"/>
              </a:lnSpc>
            </a:pPr>
            <a:r>
              <a:rPr lang="en-GB" dirty="0"/>
              <a:t>What are the difference between shareholders and stakeholders   </a:t>
            </a:r>
          </a:p>
        </p:txBody>
      </p:sp>
      <p:pic>
        <p:nvPicPr>
          <p:cNvPr id="5" name="Picture 4" descr="A picture containing drawing&#10;&#10;Description automatically generated">
            <a:extLst>
              <a:ext uri="{FF2B5EF4-FFF2-40B4-BE49-F238E27FC236}">
                <a16:creationId xmlns:a16="http://schemas.microsoft.com/office/drawing/2014/main" id="{6B7C2CB5-F425-480A-AD88-57BBD0B916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569045"/>
            <a:ext cx="4038600" cy="2051352"/>
          </a:xfrm>
          <a:prstGeom prst="rect">
            <a:avLst/>
          </a:prstGeom>
          <a:noFill/>
        </p:spPr>
      </p:pic>
    </p:spTree>
    <p:extLst>
      <p:ext uri="{BB962C8B-B14F-4D97-AF65-F5344CB8AC3E}">
        <p14:creationId xmlns:p14="http://schemas.microsoft.com/office/powerpoint/2010/main" val="1409901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7598E-7520-4B8D-BDB2-61E901DFB856}"/>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Stakeholders</a:t>
            </a:r>
            <a:endParaRPr lang="en-GB" b="1" dirty="0"/>
          </a:p>
        </p:txBody>
      </p:sp>
      <p:sp>
        <p:nvSpPr>
          <p:cNvPr id="3" name="Content Placeholder 2">
            <a:extLst>
              <a:ext uri="{FF2B5EF4-FFF2-40B4-BE49-F238E27FC236}">
                <a16:creationId xmlns:a16="http://schemas.microsoft.com/office/drawing/2014/main" id="{37FEB6EC-5440-47BF-87E9-FA459BE3440D}"/>
              </a:ext>
            </a:extLst>
          </p:cNvPr>
          <p:cNvSpPr>
            <a:spLocks noGrp="1"/>
          </p:cNvSpPr>
          <p:nvPr>
            <p:ph idx="1"/>
          </p:nvPr>
        </p:nvSpPr>
        <p:spPr/>
        <p:txBody>
          <a:bodyPr>
            <a:normAutofit/>
          </a:bodyPr>
          <a:lstStyle/>
          <a:p>
            <a:pPr algn="just">
              <a:buFont typeface="Wingdings" panose="05000000000000000000" pitchFamily="2" charset="2"/>
              <a:buChar char="§"/>
            </a:pPr>
            <a:r>
              <a:rPr lang="en-GB" altLang="en-US" sz="2200" dirty="0">
                <a:latin typeface="Times New Roman" panose="02020603050405020304" pitchFamily="18" charset="0"/>
                <a:cs typeface="Times New Roman" panose="02020603050405020304" pitchFamily="18" charset="0"/>
              </a:rPr>
              <a:t>A person, group or organisation that has interest or concern in an organisation. Stakeholders can affect or be affected by the organisation's actions, objectives and policies. Some examples of key stakeholders are creditors, directors, employees, government (and its agencies), owners (shareholders), suppliers, unions, and the community from which the business draws its resources.</a:t>
            </a:r>
          </a:p>
          <a:p>
            <a:pPr algn="just">
              <a:buFont typeface="Wingdings" panose="05000000000000000000" pitchFamily="2" charset="2"/>
              <a:buChar char="§"/>
            </a:pPr>
            <a:endParaRPr lang="en-GB" altLang="en-US" sz="22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altLang="en-US" sz="2200" dirty="0">
                <a:latin typeface="Times New Roman" panose="02020603050405020304" pitchFamily="18" charset="0"/>
                <a:cs typeface="Times New Roman" panose="02020603050405020304" pitchFamily="18" charset="0"/>
              </a:rPr>
              <a:t>Employees • customers • suppliers • owners • local and national communities • government • trade unions/employer associations • the impact of different stakeholders on organisations • possible conflicts of interest between different stakeholders.</a:t>
            </a:r>
          </a:p>
          <a:p>
            <a:endParaRPr lang="en-GB" dirty="0"/>
          </a:p>
        </p:txBody>
      </p:sp>
    </p:spTree>
    <p:extLst>
      <p:ext uri="{BB962C8B-B14F-4D97-AF65-F5344CB8AC3E}">
        <p14:creationId xmlns:p14="http://schemas.microsoft.com/office/powerpoint/2010/main" val="2335109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445F0-8C88-4077-A4D9-66FA15186536}"/>
              </a:ext>
            </a:extLst>
          </p:cNvPr>
          <p:cNvSpPr>
            <a:spLocks noGrp="1"/>
          </p:cNvSpPr>
          <p:nvPr>
            <p:ph type="title"/>
          </p:nvPr>
        </p:nvSpPr>
        <p:spPr/>
        <p:txBody>
          <a:bodyPr>
            <a:normAutofit fontScale="90000"/>
          </a:bodyPr>
          <a:lstStyle/>
          <a:p>
            <a:r>
              <a:rPr lang="en-GB" altLang="en-US" dirty="0">
                <a:latin typeface="Times New Roman" panose="02020603050405020304" pitchFamily="18" charset="0"/>
                <a:cs typeface="Times New Roman" panose="02020603050405020304" pitchFamily="18" charset="0"/>
              </a:rPr>
              <a:t>Micro, small, medium-sized enterprises (SMEs). </a:t>
            </a:r>
            <a:endParaRPr lang="en-GB" dirty="0"/>
          </a:p>
        </p:txBody>
      </p:sp>
      <p:sp>
        <p:nvSpPr>
          <p:cNvPr id="3" name="Content Placeholder 2">
            <a:extLst>
              <a:ext uri="{FF2B5EF4-FFF2-40B4-BE49-F238E27FC236}">
                <a16:creationId xmlns:a16="http://schemas.microsoft.com/office/drawing/2014/main" id="{5F4F4177-F257-4F16-9E03-A7C1C6FB95F7}"/>
              </a:ext>
            </a:extLst>
          </p:cNvPr>
          <p:cNvSpPr>
            <a:spLocks noGrp="1"/>
          </p:cNvSpPr>
          <p:nvPr>
            <p:ph idx="1"/>
          </p:nvPr>
        </p:nvSpPr>
        <p:spPr/>
        <p:txBody>
          <a:bodyPr>
            <a:normAutofit/>
          </a:bodyPr>
          <a:lstStyle/>
          <a:p>
            <a:pPr algn="just">
              <a:lnSpc>
                <a:spcPct val="150000"/>
              </a:lnSpc>
            </a:pPr>
            <a:endParaRPr lang="en-GB" altLang="en-US" sz="2000" dirty="0">
              <a:latin typeface="Times New Roman" panose="02020603050405020304" pitchFamily="18" charset="0"/>
              <a:cs typeface="Times New Roman" panose="02020603050405020304" pitchFamily="18" charset="0"/>
            </a:endParaRPr>
          </a:p>
          <a:p>
            <a:pPr algn="just">
              <a:lnSpc>
                <a:spcPct val="150000"/>
              </a:lnSpc>
            </a:pPr>
            <a:r>
              <a:rPr lang="en-GB" altLang="en-US" sz="2000" dirty="0">
                <a:latin typeface="Times New Roman" panose="02020603050405020304" pitchFamily="18" charset="0"/>
                <a:cs typeface="Times New Roman" panose="02020603050405020304" pitchFamily="18" charset="0"/>
              </a:rPr>
              <a:t>The European definition of SME follows: "The category of micro, small and medium-sized enterprises (SMEs) is made up of enterprises which employ fewer than 250 persons and which have an annual turnover not exceeding 50 million euro, and an annual balance sheet total not exceeding 43 million euro."</a:t>
            </a:r>
            <a:endParaRPr lang="en-GB" sz="2000" dirty="0"/>
          </a:p>
        </p:txBody>
      </p:sp>
    </p:spTree>
    <p:extLst>
      <p:ext uri="{BB962C8B-B14F-4D97-AF65-F5344CB8AC3E}">
        <p14:creationId xmlns:p14="http://schemas.microsoft.com/office/powerpoint/2010/main" val="2451988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E25D6-F9D8-494F-B5C1-DAD41FFE3320}"/>
              </a:ext>
            </a:extLst>
          </p:cNvPr>
          <p:cNvSpPr>
            <a:spLocks noGrp="1"/>
          </p:cNvSpPr>
          <p:nvPr>
            <p:ph type="title"/>
          </p:nvPr>
        </p:nvSpPr>
        <p:spPr/>
        <p:txBody>
          <a:bodyPr>
            <a:normAutofit fontScale="90000"/>
          </a:bodyPr>
          <a:lstStyle/>
          <a:p>
            <a:r>
              <a:rPr lang="en-GB" altLang="en-US" dirty="0">
                <a:latin typeface="Times New Roman" panose="02020603050405020304" pitchFamily="18" charset="0"/>
                <a:cs typeface="Times New Roman" panose="02020603050405020304" pitchFamily="18" charset="0"/>
              </a:rPr>
              <a:t>Micro, small, medium-sized enterprises (SMEs</a:t>
            </a:r>
            <a:endParaRPr lang="en-GB" dirty="0"/>
          </a:p>
        </p:txBody>
      </p:sp>
      <p:sp>
        <p:nvSpPr>
          <p:cNvPr id="3" name="Content Placeholder 2">
            <a:extLst>
              <a:ext uri="{FF2B5EF4-FFF2-40B4-BE49-F238E27FC236}">
                <a16:creationId xmlns:a16="http://schemas.microsoft.com/office/drawing/2014/main" id="{8E1EB8C7-502C-46B1-A831-79C3D4BB10E0}"/>
              </a:ext>
            </a:extLst>
          </p:cNvPr>
          <p:cNvSpPr>
            <a:spLocks noGrp="1"/>
          </p:cNvSpPr>
          <p:nvPr>
            <p:ph idx="1"/>
          </p:nvPr>
        </p:nvSpPr>
        <p:spPr/>
        <p:txBody>
          <a:bodyPr>
            <a:normAutofit/>
          </a:bodyPr>
          <a:lstStyle/>
          <a:p>
            <a:pPr marL="347663" indent="-239713" algn="just">
              <a:lnSpc>
                <a:spcPct val="150000"/>
              </a:lnSpc>
              <a:buNone/>
            </a:pPr>
            <a:r>
              <a:rPr lang="en-GB" altLang="en-US" sz="2000" dirty="0">
                <a:latin typeface="Times New Roman" panose="02020603050405020304" pitchFamily="18" charset="0"/>
                <a:cs typeface="Times New Roman" panose="02020603050405020304" pitchFamily="18" charset="0"/>
              </a:rPr>
              <a:t>Entrepreneurial organisations with a limited number of employees and/or with fixed financial parameters</a:t>
            </a:r>
            <a:r>
              <a:rPr lang="en-GB" altLang="en-US" sz="2000" b="1" dirty="0">
                <a:latin typeface="Times New Roman" panose="02020603050405020304" pitchFamily="18" charset="0"/>
                <a:cs typeface="Times New Roman" panose="02020603050405020304" pitchFamily="18" charset="0"/>
              </a:rPr>
              <a:t>. </a:t>
            </a:r>
            <a:r>
              <a:rPr lang="en-GB" altLang="en-US" sz="2000" dirty="0">
                <a:latin typeface="Times New Roman" panose="02020603050405020304" pitchFamily="18" charset="0"/>
                <a:cs typeface="Times New Roman" panose="02020603050405020304" pitchFamily="18" charset="0"/>
              </a:rPr>
              <a:t>In general the organisation has less than 250 employees. </a:t>
            </a:r>
          </a:p>
          <a:p>
            <a:pPr marL="347663" indent="-239713" algn="just">
              <a:lnSpc>
                <a:spcPct val="150000"/>
              </a:lnSpc>
              <a:buNone/>
            </a:pPr>
            <a:endParaRPr lang="en-GB" altLang="en-US" sz="2000" dirty="0">
              <a:latin typeface="Times New Roman" panose="02020603050405020304" pitchFamily="18" charset="0"/>
              <a:cs typeface="Times New Roman" panose="02020603050405020304" pitchFamily="18" charset="0"/>
            </a:endParaRPr>
          </a:p>
          <a:p>
            <a:pPr marL="450850" algn="just">
              <a:lnSpc>
                <a:spcPct val="150000"/>
              </a:lnSpc>
            </a:pPr>
            <a:r>
              <a:rPr lang="en-GB" altLang="en-US" sz="2000" dirty="0">
                <a:latin typeface="Times New Roman" panose="02020603050405020304" pitchFamily="18" charset="0"/>
                <a:cs typeface="Times New Roman" panose="02020603050405020304" pitchFamily="18" charset="0"/>
              </a:rPr>
              <a:t>Micro-enterprises employ fewer than 10 people.</a:t>
            </a:r>
          </a:p>
          <a:p>
            <a:pPr marL="450850" algn="just">
              <a:lnSpc>
                <a:spcPct val="150000"/>
              </a:lnSpc>
            </a:pPr>
            <a:r>
              <a:rPr lang="en-GB" altLang="en-US" sz="2000" dirty="0">
                <a:latin typeface="Times New Roman" panose="02020603050405020304" pitchFamily="18" charset="0"/>
                <a:cs typeface="Times New Roman" panose="02020603050405020304" pitchFamily="18" charset="0"/>
              </a:rPr>
              <a:t>Small enterprises fewer than 50 People.</a:t>
            </a:r>
          </a:p>
          <a:p>
            <a:pPr marL="450850" algn="just">
              <a:lnSpc>
                <a:spcPct val="150000"/>
              </a:lnSpc>
            </a:pPr>
            <a:r>
              <a:rPr lang="en-GB" altLang="en-US" sz="2000" dirty="0">
                <a:latin typeface="Times New Roman" panose="02020603050405020304" pitchFamily="18" charset="0"/>
                <a:cs typeface="Times New Roman" panose="02020603050405020304" pitchFamily="18" charset="0"/>
              </a:rPr>
              <a:t>Medium sized enterprises fewer than 250 people.</a:t>
            </a:r>
          </a:p>
          <a:p>
            <a:pPr marL="450850" algn="just">
              <a:lnSpc>
                <a:spcPct val="150000"/>
              </a:lnSpc>
            </a:pPr>
            <a:endParaRPr lang="en-GB" altLang="en-US" sz="20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10860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B0FE91-4BC6-4238-9DF2-1B28CAF1A7AA}"/>
              </a:ext>
            </a:extLst>
          </p:cNvPr>
          <p:cNvSpPr>
            <a:spLocks noGrp="1"/>
          </p:cNvSpPr>
          <p:nvPr>
            <p:ph type="title"/>
          </p:nvPr>
        </p:nvSpPr>
        <p:spPr>
          <a:xfrm>
            <a:off x="457200" y="274638"/>
            <a:ext cx="8229600" cy="1143000"/>
          </a:xfrm>
        </p:spPr>
        <p:txBody>
          <a:bodyPr anchor="ctr">
            <a:normAutofit/>
          </a:bodyPr>
          <a:lstStyle/>
          <a:p>
            <a:pPr marL="0" indent="0">
              <a:lnSpc>
                <a:spcPct val="90000"/>
              </a:lnSpc>
              <a:buNone/>
            </a:pPr>
            <a:r>
              <a:rPr lang="en-GB" sz="3700" b="1"/>
              <a:t>Organizational                               Structure</a:t>
            </a:r>
            <a:endParaRPr lang="en-GB" sz="3700"/>
          </a:p>
        </p:txBody>
      </p:sp>
      <p:pic>
        <p:nvPicPr>
          <p:cNvPr id="5" name="Picture 4" descr="A picture containing drawing&#10;&#10;Description automatically generated">
            <a:extLst>
              <a:ext uri="{FF2B5EF4-FFF2-40B4-BE49-F238E27FC236}">
                <a16:creationId xmlns:a16="http://schemas.microsoft.com/office/drawing/2014/main" id="{5C5FDD93-80C7-418E-A5A8-44EB1853ED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4650" y="1600201"/>
            <a:ext cx="6994700" cy="3917032"/>
          </a:xfrm>
          <a:prstGeom prst="rect">
            <a:avLst/>
          </a:prstGeom>
          <a:noFill/>
        </p:spPr>
      </p:pic>
    </p:spTree>
    <p:extLst>
      <p:ext uri="{BB962C8B-B14F-4D97-AF65-F5344CB8AC3E}">
        <p14:creationId xmlns:p14="http://schemas.microsoft.com/office/powerpoint/2010/main" val="259434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32840-D873-47AD-86EE-2D4EAEAC57D6}"/>
              </a:ext>
            </a:extLst>
          </p:cNvPr>
          <p:cNvSpPr>
            <a:spLocks noGrp="1"/>
          </p:cNvSpPr>
          <p:nvPr>
            <p:ph type="title"/>
          </p:nvPr>
        </p:nvSpPr>
        <p:spPr/>
        <p:txBody>
          <a:bodyPr/>
          <a:lstStyle/>
          <a:p>
            <a:r>
              <a:rPr lang="en-US" dirty="0"/>
              <a:t>Class activity </a:t>
            </a:r>
          </a:p>
        </p:txBody>
      </p:sp>
      <p:sp>
        <p:nvSpPr>
          <p:cNvPr id="3" name="Content Placeholder 2">
            <a:extLst>
              <a:ext uri="{FF2B5EF4-FFF2-40B4-BE49-F238E27FC236}">
                <a16:creationId xmlns:a16="http://schemas.microsoft.com/office/drawing/2014/main" id="{0551B0A9-0600-424A-86CE-36A94C8715C4}"/>
              </a:ext>
            </a:extLst>
          </p:cNvPr>
          <p:cNvSpPr>
            <a:spLocks noGrp="1"/>
          </p:cNvSpPr>
          <p:nvPr>
            <p:ph idx="1"/>
          </p:nvPr>
        </p:nvSpPr>
        <p:spPr>
          <a:xfrm>
            <a:off x="457199" y="1217316"/>
            <a:ext cx="8229600" cy="3917032"/>
          </a:xfrm>
        </p:spPr>
        <p:txBody>
          <a:bodyPr/>
          <a:lstStyle/>
          <a:p>
            <a:pPr marL="0" indent="0">
              <a:buNone/>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Compares and contrasts the organizational structure and culture of ASDA plc to that of British ways.</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1026" name="Picture 2" descr="Icebreakers and Games: Group Activities | Social emotional curriculum, Team  building games, School social work">
            <a:extLst>
              <a:ext uri="{FF2B5EF4-FFF2-40B4-BE49-F238E27FC236}">
                <a16:creationId xmlns:a16="http://schemas.microsoft.com/office/drawing/2014/main" id="{A1DF22DB-A003-49BE-A89B-D6CA4B07FE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2636912"/>
            <a:ext cx="3528392" cy="2808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16849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3666-EE26-4A23-888F-F0BD1D3FDA44}"/>
              </a:ext>
            </a:extLst>
          </p:cNvPr>
          <p:cNvSpPr>
            <a:spLocks noGrp="1"/>
          </p:cNvSpPr>
          <p:nvPr>
            <p:ph type="title"/>
          </p:nvPr>
        </p:nvSpPr>
        <p:spPr/>
        <p:txBody>
          <a:bodyPr/>
          <a:lstStyle/>
          <a:p>
            <a:r>
              <a:rPr lang="en-GB" altLang="en-US" sz="3600" b="1" dirty="0">
                <a:latin typeface="Times New Roman" panose="02020603050405020304" pitchFamily="18" charset="0"/>
                <a:cs typeface="Times New Roman" panose="02020603050405020304" pitchFamily="18" charset="0"/>
              </a:rPr>
              <a:t>Why Have a Structure</a:t>
            </a:r>
            <a:r>
              <a:rPr lang="en-GB" altLang="en-US"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62DCF75-DD0F-4AA5-9B30-69D100591A81}"/>
              </a:ext>
            </a:extLst>
          </p:cNvPr>
          <p:cNvSpPr>
            <a:spLocks noGrp="1"/>
          </p:cNvSpPr>
          <p:nvPr>
            <p:ph idx="1"/>
          </p:nvPr>
        </p:nvSpPr>
        <p:spPr/>
        <p:txBody>
          <a:bodyPr>
            <a:normAutofit/>
          </a:bodyPr>
          <a:lstStyle/>
          <a:p>
            <a:r>
              <a:rPr lang="en-GB" altLang="en-US" sz="2800" dirty="0">
                <a:latin typeface="Times New Roman" panose="02020603050405020304" pitchFamily="18" charset="0"/>
                <a:cs typeface="Times New Roman" panose="02020603050405020304" pitchFamily="18" charset="0"/>
              </a:rPr>
              <a:t>All businesses have to organise  what they do</a:t>
            </a:r>
          </a:p>
          <a:p>
            <a:endParaRPr lang="en-GB" altLang="en-US" sz="2800" dirty="0">
              <a:latin typeface="Times New Roman" panose="02020603050405020304" pitchFamily="18" charset="0"/>
              <a:cs typeface="Times New Roman" panose="02020603050405020304" pitchFamily="18" charset="0"/>
            </a:endParaRPr>
          </a:p>
          <a:p>
            <a:r>
              <a:rPr lang="en-GB" altLang="en-US" sz="2800" dirty="0">
                <a:latin typeface="Times New Roman" panose="02020603050405020304" pitchFamily="18" charset="0"/>
                <a:cs typeface="Times New Roman" panose="02020603050405020304" pitchFamily="18" charset="0"/>
              </a:rPr>
              <a:t>A clear structure makes it easier to see which part of the business does what</a:t>
            </a:r>
          </a:p>
          <a:p>
            <a:pPr>
              <a:buNone/>
            </a:pPr>
            <a:endParaRPr lang="en-GB" altLang="en-US" sz="2800" dirty="0">
              <a:latin typeface="Times New Roman" panose="02020603050405020304" pitchFamily="18" charset="0"/>
              <a:cs typeface="Times New Roman" panose="02020603050405020304" pitchFamily="18" charset="0"/>
            </a:endParaRPr>
          </a:p>
          <a:p>
            <a:r>
              <a:rPr lang="en-GB" altLang="en-US" sz="2800" dirty="0">
                <a:latin typeface="Times New Roman" panose="02020603050405020304" pitchFamily="18" charset="0"/>
                <a:cs typeface="Times New Roman" panose="02020603050405020304" pitchFamily="18" charset="0"/>
              </a:rPr>
              <a:t>There are many ways to structure a business</a:t>
            </a:r>
          </a:p>
          <a:p>
            <a:endParaRPr lang="en-GB" dirty="0"/>
          </a:p>
        </p:txBody>
      </p:sp>
    </p:spTree>
    <p:extLst>
      <p:ext uri="{BB962C8B-B14F-4D97-AF65-F5344CB8AC3E}">
        <p14:creationId xmlns:p14="http://schemas.microsoft.com/office/powerpoint/2010/main" val="3186264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F1051-A331-44FA-A3DC-26F9E514016B}"/>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Types of organizational structure </a:t>
            </a:r>
          </a:p>
        </p:txBody>
      </p:sp>
      <p:sp>
        <p:nvSpPr>
          <p:cNvPr id="3" name="Content Placeholder 2">
            <a:extLst>
              <a:ext uri="{FF2B5EF4-FFF2-40B4-BE49-F238E27FC236}">
                <a16:creationId xmlns:a16="http://schemas.microsoft.com/office/drawing/2014/main" id="{A5C42D7C-E8B3-4C12-B047-BF97B9906EA1}"/>
              </a:ext>
            </a:extLst>
          </p:cNvPr>
          <p:cNvSpPr>
            <a:spLocks noGrp="1"/>
          </p:cNvSpPr>
          <p:nvPr>
            <p:ph idx="1"/>
          </p:nvPr>
        </p:nvSpPr>
        <p:spPr/>
        <p:txBody>
          <a:bodyPr>
            <a:normAutofit fontScale="77500" lnSpcReduction="20000"/>
          </a:bodyPr>
          <a:lstStyle/>
          <a:p>
            <a:pPr algn="just">
              <a:lnSpc>
                <a:spcPct val="170000"/>
              </a:lnSpc>
            </a:pPr>
            <a:r>
              <a:rPr lang="en-GB" altLang="en-US" sz="2900" b="1" dirty="0">
                <a:latin typeface="Times New Roman" panose="02020603050405020304" pitchFamily="18" charset="0"/>
                <a:cs typeface="Times New Roman" panose="02020603050405020304" pitchFamily="18" charset="0"/>
              </a:rPr>
              <a:t>Flat structure: </a:t>
            </a:r>
            <a:r>
              <a:rPr lang="en-GB" altLang="en-US" sz="2900" dirty="0">
                <a:latin typeface="Times New Roman" panose="02020603050405020304" pitchFamily="18" charset="0"/>
                <a:cs typeface="Times New Roman" panose="02020603050405020304" pitchFamily="18" charset="0"/>
              </a:rPr>
              <a:t>is when the business either has no management layers or where ‘chain of command’ is very short and staff level employees all report to one overall manager. </a:t>
            </a:r>
          </a:p>
          <a:p>
            <a:pPr algn="just">
              <a:buNone/>
            </a:pPr>
            <a:endParaRPr lang="en-GB" altLang="en-US" sz="2900" dirty="0">
              <a:latin typeface="Times New Roman" panose="02020603050405020304" pitchFamily="18" charset="0"/>
              <a:cs typeface="Times New Roman" panose="02020603050405020304" pitchFamily="18" charset="0"/>
            </a:endParaRPr>
          </a:p>
          <a:p>
            <a:pPr algn="just">
              <a:lnSpc>
                <a:spcPct val="170000"/>
              </a:lnSpc>
            </a:pPr>
            <a:r>
              <a:rPr lang="en-GB" altLang="en-US" sz="2900" b="1" dirty="0">
                <a:latin typeface="Times New Roman" panose="02020603050405020304" pitchFamily="18" charset="0"/>
                <a:cs typeface="Times New Roman" panose="02020603050405020304" pitchFamily="18" charset="0"/>
              </a:rPr>
              <a:t>Hierarchy or tall </a:t>
            </a:r>
            <a:r>
              <a:rPr lang="en-GB" altLang="en-US" sz="2900" dirty="0">
                <a:latin typeface="Times New Roman" panose="02020603050405020304" pitchFamily="18" charset="0"/>
                <a:cs typeface="Times New Roman" panose="02020603050405020304" pitchFamily="18" charset="0"/>
              </a:rPr>
              <a:t>: A hierarchical or ‘tall’ structure has a longer ‘chain of command’. Employees are ranked at many different levels within the organisation; each level is one above the other. </a:t>
            </a:r>
          </a:p>
          <a:p>
            <a:pPr algn="just"/>
            <a:endParaRPr lang="en-GB" altLang="en-US" sz="29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92167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3B22D-D393-4B91-8A3F-974A95FB4CB6}"/>
              </a:ext>
            </a:extLst>
          </p:cNvPr>
          <p:cNvSpPr>
            <a:spLocks noGrp="1"/>
          </p:cNvSpPr>
          <p:nvPr>
            <p:ph type="title"/>
          </p:nvPr>
        </p:nvSpPr>
        <p:spPr/>
        <p:txBody>
          <a:bodyPr>
            <a:normAutofit/>
          </a:bodyPr>
          <a:lstStyle/>
          <a:p>
            <a:r>
              <a:rPr lang="en-GB" altLang="en-US" sz="3200" b="1" dirty="0">
                <a:latin typeface="Times New Roman" panose="02020603050405020304" pitchFamily="18" charset="0"/>
                <a:cs typeface="Times New Roman" panose="02020603050405020304" pitchFamily="18" charset="0"/>
              </a:rPr>
              <a:t>Comparison</a:t>
            </a:r>
            <a:endParaRPr lang="en-GB" sz="3200" b="1"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9ACBBC84-305F-4CB3-9E56-8C68CB949D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7350" y="1886744"/>
            <a:ext cx="5829300" cy="3343275"/>
          </a:xfrm>
        </p:spPr>
      </p:pic>
    </p:spTree>
    <p:extLst>
      <p:ext uri="{BB962C8B-B14F-4D97-AF65-F5344CB8AC3E}">
        <p14:creationId xmlns:p14="http://schemas.microsoft.com/office/powerpoint/2010/main" val="18586082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EFE20-2E72-4617-88B9-0B9CDE52EC67}"/>
              </a:ext>
            </a:extLst>
          </p:cNvPr>
          <p:cNvSpPr>
            <a:spLocks noGrp="1"/>
          </p:cNvSpPr>
          <p:nvPr>
            <p:ph type="title"/>
          </p:nvPr>
        </p:nvSpPr>
        <p:spPr/>
        <p:txBody>
          <a:bodyPr>
            <a:normAutofit/>
          </a:bodyPr>
          <a:lstStyle/>
          <a:p>
            <a:r>
              <a:rPr lang="en-GB" altLang="en-US" sz="4000" b="1" dirty="0">
                <a:latin typeface="Times New Roman" panose="02020603050405020304" pitchFamily="18" charset="0"/>
                <a:cs typeface="Times New Roman" panose="02020603050405020304" pitchFamily="18" charset="0"/>
              </a:rPr>
              <a:t>Span of Control</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CBAFE91-798F-416B-A6C6-C0417285C3C2}"/>
              </a:ext>
            </a:extLst>
          </p:cNvPr>
          <p:cNvSpPr>
            <a:spLocks noGrp="1"/>
          </p:cNvSpPr>
          <p:nvPr>
            <p:ph idx="1"/>
          </p:nvPr>
        </p:nvSpPr>
        <p:spPr/>
        <p:txBody>
          <a:bodyPr/>
          <a:lstStyle/>
          <a:p>
            <a:r>
              <a:rPr lang="en-GB" altLang="en-US" sz="2400" dirty="0">
                <a:latin typeface="Times New Roman" panose="02020603050405020304" pitchFamily="18" charset="0"/>
                <a:cs typeface="Times New Roman" panose="02020603050405020304" pitchFamily="18" charset="0"/>
              </a:rPr>
              <a:t>The principle of the </a:t>
            </a:r>
            <a:r>
              <a:rPr lang="en-GB" altLang="en-US" sz="2400" b="1" dirty="0">
                <a:latin typeface="Times New Roman" panose="02020603050405020304" pitchFamily="18" charset="0"/>
                <a:cs typeface="Times New Roman" panose="02020603050405020304" pitchFamily="18" charset="0"/>
              </a:rPr>
              <a:t>span of control is:  </a:t>
            </a:r>
          </a:p>
          <a:p>
            <a:pPr marL="0" indent="0">
              <a:buNone/>
            </a:pPr>
            <a:endParaRPr lang="en-GB" altLang="en-US" sz="2400" dirty="0">
              <a:latin typeface="Times New Roman" panose="02020603050405020304" pitchFamily="18" charset="0"/>
              <a:cs typeface="Times New Roman" panose="02020603050405020304" pitchFamily="18" charset="0"/>
            </a:endParaRPr>
          </a:p>
          <a:p>
            <a:pPr marL="0" indent="0">
              <a:buNone/>
            </a:pPr>
            <a:r>
              <a:rPr lang="en-GB" altLang="en-US" sz="2400" dirty="0">
                <a:latin typeface="Times New Roman" panose="02020603050405020304" pitchFamily="18" charset="0"/>
                <a:cs typeface="Times New Roman" panose="02020603050405020304" pitchFamily="18" charset="0"/>
              </a:rPr>
              <a:t>The number of subordinates who report directly to a given manager or superior.</a:t>
            </a:r>
          </a:p>
          <a:p>
            <a:endParaRPr lang="en-GB" dirty="0"/>
          </a:p>
        </p:txBody>
      </p:sp>
    </p:spTree>
    <p:extLst>
      <p:ext uri="{BB962C8B-B14F-4D97-AF65-F5344CB8AC3E}">
        <p14:creationId xmlns:p14="http://schemas.microsoft.com/office/powerpoint/2010/main" val="32504224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9308B-3686-4671-A01F-73E1844913AD}"/>
              </a:ext>
            </a:extLst>
          </p:cNvPr>
          <p:cNvSpPr>
            <a:spLocks noGrp="1"/>
          </p:cNvSpPr>
          <p:nvPr>
            <p:ph type="title"/>
          </p:nvPr>
        </p:nvSpPr>
        <p:spPr>
          <a:xfrm>
            <a:off x="457200" y="274638"/>
            <a:ext cx="8229600" cy="922114"/>
          </a:xfrm>
        </p:spPr>
        <p:txBody>
          <a:bodyPr>
            <a:normAutofit/>
          </a:bodyPr>
          <a:lstStyle/>
          <a:p>
            <a:r>
              <a:rPr lang="en-GB" altLang="en-US" sz="3600" b="1" dirty="0">
                <a:latin typeface="Times New Roman" panose="02020603050405020304" pitchFamily="18" charset="0"/>
                <a:cs typeface="Times New Roman" panose="02020603050405020304" pitchFamily="18" charset="0"/>
              </a:rPr>
              <a:t>Factors influencing the span of control</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A1DDF57-92D5-4D31-9E10-2CDB55D434C3}"/>
              </a:ext>
            </a:extLst>
          </p:cNvPr>
          <p:cNvSpPr>
            <a:spLocks noGrp="1"/>
          </p:cNvSpPr>
          <p:nvPr>
            <p:ph idx="1"/>
          </p:nvPr>
        </p:nvSpPr>
        <p:spPr>
          <a:xfrm>
            <a:off x="457200" y="1196752"/>
            <a:ext cx="8229600" cy="4320481"/>
          </a:xfrm>
        </p:spPr>
        <p:txBody>
          <a:bodyPr>
            <a:noAutofit/>
          </a:bodyPr>
          <a:lstStyle/>
          <a:p>
            <a:pPr algn="just">
              <a:lnSpc>
                <a:spcPct val="150000"/>
              </a:lnSpc>
            </a:pPr>
            <a:r>
              <a:rPr lang="en-GB" altLang="en-US" sz="2400" dirty="0">
                <a:latin typeface="Times New Roman" panose="02020603050405020304" pitchFamily="18" charset="0"/>
                <a:cs typeface="Times New Roman" panose="02020603050405020304" pitchFamily="18" charset="0"/>
              </a:rPr>
              <a:t>Nature of the organisation, complexity of work, range of responsibilities</a:t>
            </a:r>
          </a:p>
          <a:p>
            <a:pPr algn="just">
              <a:lnSpc>
                <a:spcPct val="150000"/>
              </a:lnSpc>
            </a:pPr>
            <a:r>
              <a:rPr lang="en-GB" altLang="en-US" sz="2400" dirty="0">
                <a:latin typeface="Times New Roman" panose="02020603050405020304" pitchFamily="18" charset="0"/>
                <a:cs typeface="Times New Roman" panose="02020603050405020304" pitchFamily="18" charset="0"/>
              </a:rPr>
              <a:t>Ability and personal qualities of the manager</a:t>
            </a:r>
          </a:p>
          <a:p>
            <a:pPr algn="just">
              <a:lnSpc>
                <a:spcPct val="150000"/>
              </a:lnSpc>
            </a:pPr>
            <a:r>
              <a:rPr lang="en-GB" altLang="en-US" sz="2400" dirty="0">
                <a:latin typeface="Times New Roman" panose="02020603050405020304" pitchFamily="18" charset="0"/>
                <a:cs typeface="Times New Roman" panose="02020603050405020304" pitchFamily="18" charset="0"/>
              </a:rPr>
              <a:t>Amount of time manager is available to spend on subordinates</a:t>
            </a:r>
          </a:p>
          <a:p>
            <a:pPr algn="just">
              <a:lnSpc>
                <a:spcPct val="150000"/>
              </a:lnSpc>
            </a:pPr>
            <a:r>
              <a:rPr lang="en-GB" altLang="en-US" sz="2400" dirty="0">
                <a:latin typeface="Times New Roman" panose="02020603050405020304" pitchFamily="18" charset="0"/>
                <a:cs typeface="Times New Roman" panose="02020603050405020304" pitchFamily="18" charset="0"/>
              </a:rPr>
              <a:t>Ability and training of subordinates</a:t>
            </a:r>
          </a:p>
          <a:p>
            <a:pPr algn="just">
              <a:lnSpc>
                <a:spcPct val="150000"/>
              </a:lnSpc>
            </a:pPr>
            <a:r>
              <a:rPr lang="en-GB" altLang="en-US" sz="2400" dirty="0">
                <a:latin typeface="Times New Roman" panose="02020603050405020304" pitchFamily="18" charset="0"/>
                <a:cs typeface="Times New Roman" panose="02020603050405020304" pitchFamily="18" charset="0"/>
              </a:rPr>
              <a:t>Effectiveness of co-ordination and nature of communication</a:t>
            </a:r>
          </a:p>
          <a:p>
            <a:pPr algn="just">
              <a:lnSpc>
                <a:spcPct val="150000"/>
              </a:lnSpc>
            </a:pPr>
            <a:r>
              <a:rPr lang="en-GB" altLang="en-US" sz="2400" dirty="0">
                <a:latin typeface="Times New Roman" panose="02020603050405020304" pitchFamily="18" charset="0"/>
                <a:cs typeface="Times New Roman" panose="02020603050405020304" pitchFamily="18" charset="0"/>
              </a:rPr>
              <a:t>Physical location</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6812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22931-6279-4F83-84D1-AC378D136907}"/>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Span of control</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D5019D3-C173-43B0-83ED-1956CB58B53C}"/>
              </a:ext>
            </a:extLst>
          </p:cNvPr>
          <p:cNvSpPr>
            <a:spLocks noGrp="1"/>
          </p:cNvSpPr>
          <p:nvPr>
            <p:ph idx="1"/>
          </p:nvPr>
        </p:nvSpPr>
        <p:spPr/>
        <p:txBody>
          <a:bodyPr/>
          <a:lstStyle/>
          <a:p>
            <a:pPr marL="0" indent="0">
              <a:buNone/>
            </a:pPr>
            <a:r>
              <a:rPr lang="en-GB" altLang="en-US" sz="2800" dirty="0">
                <a:latin typeface="Times New Roman" panose="02020603050405020304" pitchFamily="18" charset="0"/>
                <a:cs typeface="Times New Roman" panose="02020603050405020304" pitchFamily="18" charset="0"/>
              </a:rPr>
              <a:t>                                                        Span of control 3</a:t>
            </a:r>
          </a:p>
          <a:p>
            <a:endParaRPr lang="en-GB" altLang="en-US" dirty="0">
              <a:latin typeface="Times New Roman" panose="02020603050405020304" pitchFamily="18" charset="0"/>
              <a:cs typeface="Times New Roman" panose="02020603050405020304" pitchFamily="18" charset="0"/>
            </a:endParaRPr>
          </a:p>
          <a:p>
            <a:endParaRPr lang="en-GB" altLang="en-US" dirty="0">
              <a:latin typeface="Times New Roman" panose="02020603050405020304" pitchFamily="18" charset="0"/>
              <a:cs typeface="Times New Roman" panose="02020603050405020304" pitchFamily="18" charset="0"/>
            </a:endParaRPr>
          </a:p>
          <a:p>
            <a:endParaRPr lang="en-GB" altLang="en-US" dirty="0">
              <a:latin typeface="Times New Roman" panose="02020603050405020304" pitchFamily="18" charset="0"/>
              <a:cs typeface="Times New Roman" panose="02020603050405020304" pitchFamily="18" charset="0"/>
            </a:endParaRPr>
          </a:p>
          <a:p>
            <a:endParaRPr lang="en-GB" dirty="0"/>
          </a:p>
        </p:txBody>
      </p:sp>
      <p:pic>
        <p:nvPicPr>
          <p:cNvPr id="4" name="Picture 3" descr="bus-people-spanofcontrol-eg1">
            <a:extLst>
              <a:ext uri="{FF2B5EF4-FFF2-40B4-BE49-F238E27FC236}">
                <a16:creationId xmlns:a16="http://schemas.microsoft.com/office/drawing/2014/main" id="{E539F10A-200D-4351-BE30-BC931FCFDD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325" y="2492896"/>
            <a:ext cx="3759675"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picture-26">
            <a:extLst>
              <a:ext uri="{FF2B5EF4-FFF2-40B4-BE49-F238E27FC236}">
                <a16:creationId xmlns:a16="http://schemas.microsoft.com/office/drawing/2014/main" id="{840BE6BA-48D0-403F-BD5C-42D99362E7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2708920"/>
            <a:ext cx="3743325"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8798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A4CCF-1A27-474F-94A8-8DA509B5B168}"/>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Chain of command</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BD3DEC5-7BAA-4E87-80DB-4A069101C723}"/>
              </a:ext>
            </a:extLst>
          </p:cNvPr>
          <p:cNvSpPr>
            <a:spLocks noGrp="1"/>
          </p:cNvSpPr>
          <p:nvPr>
            <p:ph idx="1"/>
          </p:nvPr>
        </p:nvSpPr>
        <p:spPr/>
        <p:txBody>
          <a:bodyPr>
            <a:normAutofit/>
          </a:bodyPr>
          <a:lstStyle/>
          <a:p>
            <a:endParaRPr lang="en-GB" altLang="en-US" sz="2800" dirty="0">
              <a:latin typeface="Times New Roman" panose="02020603050405020304" pitchFamily="18" charset="0"/>
              <a:cs typeface="Times New Roman" panose="02020603050405020304" pitchFamily="18" charset="0"/>
            </a:endParaRPr>
          </a:p>
          <a:p>
            <a:r>
              <a:rPr lang="en-GB" altLang="en-US" sz="2800" dirty="0">
                <a:latin typeface="Times New Roman" panose="02020603050405020304" pitchFamily="18" charset="0"/>
                <a:cs typeface="Times New Roman" panose="02020603050405020304" pitchFamily="18" charset="0"/>
              </a:rPr>
              <a:t>Establishes the vertical graduation of authority and responsibility</a:t>
            </a:r>
          </a:p>
          <a:p>
            <a:r>
              <a:rPr lang="en-GB" altLang="en-US" sz="2800" dirty="0">
                <a:latin typeface="Times New Roman" panose="02020603050405020304" pitchFamily="18" charset="0"/>
                <a:cs typeface="Times New Roman" panose="02020603050405020304" pitchFamily="18" charset="0"/>
              </a:rPr>
              <a:t>Provides the framework for superior –subordinate relationships</a:t>
            </a:r>
          </a:p>
          <a:p>
            <a:r>
              <a:rPr lang="en-GB" altLang="en-US" sz="2800" dirty="0">
                <a:latin typeface="Times New Roman" panose="02020603050405020304" pitchFamily="18" charset="0"/>
                <a:cs typeface="Times New Roman" panose="02020603050405020304" pitchFamily="18" charset="0"/>
              </a:rPr>
              <a:t>Often represented through organisation charts</a:t>
            </a:r>
          </a:p>
          <a:p>
            <a:r>
              <a:rPr lang="en-GB" altLang="en-US" sz="2800" dirty="0">
                <a:latin typeface="Times New Roman" panose="02020603050405020304" pitchFamily="18" charset="0"/>
                <a:cs typeface="Times New Roman" panose="02020603050405020304" pitchFamily="18" charset="0"/>
              </a:rPr>
              <a:t>Shows a clear line of authority and responsibility</a:t>
            </a:r>
          </a:p>
          <a:p>
            <a:endParaRPr lang="en-GB" dirty="0"/>
          </a:p>
        </p:txBody>
      </p:sp>
    </p:spTree>
    <p:extLst>
      <p:ext uri="{BB962C8B-B14F-4D97-AF65-F5344CB8AC3E}">
        <p14:creationId xmlns:p14="http://schemas.microsoft.com/office/powerpoint/2010/main" val="29437657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FBD9A-0308-4823-9B4E-5395BBDCFFA2}"/>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Organizational structure</a:t>
            </a:r>
            <a:endParaRPr lang="en-GB" dirty="0"/>
          </a:p>
        </p:txBody>
      </p:sp>
      <p:pic>
        <p:nvPicPr>
          <p:cNvPr id="5" name="Content Placeholder 4">
            <a:extLst>
              <a:ext uri="{FF2B5EF4-FFF2-40B4-BE49-F238E27FC236}">
                <a16:creationId xmlns:a16="http://schemas.microsoft.com/office/drawing/2014/main" id="{F23FB184-590A-41B3-8D8A-DBDA1AA4F81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26984"/>
            <a:ext cx="8229600" cy="3662795"/>
          </a:xfrm>
        </p:spPr>
      </p:pic>
    </p:spTree>
    <p:extLst>
      <p:ext uri="{BB962C8B-B14F-4D97-AF65-F5344CB8AC3E}">
        <p14:creationId xmlns:p14="http://schemas.microsoft.com/office/powerpoint/2010/main" val="35402594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8C27D-8B16-48DF-ACAE-2FDB73319805}"/>
              </a:ext>
            </a:extLst>
          </p:cNvPr>
          <p:cNvSpPr>
            <a:spLocks noGrp="1"/>
          </p:cNvSpPr>
          <p:nvPr>
            <p:ph type="title"/>
          </p:nvPr>
        </p:nvSpPr>
        <p:spPr/>
        <p:txBody>
          <a:bodyPr>
            <a:normAutofit/>
          </a:bodyPr>
          <a:lstStyle/>
          <a:p>
            <a:r>
              <a:rPr lang="en-GB" altLang="en-US" sz="4000" b="1" dirty="0">
                <a:latin typeface="Times New Roman" panose="02020603050405020304" pitchFamily="18" charset="0"/>
                <a:cs typeface="Times New Roman" panose="02020603050405020304" pitchFamily="18" charset="0"/>
              </a:rPr>
              <a:t>The concept of culture </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2831BB9-FBA2-48FC-8FA9-45F0D66FCD56}"/>
              </a:ext>
            </a:extLst>
          </p:cNvPr>
          <p:cNvSpPr>
            <a:spLocks noGrp="1"/>
          </p:cNvSpPr>
          <p:nvPr>
            <p:ph idx="1"/>
          </p:nvPr>
        </p:nvSpPr>
        <p:spPr/>
        <p:txBody>
          <a:bodyPr>
            <a:normAutofit/>
          </a:bodyPr>
          <a:lstStyle/>
          <a:p>
            <a:pPr>
              <a:buNone/>
              <a:defRPr/>
            </a:pPr>
            <a:r>
              <a:rPr lang="nl-NL" altLang="en-US" b="1" dirty="0">
                <a:ea typeface="ＭＳ Ｐゴシック" pitchFamily="4" charset="-128"/>
              </a:rPr>
              <a:t>What culture is?/is not?</a:t>
            </a:r>
            <a:endParaRPr lang="en-US" altLang="en-US" b="1" dirty="0">
              <a:ea typeface="ＭＳ Ｐゴシック" pitchFamily="4" charset="-128"/>
            </a:endParaRPr>
          </a:p>
          <a:p>
            <a:pPr marL="290513" indent="-290513">
              <a:defRPr/>
            </a:pPr>
            <a:r>
              <a:rPr lang="en-US" altLang="en-US" sz="2400" dirty="0">
                <a:latin typeface="Times New Roman" panose="02020603050405020304" pitchFamily="18" charset="0"/>
                <a:ea typeface="ＭＳ Ｐゴシック" pitchFamily="4" charset="-128"/>
                <a:cs typeface="Times New Roman" panose="02020603050405020304" pitchFamily="18" charset="0"/>
              </a:rPr>
              <a:t>Culture is a code of attitudes, norms and values, the way of thinking... </a:t>
            </a:r>
          </a:p>
          <a:p>
            <a:pPr marL="290513" indent="-290513">
              <a:defRPr/>
            </a:pPr>
            <a:r>
              <a:rPr lang="en-US" altLang="en-US" sz="2400" dirty="0">
                <a:latin typeface="Times New Roman" panose="02020603050405020304" pitchFamily="18" charset="0"/>
                <a:ea typeface="ＭＳ Ｐゴシック" pitchFamily="4" charset="-128"/>
                <a:cs typeface="Times New Roman" panose="02020603050405020304" pitchFamily="18" charset="0"/>
              </a:rPr>
              <a:t>Culture determines:</a:t>
            </a:r>
          </a:p>
          <a:p>
            <a:pPr marL="641350" lvl="1" indent="-350838">
              <a:defRPr/>
            </a:pPr>
            <a:r>
              <a:rPr lang="en-US" altLang="en-US" sz="2400" dirty="0">
                <a:latin typeface="Times New Roman" panose="02020603050405020304" pitchFamily="18" charset="0"/>
                <a:ea typeface="ＭＳ Ｐゴシック" pitchFamily="4" charset="-128"/>
                <a:cs typeface="Times New Roman" panose="02020603050405020304" pitchFamily="18" charset="0"/>
              </a:rPr>
              <a:t>How we see ourselves</a:t>
            </a:r>
          </a:p>
          <a:p>
            <a:pPr marL="641350" lvl="1" indent="-350838">
              <a:defRPr/>
            </a:pPr>
            <a:r>
              <a:rPr lang="en-US" altLang="en-US" sz="2400" dirty="0">
                <a:latin typeface="Times New Roman" panose="02020603050405020304" pitchFamily="18" charset="0"/>
                <a:ea typeface="ＭＳ Ｐゴシック" pitchFamily="4" charset="-128"/>
                <a:cs typeface="Times New Roman" panose="02020603050405020304" pitchFamily="18" charset="0"/>
              </a:rPr>
              <a:t>How we see the world </a:t>
            </a:r>
          </a:p>
          <a:p>
            <a:pPr marL="290513" indent="-290513">
              <a:defRPr/>
            </a:pPr>
            <a:r>
              <a:rPr lang="en-US" altLang="en-US" sz="2400" dirty="0">
                <a:latin typeface="Times New Roman" panose="02020603050405020304" pitchFamily="18" charset="0"/>
                <a:ea typeface="ＭＳ Ｐゴシック" pitchFamily="4" charset="-128"/>
                <a:cs typeface="Times New Roman" panose="02020603050405020304" pitchFamily="18" charset="0"/>
              </a:rPr>
              <a:t>Culture is not right or wrong, inherited, about individual behavior...</a:t>
            </a:r>
            <a:endParaRPr lang="en-GB" altLang="en-US" sz="2400" dirty="0">
              <a:latin typeface="Times New Roman" panose="02020603050405020304" pitchFamily="18" charset="0"/>
              <a:ea typeface="ＭＳ Ｐゴシック" pitchFamily="4"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40580742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EA5FC-5B9D-4B03-9A1E-6FC43FAB3E5E}"/>
              </a:ext>
            </a:extLst>
          </p:cNvPr>
          <p:cNvSpPr>
            <a:spLocks noGrp="1"/>
          </p:cNvSpPr>
          <p:nvPr>
            <p:ph type="title"/>
          </p:nvPr>
        </p:nvSpPr>
        <p:spPr/>
        <p:txBody>
          <a:bodyPr>
            <a:normAutofit/>
          </a:bodyPr>
          <a:lstStyle/>
          <a:p>
            <a:r>
              <a:rPr lang="nl-NL" altLang="en-US" sz="4000" b="1" dirty="0">
                <a:ea typeface="ＭＳ Ｐゴシック" pitchFamily="4" charset="-128"/>
              </a:rPr>
              <a:t>What is culture?</a:t>
            </a:r>
            <a:endParaRPr lang="en-GB" sz="4000" dirty="0"/>
          </a:p>
        </p:txBody>
      </p:sp>
      <p:sp>
        <p:nvSpPr>
          <p:cNvPr id="3" name="Content Placeholder 2">
            <a:extLst>
              <a:ext uri="{FF2B5EF4-FFF2-40B4-BE49-F238E27FC236}">
                <a16:creationId xmlns:a16="http://schemas.microsoft.com/office/drawing/2014/main" id="{519CA3AE-E9C9-421B-B34E-526E707D76A7}"/>
              </a:ext>
            </a:extLst>
          </p:cNvPr>
          <p:cNvSpPr>
            <a:spLocks noGrp="1"/>
          </p:cNvSpPr>
          <p:nvPr>
            <p:ph idx="1"/>
          </p:nvPr>
        </p:nvSpPr>
        <p:spPr/>
        <p:txBody>
          <a:bodyPr/>
          <a:lstStyle/>
          <a:p>
            <a:pPr algn="just"/>
            <a:r>
              <a:rPr lang="en-GB" altLang="en-US" sz="2800" dirty="0">
                <a:latin typeface="Times New Roman" panose="02020603050405020304" pitchFamily="18" charset="0"/>
                <a:cs typeface="Times New Roman" panose="02020603050405020304" pitchFamily="18" charset="0"/>
              </a:rPr>
              <a:t>Culture is a set of values, beliefs, and understanding that are shared by members of an organization. </a:t>
            </a:r>
          </a:p>
          <a:p>
            <a:pPr marL="0" indent="0" algn="just">
              <a:buNone/>
            </a:pPr>
            <a:endParaRPr lang="en-GB" altLang="en-US" sz="2800" dirty="0">
              <a:latin typeface="Times New Roman" panose="02020603050405020304" pitchFamily="18" charset="0"/>
              <a:cs typeface="Times New Roman" panose="02020603050405020304" pitchFamily="18" charset="0"/>
            </a:endParaRPr>
          </a:p>
          <a:p>
            <a:pPr algn="just"/>
            <a:r>
              <a:rPr lang="en-GB" altLang="en-US" sz="2800" dirty="0">
                <a:latin typeface="Times New Roman" panose="02020603050405020304" pitchFamily="18" charset="0"/>
                <a:cs typeface="Times New Roman" panose="02020603050405020304" pitchFamily="18" charset="0"/>
              </a:rPr>
              <a:t>Cultures define basic organizational values and communicate to new members the correct way to think and act, and how things ought to be done.</a:t>
            </a:r>
          </a:p>
          <a:p>
            <a:pPr algn="just">
              <a:buFontTx/>
              <a:buNone/>
            </a:pPr>
            <a:endParaRPr lang="en-GB" altLang="en-US" sz="2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14231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7E4F0-65CD-4094-AC2E-ADBDB1EB8931}"/>
              </a:ext>
            </a:extLst>
          </p:cNvPr>
          <p:cNvSpPr>
            <a:spLocks noGrp="1"/>
          </p:cNvSpPr>
          <p:nvPr>
            <p:ph type="title"/>
          </p:nvPr>
        </p:nvSpPr>
        <p:spPr/>
        <p:txBody>
          <a:bodyPr>
            <a:normAutofit/>
          </a:bodyPr>
          <a:lstStyle/>
          <a:p>
            <a:r>
              <a:rPr lang="en-GB" altLang="en-US" sz="3600" b="1" dirty="0">
                <a:latin typeface="Times New Roman" panose="02020603050405020304" pitchFamily="18" charset="0"/>
                <a:cs typeface="Times New Roman" panose="02020603050405020304" pitchFamily="18" charset="0"/>
              </a:rPr>
              <a:t>Three Layers of Culture </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44237D1-B28B-461F-871F-9BDC2A26F1EB}"/>
              </a:ext>
            </a:extLst>
          </p:cNvPr>
          <p:cNvSpPr>
            <a:spLocks noGrp="1"/>
          </p:cNvSpPr>
          <p:nvPr>
            <p:ph idx="1"/>
          </p:nvPr>
        </p:nvSpPr>
        <p:spPr/>
        <p:txBody>
          <a:bodyPr/>
          <a:lstStyle/>
          <a:p>
            <a:pPr marL="409575" indent="-409575">
              <a:buNone/>
            </a:pPr>
            <a:r>
              <a:rPr lang="en-US" altLang="en-US" sz="2400" b="1" dirty="0">
                <a:latin typeface="Times New Roman" panose="02020603050405020304" pitchFamily="18" charset="0"/>
                <a:cs typeface="Times New Roman" panose="02020603050405020304" pitchFamily="18" charset="0"/>
              </a:rPr>
              <a:t>The concept of culture has three layers: </a:t>
            </a:r>
          </a:p>
          <a:p>
            <a:pPr marL="409575" indent="-409575">
              <a:buFontTx/>
              <a:buAutoNum type="arabicParenR"/>
            </a:pPr>
            <a:r>
              <a:rPr lang="en-US" altLang="en-US" sz="2400" dirty="0">
                <a:latin typeface="Times New Roman" panose="02020603050405020304" pitchFamily="18" charset="0"/>
                <a:cs typeface="Times New Roman" panose="02020603050405020304" pitchFamily="18" charset="0"/>
              </a:rPr>
              <a:t>Artefacts and attitudes</a:t>
            </a:r>
          </a:p>
          <a:p>
            <a:pPr marL="809625" lvl="1" indent="-325438"/>
            <a:r>
              <a:rPr lang="nl-NL" altLang="en-US" sz="2400" dirty="0">
                <a:latin typeface="Times New Roman" panose="02020603050405020304" pitchFamily="18" charset="0"/>
                <a:cs typeface="Times New Roman" panose="02020603050405020304" pitchFamily="18" charset="0"/>
              </a:rPr>
              <a:t>Behavioural or explicit level</a:t>
            </a:r>
            <a:endParaRPr lang="en-US" altLang="en-US" sz="2400" dirty="0">
              <a:latin typeface="Times New Roman" panose="02020603050405020304" pitchFamily="18" charset="0"/>
              <a:cs typeface="Times New Roman" panose="02020603050405020304" pitchFamily="18" charset="0"/>
            </a:endParaRPr>
          </a:p>
          <a:p>
            <a:pPr marL="409575" indent="-409575">
              <a:buFontTx/>
              <a:buAutoNum type="arabicParenR"/>
            </a:pPr>
            <a:r>
              <a:rPr lang="en-US" altLang="en-US" sz="2400" dirty="0">
                <a:latin typeface="Times New Roman" panose="02020603050405020304" pitchFamily="18" charset="0"/>
                <a:cs typeface="Times New Roman" panose="02020603050405020304" pitchFamily="18" charset="0"/>
              </a:rPr>
              <a:t>Norms (rules) and values </a:t>
            </a:r>
          </a:p>
          <a:p>
            <a:pPr marL="809625" lvl="1" indent="-325438"/>
            <a:r>
              <a:rPr lang="en-US" altLang="en-US" sz="2400" dirty="0">
                <a:latin typeface="Times New Roman" panose="02020603050405020304" pitchFamily="18" charset="0"/>
                <a:cs typeface="Times New Roman" panose="02020603050405020304" pitchFamily="18" charset="0"/>
              </a:rPr>
              <a:t>Every culture has its own system </a:t>
            </a:r>
          </a:p>
          <a:p>
            <a:pPr marL="409575" indent="-409575">
              <a:buFontTx/>
              <a:buAutoNum type="arabicParenR"/>
            </a:pPr>
            <a:r>
              <a:rPr lang="en-US" altLang="en-US" sz="2400" dirty="0">
                <a:latin typeface="Times New Roman" panose="02020603050405020304" pitchFamily="18" charset="0"/>
                <a:cs typeface="Times New Roman" panose="02020603050405020304" pitchFamily="18" charset="0"/>
              </a:rPr>
              <a:t>Basic assumptions </a:t>
            </a:r>
          </a:p>
          <a:p>
            <a:pPr marL="809625" lvl="1" indent="-325438"/>
            <a:r>
              <a:rPr lang="en-US" altLang="en-US" sz="2400" dirty="0">
                <a:latin typeface="Times New Roman" panose="02020603050405020304" pitchFamily="18" charset="0"/>
                <a:cs typeface="Times New Roman" panose="02020603050405020304" pitchFamily="18" charset="0"/>
              </a:rPr>
              <a:t>Difficult to describe or explain.</a:t>
            </a:r>
            <a:endParaRPr lang="en-GB" altLang="en-US" sz="24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5671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8B39E-640F-48BC-8C00-237D16D3C631}"/>
              </a:ext>
            </a:extLst>
          </p:cNvPr>
          <p:cNvSpPr>
            <a:spLocks noGrp="1"/>
          </p:cNvSpPr>
          <p:nvPr>
            <p:ph type="title"/>
          </p:nvPr>
        </p:nvSpPr>
        <p:spPr/>
        <p:txBody>
          <a:bodyPr>
            <a:normAutofit fontScale="90000"/>
          </a:bodyPr>
          <a:lstStyle/>
          <a:p>
            <a:r>
              <a:rPr lang="en-GB" altLang="en-US" sz="4000" b="1" dirty="0">
                <a:latin typeface="Times New Roman" panose="02020603050405020304" pitchFamily="18" charset="0"/>
                <a:cs typeface="Times New Roman" panose="02020603050405020304" pitchFamily="18" charset="0"/>
              </a:rPr>
              <a:t>Levels of cultures in a business context</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506C06-89A0-4593-8D29-FF9E6333D7E7}"/>
              </a:ext>
            </a:extLst>
          </p:cNvPr>
          <p:cNvSpPr>
            <a:spLocks noGrp="1"/>
          </p:cNvSpPr>
          <p:nvPr>
            <p:ph idx="1"/>
          </p:nvPr>
        </p:nvSpPr>
        <p:spPr/>
        <p:txBody>
          <a:bodyPr>
            <a:normAutofit/>
          </a:bodyPr>
          <a:lstStyle/>
          <a:p>
            <a:pPr>
              <a:buNone/>
              <a:defRPr/>
            </a:pPr>
            <a:r>
              <a:rPr lang="en-GB" altLang="en-US" sz="2800" dirty="0">
                <a:latin typeface="Times New Roman" panose="02020603050405020304" pitchFamily="18" charset="0"/>
                <a:ea typeface="ＭＳ Ｐゴシック" pitchFamily="4" charset="-128"/>
                <a:cs typeface="Times New Roman" panose="02020603050405020304" pitchFamily="18" charset="0"/>
              </a:rPr>
              <a:t>Cultures can develop at different levels:</a:t>
            </a:r>
          </a:p>
          <a:p>
            <a:pPr marL="307975" indent="-290513">
              <a:defRPr/>
            </a:pPr>
            <a:r>
              <a:rPr lang="en-GB" altLang="en-US" sz="2800" dirty="0">
                <a:latin typeface="Times New Roman" panose="02020603050405020304" pitchFamily="18" charset="0"/>
                <a:ea typeface="ＭＳ Ｐゴシック" pitchFamily="4" charset="-128"/>
                <a:cs typeface="Times New Roman" panose="02020603050405020304" pitchFamily="18" charset="0"/>
              </a:rPr>
              <a:t>Culture and nation</a:t>
            </a:r>
          </a:p>
          <a:p>
            <a:pPr marL="307975" indent="-290513">
              <a:defRPr/>
            </a:pPr>
            <a:r>
              <a:rPr lang="en-GB" altLang="en-US" sz="2800" dirty="0">
                <a:latin typeface="Times New Roman" panose="02020603050405020304" pitchFamily="18" charset="0"/>
                <a:ea typeface="ＭＳ Ｐゴシック" pitchFamily="4" charset="-128"/>
                <a:cs typeface="Times New Roman" panose="02020603050405020304" pitchFamily="18" charset="0"/>
              </a:rPr>
              <a:t>National culture</a:t>
            </a:r>
          </a:p>
          <a:p>
            <a:pPr marL="307975" indent="-290513">
              <a:defRPr/>
            </a:pPr>
            <a:r>
              <a:rPr lang="en-GB" altLang="en-US" sz="2800" dirty="0">
                <a:latin typeface="Times New Roman" panose="02020603050405020304" pitchFamily="18" charset="0"/>
                <a:ea typeface="ＭＳ Ｐゴシック" pitchFamily="4" charset="-128"/>
                <a:cs typeface="Times New Roman" panose="02020603050405020304" pitchFamily="18" charset="0"/>
              </a:rPr>
              <a:t>Organisational culture</a:t>
            </a:r>
          </a:p>
          <a:p>
            <a:pPr marL="307975" indent="-290513">
              <a:defRPr/>
            </a:pPr>
            <a:r>
              <a:rPr lang="en-GB" altLang="en-US" sz="2800" dirty="0">
                <a:latin typeface="Times New Roman" panose="02020603050405020304" pitchFamily="18" charset="0"/>
                <a:ea typeface="ＭＳ Ｐゴシック" pitchFamily="4" charset="-128"/>
                <a:cs typeface="Times New Roman" panose="02020603050405020304" pitchFamily="18" charset="0"/>
              </a:rPr>
              <a:t>Corporate culture</a:t>
            </a:r>
          </a:p>
          <a:p>
            <a:pPr marL="307975" indent="-290513">
              <a:defRPr/>
            </a:pPr>
            <a:r>
              <a:rPr lang="en-GB" altLang="en-US" sz="2800" dirty="0">
                <a:latin typeface="Times New Roman" panose="02020603050405020304" pitchFamily="18" charset="0"/>
                <a:ea typeface="ＭＳ Ｐゴシック" pitchFamily="4" charset="-128"/>
                <a:cs typeface="Times New Roman" panose="02020603050405020304" pitchFamily="18" charset="0"/>
              </a:rPr>
              <a:t>Professional culture</a:t>
            </a:r>
          </a:p>
          <a:p>
            <a:pPr marL="307975" indent="-290513">
              <a:defRPr/>
            </a:pPr>
            <a:r>
              <a:rPr lang="en-GB" altLang="en-US" sz="2800" dirty="0">
                <a:latin typeface="Times New Roman" panose="02020603050405020304" pitchFamily="18" charset="0"/>
                <a:ea typeface="ＭＳ Ｐゴシック" pitchFamily="4" charset="-128"/>
                <a:cs typeface="Times New Roman" panose="02020603050405020304" pitchFamily="18" charset="0"/>
              </a:rPr>
              <a:t>Culture and management.</a:t>
            </a:r>
          </a:p>
          <a:p>
            <a:endParaRPr lang="en-GB" dirty="0"/>
          </a:p>
        </p:txBody>
      </p:sp>
    </p:spTree>
    <p:extLst>
      <p:ext uri="{BB962C8B-B14F-4D97-AF65-F5344CB8AC3E}">
        <p14:creationId xmlns:p14="http://schemas.microsoft.com/office/powerpoint/2010/main" val="8267877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A9181-E44C-45F0-A03E-4C595B489852}"/>
              </a:ext>
            </a:extLst>
          </p:cNvPr>
          <p:cNvSpPr>
            <a:spLocks noGrp="1"/>
          </p:cNvSpPr>
          <p:nvPr>
            <p:ph type="title"/>
          </p:nvPr>
        </p:nvSpPr>
        <p:spPr/>
        <p:txBody>
          <a:bodyPr>
            <a:normAutofit/>
          </a:bodyPr>
          <a:lstStyle/>
          <a:p>
            <a:r>
              <a:rPr lang="en-GB" altLang="en-US" sz="4000" b="1" dirty="0">
                <a:latin typeface="Times New Roman" panose="02020603050405020304" pitchFamily="18" charset="0"/>
                <a:cs typeface="Times New Roman" panose="02020603050405020304" pitchFamily="18" charset="0"/>
              </a:rPr>
              <a:t>Culture and nation</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E9340DD-F051-4B78-A5DC-F6CA6C680510}"/>
              </a:ext>
            </a:extLst>
          </p:cNvPr>
          <p:cNvSpPr>
            <a:spLocks noGrp="1"/>
          </p:cNvSpPr>
          <p:nvPr>
            <p:ph idx="1"/>
          </p:nvPr>
        </p:nvSpPr>
        <p:spPr/>
        <p:txBody>
          <a:bodyPr>
            <a:normAutofit fontScale="92500" lnSpcReduction="10000"/>
          </a:bodyPr>
          <a:lstStyle/>
          <a:p>
            <a:pPr>
              <a:buNone/>
            </a:pPr>
            <a:r>
              <a:rPr lang="en-GB" altLang="en-US" b="1" dirty="0">
                <a:latin typeface="Times New Roman" panose="02020603050405020304" pitchFamily="18" charset="0"/>
                <a:cs typeface="Times New Roman" panose="02020603050405020304" pitchFamily="18" charset="0"/>
              </a:rPr>
              <a:t>Influence of culture/nation on organisations</a:t>
            </a:r>
            <a:r>
              <a:rPr lang="en-GB" altLang="en-US" b="1" dirty="0"/>
              <a:t>: </a:t>
            </a:r>
          </a:p>
          <a:p>
            <a:r>
              <a:rPr lang="en-GB" altLang="en-US" sz="2200" dirty="0">
                <a:latin typeface="Times New Roman" panose="02020603050405020304" pitchFamily="18" charset="0"/>
                <a:cs typeface="Times New Roman" panose="02020603050405020304" pitchFamily="18" charset="0"/>
              </a:rPr>
              <a:t>Macro level </a:t>
            </a:r>
          </a:p>
          <a:p>
            <a:pPr marL="658813" lvl="1" indent="-361950"/>
            <a:r>
              <a:rPr lang="en-GB" altLang="en-US" sz="2200" dirty="0">
                <a:latin typeface="Times New Roman" panose="02020603050405020304" pitchFamily="18" charset="0"/>
                <a:cs typeface="Times New Roman" panose="02020603050405020304" pitchFamily="18" charset="0"/>
              </a:rPr>
              <a:t>Laws and economic institutions </a:t>
            </a:r>
          </a:p>
          <a:p>
            <a:pPr marL="658813" lvl="1" indent="-361950"/>
            <a:r>
              <a:rPr lang="en-GB" altLang="en-US" sz="2200" dirty="0">
                <a:latin typeface="Times New Roman" panose="02020603050405020304" pitchFamily="18" charset="0"/>
                <a:cs typeface="Times New Roman" panose="02020603050405020304" pitchFamily="18" charset="0"/>
              </a:rPr>
              <a:t>The nation must be considered by organisations going about their business.</a:t>
            </a:r>
            <a:r>
              <a:rPr lang="en-US" altLang="en-US" sz="2200" dirty="0">
                <a:latin typeface="Times New Roman" panose="02020603050405020304" pitchFamily="18" charset="0"/>
                <a:cs typeface="Times New Roman" panose="02020603050405020304" pitchFamily="18" charset="0"/>
              </a:rPr>
              <a:t> </a:t>
            </a:r>
          </a:p>
          <a:p>
            <a:pPr marL="296863" lvl="1" indent="0">
              <a:buNone/>
            </a:pPr>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Micro level </a:t>
            </a:r>
          </a:p>
          <a:p>
            <a:pPr marL="658813" lvl="1" indent="-361950"/>
            <a:r>
              <a:rPr lang="en-GB" altLang="en-US" sz="2200" dirty="0">
                <a:latin typeface="Times New Roman" panose="02020603050405020304" pitchFamily="18" charset="0"/>
                <a:cs typeface="Times New Roman" panose="02020603050405020304" pitchFamily="18" charset="0"/>
              </a:rPr>
              <a:t>The organisation is influenced through a number </a:t>
            </a:r>
            <a:br>
              <a:rPr lang="en-GB" altLang="en-US" sz="2200" dirty="0">
                <a:latin typeface="Times New Roman" panose="02020603050405020304" pitchFamily="18" charset="0"/>
                <a:cs typeface="Times New Roman" panose="02020603050405020304" pitchFamily="18" charset="0"/>
              </a:rPr>
            </a:br>
            <a:r>
              <a:rPr lang="en-GB" altLang="en-US" sz="2200" dirty="0">
                <a:latin typeface="Times New Roman" panose="02020603050405020304" pitchFamily="18" charset="0"/>
                <a:cs typeface="Times New Roman" panose="02020603050405020304" pitchFamily="18" charset="0"/>
              </a:rPr>
              <a:t>of cultural elements relating to: </a:t>
            </a:r>
          </a:p>
          <a:p>
            <a:pPr marL="990600" lvl="2" indent="-339725"/>
            <a:r>
              <a:rPr lang="en-GB" altLang="en-US" sz="2200" dirty="0">
                <a:latin typeface="Times New Roman" panose="02020603050405020304" pitchFamily="18" charset="0"/>
                <a:cs typeface="Times New Roman" panose="02020603050405020304" pitchFamily="18" charset="0"/>
              </a:rPr>
              <a:t>employer</a:t>
            </a:r>
            <a:r>
              <a:rPr lang="nl-NL" altLang="en-US" sz="2200" dirty="0">
                <a:latin typeface="Times New Roman" panose="02020603050405020304" pitchFamily="18" charset="0"/>
                <a:cs typeface="Times New Roman" panose="02020603050405020304" pitchFamily="18" charset="0"/>
              </a:rPr>
              <a:t>–</a:t>
            </a:r>
            <a:r>
              <a:rPr lang="en-GB" altLang="en-US" sz="2200" dirty="0">
                <a:latin typeface="Times New Roman" panose="02020603050405020304" pitchFamily="18" charset="0"/>
                <a:cs typeface="Times New Roman" panose="02020603050405020304" pitchFamily="18" charset="0"/>
              </a:rPr>
              <a:t>employee relationships </a:t>
            </a:r>
          </a:p>
          <a:p>
            <a:pPr marL="990600" lvl="2" indent="-339725"/>
            <a:r>
              <a:rPr lang="en-GB" altLang="en-US" sz="2200" dirty="0">
                <a:latin typeface="Times New Roman" panose="02020603050405020304" pitchFamily="18" charset="0"/>
                <a:cs typeface="Times New Roman" panose="02020603050405020304" pitchFamily="18" charset="0"/>
              </a:rPr>
              <a:t>behaviour among employees.</a:t>
            </a: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53210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31DF2-FCF9-48D8-AD85-395DD3E6D99E}"/>
              </a:ext>
            </a:extLst>
          </p:cNvPr>
          <p:cNvSpPr>
            <a:spLocks noGrp="1"/>
          </p:cNvSpPr>
          <p:nvPr>
            <p:ph type="title"/>
          </p:nvPr>
        </p:nvSpPr>
        <p:spPr/>
        <p:txBody>
          <a:bodyPr/>
          <a:lstStyle/>
          <a:p>
            <a:r>
              <a:rPr lang="en-GB" altLang="en-US" dirty="0">
                <a:latin typeface="Times New Roman" panose="02020603050405020304" pitchFamily="18" charset="0"/>
                <a:cs typeface="Times New Roman" panose="02020603050405020304" pitchFamily="18" charset="0"/>
              </a:rPr>
              <a:t>National culture</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4628E3B-C2F0-4381-9230-270F3D9BCE3D}"/>
              </a:ext>
            </a:extLst>
          </p:cNvPr>
          <p:cNvSpPr>
            <a:spLocks noGrp="1"/>
          </p:cNvSpPr>
          <p:nvPr>
            <p:ph idx="1"/>
          </p:nvPr>
        </p:nvSpPr>
        <p:spPr/>
        <p:txBody>
          <a:bodyPr>
            <a:normAutofit fontScale="85000" lnSpcReduction="10000"/>
          </a:bodyPr>
          <a:lstStyle/>
          <a:p>
            <a:pPr marL="290513" indent="-290513">
              <a:lnSpc>
                <a:spcPct val="90000"/>
              </a:lnSpc>
              <a:defRPr/>
            </a:pPr>
            <a:r>
              <a:rPr lang="en-GB" altLang="en-US" sz="2800" dirty="0">
                <a:latin typeface="Times New Roman" panose="02020603050405020304" pitchFamily="18" charset="0"/>
                <a:ea typeface="ＭＳ Ｐゴシック" pitchFamily="4" charset="-128"/>
                <a:cs typeface="Times New Roman" panose="02020603050405020304" pitchFamily="18" charset="0"/>
              </a:rPr>
              <a:t>Elements that contribute to the creation of a national culture:</a:t>
            </a:r>
          </a:p>
          <a:p>
            <a:pPr marL="668338" lvl="1" indent="-369888">
              <a:lnSpc>
                <a:spcPct val="90000"/>
              </a:lnSpc>
              <a:defRPr/>
            </a:pPr>
            <a:r>
              <a:rPr lang="en-GB" altLang="en-US" dirty="0">
                <a:latin typeface="Times New Roman" panose="02020603050405020304" pitchFamily="18" charset="0"/>
                <a:ea typeface="ＭＳ Ｐゴシック" pitchFamily="4" charset="-128"/>
                <a:cs typeface="Times New Roman" panose="02020603050405020304" pitchFamily="18" charset="0"/>
              </a:rPr>
              <a:t>Physical environment</a:t>
            </a:r>
          </a:p>
          <a:p>
            <a:pPr marL="668338" lvl="1" indent="-369888">
              <a:lnSpc>
                <a:spcPct val="90000"/>
              </a:lnSpc>
              <a:defRPr/>
            </a:pPr>
            <a:r>
              <a:rPr lang="en-GB" altLang="en-US" dirty="0">
                <a:latin typeface="Times New Roman" panose="02020603050405020304" pitchFamily="18" charset="0"/>
                <a:ea typeface="ＭＳ Ｐゴシック" pitchFamily="4" charset="-128"/>
                <a:cs typeface="Times New Roman" panose="02020603050405020304" pitchFamily="18" charset="0"/>
              </a:rPr>
              <a:t>History of the nation</a:t>
            </a:r>
          </a:p>
          <a:p>
            <a:pPr marL="298450" lvl="1" indent="0">
              <a:lnSpc>
                <a:spcPct val="90000"/>
              </a:lnSpc>
              <a:buNone/>
              <a:defRPr/>
            </a:pPr>
            <a:endParaRPr lang="en-GB" altLang="en-US" dirty="0">
              <a:latin typeface="Times New Roman" panose="02020603050405020304" pitchFamily="18" charset="0"/>
              <a:ea typeface="ＭＳ Ｐゴシック" pitchFamily="4" charset="-128"/>
              <a:cs typeface="Times New Roman" panose="02020603050405020304" pitchFamily="18" charset="0"/>
            </a:endParaRPr>
          </a:p>
          <a:p>
            <a:pPr marL="290513" indent="-290513">
              <a:lnSpc>
                <a:spcPct val="90000"/>
              </a:lnSpc>
              <a:defRPr/>
            </a:pPr>
            <a:r>
              <a:rPr lang="en-GB" altLang="en-US" sz="2800" dirty="0">
                <a:latin typeface="Times New Roman" panose="02020603050405020304" pitchFamily="18" charset="0"/>
                <a:ea typeface="ＭＳ Ｐゴシック" pitchFamily="4" charset="-128"/>
                <a:cs typeface="Times New Roman" panose="02020603050405020304" pitchFamily="18" charset="0"/>
              </a:rPr>
              <a:t>Institutions that contribute to the establishment </a:t>
            </a:r>
            <a:br>
              <a:rPr lang="en-GB" altLang="en-US" sz="2800" dirty="0">
                <a:latin typeface="Times New Roman" panose="02020603050405020304" pitchFamily="18" charset="0"/>
                <a:ea typeface="ＭＳ Ｐゴシック" pitchFamily="4" charset="-128"/>
                <a:cs typeface="Times New Roman" panose="02020603050405020304" pitchFamily="18" charset="0"/>
              </a:rPr>
            </a:br>
            <a:r>
              <a:rPr lang="en-GB" altLang="en-US" sz="2800" dirty="0">
                <a:latin typeface="Times New Roman" panose="02020603050405020304" pitchFamily="18" charset="0"/>
                <a:ea typeface="ＭＳ Ｐゴシック" pitchFamily="4" charset="-128"/>
                <a:cs typeface="Times New Roman" panose="02020603050405020304" pitchFamily="18" charset="0"/>
              </a:rPr>
              <a:t>of a national culture</a:t>
            </a:r>
          </a:p>
          <a:p>
            <a:pPr marL="668338" lvl="1" indent="-369888">
              <a:lnSpc>
                <a:spcPct val="90000"/>
              </a:lnSpc>
              <a:defRPr/>
            </a:pPr>
            <a:r>
              <a:rPr lang="en-GB" altLang="en-US" dirty="0">
                <a:latin typeface="Times New Roman" panose="02020603050405020304" pitchFamily="18" charset="0"/>
                <a:ea typeface="ＭＳ Ｐゴシック" pitchFamily="4" charset="-128"/>
                <a:cs typeface="Times New Roman" panose="02020603050405020304" pitchFamily="18" charset="0"/>
              </a:rPr>
              <a:t>Family/Religion/Education</a:t>
            </a:r>
          </a:p>
          <a:p>
            <a:pPr marL="668338" lvl="1" indent="-369888">
              <a:lnSpc>
                <a:spcPct val="90000"/>
              </a:lnSpc>
              <a:defRPr/>
            </a:pPr>
            <a:r>
              <a:rPr lang="en-GB" altLang="en-US" dirty="0">
                <a:latin typeface="Times New Roman" panose="02020603050405020304" pitchFamily="18" charset="0"/>
                <a:ea typeface="ＭＳ Ｐゴシック" pitchFamily="4" charset="-128"/>
                <a:cs typeface="Times New Roman" panose="02020603050405020304" pitchFamily="18" charset="0"/>
              </a:rPr>
              <a:t>Mass communication media</a:t>
            </a:r>
          </a:p>
          <a:p>
            <a:pPr marL="668338" lvl="1" indent="-369888">
              <a:lnSpc>
                <a:spcPct val="90000"/>
              </a:lnSpc>
              <a:defRPr/>
            </a:pPr>
            <a:r>
              <a:rPr lang="en-GB" altLang="en-US" dirty="0">
                <a:latin typeface="Times New Roman" panose="02020603050405020304" pitchFamily="18" charset="0"/>
                <a:ea typeface="ＭＳ Ｐゴシック" pitchFamily="4" charset="-128"/>
                <a:cs typeface="Times New Roman" panose="02020603050405020304" pitchFamily="18" charset="0"/>
              </a:rPr>
              <a:t>The multinational company as culture-building institution.</a:t>
            </a:r>
            <a:br>
              <a:rPr lang="en-GB" altLang="en-US" dirty="0">
                <a:latin typeface="Times New Roman" panose="02020603050405020304" pitchFamily="18" charset="0"/>
                <a:ea typeface="ＭＳ Ｐゴシック" pitchFamily="4" charset="-128"/>
                <a:cs typeface="Times New Roman" panose="02020603050405020304" pitchFamily="18" charset="0"/>
              </a:rPr>
            </a:br>
            <a:endParaRPr lang="en-GB" altLang="en-US" dirty="0">
              <a:latin typeface="Times New Roman" panose="02020603050405020304" pitchFamily="18" charset="0"/>
              <a:ea typeface="ＭＳ Ｐゴシック" pitchFamily="4" charset="-128"/>
              <a:cs typeface="Times New Roman" panose="02020603050405020304" pitchFamily="18" charset="0"/>
            </a:endParaRPr>
          </a:p>
          <a:p>
            <a:pPr marL="668338" indent="-668338">
              <a:lnSpc>
                <a:spcPct val="90000"/>
              </a:lnSpc>
              <a:buNone/>
              <a:defRPr/>
            </a:pPr>
            <a:r>
              <a:rPr lang="en-GB" altLang="en-US" sz="2800" dirty="0">
                <a:latin typeface="Times New Roman" panose="02020603050405020304" pitchFamily="18" charset="0"/>
                <a:ea typeface="ＭＳ Ｐゴシック" pitchFamily="4" charset="-128"/>
                <a:cs typeface="Times New Roman" panose="02020603050405020304" pitchFamily="18" charset="0"/>
              </a:rPr>
              <a:t>	(</a:t>
            </a:r>
            <a:r>
              <a:rPr lang="en-GB" altLang="en-US" sz="2800" dirty="0" err="1">
                <a:latin typeface="Times New Roman" panose="02020603050405020304" pitchFamily="18" charset="0"/>
                <a:ea typeface="ＭＳ Ｐゴシック" pitchFamily="4" charset="-128"/>
                <a:cs typeface="Times New Roman" panose="02020603050405020304" pitchFamily="18" charset="0"/>
              </a:rPr>
              <a:t>Tabey</a:t>
            </a:r>
            <a:r>
              <a:rPr lang="en-GB" altLang="en-US" sz="2800" dirty="0">
                <a:latin typeface="Times New Roman" panose="02020603050405020304" pitchFamily="18" charset="0"/>
                <a:ea typeface="ＭＳ Ｐゴシック" pitchFamily="4" charset="-128"/>
                <a:cs typeface="Times New Roman" panose="02020603050405020304" pitchFamily="18" charset="0"/>
              </a:rPr>
              <a:t>, 2003)</a:t>
            </a:r>
          </a:p>
          <a:p>
            <a:endParaRPr lang="en-GB" dirty="0"/>
          </a:p>
        </p:txBody>
      </p:sp>
    </p:spTree>
    <p:extLst>
      <p:ext uri="{BB962C8B-B14F-4D97-AF65-F5344CB8AC3E}">
        <p14:creationId xmlns:p14="http://schemas.microsoft.com/office/powerpoint/2010/main" val="29921570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8C818-5039-48C9-961A-7AC3119092E1}"/>
              </a:ext>
            </a:extLst>
          </p:cNvPr>
          <p:cNvSpPr>
            <a:spLocks noGrp="1"/>
          </p:cNvSpPr>
          <p:nvPr>
            <p:ph type="title"/>
          </p:nvPr>
        </p:nvSpPr>
        <p:spPr/>
        <p:txBody>
          <a:bodyPr>
            <a:normAutofit/>
          </a:bodyPr>
          <a:lstStyle/>
          <a:p>
            <a:r>
              <a:rPr lang="en-GB" altLang="en-US" sz="3600" b="1" dirty="0">
                <a:latin typeface="Times New Roman" panose="02020603050405020304" pitchFamily="18" charset="0"/>
                <a:cs typeface="Times New Roman" panose="02020603050405020304" pitchFamily="18" charset="0"/>
              </a:rPr>
              <a:t>Organisational culture</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7E7CDEF-D23E-4743-A704-277AFF0881BA}"/>
              </a:ext>
            </a:extLst>
          </p:cNvPr>
          <p:cNvSpPr>
            <a:spLocks noGrp="1"/>
          </p:cNvSpPr>
          <p:nvPr>
            <p:ph idx="1"/>
          </p:nvPr>
        </p:nvSpPr>
        <p:spPr/>
        <p:txBody>
          <a:bodyPr>
            <a:normAutofit fontScale="92500" lnSpcReduction="10000"/>
          </a:bodyPr>
          <a:lstStyle/>
          <a:p>
            <a:pPr marL="280988" indent="-280988"/>
            <a:r>
              <a:rPr lang="en-GB" altLang="en-US" sz="2400" dirty="0">
                <a:latin typeface="Times New Roman" panose="02020603050405020304" pitchFamily="18" charset="0"/>
                <a:cs typeface="Times New Roman" panose="02020603050405020304" pitchFamily="18" charset="0"/>
              </a:rPr>
              <a:t>In organisations, culture affects the way:</a:t>
            </a:r>
          </a:p>
          <a:p>
            <a:pPr marL="668338" lvl="1" indent="-360363"/>
            <a:r>
              <a:rPr lang="en-GB" altLang="en-US" sz="2400" dirty="0">
                <a:latin typeface="Times New Roman" panose="02020603050405020304" pitchFamily="18" charset="0"/>
                <a:cs typeface="Times New Roman" panose="02020603050405020304" pitchFamily="18" charset="0"/>
              </a:rPr>
              <a:t>Strategy is determined</a:t>
            </a:r>
          </a:p>
          <a:p>
            <a:pPr marL="668338" lvl="1" indent="-360363"/>
            <a:r>
              <a:rPr lang="en-GB" altLang="en-US" sz="2400" dirty="0">
                <a:latin typeface="Times New Roman" panose="02020603050405020304" pitchFamily="18" charset="0"/>
                <a:cs typeface="Times New Roman" panose="02020603050405020304" pitchFamily="18" charset="0"/>
              </a:rPr>
              <a:t>Goals are established</a:t>
            </a:r>
          </a:p>
          <a:p>
            <a:pPr marL="668338" lvl="1" indent="-360363"/>
            <a:r>
              <a:rPr lang="en-GB" altLang="en-US" sz="2400" dirty="0">
                <a:latin typeface="Times New Roman" panose="02020603050405020304" pitchFamily="18" charset="0"/>
                <a:cs typeface="Times New Roman" panose="02020603050405020304" pitchFamily="18" charset="0"/>
              </a:rPr>
              <a:t>How the organisation operates.</a:t>
            </a:r>
          </a:p>
          <a:p>
            <a:pPr marL="307975" lvl="1" indent="0">
              <a:buNone/>
            </a:pPr>
            <a:endParaRPr lang="en-GB" altLang="en-US" sz="2400" dirty="0">
              <a:latin typeface="Times New Roman" panose="02020603050405020304" pitchFamily="18" charset="0"/>
              <a:cs typeface="Times New Roman" panose="02020603050405020304" pitchFamily="18" charset="0"/>
            </a:endParaRPr>
          </a:p>
          <a:p>
            <a:pPr marL="280988" indent="-280988"/>
            <a:r>
              <a:rPr lang="en-GB" altLang="en-US" sz="2400" dirty="0">
                <a:latin typeface="Times New Roman" panose="02020603050405020304" pitchFamily="18" charset="0"/>
                <a:cs typeface="Times New Roman" panose="02020603050405020304" pitchFamily="18" charset="0"/>
              </a:rPr>
              <a:t>The personnel of the organisation: </a:t>
            </a:r>
          </a:p>
          <a:p>
            <a:pPr marL="668338" lvl="1" indent="-360363"/>
            <a:r>
              <a:rPr lang="en-GB" altLang="en-US" sz="2400" dirty="0">
                <a:latin typeface="Times New Roman" panose="02020603050405020304" pitchFamily="18" charset="0"/>
                <a:cs typeface="Times New Roman" panose="02020603050405020304" pitchFamily="18" charset="0"/>
              </a:rPr>
              <a:t>are influenced by their cultural backgrounds;</a:t>
            </a:r>
          </a:p>
          <a:p>
            <a:pPr marL="668338" lvl="1" indent="-360363"/>
            <a:r>
              <a:rPr lang="en-GB" altLang="en-US" sz="2400" dirty="0">
                <a:latin typeface="Times New Roman" panose="02020603050405020304" pitchFamily="18" charset="0"/>
                <a:cs typeface="Times New Roman" panose="02020603050405020304" pitchFamily="18" charset="0"/>
              </a:rPr>
              <a:t>share their own values and perceptions.</a:t>
            </a:r>
          </a:p>
          <a:p>
            <a:pPr marL="668338" lvl="1" indent="-360363">
              <a:buNone/>
            </a:pPr>
            <a:endParaRPr lang="en-GB" altLang="en-US" sz="2400" dirty="0">
              <a:latin typeface="Times New Roman" panose="02020603050405020304" pitchFamily="18" charset="0"/>
              <a:cs typeface="Times New Roman" panose="02020603050405020304" pitchFamily="18" charset="0"/>
            </a:endParaRPr>
          </a:p>
          <a:p>
            <a:pPr marL="668338" lvl="1" indent="-360363">
              <a:buNone/>
            </a:pPr>
            <a:r>
              <a:rPr lang="en-GB" altLang="en-US" sz="2400" dirty="0">
                <a:latin typeface="Times New Roman" panose="02020603050405020304" pitchFamily="18" charset="0"/>
                <a:cs typeface="Times New Roman" panose="02020603050405020304" pitchFamily="18" charset="0"/>
              </a:rPr>
              <a:t>(Schein, 1999)</a:t>
            </a:r>
          </a:p>
          <a:p>
            <a:endParaRPr lang="en-GB" dirty="0"/>
          </a:p>
        </p:txBody>
      </p:sp>
    </p:spTree>
    <p:extLst>
      <p:ext uri="{BB962C8B-B14F-4D97-AF65-F5344CB8AC3E}">
        <p14:creationId xmlns:p14="http://schemas.microsoft.com/office/powerpoint/2010/main" val="36392023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644BD-4350-4091-B05C-ED4AEDDCE18C}"/>
              </a:ext>
            </a:extLst>
          </p:cNvPr>
          <p:cNvSpPr>
            <a:spLocks noGrp="1"/>
          </p:cNvSpPr>
          <p:nvPr>
            <p:ph type="title"/>
          </p:nvPr>
        </p:nvSpPr>
        <p:spPr/>
        <p:txBody>
          <a:bodyPr>
            <a:normAutofit/>
          </a:bodyPr>
          <a:lstStyle/>
          <a:p>
            <a:r>
              <a:rPr lang="nl-NL" altLang="en-US" sz="4000" b="1" dirty="0">
                <a:latin typeface="Times New Roman" panose="02020603050405020304" pitchFamily="18" charset="0"/>
                <a:cs typeface="Times New Roman" panose="02020603050405020304" pitchFamily="18" charset="0"/>
              </a:rPr>
              <a:t>Corporate culture</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C415DD-15E6-4634-AF90-A3902DEAACFF}"/>
              </a:ext>
            </a:extLst>
          </p:cNvPr>
          <p:cNvSpPr>
            <a:spLocks noGrp="1"/>
          </p:cNvSpPr>
          <p:nvPr>
            <p:ph idx="1"/>
          </p:nvPr>
        </p:nvSpPr>
        <p:spPr/>
        <p:txBody>
          <a:bodyPr>
            <a:normAutofit lnSpcReduction="10000"/>
          </a:bodyPr>
          <a:lstStyle/>
          <a:p>
            <a:pPr marL="298450" indent="-298450" algn="just"/>
            <a:r>
              <a:rPr lang="nl-NL" altLang="en-US" sz="2000" dirty="0">
                <a:latin typeface="Times New Roman" panose="02020603050405020304" pitchFamily="18" charset="0"/>
                <a:cs typeface="Times New Roman" panose="02020603050405020304" pitchFamily="18" charset="0"/>
              </a:rPr>
              <a:t>Corporate culture is a combination of: </a:t>
            </a:r>
          </a:p>
          <a:p>
            <a:pPr marL="668338" lvl="2" indent="-360363" algn="just">
              <a:buFont typeface="Arial" panose="020B0604020202020204" pitchFamily="34" charset="0"/>
              <a:buChar char="–"/>
            </a:pPr>
            <a:r>
              <a:rPr lang="nl-NL" altLang="en-US" sz="2000" dirty="0">
                <a:latin typeface="Times New Roman" panose="02020603050405020304" pitchFamily="18" charset="0"/>
                <a:cs typeface="Times New Roman" panose="02020603050405020304" pitchFamily="18" charset="0"/>
              </a:rPr>
              <a:t>Organisational culture</a:t>
            </a:r>
          </a:p>
          <a:p>
            <a:pPr marL="668338" lvl="2" indent="-360363" algn="just">
              <a:buFont typeface="Arial" panose="020B0604020202020204" pitchFamily="34" charset="0"/>
              <a:buChar char="–"/>
            </a:pPr>
            <a:r>
              <a:rPr lang="nl-NL" altLang="en-US" sz="2000" dirty="0">
                <a:latin typeface="Times New Roman" panose="02020603050405020304" pitchFamily="18" charset="0"/>
                <a:cs typeface="Times New Roman" panose="02020603050405020304" pitchFamily="18" charset="0"/>
              </a:rPr>
              <a:t>National/regional culture</a:t>
            </a:r>
          </a:p>
          <a:p>
            <a:pPr marL="307975" lvl="2" indent="0" algn="just">
              <a:buNone/>
            </a:pPr>
            <a:endParaRPr lang="en-US" altLang="en-US" sz="2000" dirty="0">
              <a:latin typeface="Times New Roman" panose="02020603050405020304" pitchFamily="18" charset="0"/>
              <a:cs typeface="Times New Roman" panose="02020603050405020304" pitchFamily="18" charset="0"/>
            </a:endParaRPr>
          </a:p>
          <a:p>
            <a:pPr marL="298450" indent="-298450" algn="just"/>
            <a:r>
              <a:rPr lang="en-GB" altLang="en-US" sz="2000" dirty="0">
                <a:latin typeface="Times New Roman" panose="02020603050405020304" pitchFamily="18" charset="0"/>
                <a:cs typeface="Times New Roman" panose="02020603050405020304" pitchFamily="18" charset="0"/>
              </a:rPr>
              <a:t>Two differing views about the influence of corporate culture on a (multi-) national company:</a:t>
            </a:r>
          </a:p>
          <a:p>
            <a:pPr marL="668338" lvl="2" indent="-360363" algn="just">
              <a:buFont typeface="Arial" panose="020B0604020202020204" pitchFamily="34" charset="0"/>
              <a:buChar char="–"/>
            </a:pPr>
            <a:r>
              <a:rPr lang="en-GB" altLang="en-US" sz="2000" dirty="0">
                <a:latin typeface="Times New Roman" panose="02020603050405020304" pitchFamily="18" charset="0"/>
                <a:cs typeface="Times New Roman" panose="02020603050405020304" pitchFamily="18" charset="0"/>
              </a:rPr>
              <a:t>Success depends on it having either</a:t>
            </a:r>
          </a:p>
          <a:p>
            <a:pPr marL="1011238" lvl="1" indent="-342900" algn="just">
              <a:buFontTx/>
              <a:buAutoNum type="arabicPeriod"/>
            </a:pPr>
            <a:r>
              <a:rPr lang="en-GB" altLang="en-US" sz="2000" dirty="0">
                <a:latin typeface="Times New Roman" panose="02020603050405020304" pitchFamily="18" charset="0"/>
                <a:cs typeface="Times New Roman" panose="02020603050405020304" pitchFamily="18" charset="0"/>
              </a:rPr>
              <a:t>A clearly defined corporate culture, or</a:t>
            </a:r>
          </a:p>
          <a:p>
            <a:pPr marL="1011238" lvl="1" indent="-342900" algn="just">
              <a:buFontTx/>
              <a:buAutoNum type="arabicPeriod"/>
            </a:pPr>
            <a:r>
              <a:rPr lang="en-GB" altLang="en-US" sz="2000" dirty="0">
                <a:latin typeface="Times New Roman" panose="02020603050405020304" pitchFamily="18" charset="0"/>
                <a:cs typeface="Times New Roman" panose="02020603050405020304" pitchFamily="18" charset="0"/>
              </a:rPr>
              <a:t>A flexible culture</a:t>
            </a:r>
          </a:p>
          <a:p>
            <a:pPr marL="298450" indent="-298450" algn="just"/>
            <a:r>
              <a:rPr lang="en-GB" altLang="en-US" sz="2000" dirty="0">
                <a:latin typeface="Times New Roman" panose="02020603050405020304" pitchFamily="18" charset="0"/>
                <a:cs typeface="Times New Roman" panose="02020603050405020304" pitchFamily="18" charset="0"/>
              </a:rPr>
              <a:t>Internal factors play an important role, in particular the extent of cultural control</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525287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7282F-8B7B-49A7-A8E1-D876FDC4400D}"/>
              </a:ext>
            </a:extLst>
          </p:cNvPr>
          <p:cNvSpPr>
            <a:spLocks noGrp="1"/>
          </p:cNvSpPr>
          <p:nvPr>
            <p:ph type="title"/>
          </p:nvPr>
        </p:nvSpPr>
        <p:spPr/>
        <p:txBody>
          <a:bodyPr>
            <a:normAutofit/>
          </a:bodyPr>
          <a:lstStyle/>
          <a:p>
            <a:r>
              <a:rPr lang="en-GB" altLang="en-US" sz="4000" b="1" dirty="0">
                <a:latin typeface="Times New Roman" panose="02020603050405020304" pitchFamily="18" charset="0"/>
                <a:cs typeface="Times New Roman" panose="02020603050405020304" pitchFamily="18" charset="0"/>
              </a:rPr>
              <a:t>Professional culture</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EEB43D1-7998-4B7D-863E-2E963B1A29B0}"/>
              </a:ext>
            </a:extLst>
          </p:cNvPr>
          <p:cNvSpPr>
            <a:spLocks noGrp="1"/>
          </p:cNvSpPr>
          <p:nvPr>
            <p:ph idx="1"/>
          </p:nvPr>
        </p:nvSpPr>
        <p:spPr/>
        <p:txBody>
          <a:bodyPr>
            <a:normAutofit fontScale="47500" lnSpcReduction="20000"/>
          </a:bodyPr>
          <a:lstStyle/>
          <a:p>
            <a:pPr>
              <a:lnSpc>
                <a:spcPts val="3000"/>
              </a:lnSpc>
              <a:buNone/>
              <a:defRPr/>
            </a:pPr>
            <a:r>
              <a:rPr lang="en-GB" altLang="en-US" sz="3800" dirty="0">
                <a:latin typeface="Times New Roman" panose="02020603050405020304" pitchFamily="18" charset="0"/>
                <a:ea typeface="ＭＳ Ｐゴシック" pitchFamily="4" charset="-128"/>
                <a:cs typeface="Times New Roman" panose="02020603050405020304" pitchFamily="18" charset="0"/>
              </a:rPr>
              <a:t>Three professional cultures in management:</a:t>
            </a:r>
          </a:p>
          <a:p>
            <a:pPr marL="290513" indent="-290513">
              <a:lnSpc>
                <a:spcPts val="3000"/>
              </a:lnSpc>
              <a:defRPr/>
            </a:pPr>
            <a:r>
              <a:rPr lang="en-GB" altLang="en-US" sz="3800" dirty="0">
                <a:latin typeface="Times New Roman" panose="02020603050405020304" pitchFamily="18" charset="0"/>
                <a:ea typeface="ＭＳ Ｐゴシック" pitchFamily="4" charset="-128"/>
                <a:cs typeface="Times New Roman" panose="02020603050405020304" pitchFamily="18" charset="0"/>
              </a:rPr>
              <a:t>Operators</a:t>
            </a:r>
          </a:p>
          <a:p>
            <a:pPr marL="658813" lvl="1" indent="-368300">
              <a:lnSpc>
                <a:spcPts val="3000"/>
              </a:lnSpc>
              <a:defRPr/>
            </a:pPr>
            <a:r>
              <a:rPr lang="en-GB" altLang="en-US" sz="3800" dirty="0">
                <a:latin typeface="Times New Roman" panose="02020603050405020304" pitchFamily="18" charset="0"/>
                <a:ea typeface="ＭＳ Ｐゴシック" pitchFamily="4" charset="-128"/>
                <a:cs typeface="Times New Roman" panose="02020603050405020304" pitchFamily="18" charset="0"/>
              </a:rPr>
              <a:t>involved in production (goods/services)</a:t>
            </a:r>
          </a:p>
          <a:p>
            <a:pPr marL="290513" indent="-290513">
              <a:lnSpc>
                <a:spcPts val="3000"/>
              </a:lnSpc>
              <a:defRPr/>
            </a:pPr>
            <a:r>
              <a:rPr lang="en-GB" altLang="en-US" sz="3800" dirty="0">
                <a:latin typeface="Times New Roman" panose="02020603050405020304" pitchFamily="18" charset="0"/>
                <a:ea typeface="ＭＳ Ｐゴシック" pitchFamily="4" charset="-128"/>
                <a:cs typeface="Times New Roman" panose="02020603050405020304" pitchFamily="18" charset="0"/>
              </a:rPr>
              <a:t>Engineers</a:t>
            </a:r>
          </a:p>
          <a:p>
            <a:pPr marL="658813" lvl="1" indent="-368300">
              <a:lnSpc>
                <a:spcPts val="3000"/>
              </a:lnSpc>
              <a:defRPr/>
            </a:pPr>
            <a:r>
              <a:rPr lang="en-GB" altLang="en-US" sz="3800" dirty="0">
                <a:latin typeface="Times New Roman" panose="02020603050405020304" pitchFamily="18" charset="0"/>
                <a:ea typeface="ＭＳ Ｐゴシック" pitchFamily="4" charset="-128"/>
                <a:cs typeface="Times New Roman" panose="02020603050405020304" pitchFamily="18" charset="0"/>
              </a:rPr>
              <a:t>design and monitor the technology</a:t>
            </a:r>
          </a:p>
          <a:p>
            <a:pPr marL="290513" indent="-290513">
              <a:lnSpc>
                <a:spcPts val="3000"/>
              </a:lnSpc>
              <a:defRPr/>
            </a:pPr>
            <a:r>
              <a:rPr lang="en-GB" altLang="en-US" sz="3800" dirty="0">
                <a:latin typeface="Times New Roman" panose="02020603050405020304" pitchFamily="18" charset="0"/>
                <a:ea typeface="ＭＳ Ｐゴシック" pitchFamily="4" charset="-128"/>
                <a:cs typeface="Times New Roman" panose="02020603050405020304" pitchFamily="18" charset="0"/>
              </a:rPr>
              <a:t>Executives</a:t>
            </a:r>
          </a:p>
          <a:p>
            <a:pPr marL="658813" lvl="1" indent="-368300">
              <a:lnSpc>
                <a:spcPts val="3000"/>
              </a:lnSpc>
              <a:defRPr/>
            </a:pPr>
            <a:r>
              <a:rPr lang="en-GB" altLang="en-US" sz="3800" dirty="0">
                <a:latin typeface="Times New Roman" panose="02020603050405020304" pitchFamily="18" charset="0"/>
                <a:ea typeface="ＭＳ Ｐゴシック" pitchFamily="4" charset="-128"/>
                <a:cs typeface="Times New Roman" panose="02020603050405020304" pitchFamily="18" charset="0"/>
              </a:rPr>
              <a:t>senior managers </a:t>
            </a:r>
            <a:br>
              <a:rPr lang="en-GB" altLang="en-US" sz="3800" dirty="0">
                <a:latin typeface="Times New Roman" panose="02020603050405020304" pitchFamily="18" charset="0"/>
                <a:ea typeface="ＭＳ Ｐゴシック" pitchFamily="4" charset="-128"/>
                <a:cs typeface="Times New Roman" panose="02020603050405020304" pitchFamily="18" charset="0"/>
              </a:rPr>
            </a:br>
            <a:r>
              <a:rPr lang="en-GB" altLang="en-US" sz="3800" dirty="0">
                <a:latin typeface="Times New Roman" panose="02020603050405020304" pitchFamily="18" charset="0"/>
                <a:ea typeface="ＭＳ Ｐゴシック" pitchFamily="4" charset="-128"/>
                <a:cs typeface="Times New Roman" panose="02020603050405020304" pitchFamily="18" charset="0"/>
              </a:rPr>
              <a:t>(Schein, 1996)</a:t>
            </a:r>
          </a:p>
          <a:p>
            <a:pPr marL="0" indent="0">
              <a:lnSpc>
                <a:spcPts val="3000"/>
              </a:lnSpc>
              <a:buNone/>
              <a:defRPr/>
            </a:pPr>
            <a:r>
              <a:rPr lang="en-GB" altLang="en-US" sz="3800" dirty="0">
                <a:latin typeface="Times New Roman" panose="02020603050405020304" pitchFamily="18" charset="0"/>
                <a:ea typeface="ＭＳ Ｐゴシック" pitchFamily="4" charset="-128"/>
                <a:cs typeface="Times New Roman" panose="02020603050405020304" pitchFamily="18" charset="0"/>
              </a:rPr>
              <a:t>The question remains: how do these professional cultures co-exist?</a:t>
            </a:r>
          </a:p>
          <a:p>
            <a:endParaRPr lang="en-GB" dirty="0"/>
          </a:p>
        </p:txBody>
      </p:sp>
    </p:spTree>
    <p:extLst>
      <p:ext uri="{BB962C8B-B14F-4D97-AF65-F5344CB8AC3E}">
        <p14:creationId xmlns:p14="http://schemas.microsoft.com/office/powerpoint/2010/main" val="34811045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96B01-6032-498E-9B77-32B607D921AB}"/>
              </a:ext>
            </a:extLst>
          </p:cNvPr>
          <p:cNvSpPr>
            <a:spLocks noGrp="1"/>
          </p:cNvSpPr>
          <p:nvPr>
            <p:ph type="title"/>
          </p:nvPr>
        </p:nvSpPr>
        <p:spPr>
          <a:xfrm>
            <a:off x="457200" y="273050"/>
            <a:ext cx="7859216" cy="563662"/>
          </a:xfrm>
        </p:spPr>
        <p:txBody>
          <a:bodyPr anchor="b">
            <a:normAutofit/>
          </a:bodyPr>
          <a:lstStyle/>
          <a:p>
            <a:pPr algn="ctr"/>
            <a:r>
              <a:rPr lang="en-GB" sz="2400" dirty="0">
                <a:latin typeface="Times New Roman" panose="02020603050405020304" pitchFamily="18" charset="0"/>
                <a:cs typeface="Times New Roman" panose="02020603050405020304" pitchFamily="18" charset="0"/>
              </a:rPr>
              <a:t>Class activity </a:t>
            </a:r>
          </a:p>
        </p:txBody>
      </p:sp>
      <p:pic>
        <p:nvPicPr>
          <p:cNvPr id="5" name="Picture 4" descr="A close up of a logo&#10;&#10;Description automatically generated">
            <a:extLst>
              <a:ext uri="{FF2B5EF4-FFF2-40B4-BE49-F238E27FC236}">
                <a16:creationId xmlns:a16="http://schemas.microsoft.com/office/drawing/2014/main" id="{83D771E5-2001-4981-BCDE-0CF5570D61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75050" y="942230"/>
            <a:ext cx="5111750" cy="3833812"/>
          </a:xfrm>
          <a:prstGeom prst="rect">
            <a:avLst/>
          </a:prstGeom>
          <a:noFill/>
        </p:spPr>
      </p:pic>
      <p:sp>
        <p:nvSpPr>
          <p:cNvPr id="3" name="Content Placeholder 2">
            <a:extLst>
              <a:ext uri="{FF2B5EF4-FFF2-40B4-BE49-F238E27FC236}">
                <a16:creationId xmlns:a16="http://schemas.microsoft.com/office/drawing/2014/main" id="{79F7469D-4255-4952-AE9E-EF6A87F05DC6}"/>
              </a:ext>
            </a:extLst>
          </p:cNvPr>
          <p:cNvSpPr>
            <a:spLocks noGrp="1"/>
          </p:cNvSpPr>
          <p:nvPr>
            <p:ph type="body" sz="half" idx="2"/>
          </p:nvPr>
        </p:nvSpPr>
        <p:spPr>
          <a:xfrm>
            <a:off x="457200" y="1435100"/>
            <a:ext cx="3538736" cy="4029891"/>
          </a:xfrm>
        </p:spPr>
        <p:txBody>
          <a:bodyPr>
            <a:normAutofit/>
          </a:bodyPr>
          <a:lstStyle/>
          <a:p>
            <a:r>
              <a:rPr lang="en-GB" sz="1800" dirty="0">
                <a:latin typeface="Times New Roman" panose="02020603050405020304" pitchFamily="18" charset="0"/>
                <a:cs typeface="Times New Roman" panose="02020603050405020304" pitchFamily="18" charset="0"/>
              </a:rPr>
              <a:t>How does national culture ( such as ; cultural norms, values and beliefs)</a:t>
            </a:r>
          </a:p>
          <a:p>
            <a:pPr marL="0" indent="0">
              <a:buNone/>
            </a:pPr>
            <a:r>
              <a:rPr lang="en-GB" sz="1800" dirty="0">
                <a:latin typeface="Times New Roman" panose="02020603050405020304" pitchFamily="18" charset="0"/>
                <a:cs typeface="Times New Roman" panose="02020603050405020304" pitchFamily="18" charset="0"/>
              </a:rPr>
              <a:t>                 </a:t>
            </a:r>
          </a:p>
          <a:p>
            <a:pPr marL="0" indent="0">
              <a:buNone/>
            </a:pPr>
            <a:r>
              <a:rPr lang="en-GB" sz="1800" b="1" dirty="0">
                <a:latin typeface="Times New Roman" panose="02020603050405020304" pitchFamily="18" charset="0"/>
                <a:cs typeface="Times New Roman" panose="02020603050405020304" pitchFamily="18" charset="0"/>
              </a:rPr>
              <a:t>                    Affect</a:t>
            </a:r>
          </a:p>
          <a:p>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Organizational culture (Such as ; managerial decision-making, leadership styles, organizational design and human resource management practices)</a:t>
            </a:r>
          </a:p>
          <a:p>
            <a:endParaRPr lang="en-GB" dirty="0"/>
          </a:p>
          <a:p>
            <a:endParaRPr lang="en-GB" dirty="0"/>
          </a:p>
        </p:txBody>
      </p:sp>
    </p:spTree>
    <p:extLst>
      <p:ext uri="{BB962C8B-B14F-4D97-AF65-F5344CB8AC3E}">
        <p14:creationId xmlns:p14="http://schemas.microsoft.com/office/powerpoint/2010/main" val="25355970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C6294-3048-4F34-802D-00FC3ABA834D}"/>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Conclusion</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175CDF-6B4A-4DD4-9331-E9560B81C6BC}"/>
              </a:ext>
            </a:extLst>
          </p:cNvPr>
          <p:cNvSpPr>
            <a:spLocks noGrp="1"/>
          </p:cNvSpPr>
          <p:nvPr>
            <p:ph idx="1"/>
          </p:nvPr>
        </p:nvSpPr>
        <p:spPr/>
        <p:txBody>
          <a:bodyPr>
            <a:normAutofit/>
          </a:bodyPr>
          <a:lstStyle/>
          <a:p>
            <a:pPr marL="0" indent="0" algn="just">
              <a:buNone/>
            </a:pPr>
            <a:r>
              <a:rPr lang="en-GB" altLang="en-US" sz="2400" dirty="0">
                <a:latin typeface="Times New Roman" panose="02020603050405020304" pitchFamily="18" charset="0"/>
                <a:cs typeface="Times New Roman" panose="02020603050405020304" pitchFamily="18" charset="0"/>
              </a:rPr>
              <a:t>This session describe that how difficult it is to give a definition of the word ‘culture’ and also shows that the individuals in a group form a culture that can be national, organisational or professional.</a:t>
            </a:r>
          </a:p>
          <a:p>
            <a:pPr marL="0" indent="0" algn="just">
              <a:buNone/>
            </a:pPr>
            <a:endParaRPr lang="en-GB" altLang="en-US" sz="2400" dirty="0">
              <a:latin typeface="Times New Roman" panose="02020603050405020304" pitchFamily="18" charset="0"/>
              <a:cs typeface="Times New Roman" panose="02020603050405020304" pitchFamily="18" charset="0"/>
            </a:endParaRPr>
          </a:p>
          <a:p>
            <a:pPr marL="0" indent="0" algn="just">
              <a:buNone/>
            </a:pPr>
            <a:r>
              <a:rPr lang="en-GB" sz="2400" dirty="0">
                <a:latin typeface="Times New Roman" panose="02020603050405020304" pitchFamily="18" charset="0"/>
                <a:cs typeface="Times New Roman" panose="02020603050405020304" pitchFamily="18" charset="0"/>
              </a:rPr>
              <a:t>Appreciate that although all organisations have a structure, they are not all the same</a:t>
            </a:r>
          </a:p>
          <a:p>
            <a:pPr marL="0" indent="0" algn="just">
              <a:buNone/>
            </a:pPr>
            <a:endParaRPr lang="en-GB" altLang="en-US" sz="2400" dirty="0">
              <a:latin typeface="Times New Roman" panose="02020603050405020304" pitchFamily="18" charset="0"/>
              <a:cs typeface="Times New Roman" panose="02020603050405020304" pitchFamily="18" charset="0"/>
            </a:endParaRPr>
          </a:p>
          <a:p>
            <a:pPr marL="0" indent="0">
              <a:buNone/>
            </a:pPr>
            <a:endParaRPr lang="en-GB" altLang="en-US" dirty="0"/>
          </a:p>
          <a:p>
            <a:pPr marL="0" indent="0">
              <a:buNone/>
            </a:pPr>
            <a:endParaRPr lang="en-GB" altLang="en-US" dirty="0"/>
          </a:p>
          <a:p>
            <a:endParaRPr lang="en-GB" dirty="0"/>
          </a:p>
        </p:txBody>
      </p:sp>
    </p:spTree>
    <p:extLst>
      <p:ext uri="{BB962C8B-B14F-4D97-AF65-F5344CB8AC3E}">
        <p14:creationId xmlns:p14="http://schemas.microsoft.com/office/powerpoint/2010/main" val="15053807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B25AD-FF4C-4E6F-A617-DCCBFE0697BC}"/>
              </a:ext>
            </a:extLst>
          </p:cNvPr>
          <p:cNvSpPr>
            <a:spLocks noGrp="1"/>
          </p:cNvSpPr>
          <p:nvPr>
            <p:ph type="title"/>
          </p:nvPr>
        </p:nvSpPr>
        <p:spPr>
          <a:xfrm>
            <a:off x="457200" y="274638"/>
            <a:ext cx="8229600" cy="1143000"/>
          </a:xfrm>
        </p:spPr>
        <p:txBody>
          <a:bodyPr anchor="ctr">
            <a:normAutofit/>
          </a:bodyPr>
          <a:lstStyle/>
          <a:p>
            <a:r>
              <a:rPr lang="en-GB" b="1" dirty="0">
                <a:latin typeface="Times New Roman" panose="02020603050405020304" pitchFamily="18" charset="0"/>
                <a:cs typeface="Times New Roman" panose="02020603050405020304" pitchFamily="18" charset="0"/>
              </a:rPr>
              <a:t>Question </a:t>
            </a:r>
          </a:p>
        </p:txBody>
      </p:sp>
      <p:pic>
        <p:nvPicPr>
          <p:cNvPr id="1026" name="Picture 2" descr="Question Mark Background png download - 976*580 - Free Transparent ...">
            <a:extLst>
              <a:ext uri="{FF2B5EF4-FFF2-40B4-BE49-F238E27FC236}">
                <a16:creationId xmlns:a16="http://schemas.microsoft.com/office/drawing/2014/main" id="{5DA7ADDB-714D-4BA8-BF66-E7EEEFF47F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1727204"/>
            <a:ext cx="8229600" cy="3663026"/>
          </a:xfrm>
          <a:prstGeom prst="rect">
            <a:avLst/>
          </a:prstGeom>
          <a:solidFill>
            <a:srgbClr val="FFFFFF"/>
          </a:solidFill>
        </p:spPr>
      </p:pic>
    </p:spTree>
    <p:extLst>
      <p:ext uri="{BB962C8B-B14F-4D97-AF65-F5344CB8AC3E}">
        <p14:creationId xmlns:p14="http://schemas.microsoft.com/office/powerpoint/2010/main" val="345595665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8A0C572-12CD-4983-B493-0C046FD3354B}">
  <ds:schemaRefs>
    <ds:schemaRef ds:uri="http://purl.org/dc/elements/1.1/"/>
    <ds:schemaRef ds:uri="http://schemas.microsoft.com/office/2006/metadata/properties"/>
    <ds:schemaRef ds:uri="303dbf9b-b85b-46a0-94f1-894078c07ecd"/>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56</TotalTime>
  <Words>1300</Words>
  <Application>Microsoft Office PowerPoint</Application>
  <PresentationFormat>On-screen Show (4:3)</PresentationFormat>
  <Paragraphs>182</Paragraphs>
  <Slides>35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Myriad Pro</vt:lpstr>
      <vt:lpstr>Times New Roman</vt:lpstr>
      <vt:lpstr>Wingdings</vt:lpstr>
      <vt:lpstr>Wingdings 3</vt:lpstr>
      <vt:lpstr>20140311PresentationUWTSDTemplate</vt:lpstr>
      <vt:lpstr>Bachelor of Arts Business Management   Introduction to Modern Workplace (LLCBB4003)  WEEK 2 </vt:lpstr>
      <vt:lpstr>Business and Organisation and Its Structure and culture</vt:lpstr>
      <vt:lpstr>Learning outcome  </vt:lpstr>
      <vt:lpstr>Different Types of organizations &amp;  Size and Scope of Organisation</vt:lpstr>
      <vt:lpstr>Types of organizations</vt:lpstr>
      <vt:lpstr>Profit organization.</vt:lpstr>
      <vt:lpstr>Non-profit organization</vt:lpstr>
      <vt:lpstr>Charity</vt:lpstr>
      <vt:lpstr>Different types of Ownership</vt:lpstr>
      <vt:lpstr>Stakeholders</vt:lpstr>
      <vt:lpstr>Stakeholders</vt:lpstr>
      <vt:lpstr>Micro, small, medium-sized enterprises (SMEs). </vt:lpstr>
      <vt:lpstr>Micro, small, medium-sized enterprises (SMEs</vt:lpstr>
      <vt:lpstr>Organizational                               Structure</vt:lpstr>
      <vt:lpstr>Class activity </vt:lpstr>
      <vt:lpstr>Why Have a Structure?</vt:lpstr>
      <vt:lpstr>Types of organizational structure </vt:lpstr>
      <vt:lpstr>Comparison</vt:lpstr>
      <vt:lpstr>Span of Control</vt:lpstr>
      <vt:lpstr>Factors influencing the span of control</vt:lpstr>
      <vt:lpstr>Span of control</vt:lpstr>
      <vt:lpstr>Chain of command</vt:lpstr>
      <vt:lpstr>Organizational structure</vt:lpstr>
      <vt:lpstr>The concept of culture </vt:lpstr>
      <vt:lpstr>What is culture?</vt:lpstr>
      <vt:lpstr>Three Layers of Culture </vt:lpstr>
      <vt:lpstr>Levels of cultures in a business context</vt:lpstr>
      <vt:lpstr>Culture and nation</vt:lpstr>
      <vt:lpstr>National culture</vt:lpstr>
      <vt:lpstr>Organisational culture</vt:lpstr>
      <vt:lpstr>Corporate culture</vt:lpstr>
      <vt:lpstr>Professional culture</vt:lpstr>
      <vt:lpstr>Class activity </vt:lpstr>
      <vt:lpstr>Conclusion</vt:lpstr>
      <vt:lpstr>Question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2</dc:title>
  <dc:creator>Uju Ugochukwu</dc:creator>
  <cp:lastModifiedBy> </cp:lastModifiedBy>
  <cp:revision>3</cp:revision>
  <dcterms:created xsi:type="dcterms:W3CDTF">2020-05-17T14:18:08Z</dcterms:created>
  <dcterms:modified xsi:type="dcterms:W3CDTF">2020-09-23T11:48:06Z</dcterms:modified>
</cp:coreProperties>
</file>