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10" r:id="rId1"/>
  </p:sldMasterIdLst>
  <p:notesMasterIdLst>
    <p:notesMasterId r:id="rId13"/>
  </p:notesMasterIdLst>
  <p:sldIdLst>
    <p:sldId id="256" r:id="rId2"/>
    <p:sldId id="257" r:id="rId3"/>
    <p:sldId id="258" r:id="rId4"/>
    <p:sldId id="259" r:id="rId5"/>
    <p:sldId id="260" r:id="rId6"/>
    <p:sldId id="261" r:id="rId7"/>
    <p:sldId id="262" r:id="rId8"/>
    <p:sldId id="264" r:id="rId9"/>
    <p:sldId id="263" r:id="rId10"/>
    <p:sldId id="292" r:id="rId11"/>
    <p:sldId id="293" r:id="rId12"/>
  </p:sldIdLst>
  <p:sldSz cx="9144000" cy="5143500" type="screen16x9"/>
  <p:notesSz cx="6858000" cy="9144000"/>
  <p:embeddedFontLst>
    <p:embeddedFont>
      <p:font typeface="Josefin Sans" panose="020B0604020202020204" pitchFamily="2" charset="0"/>
      <p:regular r:id="rId14"/>
      <p:bold r:id="rId15"/>
      <p:italic r:id="rId16"/>
      <p:boldItalic r:id="rId17"/>
    </p:embeddedFont>
    <p:embeddedFont>
      <p:font typeface="Josefin Sans Medium" panose="020B0604020202020204" charset="0"/>
      <p:regular r:id="rId18"/>
      <p:bold r:id="rId19"/>
      <p:italic r:id="rId20"/>
      <p:boldItalic r:id="rId21"/>
    </p:embeddedFont>
    <p:embeddedFont>
      <p:font typeface="Lato" panose="020B0604020202020204" pitchFamily="34" charset="0"/>
      <p:regular r:id="rId22"/>
      <p:bold r:id="rId23"/>
      <p:italic r:id="rId24"/>
      <p:boldItalic r:id="rId25"/>
    </p:embeddedFont>
    <p:embeddedFont>
      <p:font typeface="Lato Light" panose="020B0604020202020204" pitchFamily="34"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3BAE7B7-F253-42C9-BAD7-CDE454EB58B3}">
  <a:tblStyle styleId="{23BAE7B7-F253-42C9-BAD7-CDE454EB58B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7671" autoAdjust="0"/>
  </p:normalViewPr>
  <p:slideViewPr>
    <p:cSldViewPr>
      <p:cViewPr varScale="1">
        <p:scale>
          <a:sx n="78" d="100"/>
          <a:sy n="78" d="100"/>
        </p:scale>
        <p:origin x="1172" y="5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33508016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4"/>
        <p:cNvGrpSpPr/>
        <p:nvPr/>
      </p:nvGrpSpPr>
      <p:grpSpPr>
        <a:xfrm>
          <a:off x="0" y="0"/>
          <a:ext cx="0" cy="0"/>
          <a:chOff x="0" y="0"/>
          <a:chExt cx="0" cy="0"/>
        </a:xfrm>
      </p:grpSpPr>
      <p:sp>
        <p:nvSpPr>
          <p:cNvPr id="535" name="Google Shape;535;g921508b9e6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6" name="Google Shape;536;g921508b9e6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Google Shape;546;g8d1a54ff8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7" name="Google Shape;547;g8d1a54ff8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1" i="0" u="none" strike="noStrike" cap="none" dirty="0">
                <a:solidFill>
                  <a:srgbClr val="000000"/>
                </a:solidFill>
                <a:effectLst/>
                <a:latin typeface="Arial"/>
                <a:ea typeface="Arial"/>
                <a:cs typeface="Arial"/>
                <a:sym typeface="Arial"/>
              </a:rPr>
              <a:t>Introduction</a:t>
            </a:r>
          </a:p>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r>
              <a:rPr lang="en-US" sz="1100" b="0" i="0" u="none" strike="noStrike" cap="none" dirty="0">
                <a:solidFill>
                  <a:srgbClr val="000000"/>
                </a:solidFill>
                <a:effectLst/>
                <a:latin typeface="Arial"/>
                <a:ea typeface="Arial"/>
                <a:cs typeface="Arial"/>
                <a:sym typeface="Arial"/>
              </a:rPr>
              <a:t>This essay is about Six Senses Hotels, a luxury hotel chain, that aspires to alter guests' perceptions of both vacations and hotels. The settings of Six Senses Hotels are among the world's most stunning. Their goal is to safeguard ecological systems while also enhancing human well-being. Because of the thoughtful combination of man-made and natural elements, a stay at one of their properties is one-of-a-kind, enriching, and beneficial to guests' health. Guests of Six Senses Hotels have reported feeling a "deep connection to the natural world" and "having life-changing experiences" (Six Senses Hotels Resorts Spas, 2023) thanks to the hotels' stunning design and individualized service.</a:t>
            </a:r>
          </a:p>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is the new trendy chain that caters to young people who don't want to give up style or convenience for a good deal. At least one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 can be found in every major city.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public areas are trendy yet warm and inviting thanks in part to the use of regional materials and patterns. There will be plenty of opportunities to meet new people and travel the world, as well as state-of-the-art facilities. The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 chain aims to appeal to a younger demographic of travellers by creating an environment that is authentic to the region's traditions while also being cutting-edge and fun.</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1"/>
        <p:cNvGrpSpPr/>
        <p:nvPr/>
      </p:nvGrpSpPr>
      <p:grpSpPr>
        <a:xfrm>
          <a:off x="0" y="0"/>
          <a:ext cx="0" cy="0"/>
          <a:chOff x="0" y="0"/>
          <a:chExt cx="0" cy="0"/>
        </a:xfrm>
      </p:grpSpPr>
      <p:sp>
        <p:nvSpPr>
          <p:cNvPr id="552" name="Google Shape;552;g8bae437e4a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3" name="Google Shape;553;g8bae437e4a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1" i="0" u="none" strike="noStrike" cap="none" dirty="0">
                <a:solidFill>
                  <a:srgbClr val="000000"/>
                </a:solidFill>
                <a:effectLst/>
                <a:latin typeface="Arial"/>
                <a:ea typeface="Arial"/>
                <a:cs typeface="Arial"/>
                <a:sym typeface="Arial"/>
              </a:rPr>
              <a:t>The Rationale of hotel choice</a:t>
            </a:r>
          </a:p>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r>
              <a:rPr lang="en-US" sz="1100" b="0" i="0" u="none" strike="noStrike" cap="none" dirty="0">
                <a:solidFill>
                  <a:srgbClr val="000000"/>
                </a:solidFill>
                <a:effectLst/>
                <a:latin typeface="Arial"/>
                <a:ea typeface="Arial"/>
                <a:cs typeface="Arial"/>
                <a:sym typeface="Arial"/>
              </a:rPr>
              <a:t>Due to their specialized offerings and established subsets of the hotel industry, Six Senses Hotels and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make excellent case studies for students working on projects related to the hospitality industry. It is fascinating to observe how the current sustainability, wellness, and life-changing experience trends are influencing the world-renowned Six Senses Hotels. In contrast,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appeal to those who value modern design. They are a great case study for the changing tastes and expectations of today's vacationers because of their innovative design, exciting atmosphere, and socialization-focused approach (Marriott </a:t>
            </a:r>
            <a:r>
              <a:rPr lang="en-US" sz="1100" b="0" i="0" u="none" strike="noStrike" cap="none" dirty="0" err="1">
                <a:solidFill>
                  <a:srgbClr val="000000"/>
                </a:solidFill>
                <a:effectLst/>
                <a:latin typeface="Arial"/>
                <a:ea typeface="Arial"/>
                <a:cs typeface="Arial"/>
                <a:sym typeface="Arial"/>
              </a:rPr>
              <a:t>Bonvoy</a:t>
            </a:r>
            <a:r>
              <a:rPr lang="en-US" sz="1100" b="0" i="0" u="none" strike="noStrike" cap="none" dirty="0">
                <a:solidFill>
                  <a:srgbClr val="000000"/>
                </a:solidFill>
                <a:effectLst/>
                <a:latin typeface="Arial"/>
                <a:ea typeface="Arial"/>
                <a:cs typeface="Arial"/>
                <a:sym typeface="Arial"/>
              </a:rPr>
              <a:t> Inspires Travellers to Discover the Unexpected as They Roam the World, 2023)</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4"/>
        <p:cNvGrpSpPr/>
        <p:nvPr/>
      </p:nvGrpSpPr>
      <p:grpSpPr>
        <a:xfrm>
          <a:off x="0" y="0"/>
          <a:ext cx="0" cy="0"/>
          <a:chOff x="0" y="0"/>
          <a:chExt cx="0" cy="0"/>
        </a:xfrm>
      </p:grpSpPr>
      <p:sp>
        <p:nvSpPr>
          <p:cNvPr id="575" name="Google Shape;575;gb7cb982f39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6" name="Google Shape;576;gb7cb982f39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Since 1995, Six Sense Hotels has been a household name in the hospitality industry, welcoming guests from all over the world to its opulent properties. The company's founding principle was to provide visitors with unforgettable adventures that put their well-being, stewardship of the environment, and a sense of oneness with nature at the forefront. Six Sense Hotels has built a stellar reputation over the years thanks to its forward-thinking, comprehensive approach to the hotel industry. All the company's projects are designed with health, local culture, and sustainability in mind (</a:t>
            </a:r>
            <a:r>
              <a:rPr lang="en-US" sz="1100" b="0" i="0" u="none" strike="noStrike" cap="none" dirty="0" err="1">
                <a:solidFill>
                  <a:srgbClr val="000000"/>
                </a:solidFill>
                <a:effectLst/>
                <a:latin typeface="Arial"/>
                <a:ea typeface="Arial"/>
                <a:cs typeface="Arial"/>
                <a:sym typeface="Arial"/>
              </a:rPr>
              <a:t>Norkienė</a:t>
            </a:r>
            <a:r>
              <a:rPr lang="en-US" sz="1100" b="0" i="0" u="none" strike="noStrike" cap="none" dirty="0">
                <a:solidFill>
                  <a:srgbClr val="000000"/>
                </a:solidFill>
                <a:effectLst/>
                <a:latin typeface="Arial"/>
                <a:ea typeface="Arial"/>
                <a:cs typeface="Arial"/>
                <a:sym typeface="Arial"/>
              </a:rPr>
              <a:t>, 2019).</a:t>
            </a:r>
          </a:p>
          <a:p>
            <a:pPr marL="158750" indent="0">
              <a:buNone/>
            </a:pPr>
            <a:r>
              <a:rPr lang="en-US" sz="1100" b="0" i="0" u="none" strike="noStrike" cap="none" dirty="0">
                <a:solidFill>
                  <a:srgbClr val="000000"/>
                </a:solidFill>
                <a:effectLst/>
                <a:latin typeface="Arial"/>
                <a:ea typeface="Arial"/>
                <a:cs typeface="Arial"/>
                <a:sym typeface="Arial"/>
              </a:rPr>
              <a:t>From the beginning, Six Sense Hotels has prioritized campaigns that highlight the brand's USP. Their advertising campaign highlights the tranquilly of their spa services and the importance they place on environmental preservation to attract customers. Six Sense Hotels attract eco-tourists because of their commitment to providing a luxurious stay without negatively impacting the environment.</a:t>
            </a:r>
          </a:p>
          <a:p>
            <a:pPr marL="158750" indent="0">
              <a:buNone/>
            </a:pPr>
            <a:r>
              <a:rPr lang="en-US" sz="1100" b="0" i="0" u="none" strike="noStrike" cap="none" dirty="0">
                <a:solidFill>
                  <a:srgbClr val="000000"/>
                </a:solidFill>
                <a:effectLst/>
                <a:latin typeface="Arial"/>
                <a:ea typeface="Arial"/>
                <a:cs typeface="Arial"/>
                <a:sym typeface="Arial"/>
              </a:rPr>
              <a:t>In addition, Six Sense Hotels has coordinated targeted advertising campaigns to attract the affluent clientele they seek. They advertise online and through social media, and they have connections with "travel influencers" to attract customers. To inspire desire and aspiration in their target audience, Six Sense Hotels carefully curates’ content that highlights the unique and personalized aspects of their products and services (Riley, 2018).</a:t>
            </a:r>
          </a:p>
          <a:p>
            <a:pPr marL="158750" indent="0">
              <a:buNone/>
            </a:pPr>
            <a:r>
              <a:rPr lang="en-US" sz="1100" b="0" i="0" u="none" strike="noStrike" cap="none" dirty="0">
                <a:solidFill>
                  <a:srgbClr val="000000"/>
                </a:solidFill>
                <a:effectLst/>
                <a:latin typeface="Arial"/>
                <a:ea typeface="Arial"/>
                <a:cs typeface="Arial"/>
                <a:sym typeface="Arial"/>
              </a:rPr>
              <a:t>The advertising strategy of Six Sense Hotels has been said to have changed over the years. The company has made investments to increase its online presence because of the growing importance of digital marketing channels. They've designed a straightforward website that emphasizes the unique qualities of their accommodations, tours, and other services. Six Sense Hotels also uses social media to spread the word about its establishments and interact with its clientele.</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8"/>
        <p:cNvGrpSpPr/>
        <p:nvPr/>
      </p:nvGrpSpPr>
      <p:grpSpPr>
        <a:xfrm>
          <a:off x="0" y="0"/>
          <a:ext cx="0" cy="0"/>
          <a:chOff x="0" y="0"/>
          <a:chExt cx="0" cy="0"/>
        </a:xfrm>
      </p:grpSpPr>
      <p:sp>
        <p:nvSpPr>
          <p:cNvPr id="589" name="Google Shape;589;g8edff06ba9_1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0" name="Google Shape;590;g8edff06ba9_1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To attract a younger, more politically active, and economically conscious clientele, Marriott International's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debuted in 2014. The brand aims to connect with its target market of young adults by giving them a memorable, innovative, and social experience.</a:t>
            </a:r>
          </a:p>
          <a:p>
            <a:pPr marL="158750" indent="0">
              <a:buNone/>
            </a:pP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are distinguished from other lodging options by their cutting-edge design and architecture as well as the priority they place on interacting with their guests. The company's ads feature fun, upbeat music and cast members who sound like they're having a good time (</a:t>
            </a:r>
            <a:r>
              <a:rPr lang="en-US" sz="1100" b="0" i="0" u="none" strike="noStrike" cap="none" dirty="0" err="1">
                <a:solidFill>
                  <a:srgbClr val="000000"/>
                </a:solidFill>
                <a:effectLst/>
                <a:latin typeface="Arial"/>
                <a:ea typeface="Arial"/>
                <a:cs typeface="Arial"/>
                <a:sym typeface="Arial"/>
              </a:rPr>
              <a:t>Kostelijk</a:t>
            </a:r>
            <a:r>
              <a:rPr lang="en-US" sz="1100" b="0" i="0" u="none" strike="noStrike" cap="none" dirty="0">
                <a:solidFill>
                  <a:srgbClr val="000000"/>
                </a:solidFill>
                <a:effectLst/>
                <a:latin typeface="Arial"/>
                <a:ea typeface="Arial"/>
                <a:cs typeface="Arial"/>
                <a:sym typeface="Arial"/>
              </a:rPr>
              <a:t> &amp; </a:t>
            </a:r>
            <a:r>
              <a:rPr lang="en-US" sz="1100" b="0" i="0" u="none" strike="noStrike" cap="none" dirty="0" err="1">
                <a:solidFill>
                  <a:srgbClr val="000000"/>
                </a:solidFill>
                <a:effectLst/>
                <a:latin typeface="Arial"/>
                <a:ea typeface="Arial"/>
                <a:cs typeface="Arial"/>
                <a:sym typeface="Arial"/>
              </a:rPr>
              <a:t>Alsem</a:t>
            </a:r>
            <a:r>
              <a:rPr lang="en-US" sz="1100" b="0" i="0" u="none" strike="noStrike" cap="none" dirty="0">
                <a:solidFill>
                  <a:srgbClr val="000000"/>
                </a:solidFill>
                <a:effectLst/>
                <a:latin typeface="Arial"/>
                <a:ea typeface="Arial"/>
                <a:cs typeface="Arial"/>
                <a:sym typeface="Arial"/>
              </a:rPr>
              <a:t>, 2020). To attract their target audience—those looking for reasonably priced hotels that don't skimp on style or social activities—</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have embraced a brand identity that is youthful and energizing.</a:t>
            </a:r>
          </a:p>
          <a:p>
            <a:pPr marL="158750" indent="0">
              <a:buNone/>
            </a:pP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recognizes the importance of interacting with its ideal customers online. Their hotels, events, and brand-aligned influencers are all promoted on social media (</a:t>
            </a:r>
            <a:r>
              <a:rPr lang="en-US" sz="1100" b="0" i="0" u="none" strike="noStrike" cap="none" dirty="0" err="1">
                <a:solidFill>
                  <a:srgbClr val="000000"/>
                </a:solidFill>
                <a:effectLst/>
                <a:latin typeface="Arial"/>
                <a:ea typeface="Arial"/>
                <a:cs typeface="Arial"/>
                <a:sym typeface="Arial"/>
              </a:rPr>
              <a:t>Sammis</a:t>
            </a:r>
            <a:r>
              <a:rPr lang="en-US" sz="1100" b="0" i="0" u="none" strike="noStrike" cap="none" dirty="0">
                <a:solidFill>
                  <a:srgbClr val="000000"/>
                </a:solidFill>
                <a:effectLst/>
                <a:latin typeface="Arial"/>
                <a:ea typeface="Arial"/>
                <a:cs typeface="Arial"/>
                <a:sym typeface="Arial"/>
              </a:rPr>
              <a:t> et al., 2015). By focusing on visual and auditory cues,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has successfully raised brand recognition.</a:t>
            </a:r>
          </a:p>
          <a:p>
            <a:pPr marL="158750" indent="0">
              <a:buNone/>
            </a:pP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are known for its cutting-edge, technologically advanced services and advertising. Guests are guaranteed a memorable stay thanks to mobile check-in, cutting-edge amenities, and strategic alliances (</a:t>
            </a:r>
            <a:r>
              <a:rPr lang="en-US" sz="1100" b="0" i="0" u="none" strike="noStrike" cap="none" dirty="0" err="1">
                <a:solidFill>
                  <a:srgbClr val="000000"/>
                </a:solidFill>
                <a:effectLst/>
                <a:latin typeface="Arial"/>
                <a:ea typeface="Arial"/>
                <a:cs typeface="Arial"/>
                <a:sym typeface="Arial"/>
              </a:rPr>
              <a:t>Nyheim</a:t>
            </a:r>
            <a:r>
              <a:rPr lang="en-US" sz="1100" b="0" i="0" u="none" strike="noStrike" cap="none" dirty="0">
                <a:solidFill>
                  <a:srgbClr val="000000"/>
                </a:solidFill>
                <a:effectLst/>
                <a:latin typeface="Arial"/>
                <a:ea typeface="Arial"/>
                <a:cs typeface="Arial"/>
                <a:sym typeface="Arial"/>
              </a:rPr>
              <a:t>, 2018). Investing heavily in technology and customer-centric marketing,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is dedicated to remaining competitive in a fast-paced industry.</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5"/>
        <p:cNvGrpSpPr/>
        <p:nvPr/>
      </p:nvGrpSpPr>
      <p:grpSpPr>
        <a:xfrm>
          <a:off x="0" y="0"/>
          <a:ext cx="0" cy="0"/>
          <a:chOff x="0" y="0"/>
          <a:chExt cx="0" cy="0"/>
        </a:xfrm>
      </p:grpSpPr>
      <p:sp>
        <p:nvSpPr>
          <p:cNvPr id="596" name="Google Shape;596;gb7cb982f39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7" name="Google Shape;597;gb7cb982f39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1" i="0" u="none" strike="noStrike" cap="none" dirty="0">
                <a:solidFill>
                  <a:srgbClr val="000000"/>
                </a:solidFill>
                <a:effectLst/>
                <a:latin typeface="Arial"/>
                <a:ea typeface="Arial"/>
                <a:cs typeface="Arial"/>
                <a:sym typeface="Arial"/>
              </a:rPr>
              <a:t>The current market position of Six Sense and </a:t>
            </a:r>
            <a:r>
              <a:rPr lang="en-US" sz="1100" b="1" i="0" u="none" strike="noStrike" cap="none" dirty="0" err="1">
                <a:solidFill>
                  <a:srgbClr val="000000"/>
                </a:solidFill>
                <a:effectLst/>
                <a:latin typeface="Arial"/>
                <a:ea typeface="Arial"/>
                <a:cs typeface="Arial"/>
                <a:sym typeface="Arial"/>
              </a:rPr>
              <a:t>Moxy</a:t>
            </a:r>
            <a:r>
              <a:rPr lang="en-US" sz="1100" b="1" i="0" u="none" strike="noStrike" cap="none" dirty="0">
                <a:solidFill>
                  <a:srgbClr val="000000"/>
                </a:solidFill>
                <a:effectLst/>
                <a:latin typeface="Arial"/>
                <a:ea typeface="Arial"/>
                <a:cs typeface="Arial"/>
                <a:sym typeface="Arial"/>
              </a:rPr>
              <a:t>	</a:t>
            </a:r>
          </a:p>
          <a:p>
            <a:pPr marL="158750" indent="0">
              <a:buNone/>
            </a:pPr>
            <a:r>
              <a:rPr lang="en-US" sz="1100" b="0" i="0" u="none" strike="noStrike" cap="none" dirty="0">
                <a:solidFill>
                  <a:srgbClr val="000000"/>
                </a:solidFill>
                <a:effectLst/>
                <a:latin typeface="Arial"/>
                <a:ea typeface="Arial"/>
                <a:cs typeface="Arial"/>
                <a:sym typeface="Arial"/>
              </a:rPr>
              <a:t>Sustainable practices, community outreach, and five-star service are just some of the hallmarks that have made Six Sense Hotels an industry leader. Luxury spas, yoga retreats, and other wellness offerings are just the beginning of what Six Sense Hotels have to offer their clients. The locations of these homes are among the most breathtaking on Earth. They have received praise for the care they take for the environment, which makes their destination more appealing to eco-tourists. Six Sense Hotels have become popular among the well-heeled who are looking for a once-in-a-lifetime experience because of their reputation for privacy, individualized service, and dedication to guests' overall health and happiness (Smith, 2015).</a:t>
            </a:r>
          </a:p>
          <a:p>
            <a:pPr marL="158750" indent="0">
              <a:buNone/>
            </a:pPr>
            <a:endParaRPr lang="en-US" sz="1100" b="0" i="0" u="none" strike="noStrike" cap="none" dirty="0">
              <a:solidFill>
                <a:srgbClr val="000000"/>
              </a:solidFill>
              <a:effectLst/>
              <a:latin typeface="Arial"/>
              <a:ea typeface="Arial"/>
              <a:cs typeface="Arial"/>
              <a:sym typeface="Arial"/>
            </a:endParaRPr>
          </a:p>
          <a:p>
            <a:pPr marL="158750" indent="0">
              <a:buNone/>
            </a:pPr>
            <a:r>
              <a:rPr lang="en-US" sz="1100" b="0" i="0" u="none" strike="noStrike" cap="none" dirty="0">
                <a:solidFill>
                  <a:srgbClr val="000000"/>
                </a:solidFill>
                <a:effectLst/>
                <a:latin typeface="Arial"/>
                <a:ea typeface="Arial"/>
                <a:cs typeface="Arial"/>
                <a:sym typeface="Arial"/>
              </a:rPr>
              <a:t>But Marriott International also has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which are aimed at a younger and more frugal crowd. With the millennial and Gen Z traveller in mind,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offer a hip, reasonably priced, and sociable accommodation option. The very first of these kinds of hotels debuted in 2014. Most of this chain's hotels can be found in bustling urban areas, and their rooms are modern and compact, but tastefully furnished. By providing guests with social areas like bars and lounges,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hope to foster an upbeat and enjoyable stay (</a:t>
            </a:r>
            <a:r>
              <a:rPr lang="en-US" sz="1100" b="0" i="0" u="none" strike="noStrike" cap="none" dirty="0" err="1">
                <a:solidFill>
                  <a:srgbClr val="000000"/>
                </a:solidFill>
                <a:effectLst/>
                <a:latin typeface="Arial"/>
                <a:ea typeface="Arial"/>
                <a:cs typeface="Arial"/>
                <a:sym typeface="Arial"/>
              </a:rPr>
              <a:t>Chibili</a:t>
            </a:r>
            <a:r>
              <a:rPr lang="en-US" sz="1100" b="0" i="0" u="none" strike="noStrike" cap="none" dirty="0">
                <a:solidFill>
                  <a:srgbClr val="000000"/>
                </a:solidFill>
                <a:effectLst/>
                <a:latin typeface="Arial"/>
                <a:ea typeface="Arial"/>
                <a:cs typeface="Arial"/>
                <a:sym typeface="Arial"/>
              </a:rPr>
              <a:t> et al., 2019). The hotel has a leg up on the competition because it offers young travellers looking for a good time a stylish, hip, and entertaining stay at a fair price.</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2"/>
        <p:cNvGrpSpPr/>
        <p:nvPr/>
      </p:nvGrpSpPr>
      <p:grpSpPr>
        <a:xfrm>
          <a:off x="0" y="0"/>
          <a:ext cx="0" cy="0"/>
          <a:chOff x="0" y="0"/>
          <a:chExt cx="0" cy="0"/>
        </a:xfrm>
      </p:grpSpPr>
      <p:sp>
        <p:nvSpPr>
          <p:cNvPr id="603" name="Google Shape;603;g8bae437e4a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4" name="Google Shape;604;g8bae437e4a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1" i="0" u="none" strike="noStrike" cap="none" dirty="0">
                <a:solidFill>
                  <a:srgbClr val="000000"/>
                </a:solidFill>
                <a:effectLst/>
                <a:latin typeface="Arial"/>
                <a:ea typeface="Arial"/>
                <a:cs typeface="Arial"/>
                <a:sym typeface="Arial"/>
              </a:rPr>
              <a:t>Current marketing Strategies used by Six Sense and </a:t>
            </a:r>
            <a:r>
              <a:rPr lang="en-US" sz="1100" b="1" i="0" u="none" strike="noStrike" cap="none" dirty="0" err="1">
                <a:solidFill>
                  <a:srgbClr val="000000"/>
                </a:solidFill>
                <a:effectLst/>
                <a:latin typeface="Arial"/>
                <a:ea typeface="Arial"/>
                <a:cs typeface="Arial"/>
                <a:sym typeface="Arial"/>
              </a:rPr>
              <a:t>Moxy</a:t>
            </a:r>
            <a:r>
              <a:rPr lang="en-US" sz="1100" b="1" i="0" u="none" strike="noStrike" cap="none" dirty="0">
                <a:solidFill>
                  <a:srgbClr val="000000"/>
                </a:solidFill>
                <a:effectLst/>
                <a:latin typeface="Arial"/>
                <a:ea typeface="Arial"/>
                <a:cs typeface="Arial"/>
                <a:sym typeface="Arial"/>
              </a:rPr>
              <a:t>	</a:t>
            </a:r>
          </a:p>
          <a:p>
            <a:pPr marL="158750" indent="0">
              <a:buNone/>
            </a:pPr>
            <a:r>
              <a:rPr lang="en-US" sz="1100" b="0" i="0" u="none" strike="noStrike" cap="none" dirty="0">
                <a:solidFill>
                  <a:srgbClr val="000000"/>
                </a:solidFill>
                <a:effectLst/>
                <a:latin typeface="Arial"/>
                <a:ea typeface="Arial"/>
                <a:cs typeface="Arial"/>
                <a:sym typeface="Arial"/>
              </a:rPr>
              <a:t>Six Sense Hotels:</a:t>
            </a:r>
          </a:p>
          <a:p>
            <a:r>
              <a:rPr lang="en-US" sz="1100" b="0" i="0" u="none" strike="noStrike" cap="none" dirty="0">
                <a:solidFill>
                  <a:srgbClr val="000000"/>
                </a:solidFill>
                <a:effectLst/>
                <a:latin typeface="Arial"/>
                <a:ea typeface="Arial"/>
                <a:cs typeface="Arial"/>
                <a:sym typeface="Arial"/>
              </a:rPr>
              <a:t>Luxury and Exclusivity: Six Sense Hotels markets itself as an upscale hotel chain with opulent rooms and attentive staff. They cater to well-heeled vacationers who place a premium on seclusion and receive individualized attention.</a:t>
            </a:r>
          </a:p>
          <a:p>
            <a:r>
              <a:rPr lang="en-US" sz="1100" b="0" i="0" u="none" strike="noStrike" cap="none" dirty="0">
                <a:solidFill>
                  <a:srgbClr val="000000"/>
                </a:solidFill>
                <a:effectLst/>
                <a:latin typeface="Arial"/>
                <a:ea typeface="Arial"/>
                <a:cs typeface="Arial"/>
                <a:sym typeface="Arial"/>
              </a:rPr>
              <a:t>Wellness and Sustainability: Buildings under the company's management feature a variety of social areas, bars, and other entertainment venues. They oversee planning get-togethers, fostering a sense of community, and getting people talking to one another and creating lasting memories through shared experiences (</a:t>
            </a:r>
            <a:r>
              <a:rPr lang="en-US" sz="1100" b="0" i="0" u="none" strike="noStrike" cap="none" dirty="0" err="1">
                <a:solidFill>
                  <a:srgbClr val="000000"/>
                </a:solidFill>
                <a:effectLst/>
                <a:latin typeface="Arial"/>
                <a:ea typeface="Arial"/>
                <a:cs typeface="Arial"/>
                <a:sym typeface="Arial"/>
              </a:rPr>
              <a:t>Legrand</a:t>
            </a:r>
            <a:r>
              <a:rPr lang="en-US" sz="1100" b="0" i="0" u="none" strike="noStrike" cap="none" dirty="0">
                <a:solidFill>
                  <a:srgbClr val="000000"/>
                </a:solidFill>
                <a:effectLst/>
                <a:latin typeface="Arial"/>
                <a:ea typeface="Arial"/>
                <a:cs typeface="Arial"/>
                <a:sym typeface="Arial"/>
              </a:rPr>
              <a:t> et al., 2022).</a:t>
            </a:r>
          </a:p>
          <a:p>
            <a:r>
              <a:rPr lang="en-US" sz="1100" b="0" i="0" u="none" strike="noStrike" cap="none" dirty="0">
                <a:solidFill>
                  <a:srgbClr val="000000"/>
                </a:solidFill>
                <a:effectLst/>
                <a:latin typeface="Arial"/>
                <a:ea typeface="Arial"/>
                <a:cs typeface="Arial"/>
                <a:sym typeface="Arial"/>
              </a:rPr>
              <a:t>Connection with Nature: The company promotes the </a:t>
            </a:r>
            <a:r>
              <a:rPr lang="en-US" sz="1100" b="0" i="0" u="none" strike="noStrike" cap="none" dirty="0" err="1">
                <a:solidFill>
                  <a:srgbClr val="000000"/>
                </a:solidFill>
                <a:effectLst/>
                <a:latin typeface="Arial"/>
                <a:ea typeface="Arial"/>
                <a:cs typeface="Arial"/>
                <a:sym typeface="Arial"/>
              </a:rPr>
              <a:t>splendour</a:t>
            </a:r>
            <a:r>
              <a:rPr lang="en-US" sz="1100" b="0" i="0" u="none" strike="noStrike" cap="none" dirty="0">
                <a:solidFill>
                  <a:srgbClr val="000000"/>
                </a:solidFill>
                <a:effectLst/>
                <a:latin typeface="Arial"/>
                <a:ea typeface="Arial"/>
                <a:cs typeface="Arial"/>
                <a:sym typeface="Arial"/>
              </a:rPr>
              <a:t> of its natural setting and hopes that visitors will feel at one with nature during their stay. The peace and proximity to nature enjoyed by visitors is a major draws to this area.</a:t>
            </a:r>
          </a:p>
          <a:p>
            <a:pPr marL="0" lvl="0" indent="0" algn="l" rtl="0">
              <a:spcBef>
                <a:spcPts val="0"/>
              </a:spcBef>
              <a:spcAft>
                <a:spcPts val="0"/>
              </a:spcAft>
              <a:buNone/>
            </a:pPr>
            <a:endParaRPr lang="en-US" dirty="0"/>
          </a:p>
          <a:p>
            <a:pPr marL="0" lvl="0" indent="0" algn="l" rtl="0">
              <a:spcBef>
                <a:spcPts val="0"/>
              </a:spcBef>
              <a:spcAft>
                <a:spcPts val="0"/>
              </a:spcAft>
              <a:buNone/>
            </a:pPr>
            <a:endParaRPr lang="en-US" dirty="0"/>
          </a:p>
          <a:p>
            <a:pPr marL="158750" indent="0">
              <a:buNone/>
            </a:pP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a:t>
            </a:r>
          </a:p>
          <a:p>
            <a:r>
              <a:rPr lang="en-US" sz="1100" b="0" i="0" u="none" strike="noStrike" cap="none" dirty="0">
                <a:solidFill>
                  <a:srgbClr val="000000"/>
                </a:solidFill>
                <a:effectLst/>
                <a:latin typeface="Arial"/>
                <a:ea typeface="Arial"/>
                <a:cs typeface="Arial"/>
                <a:sym typeface="Arial"/>
              </a:rPr>
              <a:t>Trendy and Vibrant: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wants its clientele to think of cutting-edge style and fun as synonymous with the brand. The establishment has been updated with contemporary furnishings and communal areas to appeal to a younger clientele (Muller, 2019).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are well known for their emphasis on creating an exciting atmosphere to meet the needs of young, social, and technologically savvy guests.</a:t>
            </a:r>
          </a:p>
          <a:p>
            <a:r>
              <a:rPr lang="en-US" sz="1100" b="0" i="0" u="none" strike="noStrike" cap="none" dirty="0">
                <a:solidFill>
                  <a:srgbClr val="000000"/>
                </a:solidFill>
                <a:effectLst/>
                <a:latin typeface="Arial"/>
                <a:ea typeface="Arial"/>
                <a:cs typeface="Arial"/>
                <a:sym typeface="Arial"/>
              </a:rPr>
              <a:t>Social Interaction and Events: The company's buildings typically have multiple lounges, bars, and other entertainment options for tenants to enjoy. They oversee organizing events that bring people together, encourage camaraderie, and help individuals bond over shared experiences.</a:t>
            </a:r>
          </a:p>
          <a:p>
            <a:r>
              <a:rPr lang="en-US" sz="1100" b="0" i="0" u="none" strike="noStrike" cap="none" dirty="0">
                <a:solidFill>
                  <a:srgbClr val="000000"/>
                </a:solidFill>
                <a:effectLst/>
                <a:latin typeface="Arial"/>
                <a:ea typeface="Arial"/>
                <a:cs typeface="Arial"/>
                <a:sym typeface="Arial"/>
              </a:rPr>
              <a:t>Affordable Style: The rooms at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are modern, stylish, and affordable. They market themselves as a more affordable alternative to trendy vacationers seeking a five-star hotel feel on a budget.</a:t>
            </a:r>
          </a:p>
          <a:p>
            <a:r>
              <a:rPr lang="en-US" sz="1100" b="0" i="0" u="none" strike="noStrike" cap="none" dirty="0">
                <a:solidFill>
                  <a:srgbClr val="000000"/>
                </a:solidFill>
                <a:effectLst/>
                <a:latin typeface="Arial"/>
                <a:ea typeface="Arial"/>
                <a:cs typeface="Arial"/>
                <a:sym typeface="Arial"/>
              </a:rPr>
              <a:t>Six Sense Hotels and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use social media and online advertising to reach their target audiences. Engaging content, influencer collaborations, and targeted campaigns convey their unique brand positioning and engage potential guests.</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3"/>
        <p:cNvGrpSpPr/>
        <p:nvPr/>
      </p:nvGrpSpPr>
      <p:grpSpPr>
        <a:xfrm>
          <a:off x="0" y="0"/>
          <a:ext cx="0" cy="0"/>
          <a:chOff x="0" y="0"/>
          <a:chExt cx="0" cy="0"/>
        </a:xfrm>
      </p:grpSpPr>
      <p:sp>
        <p:nvSpPr>
          <p:cNvPr id="674" name="Google Shape;674;g8bae437e4a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5" name="Google Shape;675;g8bae437e4a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1" i="0" u="none" strike="noStrike" cap="none" dirty="0">
                <a:solidFill>
                  <a:srgbClr val="000000"/>
                </a:solidFill>
                <a:effectLst/>
                <a:latin typeface="Arial"/>
                <a:ea typeface="Arial"/>
                <a:cs typeface="Arial"/>
                <a:sym typeface="Arial"/>
              </a:rPr>
              <a:t>Considerations</a:t>
            </a:r>
          </a:p>
          <a:p>
            <a:pPr marL="158750" indent="0">
              <a:buNone/>
            </a:pPr>
            <a:r>
              <a:rPr lang="en-US" sz="1100" b="0" i="0" u="none" strike="noStrike" cap="none" dirty="0">
                <a:solidFill>
                  <a:srgbClr val="000000"/>
                </a:solidFill>
                <a:effectLst/>
                <a:latin typeface="Arial"/>
                <a:ea typeface="Arial"/>
                <a:cs typeface="Arial"/>
                <a:sym typeface="Arial"/>
              </a:rPr>
              <a:t>Sustainable business practices and environmental consciousness are now prominent in the marketing strategies of both Six Sense Hotels and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Both brands, in their unique ways, have considered how to incorporate environmentally responsible actions and sustainable business practices to entice their target customers.</a:t>
            </a:r>
          </a:p>
          <a:p>
            <a:pPr marL="158750" indent="0">
              <a:buNone/>
            </a:pPr>
            <a:r>
              <a:rPr lang="en-US" sz="1100" b="0" i="0" u="none" strike="noStrike" cap="none" dirty="0">
                <a:solidFill>
                  <a:srgbClr val="000000"/>
                </a:solidFill>
                <a:effectLst/>
                <a:latin typeface="Arial"/>
                <a:ea typeface="Arial"/>
                <a:cs typeface="Arial"/>
                <a:sym typeface="Arial"/>
              </a:rPr>
              <a:t>Promoting health and environmental responsibility are at the heart of Six Sense Hotels' mission. To lessen their impact on the environment, the public recycles and cuts back on energy and garbage (Borland et al., 2018). Six Sense Hotels highlights its local conservation initiatives and global environmental protection policies on its website and other platforms. The accommodation at Six Sense Hotels is both luxurious and environmentally responsible. That's why we advocate for eco-friendly lifestyles and the therapeutic effects of nature.</a:t>
            </a:r>
          </a:p>
          <a:p>
            <a:pPr marL="158750" indent="0">
              <a:buNone/>
            </a:pP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which caters to a younger clientele, incorporate a message of environmental consciousness into their advertising campaigns (</a:t>
            </a:r>
            <a:r>
              <a:rPr lang="en-US" sz="1100" b="0" i="0" u="none" strike="noStrike" cap="none" dirty="0" err="1">
                <a:solidFill>
                  <a:srgbClr val="000000"/>
                </a:solidFill>
                <a:effectLst/>
                <a:latin typeface="Arial"/>
                <a:ea typeface="Arial"/>
                <a:cs typeface="Arial"/>
                <a:sym typeface="Arial"/>
              </a:rPr>
              <a:t>Blechschmidt</a:t>
            </a:r>
            <a:r>
              <a:rPr lang="en-US" sz="1100" b="0" i="0" u="none" strike="noStrike" cap="none" dirty="0">
                <a:solidFill>
                  <a:srgbClr val="000000"/>
                </a:solidFill>
                <a:effectLst/>
                <a:latin typeface="Arial"/>
                <a:ea typeface="Arial"/>
                <a:cs typeface="Arial"/>
                <a:sym typeface="Arial"/>
              </a:rPr>
              <a:t>, 2022).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have tried to reduce its environmental impact, although its messaging may not be as direct as that of Six Sense Hotels. The importance of ethical sourcing, waste management, and resource conservation cannot be overstated (Harrison, 2021). In contrast,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Hotels' brand positioning highlights the hotels' sociable vibe while also including some environmentally conscious language. They know that their target audience places a high value on sustainability, so rather than making it the focal point of their marketing campaigns, they make it an underlying value.</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0"/>
        <p:cNvGrpSpPr/>
        <p:nvPr/>
      </p:nvGrpSpPr>
      <p:grpSpPr>
        <a:xfrm>
          <a:off x="0" y="0"/>
          <a:ext cx="0" cy="0"/>
          <a:chOff x="0" y="0"/>
          <a:chExt cx="0" cy="0"/>
        </a:xfrm>
      </p:grpSpPr>
      <p:sp>
        <p:nvSpPr>
          <p:cNvPr id="641" name="Google Shape;641;gb7cb982f39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2" name="Google Shape;642;gb7cb982f39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1" i="0" u="none" strike="noStrike" cap="none" dirty="0">
                <a:solidFill>
                  <a:srgbClr val="000000"/>
                </a:solidFill>
                <a:effectLst/>
                <a:latin typeface="Arial"/>
                <a:ea typeface="Arial"/>
                <a:cs typeface="Arial"/>
                <a:sym typeface="Arial"/>
              </a:rPr>
              <a:t>Conclusion</a:t>
            </a:r>
          </a:p>
          <a:p>
            <a:pPr marL="158750" indent="0">
              <a:buNone/>
            </a:pP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and Six Senses take opposite approaches to hospitality. While Six Senses is all about luxury, </a:t>
            </a:r>
            <a:r>
              <a:rPr lang="en-US" sz="1100" b="0" i="0" u="none" strike="noStrike" cap="none" dirty="0" err="1">
                <a:solidFill>
                  <a:srgbClr val="000000"/>
                </a:solidFill>
                <a:effectLst/>
                <a:latin typeface="Arial"/>
                <a:ea typeface="Arial"/>
                <a:cs typeface="Arial"/>
                <a:sym typeface="Arial"/>
              </a:rPr>
              <a:t>Moxy</a:t>
            </a:r>
            <a:r>
              <a:rPr lang="en-US" sz="1100" b="0" i="0" u="none" strike="noStrike" cap="none" dirty="0">
                <a:solidFill>
                  <a:srgbClr val="000000"/>
                </a:solidFill>
                <a:effectLst/>
                <a:latin typeface="Arial"/>
                <a:ea typeface="Arial"/>
                <a:cs typeface="Arial"/>
                <a:sym typeface="Arial"/>
              </a:rPr>
              <a:t> caters to the millennial generation. Each firm's focus is on advertising, sustainability and guest well-being, which are at the forefront for Six Senses hotels. Younger customers value cutting-edge products, low prices, and opportunities to mingle. Even the most cutting-edge hotel chains are going green.</a:t>
            </a:r>
          </a:p>
          <a:p>
            <a:pPr marL="158750" indent="0">
              <a:buNone/>
            </a:pP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5"/>
        <p:cNvGrpSpPr/>
        <p:nvPr/>
      </p:nvGrpSpPr>
      <p:grpSpPr>
        <a:xfrm>
          <a:off x="0" y="0"/>
          <a:ext cx="0" cy="0"/>
          <a:chOff x="0" y="0"/>
          <a:chExt cx="0" cy="0"/>
        </a:xfrm>
      </p:grpSpPr>
      <p:sp>
        <p:nvSpPr>
          <p:cNvPr id="1216" name="Google Shape;1216;gb7af70e745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7" name="Google Shape;1217;gb7af70e745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5"/>
        <p:cNvGrpSpPr/>
        <p:nvPr/>
      </p:nvGrpSpPr>
      <p:grpSpPr>
        <a:xfrm>
          <a:off x="0" y="0"/>
          <a:ext cx="0" cy="0"/>
          <a:chOff x="0" y="0"/>
          <a:chExt cx="0" cy="0"/>
        </a:xfrm>
      </p:grpSpPr>
      <p:sp>
        <p:nvSpPr>
          <p:cNvPr id="1216" name="Google Shape;1216;gb7af70e745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7" name="Google Shape;1217;gb7af70e745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225750" y="1396050"/>
            <a:ext cx="2538900" cy="1200300"/>
          </a:xfrm>
          <a:prstGeom prst="rect">
            <a:avLst/>
          </a:prstGeom>
        </p:spPr>
        <p:txBody>
          <a:bodyPr spcFirstLastPara="1" wrap="square" lIns="91425" tIns="91425" rIns="91425" bIns="91425" anchor="t" anchorCtr="0">
            <a:noAutofit/>
          </a:bodyPr>
          <a:lstStyle>
            <a:lvl1pPr lvl="0" algn="r">
              <a:spcBef>
                <a:spcPts val="0"/>
              </a:spcBef>
              <a:spcAft>
                <a:spcPts val="0"/>
              </a:spcAft>
              <a:buSzPts val="5200"/>
              <a:buNone/>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6225750" y="3084075"/>
            <a:ext cx="2538900" cy="561600"/>
          </a:xfrm>
          <a:prstGeom prst="rect">
            <a:avLst/>
          </a:prstGeom>
        </p:spPr>
        <p:txBody>
          <a:bodyPr spcFirstLastPara="1" wrap="square" lIns="91425" tIns="91425" rIns="91425" bIns="91425" anchor="b" anchorCtr="0">
            <a:noAutofit/>
          </a:bodyPr>
          <a:lstStyle>
            <a:lvl1pPr lvl="0" algn="r">
              <a:lnSpc>
                <a:spcPct val="100000"/>
              </a:lnSpc>
              <a:spcBef>
                <a:spcPts val="0"/>
              </a:spcBef>
              <a:spcAft>
                <a:spcPts val="0"/>
              </a:spcAft>
              <a:buSzPts val="1800"/>
              <a:buNone/>
              <a:defRPr>
                <a:solidFill>
                  <a:schemeClr val="dk2"/>
                </a:solidFill>
                <a:latin typeface="Lato"/>
                <a:ea typeface="Lato"/>
                <a:cs typeface="Lato"/>
                <a:sym typeface="Lato"/>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txBox="1">
            <a:spLocks noGrp="1"/>
          </p:cNvSpPr>
          <p:nvPr>
            <p:ph type="ctrTitle" idx="2"/>
          </p:nvPr>
        </p:nvSpPr>
        <p:spPr>
          <a:xfrm>
            <a:off x="5632100" y="1491588"/>
            <a:ext cx="3132600" cy="1200300"/>
          </a:xfrm>
          <a:prstGeom prst="rect">
            <a:avLst/>
          </a:prstGeom>
        </p:spPr>
        <p:txBody>
          <a:bodyPr spcFirstLastPara="1" wrap="square" lIns="91425" tIns="91425" rIns="91425" bIns="91425" anchor="t" anchorCtr="0">
            <a:noAutofit/>
          </a:bodyPr>
          <a:lstStyle>
            <a:lvl1pPr lvl="0" algn="r" rtl="0">
              <a:spcBef>
                <a:spcPts val="0"/>
              </a:spcBef>
              <a:spcAft>
                <a:spcPts val="0"/>
              </a:spcAft>
              <a:buSzPts val="5200"/>
              <a:buNone/>
              <a:defRPr sz="5000" b="1">
                <a:latin typeface="Josefin Sans"/>
                <a:ea typeface="Josefin Sans"/>
                <a:cs typeface="Josefin Sans"/>
                <a:sym typeface="Josefin Sans"/>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txBox="1">
            <a:spLocks noGrp="1"/>
          </p:cNvSpPr>
          <p:nvPr>
            <p:ph type="title" hasCustomPrompt="1"/>
          </p:nvPr>
        </p:nvSpPr>
        <p:spPr>
          <a:xfrm>
            <a:off x="720000" y="877525"/>
            <a:ext cx="7704000" cy="1963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4" name="Google Shape;14;p3"/>
          <p:cNvSpPr/>
          <p:nvPr/>
        </p:nvSpPr>
        <p:spPr>
          <a:xfrm>
            <a:off x="5707038" y="-1420128"/>
            <a:ext cx="9379426"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3"/>
          <p:cNvSpPr/>
          <p:nvPr/>
        </p:nvSpPr>
        <p:spPr>
          <a:xfrm>
            <a:off x="976113" y="-1259512"/>
            <a:ext cx="9379426"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3"/>
          <p:cNvSpPr txBox="1">
            <a:spLocks noGrp="1"/>
          </p:cNvSpPr>
          <p:nvPr>
            <p:ph type="title" idx="2"/>
          </p:nvPr>
        </p:nvSpPr>
        <p:spPr>
          <a:xfrm>
            <a:off x="1433700" y="2569800"/>
            <a:ext cx="6276600" cy="10269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2800"/>
              <a:buNone/>
              <a:defRPr>
                <a:solidFill>
                  <a:schemeClr val="dk2"/>
                </a:solidFill>
                <a:latin typeface="Lato"/>
                <a:ea typeface="Lato"/>
                <a:cs typeface="Lato"/>
                <a:sym typeface="Lato"/>
              </a:defRPr>
            </a:lvl1pPr>
            <a:lvl2pPr lvl="1" rtl="0">
              <a:spcBef>
                <a:spcPts val="0"/>
              </a:spcBef>
              <a:spcAft>
                <a:spcPts val="0"/>
              </a:spcAft>
              <a:buSzPts val="2800"/>
              <a:buNone/>
              <a:defRPr>
                <a:latin typeface="Lato"/>
                <a:ea typeface="Lato"/>
                <a:cs typeface="Lato"/>
                <a:sym typeface="Lato"/>
              </a:defRPr>
            </a:lvl2pPr>
            <a:lvl3pPr lvl="2" rtl="0">
              <a:spcBef>
                <a:spcPts val="0"/>
              </a:spcBef>
              <a:spcAft>
                <a:spcPts val="0"/>
              </a:spcAft>
              <a:buSzPts val="2800"/>
              <a:buNone/>
              <a:defRPr>
                <a:latin typeface="Lato"/>
                <a:ea typeface="Lato"/>
                <a:cs typeface="Lato"/>
                <a:sym typeface="Lato"/>
              </a:defRPr>
            </a:lvl3pPr>
            <a:lvl4pPr lvl="3" rtl="0">
              <a:spcBef>
                <a:spcPts val="0"/>
              </a:spcBef>
              <a:spcAft>
                <a:spcPts val="0"/>
              </a:spcAft>
              <a:buSzPts val="2800"/>
              <a:buNone/>
              <a:defRPr>
                <a:latin typeface="Lato"/>
                <a:ea typeface="Lato"/>
                <a:cs typeface="Lato"/>
                <a:sym typeface="Lato"/>
              </a:defRPr>
            </a:lvl4pPr>
            <a:lvl5pPr lvl="4" rtl="0">
              <a:spcBef>
                <a:spcPts val="0"/>
              </a:spcBef>
              <a:spcAft>
                <a:spcPts val="0"/>
              </a:spcAft>
              <a:buSzPts val="2800"/>
              <a:buNone/>
              <a:defRPr>
                <a:latin typeface="Lato"/>
                <a:ea typeface="Lato"/>
                <a:cs typeface="Lato"/>
                <a:sym typeface="Lato"/>
              </a:defRPr>
            </a:lvl5pPr>
            <a:lvl6pPr lvl="5" rtl="0">
              <a:spcBef>
                <a:spcPts val="0"/>
              </a:spcBef>
              <a:spcAft>
                <a:spcPts val="0"/>
              </a:spcAft>
              <a:buSzPts val="2800"/>
              <a:buNone/>
              <a:defRPr>
                <a:latin typeface="Lato"/>
                <a:ea typeface="Lato"/>
                <a:cs typeface="Lato"/>
                <a:sym typeface="Lato"/>
              </a:defRPr>
            </a:lvl6pPr>
            <a:lvl7pPr lvl="6" rtl="0">
              <a:spcBef>
                <a:spcPts val="0"/>
              </a:spcBef>
              <a:spcAft>
                <a:spcPts val="0"/>
              </a:spcAft>
              <a:buSzPts val="2800"/>
              <a:buNone/>
              <a:defRPr>
                <a:latin typeface="Lato"/>
                <a:ea typeface="Lato"/>
                <a:cs typeface="Lato"/>
                <a:sym typeface="Lato"/>
              </a:defRPr>
            </a:lvl7pPr>
            <a:lvl8pPr lvl="7" rtl="0">
              <a:spcBef>
                <a:spcPts val="0"/>
              </a:spcBef>
              <a:spcAft>
                <a:spcPts val="0"/>
              </a:spcAft>
              <a:buSzPts val="2800"/>
              <a:buNone/>
              <a:defRPr>
                <a:latin typeface="Lato"/>
                <a:ea typeface="Lato"/>
                <a:cs typeface="Lato"/>
                <a:sym typeface="Lato"/>
              </a:defRPr>
            </a:lvl8pPr>
            <a:lvl9pPr lvl="8" rtl="0">
              <a:spcBef>
                <a:spcPts val="0"/>
              </a:spcBef>
              <a:spcAft>
                <a:spcPts val="0"/>
              </a:spcAft>
              <a:buSzPts val="2800"/>
              <a:buNone/>
              <a:defRPr>
                <a:latin typeface="Lato"/>
                <a:ea typeface="Lato"/>
                <a:cs typeface="Lato"/>
                <a:sym typeface="Lato"/>
              </a:defRPr>
            </a:lvl9pPr>
          </a:lstStyle>
          <a:p>
            <a:endParaRPr/>
          </a:p>
        </p:txBody>
      </p:sp>
      <p:sp>
        <p:nvSpPr>
          <p:cNvPr id="17" name="Google Shape;17;p3"/>
          <p:cNvSpPr/>
          <p:nvPr/>
        </p:nvSpPr>
        <p:spPr>
          <a:xfrm>
            <a:off x="-1436887" y="-1420124"/>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rot="-10501244">
            <a:off x="5729755" y="3876207"/>
            <a:ext cx="7627109" cy="169982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p:nvPr/>
        </p:nvSpPr>
        <p:spPr>
          <a:xfrm rot="-10501244">
            <a:off x="6260568" y="3935718"/>
            <a:ext cx="7627109" cy="169982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10800000">
            <a:off x="-1436887" y="4290201"/>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rot="1828969">
            <a:off x="385667" y="-3316321"/>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txBox="1">
            <a:spLocks noGrp="1"/>
          </p:cNvSpPr>
          <p:nvPr>
            <p:ph type="subTitle" idx="1"/>
          </p:nvPr>
        </p:nvSpPr>
        <p:spPr>
          <a:xfrm>
            <a:off x="1433700" y="3157133"/>
            <a:ext cx="6276600" cy="183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rgbClr val="595959"/>
                </a:solidFill>
              </a:defRPr>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720000" y="548640"/>
            <a:ext cx="7704000" cy="594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b="1">
                <a:latin typeface="Josefin Sans"/>
                <a:ea typeface="Josefin Sans"/>
                <a:cs typeface="Josefin Sans"/>
                <a:sym typeface="Josefin Sans"/>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5" name="Google Shape;25;p4"/>
          <p:cNvSpPr txBox="1">
            <a:spLocks noGrp="1"/>
          </p:cNvSpPr>
          <p:nvPr>
            <p:ph type="body" idx="1"/>
          </p:nvPr>
        </p:nvSpPr>
        <p:spPr>
          <a:xfrm>
            <a:off x="719950" y="1103354"/>
            <a:ext cx="7704000" cy="3547200"/>
          </a:xfrm>
          <a:prstGeom prst="rect">
            <a:avLst/>
          </a:prstGeom>
        </p:spPr>
        <p:txBody>
          <a:bodyPr spcFirstLastPara="1" wrap="square" lIns="91425" tIns="91425" rIns="91425" bIns="91425" anchor="t" anchorCtr="0">
            <a:noAutofit/>
          </a:bodyPr>
          <a:lstStyle>
            <a:lvl1pPr marL="457200" lvl="0" indent="-342900">
              <a:lnSpc>
                <a:spcPct val="100000"/>
              </a:lnSpc>
              <a:spcBef>
                <a:spcPts val="0"/>
              </a:spcBef>
              <a:spcAft>
                <a:spcPts val="0"/>
              </a:spcAft>
              <a:buSzPts val="1800"/>
              <a:buFont typeface="Poppins"/>
              <a:buChar char="●"/>
              <a:defRPr sz="1250"/>
            </a:lvl1pPr>
            <a:lvl2pPr marL="914400" lvl="1" indent="-317500">
              <a:lnSpc>
                <a:spcPct val="100000"/>
              </a:lnSpc>
              <a:spcBef>
                <a:spcPts val="1600"/>
              </a:spcBef>
              <a:spcAft>
                <a:spcPts val="0"/>
              </a:spcAft>
              <a:buClr>
                <a:schemeClr val="dk1"/>
              </a:buClr>
              <a:buSzPts val="1400"/>
              <a:buFont typeface="Roboto Light"/>
              <a:buChar char="○"/>
              <a:defRPr sz="1250">
                <a:latin typeface="Lato"/>
                <a:ea typeface="Lato"/>
                <a:cs typeface="Lato"/>
                <a:sym typeface="Lato"/>
              </a:defRPr>
            </a:lvl2pPr>
            <a:lvl3pPr marL="1371600" lvl="2" indent="-317500">
              <a:spcBef>
                <a:spcPts val="1600"/>
              </a:spcBef>
              <a:spcAft>
                <a:spcPts val="0"/>
              </a:spcAft>
              <a:buClr>
                <a:schemeClr val="dk1"/>
              </a:buClr>
              <a:buSzPts val="1400"/>
              <a:buFont typeface="Roboto Light"/>
              <a:buChar char="■"/>
              <a:defRPr/>
            </a:lvl3pPr>
            <a:lvl4pPr marL="1828800" lvl="3" indent="-317500">
              <a:spcBef>
                <a:spcPts val="1600"/>
              </a:spcBef>
              <a:spcAft>
                <a:spcPts val="0"/>
              </a:spcAft>
              <a:buClr>
                <a:schemeClr val="dk1"/>
              </a:buClr>
              <a:buSzPts val="1400"/>
              <a:buFont typeface="Roboto Light"/>
              <a:buChar char="●"/>
              <a:defRPr/>
            </a:lvl4pPr>
            <a:lvl5pPr marL="2286000" lvl="4" indent="-317500">
              <a:spcBef>
                <a:spcPts val="1600"/>
              </a:spcBef>
              <a:spcAft>
                <a:spcPts val="0"/>
              </a:spcAft>
              <a:buClr>
                <a:schemeClr val="dk1"/>
              </a:buClr>
              <a:buSzPts val="1400"/>
              <a:buFont typeface="Roboto Light"/>
              <a:buChar char="○"/>
              <a:defRPr/>
            </a:lvl5pPr>
            <a:lvl6pPr marL="2743200" lvl="5" indent="-317500">
              <a:spcBef>
                <a:spcPts val="1600"/>
              </a:spcBef>
              <a:spcAft>
                <a:spcPts val="0"/>
              </a:spcAft>
              <a:buClr>
                <a:schemeClr val="dk1"/>
              </a:buClr>
              <a:buSzPts val="1400"/>
              <a:buFont typeface="Roboto Light"/>
              <a:buChar char="■"/>
              <a:defRPr/>
            </a:lvl6pPr>
            <a:lvl7pPr marL="3200400" lvl="6" indent="-317500">
              <a:spcBef>
                <a:spcPts val="1600"/>
              </a:spcBef>
              <a:spcAft>
                <a:spcPts val="0"/>
              </a:spcAft>
              <a:buClr>
                <a:schemeClr val="dk1"/>
              </a:buClr>
              <a:buSzPts val="1400"/>
              <a:buFont typeface="Roboto Light"/>
              <a:buChar char="●"/>
              <a:defRPr/>
            </a:lvl7pPr>
            <a:lvl8pPr marL="3657600" lvl="7" indent="-317500">
              <a:spcBef>
                <a:spcPts val="1600"/>
              </a:spcBef>
              <a:spcAft>
                <a:spcPts val="0"/>
              </a:spcAft>
              <a:buClr>
                <a:schemeClr val="dk1"/>
              </a:buClr>
              <a:buSzPts val="1400"/>
              <a:buFont typeface="Roboto Light"/>
              <a:buChar char="○"/>
              <a:defRPr/>
            </a:lvl8pPr>
            <a:lvl9pPr marL="4114800" lvl="8" indent="-317500">
              <a:spcBef>
                <a:spcPts val="1600"/>
              </a:spcBef>
              <a:spcAft>
                <a:spcPts val="1600"/>
              </a:spcAft>
              <a:buClr>
                <a:schemeClr val="dk1"/>
              </a:buClr>
              <a:buSzPts val="1400"/>
              <a:buFont typeface="Roboto Light"/>
              <a:buChar char="■"/>
              <a:defRPr/>
            </a:lvl9pPr>
          </a:lstStyle>
          <a:p>
            <a:endParaRPr/>
          </a:p>
        </p:txBody>
      </p:sp>
      <p:sp>
        <p:nvSpPr>
          <p:cNvPr id="26" name="Google Shape;26;p4"/>
          <p:cNvSpPr/>
          <p:nvPr/>
        </p:nvSpPr>
        <p:spPr>
          <a:xfrm rot="-220157">
            <a:off x="4140515" y="-2378374"/>
            <a:ext cx="12883966" cy="2642905"/>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726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a:off x="4801600" y="-1511840"/>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rot="1828969">
            <a:off x="-2189620" y="-2399287"/>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1828969">
            <a:off x="-229020" y="-2177787"/>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
        <p:cNvGrpSpPr/>
        <p:nvPr/>
      </p:nvGrpSpPr>
      <p:grpSpPr>
        <a:xfrm>
          <a:off x="0" y="0"/>
          <a:ext cx="0" cy="0"/>
          <a:chOff x="0" y="0"/>
          <a:chExt cx="0" cy="0"/>
        </a:xfrm>
      </p:grpSpPr>
      <p:sp>
        <p:nvSpPr>
          <p:cNvPr id="43" name="Google Shape;43;p6"/>
          <p:cNvSpPr txBox="1">
            <a:spLocks noGrp="1"/>
          </p:cNvSpPr>
          <p:nvPr>
            <p:ph type="title"/>
          </p:nvPr>
        </p:nvSpPr>
        <p:spPr>
          <a:xfrm>
            <a:off x="720000" y="585638"/>
            <a:ext cx="77040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b="1">
                <a:latin typeface="Josefin Sans"/>
                <a:ea typeface="Josefin Sans"/>
                <a:cs typeface="Josefin Sans"/>
                <a:sym typeface="Josefin Sans"/>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4" name="Google Shape;44;p6"/>
          <p:cNvSpPr/>
          <p:nvPr/>
        </p:nvSpPr>
        <p:spPr>
          <a:xfrm rot="10426366" flipH="1">
            <a:off x="659237" y="-1327805"/>
            <a:ext cx="9655444" cy="3658617"/>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6"/>
          <p:cNvSpPr/>
          <p:nvPr/>
        </p:nvSpPr>
        <p:spPr>
          <a:xfrm rot="10507161" flipH="1">
            <a:off x="2588031" y="-961129"/>
            <a:ext cx="8699687" cy="3578259"/>
          </a:xfrm>
          <a:custGeom>
            <a:avLst/>
            <a:gdLst/>
            <a:ahLst/>
            <a:cxnLst/>
            <a:rect l="l" t="t" r="r" b="b"/>
            <a:pathLst>
              <a:path w="221112" h="72454" extrusionOk="0">
                <a:moveTo>
                  <a:pt x="221112" y="442"/>
                </a:moveTo>
                <a:cubicBezTo>
                  <a:pt x="218816" y="178"/>
                  <a:pt x="216520" y="1"/>
                  <a:pt x="214268" y="1"/>
                </a:cubicBezTo>
                <a:cubicBezTo>
                  <a:pt x="155193" y="1"/>
                  <a:pt x="135237" y="72454"/>
                  <a:pt x="0" y="72454"/>
                </a:cubicBezTo>
                <a:lnTo>
                  <a:pt x="221112" y="72454"/>
                </a:lnTo>
                <a:close/>
              </a:path>
            </a:pathLst>
          </a:custGeom>
          <a:solidFill>
            <a:schemeClr val="dk2">
              <a:alpha val="687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720000" y="553086"/>
            <a:ext cx="2399700" cy="1059300"/>
          </a:xfrm>
          <a:prstGeom prst="rect">
            <a:avLst/>
          </a:prstGeom>
        </p:spPr>
        <p:txBody>
          <a:bodyPr spcFirstLastPara="1" wrap="square" lIns="91425" tIns="91425" rIns="91425" bIns="91425" anchor="t" anchorCtr="0">
            <a:noAutofit/>
          </a:bodyPr>
          <a:lstStyle>
            <a:lvl1pPr lvl="0">
              <a:spcBef>
                <a:spcPts val="0"/>
              </a:spcBef>
              <a:spcAft>
                <a:spcPts val="0"/>
              </a:spcAft>
              <a:buSzPts val="2400"/>
              <a:buFont typeface="Josefin Sans"/>
              <a:buNone/>
              <a:defRPr b="1">
                <a:latin typeface="Josefin Sans"/>
                <a:ea typeface="Josefin Sans"/>
                <a:cs typeface="Josefin Sans"/>
                <a:sym typeface="Josefin Sans"/>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subTitle" idx="1"/>
          </p:nvPr>
        </p:nvSpPr>
        <p:spPr>
          <a:xfrm>
            <a:off x="720000" y="1615750"/>
            <a:ext cx="3106800" cy="18393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7"/>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1">
  <p:cSld name="CUSTOM">
    <p:spTree>
      <p:nvGrpSpPr>
        <p:cNvPr id="1" name="Shape 78"/>
        <p:cNvGrpSpPr/>
        <p:nvPr/>
      </p:nvGrpSpPr>
      <p:grpSpPr>
        <a:xfrm>
          <a:off x="0" y="0"/>
          <a:ext cx="0" cy="0"/>
          <a:chOff x="0" y="0"/>
          <a:chExt cx="0" cy="0"/>
        </a:xfrm>
      </p:grpSpPr>
      <p:sp>
        <p:nvSpPr>
          <p:cNvPr id="79" name="Google Shape;79;p13"/>
          <p:cNvSpPr txBox="1">
            <a:spLocks noGrp="1"/>
          </p:cNvSpPr>
          <p:nvPr>
            <p:ph type="title"/>
          </p:nvPr>
        </p:nvSpPr>
        <p:spPr>
          <a:xfrm>
            <a:off x="720000" y="552528"/>
            <a:ext cx="3774000" cy="10155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b="1">
                <a:latin typeface="Josefin Sans"/>
                <a:ea typeface="Josefin Sans"/>
                <a:cs typeface="Josefin Sans"/>
                <a:sym typeface="Josefin Sans"/>
              </a:defRPr>
            </a:lvl1pPr>
            <a:lvl2pPr lvl="1">
              <a:spcBef>
                <a:spcPts val="0"/>
              </a:spcBef>
              <a:spcAft>
                <a:spcPts val="0"/>
              </a:spcAft>
              <a:buSzPts val="2800"/>
              <a:buNone/>
              <a:defRPr>
                <a:latin typeface="Lato Light"/>
                <a:ea typeface="Lato Light"/>
                <a:cs typeface="Lato Light"/>
                <a:sym typeface="Lato Light"/>
              </a:defRPr>
            </a:lvl2pPr>
            <a:lvl3pPr lvl="2">
              <a:spcBef>
                <a:spcPts val="0"/>
              </a:spcBef>
              <a:spcAft>
                <a:spcPts val="0"/>
              </a:spcAft>
              <a:buSzPts val="2800"/>
              <a:buNone/>
              <a:defRPr>
                <a:latin typeface="Lato Light"/>
                <a:ea typeface="Lato Light"/>
                <a:cs typeface="Lato Light"/>
                <a:sym typeface="Lato Light"/>
              </a:defRPr>
            </a:lvl3pPr>
            <a:lvl4pPr lvl="3">
              <a:spcBef>
                <a:spcPts val="0"/>
              </a:spcBef>
              <a:spcAft>
                <a:spcPts val="0"/>
              </a:spcAft>
              <a:buSzPts val="2800"/>
              <a:buNone/>
              <a:defRPr>
                <a:latin typeface="Lato Light"/>
                <a:ea typeface="Lato Light"/>
                <a:cs typeface="Lato Light"/>
                <a:sym typeface="Lato Light"/>
              </a:defRPr>
            </a:lvl4pPr>
            <a:lvl5pPr lvl="4">
              <a:spcBef>
                <a:spcPts val="0"/>
              </a:spcBef>
              <a:spcAft>
                <a:spcPts val="0"/>
              </a:spcAft>
              <a:buSzPts val="2800"/>
              <a:buNone/>
              <a:defRPr>
                <a:latin typeface="Lato Light"/>
                <a:ea typeface="Lato Light"/>
                <a:cs typeface="Lato Light"/>
                <a:sym typeface="Lato Light"/>
              </a:defRPr>
            </a:lvl5pPr>
            <a:lvl6pPr lvl="5">
              <a:spcBef>
                <a:spcPts val="0"/>
              </a:spcBef>
              <a:spcAft>
                <a:spcPts val="0"/>
              </a:spcAft>
              <a:buSzPts val="2800"/>
              <a:buNone/>
              <a:defRPr>
                <a:latin typeface="Lato Light"/>
                <a:ea typeface="Lato Light"/>
                <a:cs typeface="Lato Light"/>
                <a:sym typeface="Lato Light"/>
              </a:defRPr>
            </a:lvl6pPr>
            <a:lvl7pPr lvl="6">
              <a:spcBef>
                <a:spcPts val="0"/>
              </a:spcBef>
              <a:spcAft>
                <a:spcPts val="0"/>
              </a:spcAft>
              <a:buSzPts val="2800"/>
              <a:buNone/>
              <a:defRPr>
                <a:latin typeface="Lato Light"/>
                <a:ea typeface="Lato Light"/>
                <a:cs typeface="Lato Light"/>
                <a:sym typeface="Lato Light"/>
              </a:defRPr>
            </a:lvl7pPr>
            <a:lvl8pPr lvl="7">
              <a:spcBef>
                <a:spcPts val="0"/>
              </a:spcBef>
              <a:spcAft>
                <a:spcPts val="0"/>
              </a:spcAft>
              <a:buSzPts val="2800"/>
              <a:buNone/>
              <a:defRPr>
                <a:latin typeface="Lato Light"/>
                <a:ea typeface="Lato Light"/>
                <a:cs typeface="Lato Light"/>
                <a:sym typeface="Lato Light"/>
              </a:defRPr>
            </a:lvl8pPr>
            <a:lvl9pPr lvl="8">
              <a:spcBef>
                <a:spcPts val="0"/>
              </a:spcBef>
              <a:spcAft>
                <a:spcPts val="0"/>
              </a:spcAft>
              <a:buSzPts val="2800"/>
              <a:buNone/>
              <a:defRPr>
                <a:latin typeface="Lato Light"/>
                <a:ea typeface="Lato Light"/>
                <a:cs typeface="Lato Light"/>
                <a:sym typeface="Lato Light"/>
              </a:defRPr>
            </a:lvl9pPr>
          </a:lstStyle>
          <a:p>
            <a:endParaRPr/>
          </a:p>
        </p:txBody>
      </p:sp>
      <p:sp>
        <p:nvSpPr>
          <p:cNvPr id="80" name="Google Shape;80;p13"/>
          <p:cNvSpPr txBox="1">
            <a:spLocks noGrp="1"/>
          </p:cNvSpPr>
          <p:nvPr>
            <p:ph type="title" idx="2" hasCustomPrompt="1"/>
          </p:nvPr>
        </p:nvSpPr>
        <p:spPr>
          <a:xfrm>
            <a:off x="741775" y="1615003"/>
            <a:ext cx="14121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81" name="Google Shape;81;p13"/>
          <p:cNvSpPr txBox="1">
            <a:spLocks noGrp="1"/>
          </p:cNvSpPr>
          <p:nvPr>
            <p:ph type="subTitle" idx="1"/>
          </p:nvPr>
        </p:nvSpPr>
        <p:spPr>
          <a:xfrm>
            <a:off x="741775" y="2228604"/>
            <a:ext cx="2225400" cy="438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a:solidFill>
                  <a:schemeClr val="dk2"/>
                </a:solidFill>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82" name="Google Shape;82;p13"/>
          <p:cNvSpPr txBox="1">
            <a:spLocks noGrp="1"/>
          </p:cNvSpPr>
          <p:nvPr>
            <p:ph type="title" idx="3" hasCustomPrompt="1"/>
          </p:nvPr>
        </p:nvSpPr>
        <p:spPr>
          <a:xfrm>
            <a:off x="3371338" y="161500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83" name="Google Shape;83;p13"/>
          <p:cNvSpPr txBox="1">
            <a:spLocks noGrp="1"/>
          </p:cNvSpPr>
          <p:nvPr>
            <p:ph type="subTitle" idx="4"/>
          </p:nvPr>
        </p:nvSpPr>
        <p:spPr>
          <a:xfrm>
            <a:off x="3371338" y="2228604"/>
            <a:ext cx="2220900" cy="44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4" name="Google Shape;84;p13"/>
          <p:cNvSpPr txBox="1">
            <a:spLocks noGrp="1"/>
          </p:cNvSpPr>
          <p:nvPr>
            <p:ph type="title" idx="5" hasCustomPrompt="1"/>
          </p:nvPr>
        </p:nvSpPr>
        <p:spPr>
          <a:xfrm>
            <a:off x="5957688" y="161500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85" name="Google Shape;85;p13"/>
          <p:cNvSpPr txBox="1">
            <a:spLocks noGrp="1"/>
          </p:cNvSpPr>
          <p:nvPr>
            <p:ph type="subTitle" idx="6"/>
          </p:nvPr>
        </p:nvSpPr>
        <p:spPr>
          <a:xfrm>
            <a:off x="5957688" y="2228604"/>
            <a:ext cx="2398800" cy="43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6" name="Google Shape;86;p13"/>
          <p:cNvSpPr txBox="1">
            <a:spLocks noGrp="1"/>
          </p:cNvSpPr>
          <p:nvPr>
            <p:ph type="title" idx="7" hasCustomPrompt="1"/>
          </p:nvPr>
        </p:nvSpPr>
        <p:spPr>
          <a:xfrm>
            <a:off x="741775" y="296407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87" name="Google Shape;87;p13"/>
          <p:cNvSpPr txBox="1">
            <a:spLocks noGrp="1"/>
          </p:cNvSpPr>
          <p:nvPr>
            <p:ph type="subTitle" idx="8"/>
          </p:nvPr>
        </p:nvSpPr>
        <p:spPr>
          <a:xfrm>
            <a:off x="741775" y="3573285"/>
            <a:ext cx="2225400" cy="43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8" name="Google Shape;88;p13"/>
          <p:cNvSpPr txBox="1">
            <a:spLocks noGrp="1"/>
          </p:cNvSpPr>
          <p:nvPr>
            <p:ph type="title" idx="9" hasCustomPrompt="1"/>
          </p:nvPr>
        </p:nvSpPr>
        <p:spPr>
          <a:xfrm>
            <a:off x="3371338" y="296407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89" name="Google Shape;89;p13"/>
          <p:cNvSpPr txBox="1">
            <a:spLocks noGrp="1"/>
          </p:cNvSpPr>
          <p:nvPr>
            <p:ph type="subTitle" idx="13"/>
          </p:nvPr>
        </p:nvSpPr>
        <p:spPr>
          <a:xfrm>
            <a:off x="3371338" y="3573285"/>
            <a:ext cx="2395800" cy="43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0" name="Google Shape;90;p13"/>
          <p:cNvSpPr txBox="1">
            <a:spLocks noGrp="1"/>
          </p:cNvSpPr>
          <p:nvPr>
            <p:ph type="title" idx="14" hasCustomPrompt="1"/>
          </p:nvPr>
        </p:nvSpPr>
        <p:spPr>
          <a:xfrm>
            <a:off x="5957688" y="2964073"/>
            <a:ext cx="1411200" cy="8763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91" name="Google Shape;91;p13"/>
          <p:cNvSpPr txBox="1">
            <a:spLocks noGrp="1"/>
          </p:cNvSpPr>
          <p:nvPr>
            <p:ph type="subTitle" idx="15"/>
          </p:nvPr>
        </p:nvSpPr>
        <p:spPr>
          <a:xfrm>
            <a:off x="5957688" y="3573285"/>
            <a:ext cx="2395800" cy="43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2" name="Google Shape;92;p13"/>
          <p:cNvSpPr/>
          <p:nvPr/>
        </p:nvSpPr>
        <p:spPr>
          <a:xfrm rot="681460" flipH="1">
            <a:off x="-2056195" y="2877808"/>
            <a:ext cx="5011380" cy="3046220"/>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3"/>
          <p:cNvSpPr/>
          <p:nvPr/>
        </p:nvSpPr>
        <p:spPr>
          <a:xfrm>
            <a:off x="5006013" y="-1420128"/>
            <a:ext cx="9379426"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3"/>
          <p:cNvSpPr/>
          <p:nvPr/>
        </p:nvSpPr>
        <p:spPr>
          <a:xfrm rot="681460" flipH="1">
            <a:off x="-2876711" y="2526183"/>
            <a:ext cx="5011380" cy="3046220"/>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3"/>
          <p:cNvSpPr/>
          <p:nvPr/>
        </p:nvSpPr>
        <p:spPr>
          <a:xfrm>
            <a:off x="4244013" y="-1259525"/>
            <a:ext cx="9379426"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3"/>
          <p:cNvSpPr txBox="1">
            <a:spLocks noGrp="1"/>
          </p:cNvSpPr>
          <p:nvPr>
            <p:ph type="subTitle" idx="16"/>
          </p:nvPr>
        </p:nvSpPr>
        <p:spPr>
          <a:xfrm>
            <a:off x="741775" y="2539626"/>
            <a:ext cx="2225400" cy="5733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97" name="Google Shape;97;p13"/>
          <p:cNvSpPr txBox="1">
            <a:spLocks noGrp="1"/>
          </p:cNvSpPr>
          <p:nvPr>
            <p:ph type="subTitle" idx="17"/>
          </p:nvPr>
        </p:nvSpPr>
        <p:spPr>
          <a:xfrm>
            <a:off x="3371338" y="2539626"/>
            <a:ext cx="22179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8" name="Google Shape;98;p13"/>
          <p:cNvSpPr txBox="1">
            <a:spLocks noGrp="1"/>
          </p:cNvSpPr>
          <p:nvPr>
            <p:ph type="subTitle" idx="18"/>
          </p:nvPr>
        </p:nvSpPr>
        <p:spPr>
          <a:xfrm>
            <a:off x="5957688" y="2539626"/>
            <a:ext cx="23958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9" name="Google Shape;99;p13"/>
          <p:cNvSpPr txBox="1">
            <a:spLocks noGrp="1"/>
          </p:cNvSpPr>
          <p:nvPr>
            <p:ph type="subTitle" idx="19"/>
          </p:nvPr>
        </p:nvSpPr>
        <p:spPr>
          <a:xfrm>
            <a:off x="741775" y="3893946"/>
            <a:ext cx="22254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00" name="Google Shape;100;p13"/>
          <p:cNvSpPr txBox="1">
            <a:spLocks noGrp="1"/>
          </p:cNvSpPr>
          <p:nvPr>
            <p:ph type="subTitle" idx="20"/>
          </p:nvPr>
        </p:nvSpPr>
        <p:spPr>
          <a:xfrm>
            <a:off x="3371338" y="3893946"/>
            <a:ext cx="23958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01" name="Google Shape;101;p13"/>
          <p:cNvSpPr txBox="1">
            <a:spLocks noGrp="1"/>
          </p:cNvSpPr>
          <p:nvPr>
            <p:ph type="subTitle" idx="21"/>
          </p:nvPr>
        </p:nvSpPr>
        <p:spPr>
          <a:xfrm>
            <a:off x="5957688" y="3893946"/>
            <a:ext cx="2395800" cy="573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2">
  <p:cSld name="CUSTOM_2">
    <p:spTree>
      <p:nvGrpSpPr>
        <p:cNvPr id="1" name="Shape 102"/>
        <p:cNvGrpSpPr/>
        <p:nvPr/>
      </p:nvGrpSpPr>
      <p:grpSpPr>
        <a:xfrm>
          <a:off x="0" y="0"/>
          <a:ext cx="0" cy="0"/>
          <a:chOff x="0" y="0"/>
          <a:chExt cx="0" cy="0"/>
        </a:xfrm>
      </p:grpSpPr>
      <p:sp>
        <p:nvSpPr>
          <p:cNvPr id="103" name="Google Shape;103;p14"/>
          <p:cNvSpPr/>
          <p:nvPr/>
        </p:nvSpPr>
        <p:spPr>
          <a:xfrm rot="10643912" flipH="1">
            <a:off x="1643120" y="-812891"/>
            <a:ext cx="9759623" cy="355259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14"/>
          <p:cNvSpPr/>
          <p:nvPr/>
        </p:nvSpPr>
        <p:spPr>
          <a:xfrm rot="10380898" flipH="1">
            <a:off x="2550050" y="-688654"/>
            <a:ext cx="8700102" cy="3434477"/>
          </a:xfrm>
          <a:custGeom>
            <a:avLst/>
            <a:gdLst/>
            <a:ahLst/>
            <a:cxnLst/>
            <a:rect l="l" t="t" r="r" b="b"/>
            <a:pathLst>
              <a:path w="221112" h="72454" extrusionOk="0">
                <a:moveTo>
                  <a:pt x="221112" y="442"/>
                </a:moveTo>
                <a:cubicBezTo>
                  <a:pt x="218816" y="178"/>
                  <a:pt x="216520" y="1"/>
                  <a:pt x="214268" y="1"/>
                </a:cubicBezTo>
                <a:cubicBezTo>
                  <a:pt x="155193" y="1"/>
                  <a:pt x="135237" y="72454"/>
                  <a:pt x="0" y="72454"/>
                </a:cubicBezTo>
                <a:lnTo>
                  <a:pt x="221112" y="72454"/>
                </a:lnTo>
                <a:close/>
              </a:path>
            </a:pathLst>
          </a:custGeom>
          <a:solidFill>
            <a:schemeClr val="dk2">
              <a:alpha val="687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4"/>
          <p:cNvSpPr/>
          <p:nvPr/>
        </p:nvSpPr>
        <p:spPr>
          <a:xfrm rot="681460" flipH="1">
            <a:off x="-2056195" y="2877808"/>
            <a:ext cx="5011380" cy="3046220"/>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4"/>
          <p:cNvSpPr/>
          <p:nvPr/>
        </p:nvSpPr>
        <p:spPr>
          <a:xfrm rot="681460" flipH="1">
            <a:off x="-2876711" y="2526183"/>
            <a:ext cx="5011380" cy="3046220"/>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4"/>
          <p:cNvSpPr txBox="1">
            <a:spLocks noGrp="1"/>
          </p:cNvSpPr>
          <p:nvPr>
            <p:ph type="title"/>
          </p:nvPr>
        </p:nvSpPr>
        <p:spPr>
          <a:xfrm>
            <a:off x="1998000" y="552525"/>
            <a:ext cx="5148000" cy="1015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b="1">
                <a:latin typeface="Josefin Sans"/>
                <a:ea typeface="Josefin Sans"/>
                <a:cs typeface="Josefin Sans"/>
                <a:sym typeface="Josefin Sans"/>
              </a:defRPr>
            </a:lvl1pPr>
            <a:lvl2pPr lvl="1" rtl="0">
              <a:spcBef>
                <a:spcPts val="0"/>
              </a:spcBef>
              <a:spcAft>
                <a:spcPts val="0"/>
              </a:spcAft>
              <a:buSzPts val="2800"/>
              <a:buNone/>
              <a:defRPr>
                <a:latin typeface="Lato Light"/>
                <a:ea typeface="Lato Light"/>
                <a:cs typeface="Lato Light"/>
                <a:sym typeface="Lato Light"/>
              </a:defRPr>
            </a:lvl2pPr>
            <a:lvl3pPr lvl="2" rtl="0">
              <a:spcBef>
                <a:spcPts val="0"/>
              </a:spcBef>
              <a:spcAft>
                <a:spcPts val="0"/>
              </a:spcAft>
              <a:buSzPts val="2800"/>
              <a:buNone/>
              <a:defRPr>
                <a:latin typeface="Lato Light"/>
                <a:ea typeface="Lato Light"/>
                <a:cs typeface="Lato Light"/>
                <a:sym typeface="Lato Light"/>
              </a:defRPr>
            </a:lvl3pPr>
            <a:lvl4pPr lvl="3" rtl="0">
              <a:spcBef>
                <a:spcPts val="0"/>
              </a:spcBef>
              <a:spcAft>
                <a:spcPts val="0"/>
              </a:spcAft>
              <a:buSzPts val="2800"/>
              <a:buNone/>
              <a:defRPr>
                <a:latin typeface="Lato Light"/>
                <a:ea typeface="Lato Light"/>
                <a:cs typeface="Lato Light"/>
                <a:sym typeface="Lato Light"/>
              </a:defRPr>
            </a:lvl4pPr>
            <a:lvl5pPr lvl="4" rtl="0">
              <a:spcBef>
                <a:spcPts val="0"/>
              </a:spcBef>
              <a:spcAft>
                <a:spcPts val="0"/>
              </a:spcAft>
              <a:buSzPts val="2800"/>
              <a:buNone/>
              <a:defRPr>
                <a:latin typeface="Lato Light"/>
                <a:ea typeface="Lato Light"/>
                <a:cs typeface="Lato Light"/>
                <a:sym typeface="Lato Light"/>
              </a:defRPr>
            </a:lvl5pPr>
            <a:lvl6pPr lvl="5" rtl="0">
              <a:spcBef>
                <a:spcPts val="0"/>
              </a:spcBef>
              <a:spcAft>
                <a:spcPts val="0"/>
              </a:spcAft>
              <a:buSzPts val="2800"/>
              <a:buNone/>
              <a:defRPr>
                <a:latin typeface="Lato Light"/>
                <a:ea typeface="Lato Light"/>
                <a:cs typeface="Lato Light"/>
                <a:sym typeface="Lato Light"/>
              </a:defRPr>
            </a:lvl6pPr>
            <a:lvl7pPr lvl="6" rtl="0">
              <a:spcBef>
                <a:spcPts val="0"/>
              </a:spcBef>
              <a:spcAft>
                <a:spcPts val="0"/>
              </a:spcAft>
              <a:buSzPts val="2800"/>
              <a:buNone/>
              <a:defRPr>
                <a:latin typeface="Lato Light"/>
                <a:ea typeface="Lato Light"/>
                <a:cs typeface="Lato Light"/>
                <a:sym typeface="Lato Light"/>
              </a:defRPr>
            </a:lvl7pPr>
            <a:lvl8pPr lvl="7" rtl="0">
              <a:spcBef>
                <a:spcPts val="0"/>
              </a:spcBef>
              <a:spcAft>
                <a:spcPts val="0"/>
              </a:spcAft>
              <a:buSzPts val="2800"/>
              <a:buNone/>
              <a:defRPr>
                <a:latin typeface="Lato Light"/>
                <a:ea typeface="Lato Light"/>
                <a:cs typeface="Lato Light"/>
                <a:sym typeface="Lato Light"/>
              </a:defRPr>
            </a:lvl8pPr>
            <a:lvl9pPr lvl="8" rtl="0">
              <a:spcBef>
                <a:spcPts val="0"/>
              </a:spcBef>
              <a:spcAft>
                <a:spcPts val="0"/>
              </a:spcAft>
              <a:buSzPts val="2800"/>
              <a:buNone/>
              <a:defRPr>
                <a:latin typeface="Lato Light"/>
                <a:ea typeface="Lato Light"/>
                <a:cs typeface="Lato Light"/>
                <a:sym typeface="Lato Light"/>
              </a:defRPr>
            </a:lvl9pPr>
          </a:lstStyle>
          <a:p>
            <a:endParaRPr/>
          </a:p>
        </p:txBody>
      </p:sp>
      <p:sp>
        <p:nvSpPr>
          <p:cNvPr id="108" name="Google Shape;108;p14"/>
          <p:cNvSpPr txBox="1">
            <a:spLocks noGrp="1"/>
          </p:cNvSpPr>
          <p:nvPr>
            <p:ph type="title" idx="2" hasCustomPrompt="1"/>
          </p:nvPr>
        </p:nvSpPr>
        <p:spPr>
          <a:xfrm>
            <a:off x="741775" y="1996000"/>
            <a:ext cx="2217900" cy="87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09" name="Google Shape;109;p14"/>
          <p:cNvSpPr txBox="1">
            <a:spLocks noGrp="1"/>
          </p:cNvSpPr>
          <p:nvPr>
            <p:ph type="subTitle" idx="1"/>
          </p:nvPr>
        </p:nvSpPr>
        <p:spPr>
          <a:xfrm>
            <a:off x="741775" y="2609604"/>
            <a:ext cx="2225400" cy="4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0" name="Google Shape;110;p14"/>
          <p:cNvSpPr txBox="1">
            <a:spLocks noGrp="1"/>
          </p:cNvSpPr>
          <p:nvPr>
            <p:ph type="title" idx="3" hasCustomPrompt="1"/>
          </p:nvPr>
        </p:nvSpPr>
        <p:spPr>
          <a:xfrm>
            <a:off x="3371357" y="1996000"/>
            <a:ext cx="2225400" cy="87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11" name="Google Shape;111;p14"/>
          <p:cNvSpPr txBox="1">
            <a:spLocks noGrp="1"/>
          </p:cNvSpPr>
          <p:nvPr>
            <p:ph type="subTitle" idx="4"/>
          </p:nvPr>
        </p:nvSpPr>
        <p:spPr>
          <a:xfrm>
            <a:off x="3371338" y="2609604"/>
            <a:ext cx="2220900" cy="442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2" name="Google Shape;112;p14"/>
          <p:cNvSpPr txBox="1">
            <a:spLocks noGrp="1"/>
          </p:cNvSpPr>
          <p:nvPr>
            <p:ph type="title" idx="5" hasCustomPrompt="1"/>
          </p:nvPr>
        </p:nvSpPr>
        <p:spPr>
          <a:xfrm>
            <a:off x="5957709" y="1996000"/>
            <a:ext cx="2398800" cy="87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3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13" name="Google Shape;113;p14"/>
          <p:cNvSpPr txBox="1">
            <a:spLocks noGrp="1"/>
          </p:cNvSpPr>
          <p:nvPr>
            <p:ph type="subTitle" idx="6"/>
          </p:nvPr>
        </p:nvSpPr>
        <p:spPr>
          <a:xfrm>
            <a:off x="5957688" y="2609604"/>
            <a:ext cx="2398800" cy="4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4" name="Google Shape;114;p14"/>
          <p:cNvSpPr txBox="1">
            <a:spLocks noGrp="1"/>
          </p:cNvSpPr>
          <p:nvPr>
            <p:ph type="subTitle" idx="7"/>
          </p:nvPr>
        </p:nvSpPr>
        <p:spPr>
          <a:xfrm>
            <a:off x="741775" y="2935034"/>
            <a:ext cx="2225400" cy="573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5" name="Google Shape;115;p14"/>
          <p:cNvSpPr txBox="1">
            <a:spLocks noGrp="1"/>
          </p:cNvSpPr>
          <p:nvPr>
            <p:ph type="subTitle" idx="8"/>
          </p:nvPr>
        </p:nvSpPr>
        <p:spPr>
          <a:xfrm>
            <a:off x="3371338" y="2935034"/>
            <a:ext cx="2217900" cy="573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16" name="Google Shape;116;p14"/>
          <p:cNvSpPr txBox="1">
            <a:spLocks noGrp="1"/>
          </p:cNvSpPr>
          <p:nvPr>
            <p:ph type="subTitle" idx="9"/>
          </p:nvPr>
        </p:nvSpPr>
        <p:spPr>
          <a:xfrm>
            <a:off x="5957688" y="2935034"/>
            <a:ext cx="2395800" cy="573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1">
  <p:cSld name="CUSTOM_3">
    <p:spTree>
      <p:nvGrpSpPr>
        <p:cNvPr id="1" name="Shape 117"/>
        <p:cNvGrpSpPr/>
        <p:nvPr/>
      </p:nvGrpSpPr>
      <p:grpSpPr>
        <a:xfrm>
          <a:off x="0" y="0"/>
          <a:ext cx="0" cy="0"/>
          <a:chOff x="0" y="0"/>
          <a:chExt cx="0" cy="0"/>
        </a:xfrm>
      </p:grpSpPr>
      <p:sp>
        <p:nvSpPr>
          <p:cNvPr id="118" name="Google Shape;118;p15"/>
          <p:cNvSpPr txBox="1">
            <a:spLocks noGrp="1"/>
          </p:cNvSpPr>
          <p:nvPr>
            <p:ph type="title" hasCustomPrompt="1"/>
          </p:nvPr>
        </p:nvSpPr>
        <p:spPr>
          <a:xfrm>
            <a:off x="720000" y="39325"/>
            <a:ext cx="7704000" cy="1963500"/>
          </a:xfrm>
          <a:prstGeom prst="rect">
            <a:avLst/>
          </a:prstGeom>
        </p:spPr>
        <p:txBody>
          <a:bodyPr spcFirstLastPara="1" wrap="square" lIns="91425" tIns="91425" rIns="91425" bIns="91425" anchor="b" anchorCtr="0">
            <a:noAutofit/>
          </a:bodyPr>
          <a:lstStyle>
            <a:lvl1pPr lvl="0" algn="r" rtl="0">
              <a:spcBef>
                <a:spcPts val="0"/>
              </a:spcBef>
              <a:spcAft>
                <a:spcPts val="0"/>
              </a:spcAft>
              <a:buSzPts val="12000"/>
              <a:buNone/>
              <a:defRPr sz="12000"/>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119" name="Google Shape;119;p15"/>
          <p:cNvSpPr txBox="1">
            <a:spLocks noGrp="1"/>
          </p:cNvSpPr>
          <p:nvPr>
            <p:ph type="title" idx="2"/>
          </p:nvPr>
        </p:nvSpPr>
        <p:spPr>
          <a:xfrm>
            <a:off x="2161300" y="1758275"/>
            <a:ext cx="6262800" cy="10269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dk2"/>
              </a:buClr>
              <a:buSzPts val="2800"/>
              <a:buNone/>
              <a:defRPr>
                <a:solidFill>
                  <a:schemeClr val="dk2"/>
                </a:solidFill>
                <a:latin typeface="Lato"/>
                <a:ea typeface="Lato"/>
                <a:cs typeface="Lato"/>
                <a:sym typeface="Lato"/>
              </a:defRPr>
            </a:lvl1pPr>
            <a:lvl2pPr lvl="1" algn="r" rtl="0">
              <a:spcBef>
                <a:spcPts val="0"/>
              </a:spcBef>
              <a:spcAft>
                <a:spcPts val="0"/>
              </a:spcAft>
              <a:buSzPts val="2800"/>
              <a:buNone/>
              <a:defRPr>
                <a:latin typeface="Lato"/>
                <a:ea typeface="Lato"/>
                <a:cs typeface="Lato"/>
                <a:sym typeface="Lato"/>
              </a:defRPr>
            </a:lvl2pPr>
            <a:lvl3pPr lvl="2" algn="r" rtl="0">
              <a:spcBef>
                <a:spcPts val="0"/>
              </a:spcBef>
              <a:spcAft>
                <a:spcPts val="0"/>
              </a:spcAft>
              <a:buSzPts val="2800"/>
              <a:buNone/>
              <a:defRPr>
                <a:latin typeface="Lato"/>
                <a:ea typeface="Lato"/>
                <a:cs typeface="Lato"/>
                <a:sym typeface="Lato"/>
              </a:defRPr>
            </a:lvl3pPr>
            <a:lvl4pPr lvl="3" algn="r" rtl="0">
              <a:spcBef>
                <a:spcPts val="0"/>
              </a:spcBef>
              <a:spcAft>
                <a:spcPts val="0"/>
              </a:spcAft>
              <a:buSzPts val="2800"/>
              <a:buNone/>
              <a:defRPr>
                <a:latin typeface="Lato"/>
                <a:ea typeface="Lato"/>
                <a:cs typeface="Lato"/>
                <a:sym typeface="Lato"/>
              </a:defRPr>
            </a:lvl4pPr>
            <a:lvl5pPr lvl="4" algn="r" rtl="0">
              <a:spcBef>
                <a:spcPts val="0"/>
              </a:spcBef>
              <a:spcAft>
                <a:spcPts val="0"/>
              </a:spcAft>
              <a:buSzPts val="2800"/>
              <a:buNone/>
              <a:defRPr>
                <a:latin typeface="Lato"/>
                <a:ea typeface="Lato"/>
                <a:cs typeface="Lato"/>
                <a:sym typeface="Lato"/>
              </a:defRPr>
            </a:lvl5pPr>
            <a:lvl6pPr lvl="5" algn="r" rtl="0">
              <a:spcBef>
                <a:spcPts val="0"/>
              </a:spcBef>
              <a:spcAft>
                <a:spcPts val="0"/>
              </a:spcAft>
              <a:buSzPts val="2800"/>
              <a:buNone/>
              <a:defRPr>
                <a:latin typeface="Lato"/>
                <a:ea typeface="Lato"/>
                <a:cs typeface="Lato"/>
                <a:sym typeface="Lato"/>
              </a:defRPr>
            </a:lvl6pPr>
            <a:lvl7pPr lvl="6" algn="r" rtl="0">
              <a:spcBef>
                <a:spcPts val="0"/>
              </a:spcBef>
              <a:spcAft>
                <a:spcPts val="0"/>
              </a:spcAft>
              <a:buSzPts val="2800"/>
              <a:buNone/>
              <a:defRPr>
                <a:latin typeface="Lato"/>
                <a:ea typeface="Lato"/>
                <a:cs typeface="Lato"/>
                <a:sym typeface="Lato"/>
              </a:defRPr>
            </a:lvl7pPr>
            <a:lvl8pPr lvl="7" algn="r" rtl="0">
              <a:spcBef>
                <a:spcPts val="0"/>
              </a:spcBef>
              <a:spcAft>
                <a:spcPts val="0"/>
              </a:spcAft>
              <a:buSzPts val="2800"/>
              <a:buNone/>
              <a:defRPr>
                <a:latin typeface="Lato"/>
                <a:ea typeface="Lato"/>
                <a:cs typeface="Lato"/>
                <a:sym typeface="Lato"/>
              </a:defRPr>
            </a:lvl8pPr>
            <a:lvl9pPr lvl="8" algn="r" rtl="0">
              <a:spcBef>
                <a:spcPts val="0"/>
              </a:spcBef>
              <a:spcAft>
                <a:spcPts val="0"/>
              </a:spcAft>
              <a:buSzPts val="2800"/>
              <a:buNone/>
              <a:defRPr>
                <a:latin typeface="Lato"/>
                <a:ea typeface="Lato"/>
                <a:cs typeface="Lato"/>
                <a:sym typeface="Lato"/>
              </a:defRPr>
            </a:lvl9pPr>
          </a:lstStyle>
          <a:p>
            <a:endParaRPr/>
          </a:p>
        </p:txBody>
      </p:sp>
      <p:sp>
        <p:nvSpPr>
          <p:cNvPr id="120" name="Google Shape;120;p15"/>
          <p:cNvSpPr/>
          <p:nvPr/>
        </p:nvSpPr>
        <p:spPr>
          <a:xfrm rot="1828969">
            <a:off x="-319183" y="-4668871"/>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a:p>
        </p:txBody>
      </p:sp>
      <p:sp>
        <p:nvSpPr>
          <p:cNvPr id="121" name="Google Shape;121;p15"/>
          <p:cNvSpPr/>
          <p:nvPr/>
        </p:nvSpPr>
        <p:spPr>
          <a:xfrm rot="-10238075">
            <a:off x="-1897551" y="3995813"/>
            <a:ext cx="7627127" cy="169975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5"/>
          <p:cNvSpPr/>
          <p:nvPr/>
        </p:nvSpPr>
        <p:spPr>
          <a:xfrm rot="-10238075">
            <a:off x="-1372846" y="4095755"/>
            <a:ext cx="7627127" cy="169975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5"/>
          <p:cNvSpPr/>
          <p:nvPr/>
        </p:nvSpPr>
        <p:spPr>
          <a:xfrm rot="10800000">
            <a:off x="-1093987" y="3432951"/>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5"/>
          <p:cNvSpPr txBox="1">
            <a:spLocks noGrp="1"/>
          </p:cNvSpPr>
          <p:nvPr>
            <p:ph type="subTitle" idx="1"/>
          </p:nvPr>
        </p:nvSpPr>
        <p:spPr>
          <a:xfrm>
            <a:off x="2161249" y="2328610"/>
            <a:ext cx="6262800" cy="381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rgbClr val="595959"/>
                </a:solidFill>
              </a:defRPr>
            </a:lvl1pPr>
            <a:lvl2pPr lvl="1" algn="r" rtl="0">
              <a:spcBef>
                <a:spcPts val="1600"/>
              </a:spcBef>
              <a:spcAft>
                <a:spcPts val="0"/>
              </a:spcAft>
              <a:buSzPts val="1400"/>
              <a:buNone/>
              <a:defRPr/>
            </a:lvl2pPr>
            <a:lvl3pPr lvl="2" algn="r" rtl="0">
              <a:spcBef>
                <a:spcPts val="1600"/>
              </a:spcBef>
              <a:spcAft>
                <a:spcPts val="0"/>
              </a:spcAft>
              <a:buSzPts val="1400"/>
              <a:buNone/>
              <a:defRPr/>
            </a:lvl3pPr>
            <a:lvl4pPr lvl="3" algn="r" rtl="0">
              <a:spcBef>
                <a:spcPts val="1600"/>
              </a:spcBef>
              <a:spcAft>
                <a:spcPts val="0"/>
              </a:spcAft>
              <a:buSzPts val="1400"/>
              <a:buNone/>
              <a:defRPr/>
            </a:lvl4pPr>
            <a:lvl5pPr lvl="4" algn="r" rtl="0">
              <a:spcBef>
                <a:spcPts val="1600"/>
              </a:spcBef>
              <a:spcAft>
                <a:spcPts val="0"/>
              </a:spcAft>
              <a:buSzPts val="1400"/>
              <a:buNone/>
              <a:defRPr/>
            </a:lvl5pPr>
            <a:lvl6pPr lvl="5" algn="r" rtl="0">
              <a:spcBef>
                <a:spcPts val="1600"/>
              </a:spcBef>
              <a:spcAft>
                <a:spcPts val="0"/>
              </a:spcAft>
              <a:buSzPts val="1400"/>
              <a:buNone/>
              <a:defRPr/>
            </a:lvl6pPr>
            <a:lvl7pPr lvl="6" algn="r" rtl="0">
              <a:spcBef>
                <a:spcPts val="1600"/>
              </a:spcBef>
              <a:spcAft>
                <a:spcPts val="0"/>
              </a:spcAft>
              <a:buSzPts val="1400"/>
              <a:buNone/>
              <a:defRPr/>
            </a:lvl7pPr>
            <a:lvl8pPr lvl="7" algn="r" rtl="0">
              <a:spcBef>
                <a:spcPts val="1600"/>
              </a:spcBef>
              <a:spcAft>
                <a:spcPts val="0"/>
              </a:spcAft>
              <a:buSzPts val="1400"/>
              <a:buNone/>
              <a:defRPr/>
            </a:lvl8pPr>
            <a:lvl9pPr lvl="8" algn="r" rtl="0">
              <a:spcBef>
                <a:spcPts val="1600"/>
              </a:spcBef>
              <a:spcAft>
                <a:spcPts val="160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125"/>
        <p:cNvGrpSpPr/>
        <p:nvPr/>
      </p:nvGrpSpPr>
      <p:grpSpPr>
        <a:xfrm>
          <a:off x="0" y="0"/>
          <a:ext cx="0" cy="0"/>
          <a:chOff x="0" y="0"/>
          <a:chExt cx="0" cy="0"/>
        </a:xfrm>
      </p:grpSpPr>
      <p:sp>
        <p:nvSpPr>
          <p:cNvPr id="126" name="Google Shape;126;p16"/>
          <p:cNvSpPr txBox="1">
            <a:spLocks noGrp="1"/>
          </p:cNvSpPr>
          <p:nvPr>
            <p:ph type="title"/>
          </p:nvPr>
        </p:nvSpPr>
        <p:spPr>
          <a:xfrm>
            <a:off x="3018600" y="553075"/>
            <a:ext cx="3106800" cy="1059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Font typeface="Josefin Sans"/>
              <a:buNone/>
              <a:defRPr b="1">
                <a:latin typeface="Josefin Sans"/>
                <a:ea typeface="Josefin Sans"/>
                <a:cs typeface="Josefin Sans"/>
                <a:sym typeface="Josefin Sans"/>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
        <p:nvSpPr>
          <p:cNvPr id="127" name="Google Shape;127;p16"/>
          <p:cNvSpPr txBox="1">
            <a:spLocks noGrp="1"/>
          </p:cNvSpPr>
          <p:nvPr>
            <p:ph type="subTitle" idx="1"/>
          </p:nvPr>
        </p:nvSpPr>
        <p:spPr>
          <a:xfrm>
            <a:off x="3018600" y="2834950"/>
            <a:ext cx="3106800" cy="183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128" name="Google Shape;128;p16"/>
          <p:cNvSpPr/>
          <p:nvPr/>
        </p:nvSpPr>
        <p:spPr>
          <a:xfrm rot="10643912" flipH="1">
            <a:off x="1643120" y="-812891"/>
            <a:ext cx="9759623" cy="355259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6"/>
          <p:cNvSpPr/>
          <p:nvPr/>
        </p:nvSpPr>
        <p:spPr>
          <a:xfrm rot="10380898" flipH="1">
            <a:off x="2550050" y="-688654"/>
            <a:ext cx="8700102" cy="3434477"/>
          </a:xfrm>
          <a:custGeom>
            <a:avLst/>
            <a:gdLst/>
            <a:ahLst/>
            <a:cxnLst/>
            <a:rect l="l" t="t" r="r" b="b"/>
            <a:pathLst>
              <a:path w="221112" h="72454" extrusionOk="0">
                <a:moveTo>
                  <a:pt x="221112" y="442"/>
                </a:moveTo>
                <a:cubicBezTo>
                  <a:pt x="218816" y="178"/>
                  <a:pt x="216520" y="1"/>
                  <a:pt x="214268" y="1"/>
                </a:cubicBezTo>
                <a:cubicBezTo>
                  <a:pt x="155193" y="1"/>
                  <a:pt x="135237" y="72454"/>
                  <a:pt x="0" y="72454"/>
                </a:cubicBezTo>
                <a:lnTo>
                  <a:pt x="221112" y="72454"/>
                </a:lnTo>
                <a:close/>
              </a:path>
            </a:pathLst>
          </a:custGeom>
          <a:solidFill>
            <a:schemeClr val="dk2">
              <a:alpha val="687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6"/>
          <p:cNvSpPr/>
          <p:nvPr/>
        </p:nvSpPr>
        <p:spPr>
          <a:xfrm rot="-156088" flipH="1">
            <a:off x="-557930" y="1966665"/>
            <a:ext cx="9759623" cy="355259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6"/>
          <p:cNvSpPr/>
          <p:nvPr/>
        </p:nvSpPr>
        <p:spPr>
          <a:xfrm rot="-419102" flipH="1">
            <a:off x="-405340" y="1960546"/>
            <a:ext cx="8700102" cy="3434477"/>
          </a:xfrm>
          <a:custGeom>
            <a:avLst/>
            <a:gdLst/>
            <a:ahLst/>
            <a:cxnLst/>
            <a:rect l="l" t="t" r="r" b="b"/>
            <a:pathLst>
              <a:path w="221112" h="72454" extrusionOk="0">
                <a:moveTo>
                  <a:pt x="221112" y="442"/>
                </a:moveTo>
                <a:cubicBezTo>
                  <a:pt x="218816" y="178"/>
                  <a:pt x="216520" y="1"/>
                  <a:pt x="214268" y="1"/>
                </a:cubicBezTo>
                <a:cubicBezTo>
                  <a:pt x="155193" y="1"/>
                  <a:pt x="135237" y="72454"/>
                  <a:pt x="0" y="72454"/>
                </a:cubicBezTo>
                <a:lnTo>
                  <a:pt x="221112" y="72454"/>
                </a:lnTo>
                <a:close/>
              </a:path>
            </a:pathLst>
          </a:custGeom>
          <a:solidFill>
            <a:schemeClr val="dk2">
              <a:alpha val="687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8">
  <p:cSld name="CUSTOM_24">
    <p:spTree>
      <p:nvGrpSpPr>
        <p:cNvPr id="1" name="Shape 334"/>
        <p:cNvGrpSpPr/>
        <p:nvPr/>
      </p:nvGrpSpPr>
      <p:grpSpPr>
        <a:xfrm>
          <a:off x="0" y="0"/>
          <a:ext cx="0" cy="0"/>
          <a:chOff x="0" y="0"/>
          <a:chExt cx="0" cy="0"/>
        </a:xfrm>
      </p:grpSpPr>
      <p:sp>
        <p:nvSpPr>
          <p:cNvPr id="335" name="Google Shape;335;p40"/>
          <p:cNvSpPr txBox="1">
            <a:spLocks noGrp="1"/>
          </p:cNvSpPr>
          <p:nvPr>
            <p:ph type="title"/>
          </p:nvPr>
        </p:nvSpPr>
        <p:spPr>
          <a:xfrm>
            <a:off x="3962075" y="2058300"/>
            <a:ext cx="4072800" cy="10269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5500"/>
              <a:buNone/>
              <a:defRPr sz="5500">
                <a:solidFill>
                  <a:schemeClr val="dk2"/>
                </a:solidFill>
              </a:defRPr>
            </a:lvl1pPr>
            <a:lvl2pPr lvl="1" algn="r" rtl="0">
              <a:spcBef>
                <a:spcPts val="0"/>
              </a:spcBef>
              <a:spcAft>
                <a:spcPts val="0"/>
              </a:spcAft>
              <a:buSzPts val="5500"/>
              <a:buFont typeface="Josefin Sans Medium"/>
              <a:buNone/>
              <a:defRPr sz="5500">
                <a:latin typeface="Josefin Sans Medium"/>
                <a:ea typeface="Josefin Sans Medium"/>
                <a:cs typeface="Josefin Sans Medium"/>
                <a:sym typeface="Josefin Sans Medium"/>
              </a:defRPr>
            </a:lvl2pPr>
            <a:lvl3pPr lvl="2" algn="r" rtl="0">
              <a:spcBef>
                <a:spcPts val="0"/>
              </a:spcBef>
              <a:spcAft>
                <a:spcPts val="0"/>
              </a:spcAft>
              <a:buSzPts val="5500"/>
              <a:buFont typeface="Josefin Sans Medium"/>
              <a:buNone/>
              <a:defRPr sz="5500">
                <a:latin typeface="Josefin Sans Medium"/>
                <a:ea typeface="Josefin Sans Medium"/>
                <a:cs typeface="Josefin Sans Medium"/>
                <a:sym typeface="Josefin Sans Medium"/>
              </a:defRPr>
            </a:lvl3pPr>
            <a:lvl4pPr lvl="3" algn="r" rtl="0">
              <a:spcBef>
                <a:spcPts val="0"/>
              </a:spcBef>
              <a:spcAft>
                <a:spcPts val="0"/>
              </a:spcAft>
              <a:buSzPts val="5500"/>
              <a:buFont typeface="Josefin Sans Medium"/>
              <a:buNone/>
              <a:defRPr sz="5500">
                <a:latin typeface="Josefin Sans Medium"/>
                <a:ea typeface="Josefin Sans Medium"/>
                <a:cs typeface="Josefin Sans Medium"/>
                <a:sym typeface="Josefin Sans Medium"/>
              </a:defRPr>
            </a:lvl4pPr>
            <a:lvl5pPr lvl="4" algn="r" rtl="0">
              <a:spcBef>
                <a:spcPts val="0"/>
              </a:spcBef>
              <a:spcAft>
                <a:spcPts val="0"/>
              </a:spcAft>
              <a:buSzPts val="5500"/>
              <a:buFont typeface="Josefin Sans Medium"/>
              <a:buNone/>
              <a:defRPr sz="5500">
                <a:latin typeface="Josefin Sans Medium"/>
                <a:ea typeface="Josefin Sans Medium"/>
                <a:cs typeface="Josefin Sans Medium"/>
                <a:sym typeface="Josefin Sans Medium"/>
              </a:defRPr>
            </a:lvl5pPr>
            <a:lvl6pPr lvl="5" algn="r" rtl="0">
              <a:spcBef>
                <a:spcPts val="0"/>
              </a:spcBef>
              <a:spcAft>
                <a:spcPts val="0"/>
              </a:spcAft>
              <a:buSzPts val="5500"/>
              <a:buFont typeface="Josefin Sans Medium"/>
              <a:buNone/>
              <a:defRPr sz="5500">
                <a:latin typeface="Josefin Sans Medium"/>
                <a:ea typeface="Josefin Sans Medium"/>
                <a:cs typeface="Josefin Sans Medium"/>
                <a:sym typeface="Josefin Sans Medium"/>
              </a:defRPr>
            </a:lvl6pPr>
            <a:lvl7pPr lvl="6" algn="r" rtl="0">
              <a:spcBef>
                <a:spcPts val="0"/>
              </a:spcBef>
              <a:spcAft>
                <a:spcPts val="0"/>
              </a:spcAft>
              <a:buSzPts val="5500"/>
              <a:buFont typeface="Josefin Sans Medium"/>
              <a:buNone/>
              <a:defRPr sz="5500">
                <a:latin typeface="Josefin Sans Medium"/>
                <a:ea typeface="Josefin Sans Medium"/>
                <a:cs typeface="Josefin Sans Medium"/>
                <a:sym typeface="Josefin Sans Medium"/>
              </a:defRPr>
            </a:lvl7pPr>
            <a:lvl8pPr lvl="7" algn="r" rtl="0">
              <a:spcBef>
                <a:spcPts val="0"/>
              </a:spcBef>
              <a:spcAft>
                <a:spcPts val="0"/>
              </a:spcAft>
              <a:buSzPts val="5500"/>
              <a:buFont typeface="Josefin Sans Medium"/>
              <a:buNone/>
              <a:defRPr sz="5500">
                <a:latin typeface="Josefin Sans Medium"/>
                <a:ea typeface="Josefin Sans Medium"/>
                <a:cs typeface="Josefin Sans Medium"/>
                <a:sym typeface="Josefin Sans Medium"/>
              </a:defRPr>
            </a:lvl8pPr>
            <a:lvl9pPr lvl="8" algn="r" rtl="0">
              <a:spcBef>
                <a:spcPts val="0"/>
              </a:spcBef>
              <a:spcAft>
                <a:spcPts val="0"/>
              </a:spcAft>
              <a:buSzPts val="5500"/>
              <a:buFont typeface="Josefin Sans Medium"/>
              <a:buNone/>
              <a:defRPr sz="5500">
                <a:latin typeface="Josefin Sans Medium"/>
                <a:ea typeface="Josefin Sans Medium"/>
                <a:cs typeface="Josefin Sans Medium"/>
                <a:sym typeface="Josefin Sans Medium"/>
              </a:defRPr>
            </a:lvl9pPr>
          </a:lstStyle>
          <a:p>
            <a:endParaRPr/>
          </a:p>
        </p:txBody>
      </p:sp>
      <p:sp>
        <p:nvSpPr>
          <p:cNvPr id="336" name="Google Shape;336;p40"/>
          <p:cNvSpPr/>
          <p:nvPr/>
        </p:nvSpPr>
        <p:spPr>
          <a:xfrm rot="5712136" flipH="1">
            <a:off x="-344525" y="-1275229"/>
            <a:ext cx="7271387" cy="7428138"/>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40"/>
          <p:cNvSpPr/>
          <p:nvPr/>
        </p:nvSpPr>
        <p:spPr>
          <a:xfrm rot="5712136" flipH="1">
            <a:off x="-758515" y="-171831"/>
            <a:ext cx="7271387" cy="7428138"/>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Josefin Sans Medium"/>
              <a:buNone/>
              <a:defRPr sz="2800">
                <a:solidFill>
                  <a:schemeClr val="dk1"/>
                </a:solidFill>
                <a:latin typeface="Josefin Sans Medium"/>
                <a:ea typeface="Josefin Sans Medium"/>
                <a:cs typeface="Josefin Sans Medium"/>
                <a:sym typeface="Josefin Sans Medium"/>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8" r:id="rId6"/>
    <p:sldLayoutId id="2147483659" r:id="rId7"/>
    <p:sldLayoutId id="2147483660" r:id="rId8"/>
    <p:sldLayoutId id="2147483661" r:id="rId9"/>
    <p:sldLayoutId id="2147483662" r:id="rId10"/>
    <p:sldLayoutId id="214748368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37"/>
        <p:cNvGrpSpPr/>
        <p:nvPr/>
      </p:nvGrpSpPr>
      <p:grpSpPr>
        <a:xfrm>
          <a:off x="0" y="0"/>
          <a:ext cx="0" cy="0"/>
          <a:chOff x="0" y="0"/>
          <a:chExt cx="0" cy="0"/>
        </a:xfrm>
      </p:grpSpPr>
      <p:pic>
        <p:nvPicPr>
          <p:cNvPr id="538" name="Google Shape;538;p66"/>
          <p:cNvPicPr preferRelativeResize="0"/>
          <p:nvPr/>
        </p:nvPicPr>
        <p:blipFill rotWithShape="1">
          <a:blip r:embed="rId3">
            <a:alphaModFix/>
          </a:blip>
          <a:srcRect r="25622"/>
          <a:stretch/>
        </p:blipFill>
        <p:spPr>
          <a:xfrm>
            <a:off x="0" y="2275"/>
            <a:ext cx="6800950" cy="5138950"/>
          </a:xfrm>
          <a:prstGeom prst="rect">
            <a:avLst/>
          </a:prstGeom>
          <a:noFill/>
          <a:ln>
            <a:noFill/>
          </a:ln>
        </p:spPr>
      </p:pic>
      <p:sp>
        <p:nvSpPr>
          <p:cNvPr id="539" name="Google Shape;539;p66"/>
          <p:cNvSpPr/>
          <p:nvPr/>
        </p:nvSpPr>
        <p:spPr>
          <a:xfrm rot="212052" flipH="1">
            <a:off x="-2234994" y="3080759"/>
            <a:ext cx="6640079" cy="281332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0" name="Google Shape;540;p66"/>
          <p:cNvGrpSpPr/>
          <p:nvPr/>
        </p:nvGrpSpPr>
        <p:grpSpPr>
          <a:xfrm rot="384094" flipH="1">
            <a:off x="706256" y="-703371"/>
            <a:ext cx="8731983" cy="6154719"/>
            <a:chOff x="269813" y="-541588"/>
            <a:chExt cx="8731675" cy="6154502"/>
          </a:xfrm>
        </p:grpSpPr>
        <p:sp>
          <p:nvSpPr>
            <p:cNvPr id="541" name="Google Shape;541;p66"/>
            <p:cNvSpPr/>
            <p:nvPr/>
          </p:nvSpPr>
          <p:spPr>
            <a:xfrm rot="-419981">
              <a:off x="695537" y="-72471"/>
              <a:ext cx="8018021" cy="5216267"/>
            </a:xfrm>
            <a:custGeom>
              <a:avLst/>
              <a:gdLst/>
              <a:ahLst/>
              <a:cxnLst/>
              <a:rect l="l" t="t" r="r" b="b"/>
              <a:pathLst>
                <a:path w="284249" h="184907" extrusionOk="0">
                  <a:moveTo>
                    <a:pt x="56382" y="184907"/>
                  </a:moveTo>
                  <a:lnTo>
                    <a:pt x="80709" y="184907"/>
                  </a:lnTo>
                  <a:cubicBezTo>
                    <a:pt x="149321" y="184907"/>
                    <a:pt x="147776" y="574"/>
                    <a:pt x="284249" y="574"/>
                  </a:cubicBezTo>
                  <a:lnTo>
                    <a:pt x="284249" y="0"/>
                  </a:lnTo>
                  <a:lnTo>
                    <a:pt x="0" y="0"/>
                  </a:lnTo>
                  <a:lnTo>
                    <a:pt x="0" y="165392"/>
                  </a:lnTo>
                  <a:cubicBezTo>
                    <a:pt x="19118" y="170248"/>
                    <a:pt x="37529" y="181110"/>
                    <a:pt x="56382" y="184907"/>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66"/>
            <p:cNvSpPr/>
            <p:nvPr/>
          </p:nvSpPr>
          <p:spPr>
            <a:xfrm>
              <a:off x="269813" y="-72500"/>
              <a:ext cx="8017954" cy="5623946"/>
            </a:xfrm>
            <a:custGeom>
              <a:avLst/>
              <a:gdLst/>
              <a:ahLst/>
              <a:cxnLst/>
              <a:rect l="l" t="t" r="r" b="b"/>
              <a:pathLst>
                <a:path w="284249" h="184907" extrusionOk="0">
                  <a:moveTo>
                    <a:pt x="56382" y="184907"/>
                  </a:moveTo>
                  <a:lnTo>
                    <a:pt x="80709" y="184907"/>
                  </a:lnTo>
                  <a:cubicBezTo>
                    <a:pt x="149321" y="184907"/>
                    <a:pt x="147776" y="574"/>
                    <a:pt x="284249" y="574"/>
                  </a:cubicBezTo>
                  <a:lnTo>
                    <a:pt x="284249" y="0"/>
                  </a:lnTo>
                  <a:lnTo>
                    <a:pt x="0" y="0"/>
                  </a:lnTo>
                  <a:lnTo>
                    <a:pt x="0" y="165392"/>
                  </a:lnTo>
                  <a:cubicBezTo>
                    <a:pt x="19118" y="170248"/>
                    <a:pt x="37529" y="181110"/>
                    <a:pt x="56382" y="18490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4" name="Google Shape;544;p66"/>
          <p:cNvSpPr txBox="1">
            <a:spLocks noGrp="1"/>
          </p:cNvSpPr>
          <p:nvPr>
            <p:ph type="ctrTitle" idx="2"/>
          </p:nvPr>
        </p:nvSpPr>
        <p:spPr>
          <a:xfrm>
            <a:off x="3429000" y="1066650"/>
            <a:ext cx="6096000" cy="1200300"/>
          </a:xfrm>
          <a:prstGeom prst="rect">
            <a:avLst/>
          </a:prstGeom>
        </p:spPr>
        <p:txBody>
          <a:bodyPr spcFirstLastPara="1" wrap="square" lIns="91425" tIns="91425" rIns="91425" bIns="91425" anchor="t" anchorCtr="0">
            <a:noAutofit/>
          </a:bodyPr>
          <a:lstStyle/>
          <a:p>
            <a:pPr algn="ctr"/>
            <a:r>
              <a:rPr lang="en-US" sz="2400" dirty="0">
                <a:latin typeface="Times New Roman" pitchFamily="18" charset="0"/>
                <a:cs typeface="Times New Roman" pitchFamily="18" charset="0"/>
              </a:rPr>
              <a:t>Module: </a:t>
            </a:r>
            <a:r>
              <a:rPr lang="en-US" sz="2400" b="0" dirty="0">
                <a:latin typeface="Times New Roman" pitchFamily="18" charset="0"/>
                <a:cs typeface="Times New Roman" pitchFamily="18" charset="0"/>
              </a:rPr>
              <a:t>Marketing Essentials</a:t>
            </a:r>
            <a:br>
              <a:rPr lang="en-US" sz="2400" b="0" dirty="0">
                <a:latin typeface="Times New Roman" pitchFamily="18" charset="0"/>
                <a:cs typeface="Times New Roman" pitchFamily="18" charset="0"/>
              </a:rPr>
            </a:br>
            <a:br>
              <a:rPr lang="en-US" sz="2400" b="0" dirty="0">
                <a:latin typeface="Times New Roman" pitchFamily="18" charset="0"/>
                <a:cs typeface="Times New Roman" pitchFamily="18" charset="0"/>
              </a:rPr>
            </a:br>
            <a:r>
              <a:rPr lang="en-US" sz="2400" dirty="0">
                <a:latin typeface="Times New Roman" pitchFamily="18" charset="0"/>
                <a:cs typeface="Times New Roman" pitchFamily="18" charset="0"/>
              </a:rPr>
              <a:t>Module code: </a:t>
            </a:r>
            <a:r>
              <a:rPr lang="en-US" sz="2400" b="0" dirty="0">
                <a:latin typeface="Times New Roman" pitchFamily="18" charset="0"/>
                <a:cs typeface="Times New Roman" pitchFamily="18" charset="0"/>
              </a:rPr>
              <a:t>BMIH4005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sp>
        <p:nvSpPr>
          <p:cNvPr id="4" name="TextBox 3"/>
          <p:cNvSpPr txBox="1"/>
          <p:nvPr/>
        </p:nvSpPr>
        <p:spPr>
          <a:xfrm>
            <a:off x="0" y="133350"/>
            <a:ext cx="9144000" cy="584775"/>
          </a:xfrm>
          <a:prstGeom prst="rect">
            <a:avLst/>
          </a:prstGeom>
          <a:noFill/>
        </p:spPr>
        <p:txBody>
          <a:bodyPr wrap="square" rtlCol="0">
            <a:spAutoFit/>
          </a:bodyPr>
          <a:lstStyle/>
          <a:p>
            <a:pPr algn="ctr"/>
            <a:r>
              <a:rPr lang="en-US" sz="3200" b="1" dirty="0">
                <a:solidFill>
                  <a:schemeClr val="tx1">
                    <a:lumMod val="95000"/>
                    <a:lumOff val="5000"/>
                  </a:schemeClr>
                </a:solidFill>
                <a:latin typeface="Times New Roman" pitchFamily="18" charset="0"/>
                <a:cs typeface="Times New Roman" pitchFamily="18" charset="0"/>
              </a:rPr>
              <a:t>Introduction</a:t>
            </a:r>
            <a:endParaRPr lang="en-US" sz="3200" dirty="0">
              <a:solidFill>
                <a:schemeClr val="tx1">
                  <a:lumMod val="95000"/>
                  <a:lumOff val="5000"/>
                </a:schemeClr>
              </a:solidFill>
              <a:latin typeface="Times New Roman" pitchFamily="18" charset="0"/>
              <a:cs typeface="Times New Roman" pitchFamily="18" charset="0"/>
            </a:endParaRPr>
          </a:p>
        </p:txBody>
      </p:sp>
      <p:sp>
        <p:nvSpPr>
          <p:cNvPr id="5" name="TextBox 4"/>
          <p:cNvSpPr txBox="1"/>
          <p:nvPr/>
        </p:nvSpPr>
        <p:spPr>
          <a:xfrm>
            <a:off x="76200" y="738000"/>
            <a:ext cx="4495800" cy="4247317"/>
          </a:xfrm>
          <a:prstGeom prst="rect">
            <a:avLst/>
          </a:prstGeom>
          <a:noFill/>
        </p:spPr>
        <p:txBody>
          <a:bodyPr wrap="square" rtlCol="0">
            <a:spAutoFit/>
          </a:bodyPr>
          <a:lstStyle/>
          <a:p>
            <a:pPr algn="just"/>
            <a:r>
              <a:rPr lang="en-US" sz="1800" dirty="0">
                <a:solidFill>
                  <a:schemeClr val="tx1">
                    <a:lumMod val="95000"/>
                    <a:lumOff val="5000"/>
                  </a:schemeClr>
                </a:solidFill>
                <a:latin typeface="Times New Roman" pitchFamily="18" charset="0"/>
                <a:cs typeface="Times New Roman" pitchFamily="18" charset="0"/>
              </a:rPr>
              <a:t>Six Senses Hotels, a luxury hotel chain, that aspires to alter guests' perceptions of both vacations and hotels. </a:t>
            </a:r>
          </a:p>
          <a:p>
            <a:pPr algn="just"/>
            <a:endParaRPr lang="en-US" sz="1800" dirty="0">
              <a:solidFill>
                <a:schemeClr val="tx1">
                  <a:lumMod val="95000"/>
                  <a:lumOff val="5000"/>
                </a:schemeClr>
              </a:solidFill>
              <a:latin typeface="Times New Roman" pitchFamily="18" charset="0"/>
              <a:cs typeface="Times New Roman" pitchFamily="18" charset="0"/>
            </a:endParaRPr>
          </a:p>
          <a:p>
            <a:pPr algn="just"/>
            <a:r>
              <a:rPr lang="en-US" sz="1800" dirty="0">
                <a:solidFill>
                  <a:schemeClr val="tx1">
                    <a:lumMod val="95000"/>
                    <a:lumOff val="5000"/>
                  </a:schemeClr>
                </a:solidFill>
                <a:latin typeface="Times New Roman" pitchFamily="18" charset="0"/>
                <a:cs typeface="Times New Roman" pitchFamily="18" charset="0"/>
              </a:rPr>
              <a:t>The settings of Six Senses Hotels are among the world's most stunning. </a:t>
            </a:r>
          </a:p>
          <a:p>
            <a:pPr algn="just"/>
            <a:endParaRPr lang="en-US" sz="1800" dirty="0">
              <a:solidFill>
                <a:schemeClr val="tx1">
                  <a:lumMod val="95000"/>
                  <a:lumOff val="5000"/>
                </a:schemeClr>
              </a:solidFill>
              <a:latin typeface="Times New Roman" pitchFamily="18" charset="0"/>
              <a:cs typeface="Times New Roman" pitchFamily="18" charset="0"/>
            </a:endParaRPr>
          </a:p>
          <a:p>
            <a:pPr algn="just"/>
            <a:r>
              <a:rPr lang="en-US" sz="1800" dirty="0">
                <a:solidFill>
                  <a:schemeClr val="tx1">
                    <a:lumMod val="95000"/>
                    <a:lumOff val="5000"/>
                  </a:schemeClr>
                </a:solidFill>
                <a:latin typeface="Times New Roman" pitchFamily="18" charset="0"/>
                <a:cs typeface="Times New Roman" pitchFamily="18" charset="0"/>
              </a:rPr>
              <a:t>Combination of man-made and natural elements, a stay at one of their properties is one-of-a-kind, enriching, and beneficial to guests' health. </a:t>
            </a:r>
          </a:p>
          <a:p>
            <a:pPr algn="just"/>
            <a:endParaRPr lang="en-US" sz="1800" dirty="0">
              <a:solidFill>
                <a:schemeClr val="tx1">
                  <a:lumMod val="95000"/>
                  <a:lumOff val="5000"/>
                </a:schemeClr>
              </a:solidFill>
              <a:latin typeface="Times New Roman" pitchFamily="18" charset="0"/>
              <a:cs typeface="Times New Roman" pitchFamily="18" charset="0"/>
            </a:endParaRPr>
          </a:p>
          <a:p>
            <a:pPr algn="just"/>
            <a:r>
              <a:rPr lang="en-US" sz="1800" dirty="0">
                <a:solidFill>
                  <a:schemeClr val="tx1">
                    <a:lumMod val="95000"/>
                    <a:lumOff val="5000"/>
                  </a:schemeClr>
                </a:solidFill>
                <a:latin typeface="Times New Roman" pitchFamily="18" charset="0"/>
                <a:cs typeface="Times New Roman" pitchFamily="18" charset="0"/>
              </a:rPr>
              <a:t>Guests of Six Senses Hotels have reported feeling a "deep connection to the natural world" and "having life-changing experiences"</a:t>
            </a:r>
          </a:p>
        </p:txBody>
      </p:sp>
      <p:sp>
        <p:nvSpPr>
          <p:cNvPr id="6" name="TextBox 5"/>
          <p:cNvSpPr txBox="1"/>
          <p:nvPr/>
        </p:nvSpPr>
        <p:spPr>
          <a:xfrm>
            <a:off x="4876800" y="729049"/>
            <a:ext cx="3886200" cy="3970318"/>
          </a:xfrm>
          <a:prstGeom prst="rect">
            <a:avLst/>
          </a:prstGeom>
          <a:noFill/>
        </p:spPr>
        <p:txBody>
          <a:bodyPr wrap="square" rtlCol="0">
            <a:spAutoFit/>
          </a:bodyPr>
          <a:lstStyle/>
          <a:p>
            <a:pPr algn="just"/>
            <a:r>
              <a:rPr lang="en-US" sz="1800" dirty="0" err="1">
                <a:solidFill>
                  <a:schemeClr val="tx1">
                    <a:lumMod val="95000"/>
                    <a:lumOff val="5000"/>
                  </a:schemeClr>
                </a:solidFill>
                <a:latin typeface="Times New Roman" pitchFamily="18" charset="0"/>
                <a:cs typeface="Times New Roman" pitchFamily="18" charset="0"/>
              </a:rPr>
              <a:t>Moxy</a:t>
            </a:r>
            <a:r>
              <a:rPr lang="en-US" sz="1800" dirty="0">
                <a:solidFill>
                  <a:schemeClr val="tx1">
                    <a:lumMod val="95000"/>
                    <a:lumOff val="5000"/>
                  </a:schemeClr>
                </a:solidFill>
                <a:latin typeface="Times New Roman" pitchFamily="18" charset="0"/>
                <a:cs typeface="Times New Roman" pitchFamily="18" charset="0"/>
              </a:rPr>
              <a:t> Hotels is the new trendy chain that caters to young people who don't want to give up style or convenience for a good deal. </a:t>
            </a:r>
          </a:p>
          <a:p>
            <a:pPr algn="just"/>
            <a:endParaRPr lang="en-US" sz="1800" dirty="0">
              <a:solidFill>
                <a:schemeClr val="tx1">
                  <a:lumMod val="95000"/>
                  <a:lumOff val="5000"/>
                </a:schemeClr>
              </a:solidFill>
              <a:latin typeface="Times New Roman" pitchFamily="18" charset="0"/>
              <a:cs typeface="Times New Roman" pitchFamily="18" charset="0"/>
            </a:endParaRPr>
          </a:p>
          <a:p>
            <a:pPr algn="just"/>
            <a:r>
              <a:rPr lang="en-US" sz="1800" dirty="0">
                <a:solidFill>
                  <a:schemeClr val="tx1">
                    <a:lumMod val="95000"/>
                    <a:lumOff val="5000"/>
                  </a:schemeClr>
                </a:solidFill>
                <a:latin typeface="Times New Roman" pitchFamily="18" charset="0"/>
                <a:cs typeface="Times New Roman" pitchFamily="18" charset="0"/>
              </a:rPr>
              <a:t>At least one </a:t>
            </a:r>
            <a:r>
              <a:rPr lang="en-US" sz="1800" dirty="0" err="1">
                <a:solidFill>
                  <a:schemeClr val="tx1">
                    <a:lumMod val="95000"/>
                    <a:lumOff val="5000"/>
                  </a:schemeClr>
                </a:solidFill>
                <a:latin typeface="Times New Roman" pitchFamily="18" charset="0"/>
                <a:cs typeface="Times New Roman" pitchFamily="18" charset="0"/>
              </a:rPr>
              <a:t>Moxy</a:t>
            </a:r>
            <a:r>
              <a:rPr lang="en-US" sz="1800" dirty="0">
                <a:solidFill>
                  <a:schemeClr val="tx1">
                    <a:lumMod val="95000"/>
                    <a:lumOff val="5000"/>
                  </a:schemeClr>
                </a:solidFill>
                <a:latin typeface="Times New Roman" pitchFamily="18" charset="0"/>
                <a:cs typeface="Times New Roman" pitchFamily="18" charset="0"/>
              </a:rPr>
              <a:t> Hotel can be found in every major city. </a:t>
            </a:r>
          </a:p>
          <a:p>
            <a:pPr algn="just"/>
            <a:endParaRPr lang="en-US" sz="1800" dirty="0">
              <a:solidFill>
                <a:schemeClr val="tx1">
                  <a:lumMod val="95000"/>
                  <a:lumOff val="5000"/>
                </a:schemeClr>
              </a:solidFill>
              <a:latin typeface="Times New Roman" pitchFamily="18" charset="0"/>
              <a:cs typeface="Times New Roman" pitchFamily="18" charset="0"/>
            </a:endParaRPr>
          </a:p>
          <a:p>
            <a:pPr algn="just"/>
            <a:r>
              <a:rPr lang="en-US" sz="1800" dirty="0">
                <a:solidFill>
                  <a:schemeClr val="tx1">
                    <a:lumMod val="95000"/>
                    <a:lumOff val="5000"/>
                  </a:schemeClr>
                </a:solidFill>
                <a:latin typeface="Times New Roman" pitchFamily="18" charset="0"/>
                <a:cs typeface="Times New Roman" pitchFamily="18" charset="0"/>
              </a:rPr>
              <a:t>The </a:t>
            </a:r>
            <a:r>
              <a:rPr lang="en-US" sz="1800" dirty="0" err="1">
                <a:solidFill>
                  <a:schemeClr val="tx1">
                    <a:lumMod val="95000"/>
                    <a:lumOff val="5000"/>
                  </a:schemeClr>
                </a:solidFill>
                <a:latin typeface="Times New Roman" pitchFamily="18" charset="0"/>
                <a:cs typeface="Times New Roman" pitchFamily="18" charset="0"/>
              </a:rPr>
              <a:t>Moxy</a:t>
            </a:r>
            <a:r>
              <a:rPr lang="en-US" sz="1800" dirty="0">
                <a:solidFill>
                  <a:schemeClr val="tx1">
                    <a:lumMod val="95000"/>
                    <a:lumOff val="5000"/>
                  </a:schemeClr>
                </a:solidFill>
                <a:latin typeface="Times New Roman" pitchFamily="18" charset="0"/>
                <a:cs typeface="Times New Roman" pitchFamily="18" charset="0"/>
              </a:rPr>
              <a:t> hotel chain aims to appeal to a younger demographic of travellers by creating an environment that is authentic to the region's traditions while also being cutting-edge and fun.</a:t>
            </a:r>
          </a:p>
          <a:p>
            <a:pPr algn="just"/>
            <a:endParaRPr lang="en-US" sz="1800" dirty="0">
              <a:solidFill>
                <a:schemeClr val="tx1">
                  <a:lumMod val="95000"/>
                  <a:lumOff val="5000"/>
                </a:schemeClr>
              </a:solidFill>
              <a:latin typeface="Times New Roman" pitchFamily="18" charset="0"/>
              <a:cs typeface="Times New Roman" pitchFamily="18" charset="0"/>
            </a:endParaRPr>
          </a:p>
        </p:txBody>
      </p:sp>
      <p:sp>
        <p:nvSpPr>
          <p:cNvPr id="8" name="Rectangle 7"/>
          <p:cNvSpPr/>
          <p:nvPr/>
        </p:nvSpPr>
        <p:spPr>
          <a:xfrm>
            <a:off x="4648200" y="738000"/>
            <a:ext cx="76200" cy="42473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95000"/>
                  <a:lumOff val="5000"/>
                </a:schemeClr>
              </a:solidFill>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54"/>
        <p:cNvGrpSpPr/>
        <p:nvPr/>
      </p:nvGrpSpPr>
      <p:grpSpPr>
        <a:xfrm>
          <a:off x="0" y="0"/>
          <a:ext cx="0" cy="0"/>
          <a:chOff x="0" y="0"/>
          <a:chExt cx="0" cy="0"/>
        </a:xfrm>
      </p:grpSpPr>
      <p:sp>
        <p:nvSpPr>
          <p:cNvPr id="22" name="TextBox 21"/>
          <p:cNvSpPr txBox="1"/>
          <p:nvPr/>
        </p:nvSpPr>
        <p:spPr>
          <a:xfrm>
            <a:off x="0" y="438150"/>
            <a:ext cx="9144000" cy="3508653"/>
          </a:xfrm>
          <a:prstGeom prst="rect">
            <a:avLst/>
          </a:prstGeom>
          <a:noFill/>
        </p:spPr>
        <p:txBody>
          <a:bodyPr wrap="square" rtlCol="0">
            <a:spAutoFit/>
          </a:bodyPr>
          <a:lstStyle/>
          <a:p>
            <a:pPr algn="ctr"/>
            <a:r>
              <a:rPr lang="en-US" sz="2400" b="1" dirty="0">
                <a:latin typeface="Times New Roman" pitchFamily="18" charset="0"/>
                <a:cs typeface="Times New Roman" pitchFamily="18" charset="0"/>
              </a:rPr>
              <a:t>The Rationale of hotel choice</a:t>
            </a:r>
          </a:p>
          <a:p>
            <a:pPr algn="just"/>
            <a:endParaRPr lang="en-US" sz="1800" dirty="0">
              <a:latin typeface="Times New Roman" pitchFamily="18" charset="0"/>
              <a:cs typeface="Times New Roman" pitchFamily="18" charset="0"/>
            </a:endParaRPr>
          </a:p>
          <a:p>
            <a:pPr algn="just"/>
            <a:r>
              <a:rPr lang="en-US" sz="1800" dirty="0">
                <a:latin typeface="Times New Roman" pitchFamily="18" charset="0"/>
                <a:cs typeface="Times New Roman" pitchFamily="18" charset="0"/>
              </a:rPr>
              <a:t>Six Senses Hotels and </a:t>
            </a:r>
            <a:r>
              <a:rPr lang="en-US" sz="1800" dirty="0" err="1">
                <a:latin typeface="Times New Roman" pitchFamily="18" charset="0"/>
                <a:cs typeface="Times New Roman" pitchFamily="18" charset="0"/>
              </a:rPr>
              <a:t>Moxy</a:t>
            </a:r>
            <a:r>
              <a:rPr lang="en-US" sz="1800" dirty="0">
                <a:latin typeface="Times New Roman" pitchFamily="18" charset="0"/>
                <a:cs typeface="Times New Roman" pitchFamily="18" charset="0"/>
              </a:rPr>
              <a:t> Hotels make excellent case studies for students working on projects related to the hospitality industry. </a:t>
            </a:r>
          </a:p>
          <a:p>
            <a:pPr algn="just"/>
            <a:endParaRPr lang="en-US" sz="1800" dirty="0">
              <a:latin typeface="Times New Roman" pitchFamily="18" charset="0"/>
              <a:cs typeface="Times New Roman" pitchFamily="18" charset="0"/>
            </a:endParaRPr>
          </a:p>
          <a:p>
            <a:pPr algn="just"/>
            <a:r>
              <a:rPr lang="en-US" sz="1800" dirty="0">
                <a:latin typeface="Times New Roman" pitchFamily="18" charset="0"/>
                <a:cs typeface="Times New Roman" pitchFamily="18" charset="0"/>
              </a:rPr>
              <a:t>Fascinating to observe how the current sustainability, wellness, and life-changing experience trends are influencing.</a:t>
            </a:r>
          </a:p>
          <a:p>
            <a:pPr algn="just"/>
            <a:endParaRPr lang="en-US" sz="1800" dirty="0">
              <a:latin typeface="Times New Roman" pitchFamily="18" charset="0"/>
              <a:cs typeface="Times New Roman" pitchFamily="18" charset="0"/>
            </a:endParaRPr>
          </a:p>
          <a:p>
            <a:pPr algn="just"/>
            <a:r>
              <a:rPr lang="en-US" sz="1800" dirty="0">
                <a:latin typeface="Times New Roman" pitchFamily="18" charset="0"/>
                <a:cs typeface="Times New Roman" pitchFamily="18" charset="0"/>
              </a:rPr>
              <a:t>In contrast, </a:t>
            </a:r>
            <a:r>
              <a:rPr lang="en-US" sz="1800" dirty="0" err="1">
                <a:latin typeface="Times New Roman" pitchFamily="18" charset="0"/>
                <a:cs typeface="Times New Roman" pitchFamily="18" charset="0"/>
              </a:rPr>
              <a:t>Moxy</a:t>
            </a:r>
            <a:r>
              <a:rPr lang="en-US" sz="1800" dirty="0">
                <a:latin typeface="Times New Roman" pitchFamily="18" charset="0"/>
                <a:cs typeface="Times New Roman" pitchFamily="18" charset="0"/>
              </a:rPr>
              <a:t> Hotels appeal to those who value modern design. </a:t>
            </a:r>
          </a:p>
          <a:p>
            <a:pPr algn="just"/>
            <a:endParaRPr lang="en-US" sz="1800" dirty="0">
              <a:latin typeface="Times New Roman" pitchFamily="18" charset="0"/>
              <a:cs typeface="Times New Roman" pitchFamily="18" charset="0"/>
            </a:endParaRPr>
          </a:p>
          <a:p>
            <a:pPr algn="just"/>
            <a:r>
              <a:rPr lang="en-US" sz="1800" dirty="0">
                <a:latin typeface="Times New Roman" pitchFamily="18" charset="0"/>
                <a:cs typeface="Times New Roman" pitchFamily="18" charset="0"/>
              </a:rPr>
              <a:t>Have a great case study for the changing tastes and expectations of today's vacationers because of their innovative design, exciting atmosphere, and socialization-focused approach.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77"/>
        <p:cNvGrpSpPr/>
        <p:nvPr/>
      </p:nvGrpSpPr>
      <p:grpSpPr>
        <a:xfrm>
          <a:off x="0" y="0"/>
          <a:ext cx="0" cy="0"/>
          <a:chOff x="0" y="0"/>
          <a:chExt cx="0" cy="0"/>
        </a:xfrm>
      </p:grpSpPr>
      <p:sp>
        <p:nvSpPr>
          <p:cNvPr id="12" name="TextBox 11"/>
          <p:cNvSpPr txBox="1"/>
          <p:nvPr/>
        </p:nvSpPr>
        <p:spPr>
          <a:xfrm>
            <a:off x="0" y="438150"/>
            <a:ext cx="9144000" cy="4154984"/>
          </a:xfrm>
          <a:prstGeom prst="rect">
            <a:avLst/>
          </a:prstGeom>
          <a:noFill/>
        </p:spPr>
        <p:txBody>
          <a:bodyPr wrap="square" rtlCol="0">
            <a:spAutoFit/>
          </a:bodyPr>
          <a:lstStyle/>
          <a:p>
            <a:pPr algn="ctr"/>
            <a:r>
              <a:rPr lang="en-US" sz="2800" b="1" dirty="0">
                <a:solidFill>
                  <a:schemeClr val="tx1">
                    <a:lumMod val="95000"/>
                    <a:lumOff val="5000"/>
                  </a:schemeClr>
                </a:solidFill>
                <a:latin typeface="Times New Roman" pitchFamily="18" charset="0"/>
                <a:cs typeface="Times New Roman" pitchFamily="18" charset="0"/>
              </a:rPr>
              <a:t>Marketing choices are made by these hotel chains</a:t>
            </a:r>
          </a:p>
          <a:p>
            <a:pPr algn="ctr"/>
            <a:endParaRPr lang="en-US" sz="2800" b="1" dirty="0">
              <a:solidFill>
                <a:schemeClr val="tx1">
                  <a:lumMod val="95000"/>
                  <a:lumOff val="5000"/>
                </a:schemeClr>
              </a:solidFill>
              <a:latin typeface="Times New Roman" pitchFamily="18" charset="0"/>
              <a:cs typeface="Times New Roman" pitchFamily="18" charset="0"/>
            </a:endParaRPr>
          </a:p>
          <a:p>
            <a:pPr marL="285750" indent="-285750" algn="just">
              <a:buFont typeface="Wingdings" pitchFamily="2" charset="2"/>
              <a:buChar char="§"/>
            </a:pPr>
            <a:r>
              <a:rPr lang="en-US" sz="1600" dirty="0">
                <a:solidFill>
                  <a:schemeClr val="tx1">
                    <a:lumMod val="95000"/>
                    <a:lumOff val="5000"/>
                  </a:schemeClr>
                </a:solidFill>
                <a:latin typeface="Times New Roman" pitchFamily="18" charset="0"/>
                <a:cs typeface="Times New Roman" pitchFamily="18" charset="0"/>
              </a:rPr>
              <a:t>Six Sense Hotel's projects are designed with health, local culture, and sustainability in mind (</a:t>
            </a:r>
            <a:r>
              <a:rPr lang="en-US" sz="1600" dirty="0" err="1">
                <a:solidFill>
                  <a:schemeClr val="tx1">
                    <a:lumMod val="95000"/>
                    <a:lumOff val="5000"/>
                  </a:schemeClr>
                </a:solidFill>
                <a:latin typeface="Times New Roman" pitchFamily="18" charset="0"/>
                <a:cs typeface="Times New Roman" pitchFamily="18" charset="0"/>
              </a:rPr>
              <a:t>Norkienė</a:t>
            </a:r>
            <a:r>
              <a:rPr lang="en-US" sz="1600" dirty="0">
                <a:solidFill>
                  <a:schemeClr val="tx1">
                    <a:lumMod val="95000"/>
                    <a:lumOff val="5000"/>
                  </a:schemeClr>
                </a:solidFill>
                <a:latin typeface="Times New Roman" pitchFamily="18" charset="0"/>
                <a:cs typeface="Times New Roman" pitchFamily="18" charset="0"/>
              </a:rPr>
              <a:t>, 2019).</a:t>
            </a:r>
          </a:p>
          <a:p>
            <a:pPr marL="285750" indent="-285750" algn="just">
              <a:buFont typeface="Wingdings" pitchFamily="2" charset="2"/>
              <a:buChar char="§"/>
            </a:pPr>
            <a:r>
              <a:rPr lang="en-US" sz="1600" dirty="0">
                <a:solidFill>
                  <a:schemeClr val="tx1">
                    <a:lumMod val="95000"/>
                    <a:lumOff val="5000"/>
                  </a:schemeClr>
                </a:solidFill>
                <a:latin typeface="Times New Roman" pitchFamily="18" charset="0"/>
                <a:cs typeface="Times New Roman" pitchFamily="18" charset="0"/>
              </a:rPr>
              <a:t>From the beginning, Six Sense Hotels has prioritized campaigns that highlight the brand's USP. </a:t>
            </a:r>
          </a:p>
          <a:p>
            <a:pPr marL="285750" indent="-285750" algn="just">
              <a:buFont typeface="Wingdings" pitchFamily="2" charset="2"/>
              <a:buChar char="§"/>
            </a:pPr>
            <a:r>
              <a:rPr lang="en-US" sz="1600" dirty="0">
                <a:solidFill>
                  <a:schemeClr val="tx1">
                    <a:lumMod val="95000"/>
                    <a:lumOff val="5000"/>
                  </a:schemeClr>
                </a:solidFill>
                <a:latin typeface="Times New Roman" pitchFamily="18" charset="0"/>
                <a:cs typeface="Times New Roman" pitchFamily="18" charset="0"/>
              </a:rPr>
              <a:t>Advertising campaign highlights the tranquilly of their spa services and the importance of  environmental preservation to attract customers. </a:t>
            </a:r>
          </a:p>
          <a:p>
            <a:pPr marL="285750" indent="-285750" algn="just">
              <a:buFont typeface="Wingdings" pitchFamily="2" charset="2"/>
              <a:buChar char="§"/>
            </a:pPr>
            <a:r>
              <a:rPr lang="en-US" sz="1600" dirty="0">
                <a:solidFill>
                  <a:schemeClr val="tx1">
                    <a:lumMod val="95000"/>
                    <a:lumOff val="5000"/>
                  </a:schemeClr>
                </a:solidFill>
                <a:latin typeface="Times New Roman" pitchFamily="18" charset="0"/>
                <a:cs typeface="Times New Roman" pitchFamily="18" charset="0"/>
              </a:rPr>
              <a:t>Six Sense Hotels attract eco-tourists because of their commitment to providing a luxurious stay without negatively impacting the environment.</a:t>
            </a:r>
          </a:p>
          <a:p>
            <a:pPr marL="285750" indent="-285750" algn="just">
              <a:buFont typeface="Wingdings" pitchFamily="2" charset="2"/>
              <a:buChar char="§"/>
            </a:pPr>
            <a:r>
              <a:rPr lang="en-US" sz="1600" dirty="0">
                <a:solidFill>
                  <a:schemeClr val="tx1">
                    <a:lumMod val="95000"/>
                    <a:lumOff val="5000"/>
                  </a:schemeClr>
                </a:solidFill>
                <a:latin typeface="Times New Roman" pitchFamily="18" charset="0"/>
                <a:cs typeface="Times New Roman" pitchFamily="18" charset="0"/>
              </a:rPr>
              <a:t>Targeted advertising campaigns to attract the affluent clientele they seek. </a:t>
            </a:r>
          </a:p>
          <a:p>
            <a:pPr marL="285750" indent="-285750" algn="just">
              <a:buFont typeface="Wingdings" pitchFamily="2" charset="2"/>
              <a:buChar char="§"/>
            </a:pPr>
            <a:r>
              <a:rPr lang="en-US" sz="1600" dirty="0">
                <a:solidFill>
                  <a:schemeClr val="tx1">
                    <a:lumMod val="95000"/>
                    <a:lumOff val="5000"/>
                  </a:schemeClr>
                </a:solidFill>
                <a:latin typeface="Times New Roman" pitchFamily="18" charset="0"/>
                <a:cs typeface="Times New Roman" pitchFamily="18" charset="0"/>
              </a:rPr>
              <a:t>They advertise online and through social media, and they have connections with "travel influencers" to attract customers. </a:t>
            </a:r>
          </a:p>
          <a:p>
            <a:pPr marL="285750" indent="-285750" algn="just">
              <a:buFont typeface="Wingdings" pitchFamily="2" charset="2"/>
              <a:buChar char="§"/>
            </a:pPr>
            <a:r>
              <a:rPr lang="en-US" sz="1600" dirty="0">
                <a:solidFill>
                  <a:schemeClr val="tx1">
                    <a:lumMod val="95000"/>
                    <a:lumOff val="5000"/>
                  </a:schemeClr>
                </a:solidFill>
                <a:latin typeface="Times New Roman" pitchFamily="18" charset="0"/>
                <a:cs typeface="Times New Roman" pitchFamily="18" charset="0"/>
              </a:rPr>
              <a:t>Six Sense Hotels carefully curates’ content that highlights the unique and personalized aspects of their products and services (Riley, 2018).</a:t>
            </a:r>
          </a:p>
          <a:p>
            <a:pPr algn="just"/>
            <a:endParaRPr lang="en-US" sz="1600" dirty="0">
              <a:solidFill>
                <a:schemeClr val="tx1">
                  <a:lumMod val="95000"/>
                  <a:lumOff val="5000"/>
                </a:schemeClr>
              </a:solidFill>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91"/>
        <p:cNvGrpSpPr/>
        <p:nvPr/>
      </p:nvGrpSpPr>
      <p:grpSpPr>
        <a:xfrm>
          <a:off x="0" y="0"/>
          <a:ext cx="0" cy="0"/>
          <a:chOff x="0" y="0"/>
          <a:chExt cx="0" cy="0"/>
        </a:xfrm>
      </p:grpSpPr>
      <p:sp>
        <p:nvSpPr>
          <p:cNvPr id="5" name="TextBox 4"/>
          <p:cNvSpPr txBox="1"/>
          <p:nvPr/>
        </p:nvSpPr>
        <p:spPr>
          <a:xfrm>
            <a:off x="0" y="133350"/>
            <a:ext cx="9144000" cy="4708981"/>
          </a:xfrm>
          <a:prstGeom prst="rect">
            <a:avLst/>
          </a:prstGeom>
          <a:noFill/>
        </p:spPr>
        <p:txBody>
          <a:bodyPr wrap="square" rtlCol="0">
            <a:spAutoFit/>
          </a:bodyPr>
          <a:lstStyle/>
          <a:p>
            <a:pPr algn="ctr"/>
            <a:r>
              <a:rPr lang="en-US" sz="2800" b="1" dirty="0">
                <a:solidFill>
                  <a:schemeClr val="tx1">
                    <a:lumMod val="95000"/>
                    <a:lumOff val="5000"/>
                  </a:schemeClr>
                </a:solidFill>
                <a:latin typeface="Times New Roman" pitchFamily="18" charset="0"/>
                <a:cs typeface="Times New Roman" pitchFamily="18" charset="0"/>
              </a:rPr>
              <a:t>Marketing choices are made by these hotel chains</a:t>
            </a:r>
          </a:p>
          <a:p>
            <a:endParaRPr lang="en-US" sz="1600" dirty="0">
              <a:latin typeface="Times New Roman" pitchFamily="18" charset="0"/>
              <a:cs typeface="Times New Roman" pitchFamily="18" charset="0"/>
            </a:endParaRPr>
          </a:p>
          <a:p>
            <a:pPr marL="285750" indent="-285750">
              <a:lnSpc>
                <a:spcPct val="150000"/>
              </a:lnSpc>
              <a:buFont typeface="Wingdings" pitchFamily="2" charset="2"/>
              <a:buChar char="§"/>
            </a:pPr>
            <a:r>
              <a:rPr lang="en-US" sz="1600" dirty="0" err="1">
                <a:latin typeface="Times New Roman" pitchFamily="18" charset="0"/>
                <a:cs typeface="Times New Roman" pitchFamily="18" charset="0"/>
              </a:rPr>
              <a:t>Moxy</a:t>
            </a:r>
            <a:r>
              <a:rPr lang="en-US" sz="1600" dirty="0">
                <a:latin typeface="Times New Roman" pitchFamily="18" charset="0"/>
                <a:cs typeface="Times New Roman" pitchFamily="18" charset="0"/>
              </a:rPr>
              <a:t> Hotels are distinguished from other lodging options by their cutting-edge design and architecture</a:t>
            </a:r>
          </a:p>
          <a:p>
            <a:pPr marL="285750" indent="-285750">
              <a:lnSpc>
                <a:spcPct val="150000"/>
              </a:lnSpc>
              <a:buFont typeface="Wingdings" pitchFamily="2" charset="2"/>
              <a:buChar char="§"/>
            </a:pPr>
            <a:r>
              <a:rPr lang="en-US" sz="1600" dirty="0">
                <a:latin typeface="Times New Roman" pitchFamily="18" charset="0"/>
                <a:cs typeface="Times New Roman" pitchFamily="18" charset="0"/>
              </a:rPr>
              <a:t>The company's ads feature fun, upbeat music and cast members who sound like they're having a good time (</a:t>
            </a:r>
            <a:r>
              <a:rPr lang="en-US" sz="1600" dirty="0" err="1">
                <a:latin typeface="Times New Roman" pitchFamily="18" charset="0"/>
                <a:cs typeface="Times New Roman" pitchFamily="18" charset="0"/>
              </a:rPr>
              <a:t>Kostelijk</a:t>
            </a:r>
            <a:r>
              <a:rPr lang="en-US" sz="1600" dirty="0">
                <a:latin typeface="Times New Roman" pitchFamily="18" charset="0"/>
                <a:cs typeface="Times New Roman" pitchFamily="18" charset="0"/>
              </a:rPr>
              <a:t> &amp; </a:t>
            </a:r>
            <a:r>
              <a:rPr lang="en-US" sz="1600" dirty="0" err="1">
                <a:latin typeface="Times New Roman" pitchFamily="18" charset="0"/>
                <a:cs typeface="Times New Roman" pitchFamily="18" charset="0"/>
              </a:rPr>
              <a:t>Alsem</a:t>
            </a:r>
            <a:r>
              <a:rPr lang="en-US" sz="1600" dirty="0">
                <a:latin typeface="Times New Roman" pitchFamily="18" charset="0"/>
                <a:cs typeface="Times New Roman" pitchFamily="18" charset="0"/>
              </a:rPr>
              <a:t>, 2020). </a:t>
            </a:r>
          </a:p>
          <a:p>
            <a:pPr marL="285750" indent="-285750">
              <a:lnSpc>
                <a:spcPct val="150000"/>
              </a:lnSpc>
              <a:buFont typeface="Wingdings" pitchFamily="2" charset="2"/>
              <a:buChar char="§"/>
            </a:pPr>
            <a:r>
              <a:rPr lang="en-US" sz="1600" dirty="0">
                <a:latin typeface="Times New Roman" pitchFamily="18" charset="0"/>
                <a:cs typeface="Times New Roman" pitchFamily="18" charset="0"/>
              </a:rPr>
              <a:t>Hotels have embraced a brand identity that is youthful and energizing.</a:t>
            </a:r>
          </a:p>
          <a:p>
            <a:pPr marL="285750" indent="-285750">
              <a:lnSpc>
                <a:spcPct val="150000"/>
              </a:lnSpc>
              <a:buFont typeface="Wingdings" pitchFamily="2" charset="2"/>
              <a:buChar char="§"/>
            </a:pPr>
            <a:r>
              <a:rPr lang="en-US" sz="1600" dirty="0" err="1">
                <a:latin typeface="Times New Roman" pitchFamily="18" charset="0"/>
                <a:cs typeface="Times New Roman" pitchFamily="18" charset="0"/>
              </a:rPr>
              <a:t>Moxy</a:t>
            </a:r>
            <a:r>
              <a:rPr lang="en-US" sz="1600" dirty="0">
                <a:latin typeface="Times New Roman" pitchFamily="18" charset="0"/>
                <a:cs typeface="Times New Roman" pitchFamily="18" charset="0"/>
              </a:rPr>
              <a:t> Hotels recognizes the importance of interacting with its ideal customers online. Their hotels, events, and brand-aligned influencers are all promoted on social media (</a:t>
            </a:r>
            <a:r>
              <a:rPr lang="en-US" sz="1600" dirty="0" err="1">
                <a:latin typeface="Times New Roman" pitchFamily="18" charset="0"/>
                <a:cs typeface="Times New Roman" pitchFamily="18" charset="0"/>
              </a:rPr>
              <a:t>Sammis</a:t>
            </a:r>
            <a:r>
              <a:rPr lang="en-US" sz="1600" dirty="0">
                <a:latin typeface="Times New Roman" pitchFamily="18" charset="0"/>
                <a:cs typeface="Times New Roman" pitchFamily="18" charset="0"/>
              </a:rPr>
              <a:t> et al., 2015). </a:t>
            </a:r>
          </a:p>
          <a:p>
            <a:pPr marL="285750" indent="-285750">
              <a:lnSpc>
                <a:spcPct val="150000"/>
              </a:lnSpc>
              <a:buFont typeface="Wingdings" pitchFamily="2" charset="2"/>
              <a:buChar char="§"/>
            </a:pPr>
            <a:r>
              <a:rPr lang="en-US" sz="1600" dirty="0">
                <a:latin typeface="Times New Roman" pitchFamily="18" charset="0"/>
                <a:cs typeface="Times New Roman" pitchFamily="18" charset="0"/>
              </a:rPr>
              <a:t>Focusing on visual and auditory cues, </a:t>
            </a:r>
            <a:r>
              <a:rPr lang="en-US" sz="1600" dirty="0" err="1">
                <a:latin typeface="Times New Roman" pitchFamily="18" charset="0"/>
                <a:cs typeface="Times New Roman" pitchFamily="18" charset="0"/>
              </a:rPr>
              <a:t>Moxy</a:t>
            </a:r>
            <a:r>
              <a:rPr lang="en-US" sz="1600" dirty="0">
                <a:latin typeface="Times New Roman" pitchFamily="18" charset="0"/>
                <a:cs typeface="Times New Roman" pitchFamily="18" charset="0"/>
              </a:rPr>
              <a:t> Hotels has successfully raised brand recognition.</a:t>
            </a:r>
          </a:p>
          <a:p>
            <a:pPr marL="285750" indent="-285750">
              <a:lnSpc>
                <a:spcPct val="150000"/>
              </a:lnSpc>
              <a:buFont typeface="Wingdings" pitchFamily="2" charset="2"/>
              <a:buChar char="§"/>
            </a:pPr>
            <a:r>
              <a:rPr lang="en-US" sz="1600" dirty="0" err="1">
                <a:latin typeface="Times New Roman" pitchFamily="18" charset="0"/>
                <a:cs typeface="Times New Roman" pitchFamily="18" charset="0"/>
              </a:rPr>
              <a:t>Moxy</a:t>
            </a:r>
            <a:r>
              <a:rPr lang="en-US" sz="1600" dirty="0">
                <a:latin typeface="Times New Roman" pitchFamily="18" charset="0"/>
                <a:cs typeface="Times New Roman" pitchFamily="18" charset="0"/>
              </a:rPr>
              <a:t> Hotels are known for its cutting-edge, technologically advanced services and advertising. </a:t>
            </a:r>
          </a:p>
          <a:p>
            <a:pPr marL="285750" indent="-285750">
              <a:lnSpc>
                <a:spcPct val="150000"/>
              </a:lnSpc>
              <a:buFont typeface="Wingdings" pitchFamily="2" charset="2"/>
              <a:buChar char="§"/>
            </a:pPr>
            <a:r>
              <a:rPr lang="en-US" sz="1600" dirty="0">
                <a:latin typeface="Times New Roman" pitchFamily="18" charset="0"/>
                <a:cs typeface="Times New Roman" pitchFamily="18" charset="0"/>
              </a:rPr>
              <a:t>Investing heavily in technology and customer-centric marketing, </a:t>
            </a:r>
            <a:r>
              <a:rPr lang="en-US" sz="1600" dirty="0" err="1">
                <a:latin typeface="Times New Roman" pitchFamily="18" charset="0"/>
                <a:cs typeface="Times New Roman" pitchFamily="18" charset="0"/>
              </a:rPr>
              <a:t>Moxy</a:t>
            </a:r>
            <a:r>
              <a:rPr lang="en-US" sz="1600" dirty="0">
                <a:latin typeface="Times New Roman" pitchFamily="18" charset="0"/>
                <a:cs typeface="Times New Roman" pitchFamily="18" charset="0"/>
              </a:rPr>
              <a:t> Hotels is dedicated to remaining competitive in a fast-paced industry.</a:t>
            </a:r>
          </a:p>
          <a:p>
            <a:endParaRPr lang="en-US" sz="16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98"/>
        <p:cNvGrpSpPr/>
        <p:nvPr/>
      </p:nvGrpSpPr>
      <p:grpSpPr>
        <a:xfrm>
          <a:off x="0" y="0"/>
          <a:ext cx="0" cy="0"/>
          <a:chOff x="0" y="0"/>
          <a:chExt cx="0" cy="0"/>
        </a:xfrm>
      </p:grpSpPr>
      <p:sp>
        <p:nvSpPr>
          <p:cNvPr id="5" name="TextBox 4"/>
          <p:cNvSpPr txBox="1"/>
          <p:nvPr/>
        </p:nvSpPr>
        <p:spPr>
          <a:xfrm>
            <a:off x="0" y="686633"/>
            <a:ext cx="4419600" cy="4247317"/>
          </a:xfrm>
          <a:prstGeom prst="rect">
            <a:avLst/>
          </a:prstGeom>
          <a:noFill/>
        </p:spPr>
        <p:txBody>
          <a:bodyPr wrap="square" rtlCol="0">
            <a:spAutoFit/>
          </a:bodyPr>
          <a:lstStyle/>
          <a:p>
            <a:pPr algn="ctr"/>
            <a:r>
              <a:rPr lang="en-US" sz="1800" b="1" dirty="0">
                <a:latin typeface="Times New Roman" pitchFamily="18" charset="0"/>
                <a:cs typeface="Times New Roman" pitchFamily="18" charset="0"/>
              </a:rPr>
              <a:t>	</a:t>
            </a:r>
          </a:p>
          <a:p>
            <a:pPr marL="285750" indent="-285750" algn="just">
              <a:buFont typeface="Wingdings" pitchFamily="2" charset="2"/>
              <a:buChar char="ü"/>
            </a:pPr>
            <a:r>
              <a:rPr lang="en-US" sz="1800" dirty="0">
                <a:latin typeface="Times New Roman" pitchFamily="18" charset="0"/>
                <a:cs typeface="Times New Roman" pitchFamily="18" charset="0"/>
              </a:rPr>
              <a:t>Sustainable practices, community outreach, and five-star service are just some of the hallmarks that have made Six Sense Hotels an industry leader</a:t>
            </a:r>
          </a:p>
          <a:p>
            <a:pPr marL="285750" indent="-285750" algn="just">
              <a:buFont typeface="Wingdings" pitchFamily="2" charset="2"/>
              <a:buChar char="ü"/>
            </a:pPr>
            <a:r>
              <a:rPr lang="en-US" sz="1800" dirty="0">
                <a:latin typeface="Times New Roman" pitchFamily="18" charset="0"/>
                <a:cs typeface="Times New Roman" pitchFamily="18" charset="0"/>
              </a:rPr>
              <a:t> They have received praise for the care they take for the environment, which makes their destination more appealing to eco-tourists. </a:t>
            </a:r>
          </a:p>
          <a:p>
            <a:pPr marL="285750" indent="-285750" algn="just">
              <a:buFont typeface="Wingdings" pitchFamily="2" charset="2"/>
              <a:buChar char="ü"/>
            </a:pPr>
            <a:r>
              <a:rPr lang="en-US" sz="1800" dirty="0">
                <a:latin typeface="Times New Roman" pitchFamily="18" charset="0"/>
                <a:cs typeface="Times New Roman" pitchFamily="18" charset="0"/>
              </a:rPr>
              <a:t>Six Sense Hotels have become popular among the well-heeled who are looking for a once-in-a-lifetime experience because of their reputation for privacy, individualized service, and dedication to guests' overall health and happiness (Smith, 2015).</a:t>
            </a:r>
          </a:p>
        </p:txBody>
      </p:sp>
      <p:sp>
        <p:nvSpPr>
          <p:cNvPr id="6" name="TextBox 5"/>
          <p:cNvSpPr txBox="1"/>
          <p:nvPr/>
        </p:nvSpPr>
        <p:spPr>
          <a:xfrm>
            <a:off x="4800600" y="686633"/>
            <a:ext cx="3886200" cy="4247317"/>
          </a:xfrm>
          <a:prstGeom prst="rect">
            <a:avLst/>
          </a:prstGeom>
          <a:noFill/>
        </p:spPr>
        <p:txBody>
          <a:bodyPr wrap="square" rtlCol="0">
            <a:spAutoFit/>
          </a:bodyPr>
          <a:lstStyle/>
          <a:p>
            <a:pPr marL="285750" indent="-285750" algn="just">
              <a:buFont typeface="Wingdings" pitchFamily="2" charset="2"/>
              <a:buChar char="ü"/>
            </a:pPr>
            <a:endParaRPr lang="en-US" sz="1800" dirty="0">
              <a:latin typeface="Times New Roman" pitchFamily="18" charset="0"/>
              <a:cs typeface="Times New Roman" pitchFamily="18" charset="0"/>
            </a:endParaRPr>
          </a:p>
          <a:p>
            <a:pPr marL="285750" indent="-285750" algn="just">
              <a:buFont typeface="Wingdings" pitchFamily="2" charset="2"/>
              <a:buChar char="ü"/>
            </a:pPr>
            <a:r>
              <a:rPr lang="en-US" sz="1800" dirty="0" err="1">
                <a:latin typeface="Times New Roman" pitchFamily="18" charset="0"/>
                <a:cs typeface="Times New Roman" pitchFamily="18" charset="0"/>
              </a:rPr>
              <a:t>Moxy</a:t>
            </a:r>
            <a:r>
              <a:rPr lang="en-US" sz="1800" dirty="0">
                <a:latin typeface="Times New Roman" pitchFamily="18" charset="0"/>
                <a:cs typeface="Times New Roman" pitchFamily="18" charset="0"/>
              </a:rPr>
              <a:t> Hotels offer a hip, reasonably priced, and sociable accommodation option. </a:t>
            </a:r>
          </a:p>
          <a:p>
            <a:pPr marL="285750" indent="-285750" algn="just">
              <a:buFont typeface="Wingdings" pitchFamily="2" charset="2"/>
              <a:buChar char="ü"/>
            </a:pPr>
            <a:r>
              <a:rPr lang="en-US" sz="1800" dirty="0">
                <a:latin typeface="Times New Roman" pitchFamily="18" charset="0"/>
                <a:cs typeface="Times New Roman" pitchFamily="18" charset="0"/>
              </a:rPr>
              <a:t> Most of this chain's hotels can be found in bustling urban areas, and their rooms are modern and compact, but tastefully furnished. </a:t>
            </a:r>
          </a:p>
          <a:p>
            <a:pPr marL="285750" indent="-285750" algn="just">
              <a:buFont typeface="Wingdings" pitchFamily="2" charset="2"/>
              <a:buChar char="ü"/>
            </a:pPr>
            <a:r>
              <a:rPr lang="en-US" sz="1800" dirty="0">
                <a:latin typeface="Times New Roman" pitchFamily="18" charset="0"/>
                <a:cs typeface="Times New Roman" pitchFamily="18" charset="0"/>
              </a:rPr>
              <a:t> </a:t>
            </a:r>
            <a:r>
              <a:rPr lang="en-US" sz="1800" dirty="0" err="1">
                <a:latin typeface="Times New Roman" pitchFamily="18" charset="0"/>
                <a:cs typeface="Times New Roman" pitchFamily="18" charset="0"/>
              </a:rPr>
              <a:t>Moxy</a:t>
            </a:r>
            <a:r>
              <a:rPr lang="en-US" sz="1800" dirty="0">
                <a:latin typeface="Times New Roman" pitchFamily="18" charset="0"/>
                <a:cs typeface="Times New Roman" pitchFamily="18" charset="0"/>
              </a:rPr>
              <a:t> Hotels hope to foster an upbeat and enjoyable stay (</a:t>
            </a:r>
            <a:r>
              <a:rPr lang="en-US" sz="1800" dirty="0" err="1">
                <a:latin typeface="Times New Roman" pitchFamily="18" charset="0"/>
                <a:cs typeface="Times New Roman" pitchFamily="18" charset="0"/>
              </a:rPr>
              <a:t>Chibili</a:t>
            </a:r>
            <a:r>
              <a:rPr lang="en-US" sz="1800" dirty="0">
                <a:latin typeface="Times New Roman" pitchFamily="18" charset="0"/>
                <a:cs typeface="Times New Roman" pitchFamily="18" charset="0"/>
              </a:rPr>
              <a:t> et al., 2019). </a:t>
            </a:r>
          </a:p>
          <a:p>
            <a:pPr marL="285750" indent="-285750" algn="just">
              <a:buFont typeface="Wingdings" pitchFamily="2" charset="2"/>
              <a:buChar char="ü"/>
            </a:pPr>
            <a:r>
              <a:rPr lang="en-US" sz="1800" dirty="0">
                <a:latin typeface="Times New Roman" pitchFamily="18" charset="0"/>
                <a:cs typeface="Times New Roman" pitchFamily="18" charset="0"/>
              </a:rPr>
              <a:t>The hotel has a leg up on the competition because it offers young travellers.</a:t>
            </a:r>
          </a:p>
          <a:p>
            <a:endParaRPr lang="en-US" sz="1800" dirty="0"/>
          </a:p>
        </p:txBody>
      </p:sp>
      <p:sp>
        <p:nvSpPr>
          <p:cNvPr id="7" name="TextBox 6"/>
          <p:cNvSpPr txBox="1"/>
          <p:nvPr/>
        </p:nvSpPr>
        <p:spPr>
          <a:xfrm>
            <a:off x="152400" y="285750"/>
            <a:ext cx="8534400" cy="523220"/>
          </a:xfrm>
          <a:prstGeom prst="rect">
            <a:avLst/>
          </a:prstGeom>
          <a:noFill/>
        </p:spPr>
        <p:txBody>
          <a:bodyPr wrap="square" rtlCol="0">
            <a:spAutoFit/>
          </a:bodyPr>
          <a:lstStyle/>
          <a:p>
            <a:pPr algn="ctr"/>
            <a:r>
              <a:rPr lang="en-US" sz="2800" b="1" dirty="0">
                <a:latin typeface="Times New Roman" pitchFamily="18" charset="0"/>
                <a:cs typeface="Times New Roman" pitchFamily="18" charset="0"/>
              </a:rPr>
              <a:t>The current market position of Six Sense and </a:t>
            </a:r>
            <a:r>
              <a:rPr lang="en-US" sz="2800" b="1" dirty="0" err="1">
                <a:latin typeface="Times New Roman" pitchFamily="18" charset="0"/>
                <a:cs typeface="Times New Roman" pitchFamily="18" charset="0"/>
              </a:rPr>
              <a:t>Moxy</a:t>
            </a:r>
            <a:endParaRPr lang="en-US" sz="2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05"/>
        <p:cNvGrpSpPr/>
        <p:nvPr/>
      </p:nvGrpSpPr>
      <p:grpSpPr>
        <a:xfrm>
          <a:off x="0" y="0"/>
          <a:ext cx="0" cy="0"/>
          <a:chOff x="0" y="0"/>
          <a:chExt cx="0" cy="0"/>
        </a:xfrm>
      </p:grpSpPr>
      <p:sp>
        <p:nvSpPr>
          <p:cNvPr id="607" name="Google Shape;607;p72"/>
          <p:cNvSpPr/>
          <p:nvPr/>
        </p:nvSpPr>
        <p:spPr>
          <a:xfrm rot="-212052">
            <a:off x="3907225" y="3080759"/>
            <a:ext cx="6640079" cy="281332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08" name="Google Shape;608;p72"/>
          <p:cNvGrpSpPr/>
          <p:nvPr/>
        </p:nvGrpSpPr>
        <p:grpSpPr>
          <a:xfrm>
            <a:off x="2514600" y="-541588"/>
            <a:ext cx="8731675" cy="6154502"/>
            <a:chOff x="1202250" y="-541588"/>
            <a:chExt cx="8731675" cy="6154502"/>
          </a:xfrm>
        </p:grpSpPr>
        <p:sp>
          <p:nvSpPr>
            <p:cNvPr id="609" name="Google Shape;609;p72"/>
            <p:cNvSpPr/>
            <p:nvPr/>
          </p:nvSpPr>
          <p:spPr>
            <a:xfrm rot="-419981">
              <a:off x="1627974" y="-72471"/>
              <a:ext cx="8018021" cy="5216267"/>
            </a:xfrm>
            <a:custGeom>
              <a:avLst/>
              <a:gdLst/>
              <a:ahLst/>
              <a:cxnLst/>
              <a:rect l="l" t="t" r="r" b="b"/>
              <a:pathLst>
                <a:path w="284249" h="184907" extrusionOk="0">
                  <a:moveTo>
                    <a:pt x="56382" y="184907"/>
                  </a:moveTo>
                  <a:lnTo>
                    <a:pt x="80709" y="184907"/>
                  </a:lnTo>
                  <a:cubicBezTo>
                    <a:pt x="149321" y="184907"/>
                    <a:pt x="147776" y="574"/>
                    <a:pt x="284249" y="574"/>
                  </a:cubicBezTo>
                  <a:lnTo>
                    <a:pt x="284249" y="0"/>
                  </a:lnTo>
                  <a:lnTo>
                    <a:pt x="0" y="0"/>
                  </a:lnTo>
                  <a:lnTo>
                    <a:pt x="0" y="165392"/>
                  </a:lnTo>
                  <a:cubicBezTo>
                    <a:pt x="19118" y="170248"/>
                    <a:pt x="37529" y="181110"/>
                    <a:pt x="56382" y="184907"/>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72"/>
            <p:cNvSpPr/>
            <p:nvPr/>
          </p:nvSpPr>
          <p:spPr>
            <a:xfrm>
              <a:off x="1202250" y="-72500"/>
              <a:ext cx="8017954" cy="5623946"/>
            </a:xfrm>
            <a:custGeom>
              <a:avLst/>
              <a:gdLst/>
              <a:ahLst/>
              <a:cxnLst/>
              <a:rect l="l" t="t" r="r" b="b"/>
              <a:pathLst>
                <a:path w="284249" h="184907" extrusionOk="0">
                  <a:moveTo>
                    <a:pt x="56382" y="184907"/>
                  </a:moveTo>
                  <a:lnTo>
                    <a:pt x="80709" y="184907"/>
                  </a:lnTo>
                  <a:cubicBezTo>
                    <a:pt x="149321" y="184907"/>
                    <a:pt x="147776" y="574"/>
                    <a:pt x="284249" y="574"/>
                  </a:cubicBezTo>
                  <a:lnTo>
                    <a:pt x="284249" y="0"/>
                  </a:lnTo>
                  <a:lnTo>
                    <a:pt x="0" y="0"/>
                  </a:lnTo>
                  <a:lnTo>
                    <a:pt x="0" y="165392"/>
                  </a:lnTo>
                  <a:cubicBezTo>
                    <a:pt x="19118" y="170248"/>
                    <a:pt x="37529" y="181110"/>
                    <a:pt x="56382" y="18490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p:cNvSpPr txBox="1"/>
          <p:nvPr/>
        </p:nvSpPr>
        <p:spPr>
          <a:xfrm>
            <a:off x="0" y="133350"/>
            <a:ext cx="9144000" cy="523220"/>
          </a:xfrm>
          <a:prstGeom prst="rect">
            <a:avLst/>
          </a:prstGeom>
          <a:noFill/>
        </p:spPr>
        <p:txBody>
          <a:bodyPr wrap="square" rtlCol="0">
            <a:spAutoFit/>
          </a:bodyPr>
          <a:lstStyle/>
          <a:p>
            <a:pPr algn="ctr"/>
            <a:r>
              <a:rPr lang="en-US" sz="2800" b="1" dirty="0">
                <a:latin typeface="Times New Roman" pitchFamily="18" charset="0"/>
                <a:cs typeface="Times New Roman" pitchFamily="18" charset="0"/>
              </a:rPr>
              <a:t>Current marketing Strategies used by Six Sense and </a:t>
            </a:r>
            <a:r>
              <a:rPr lang="en-US" sz="2800" b="1" dirty="0" err="1">
                <a:latin typeface="Times New Roman" pitchFamily="18" charset="0"/>
                <a:cs typeface="Times New Roman" pitchFamily="18" charset="0"/>
              </a:rPr>
              <a:t>Moxy</a:t>
            </a:r>
            <a:endParaRPr lang="en-US" sz="2800" b="1" dirty="0">
              <a:latin typeface="Times New Roman" pitchFamily="18" charset="0"/>
              <a:cs typeface="Times New Roman" pitchFamily="18" charset="0"/>
            </a:endParaRPr>
          </a:p>
        </p:txBody>
      </p:sp>
      <p:sp>
        <p:nvSpPr>
          <p:cNvPr id="6" name="TextBox 5"/>
          <p:cNvSpPr txBox="1"/>
          <p:nvPr/>
        </p:nvSpPr>
        <p:spPr>
          <a:xfrm>
            <a:off x="304800" y="971550"/>
            <a:ext cx="3522026" cy="1938992"/>
          </a:xfrm>
          <a:prstGeom prst="rect">
            <a:avLst/>
          </a:prstGeom>
          <a:noFill/>
        </p:spPr>
        <p:txBody>
          <a:bodyPr wrap="square" rtlCol="0">
            <a:spAutoFit/>
          </a:bodyPr>
          <a:lstStyle/>
          <a:p>
            <a:pPr algn="ctr"/>
            <a:r>
              <a:rPr lang="en-US" sz="2000" b="1" i="1" dirty="0">
                <a:latin typeface="Times New Roman" pitchFamily="18" charset="0"/>
                <a:cs typeface="Times New Roman" pitchFamily="18" charset="0"/>
              </a:rPr>
              <a:t>Six Sense Hotels</a:t>
            </a:r>
            <a:endParaRPr lang="en-US" sz="2000" dirty="0">
              <a:latin typeface="Times New Roman" pitchFamily="18" charset="0"/>
              <a:cs typeface="Times New Roman" pitchFamily="18" charset="0"/>
            </a:endParaRPr>
          </a:p>
          <a:p>
            <a:pPr marL="285750" indent="-285750">
              <a:buFont typeface="Wingdings" pitchFamily="2" charset="2"/>
              <a:buChar char="v"/>
            </a:pPr>
            <a:endParaRPr lang="en-US" sz="2000" dirty="0">
              <a:latin typeface="Times New Roman" pitchFamily="18" charset="0"/>
              <a:cs typeface="Times New Roman" pitchFamily="18" charset="0"/>
            </a:endParaRPr>
          </a:p>
          <a:p>
            <a:pPr marL="285750" indent="-285750">
              <a:buFont typeface="Wingdings" pitchFamily="2" charset="2"/>
              <a:buChar char="v"/>
            </a:pPr>
            <a:r>
              <a:rPr lang="en-US" sz="2000" dirty="0">
                <a:latin typeface="Times New Roman" pitchFamily="18" charset="0"/>
                <a:cs typeface="Times New Roman" pitchFamily="18" charset="0"/>
              </a:rPr>
              <a:t>Luxury and Exclusivity</a:t>
            </a:r>
          </a:p>
          <a:p>
            <a:pPr marL="285750" indent="-285750">
              <a:buFont typeface="Wingdings" pitchFamily="2" charset="2"/>
              <a:buChar char="v"/>
            </a:pPr>
            <a:r>
              <a:rPr lang="en-US" sz="2000" dirty="0">
                <a:latin typeface="Times New Roman" pitchFamily="18" charset="0"/>
                <a:cs typeface="Times New Roman" pitchFamily="18" charset="0"/>
              </a:rPr>
              <a:t>Wellness and Sustainability</a:t>
            </a:r>
          </a:p>
          <a:p>
            <a:pPr marL="285750" indent="-285750">
              <a:buFont typeface="Wingdings" pitchFamily="2" charset="2"/>
              <a:buChar char="v"/>
            </a:pPr>
            <a:r>
              <a:rPr lang="en-US" sz="2000" dirty="0">
                <a:latin typeface="Times New Roman" pitchFamily="18" charset="0"/>
                <a:cs typeface="Times New Roman" pitchFamily="18" charset="0"/>
              </a:rPr>
              <a:t>Connection with Nature</a:t>
            </a:r>
          </a:p>
          <a:p>
            <a:endParaRPr lang="en-US" sz="2000" dirty="0"/>
          </a:p>
        </p:txBody>
      </p:sp>
      <p:sp>
        <p:nvSpPr>
          <p:cNvPr id="41" name="TextBox 40"/>
          <p:cNvSpPr txBox="1"/>
          <p:nvPr/>
        </p:nvSpPr>
        <p:spPr>
          <a:xfrm>
            <a:off x="4419600" y="1657350"/>
            <a:ext cx="3522026" cy="1631216"/>
          </a:xfrm>
          <a:prstGeom prst="rect">
            <a:avLst/>
          </a:prstGeom>
          <a:noFill/>
        </p:spPr>
        <p:txBody>
          <a:bodyPr wrap="square" rtlCol="0">
            <a:spAutoFit/>
          </a:bodyPr>
          <a:lstStyle/>
          <a:p>
            <a:pPr algn="ctr"/>
            <a:r>
              <a:rPr lang="en-US" sz="2000" b="1" i="1" dirty="0" err="1">
                <a:latin typeface="Times New Roman" pitchFamily="18" charset="0"/>
                <a:cs typeface="Times New Roman" pitchFamily="18" charset="0"/>
              </a:rPr>
              <a:t>Moxy</a:t>
            </a:r>
            <a:r>
              <a:rPr lang="en-US" sz="2000" b="1" i="1" dirty="0">
                <a:latin typeface="Times New Roman" pitchFamily="18" charset="0"/>
                <a:cs typeface="Times New Roman" pitchFamily="18" charset="0"/>
              </a:rPr>
              <a:t> Hotels</a:t>
            </a:r>
          </a:p>
          <a:p>
            <a:endParaRPr lang="en-US" sz="2000" dirty="0">
              <a:latin typeface="Times New Roman" pitchFamily="18" charset="0"/>
              <a:cs typeface="Times New Roman" pitchFamily="18" charset="0"/>
            </a:endParaRPr>
          </a:p>
          <a:p>
            <a:pPr marL="285750" indent="-285750">
              <a:buFont typeface="Wingdings" pitchFamily="2" charset="2"/>
              <a:buChar char="v"/>
            </a:pPr>
            <a:r>
              <a:rPr lang="en-US" sz="2000" dirty="0">
                <a:latin typeface="Times New Roman" pitchFamily="18" charset="0"/>
                <a:cs typeface="Times New Roman" pitchFamily="18" charset="0"/>
              </a:rPr>
              <a:t>Trendy and </a:t>
            </a:r>
          </a:p>
          <a:p>
            <a:pPr marL="285750" indent="-285750">
              <a:buFont typeface="Wingdings" pitchFamily="2" charset="2"/>
              <a:buChar char="v"/>
            </a:pPr>
            <a:r>
              <a:rPr lang="en-US" sz="2000" dirty="0">
                <a:latin typeface="Times New Roman" pitchFamily="18" charset="0"/>
                <a:cs typeface="Times New Roman" pitchFamily="18" charset="0"/>
              </a:rPr>
              <a:t>Social Interaction and Events</a:t>
            </a:r>
          </a:p>
          <a:p>
            <a:pPr marL="285750" indent="-285750">
              <a:buFont typeface="Wingdings" pitchFamily="2" charset="2"/>
              <a:buChar char="v"/>
            </a:pPr>
            <a:r>
              <a:rPr lang="en-US" sz="2000" dirty="0">
                <a:latin typeface="Times New Roman" pitchFamily="18" charset="0"/>
                <a:cs typeface="Times New Roman" pitchFamily="18" charset="0"/>
              </a:rPr>
              <a:t>Affordable Style</a:t>
            </a:r>
          </a:p>
        </p:txBody>
      </p:sp>
      <p:sp>
        <p:nvSpPr>
          <p:cNvPr id="7" name="TextBox 6"/>
          <p:cNvSpPr txBox="1"/>
          <p:nvPr/>
        </p:nvSpPr>
        <p:spPr>
          <a:xfrm>
            <a:off x="0" y="3562350"/>
            <a:ext cx="9144000" cy="1200329"/>
          </a:xfrm>
          <a:prstGeom prst="rect">
            <a:avLst/>
          </a:prstGeom>
          <a:noFill/>
        </p:spPr>
        <p:txBody>
          <a:bodyPr wrap="square" rtlCol="0">
            <a:spAutoFit/>
          </a:bodyPr>
          <a:lstStyle/>
          <a:p>
            <a:pPr algn="just"/>
            <a:r>
              <a:rPr lang="en-US" sz="1800" dirty="0">
                <a:latin typeface="Times New Roman" pitchFamily="18" charset="0"/>
                <a:cs typeface="Times New Roman" pitchFamily="18" charset="0"/>
              </a:rPr>
              <a:t>Six Sense Hotels and </a:t>
            </a:r>
            <a:r>
              <a:rPr lang="en-US" sz="1800" dirty="0" err="1">
                <a:latin typeface="Times New Roman" pitchFamily="18" charset="0"/>
                <a:cs typeface="Times New Roman" pitchFamily="18" charset="0"/>
              </a:rPr>
              <a:t>Moxy</a:t>
            </a:r>
            <a:r>
              <a:rPr lang="en-US" sz="1800" dirty="0">
                <a:latin typeface="Times New Roman" pitchFamily="18" charset="0"/>
                <a:cs typeface="Times New Roman" pitchFamily="18" charset="0"/>
              </a:rPr>
              <a:t> Hotels use social media and online advertising to reach their target audiences. Engaging content, influencer collaborations, and targeted campaigns convey their unique brand positioning and engage potential guests.</a:t>
            </a:r>
          </a:p>
          <a:p>
            <a:pPr algn="just"/>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76"/>
        <p:cNvGrpSpPr/>
        <p:nvPr/>
      </p:nvGrpSpPr>
      <p:grpSpPr>
        <a:xfrm>
          <a:off x="0" y="0"/>
          <a:ext cx="0" cy="0"/>
          <a:chOff x="0" y="0"/>
          <a:chExt cx="0" cy="0"/>
        </a:xfrm>
      </p:grpSpPr>
      <p:sp>
        <p:nvSpPr>
          <p:cNvPr id="3" name="TextBox 2"/>
          <p:cNvSpPr txBox="1"/>
          <p:nvPr/>
        </p:nvSpPr>
        <p:spPr>
          <a:xfrm>
            <a:off x="-6927" y="138051"/>
            <a:ext cx="9144000" cy="4401205"/>
          </a:xfrm>
          <a:prstGeom prst="rect">
            <a:avLst/>
          </a:prstGeom>
          <a:noFill/>
        </p:spPr>
        <p:txBody>
          <a:bodyPr wrap="square" rtlCol="0">
            <a:spAutoFit/>
          </a:bodyPr>
          <a:lstStyle/>
          <a:p>
            <a:pPr algn="ctr"/>
            <a:r>
              <a:rPr lang="en-US" sz="2800" b="1" dirty="0">
                <a:latin typeface="Times New Roman" pitchFamily="18" charset="0"/>
                <a:cs typeface="Times New Roman" pitchFamily="18" charset="0"/>
              </a:rPr>
              <a:t>Considerations</a:t>
            </a: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r>
              <a:rPr lang="en-US" sz="1800" dirty="0">
                <a:latin typeface="Times New Roman" pitchFamily="18" charset="0"/>
                <a:cs typeface="Times New Roman" pitchFamily="18" charset="0"/>
              </a:rPr>
              <a:t> </a:t>
            </a: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a:p>
            <a:endParaRPr lang="en-US" sz="1800" dirty="0">
              <a:latin typeface="Times New Roman" pitchFamily="18" charset="0"/>
              <a:cs typeface="Times New Roman" pitchFamily="18" charset="0"/>
            </a:endParaRPr>
          </a:p>
        </p:txBody>
      </p:sp>
      <p:grpSp>
        <p:nvGrpSpPr>
          <p:cNvPr id="5" name="Group 4"/>
          <p:cNvGrpSpPr/>
          <p:nvPr/>
        </p:nvGrpSpPr>
        <p:grpSpPr>
          <a:xfrm>
            <a:off x="76198" y="1605974"/>
            <a:ext cx="4267202" cy="584775"/>
            <a:chOff x="76198" y="742949"/>
            <a:chExt cx="4267202" cy="584775"/>
          </a:xfrm>
        </p:grpSpPr>
        <p:sp>
          <p:nvSpPr>
            <p:cNvPr id="16" name="Google Shape;1105;p95"/>
            <p:cNvSpPr/>
            <p:nvPr/>
          </p:nvSpPr>
          <p:spPr>
            <a:xfrm>
              <a:off x="76198" y="742949"/>
              <a:ext cx="4267202" cy="562459"/>
            </a:xfrm>
            <a:custGeom>
              <a:avLst/>
              <a:gdLst/>
              <a:ahLst/>
              <a:cxnLst/>
              <a:rect l="l" t="t" r="r" b="b"/>
              <a:pathLst>
                <a:path w="230204" h="44560" extrusionOk="0">
                  <a:moveTo>
                    <a:pt x="25737" y="1"/>
                  </a:moveTo>
                  <a:lnTo>
                    <a:pt x="0" y="44560"/>
                  </a:lnTo>
                  <a:lnTo>
                    <a:pt x="230204" y="44560"/>
                  </a:lnTo>
                  <a:lnTo>
                    <a:pt x="204467" y="1"/>
                  </a:lnTo>
                  <a:close/>
                </a:path>
              </a:pathLst>
            </a:custGeom>
            <a:solidFill>
              <a:schemeClr val="dk2"/>
            </a:solidFill>
            <a:ln>
              <a:noFill/>
            </a:ln>
          </p:spPr>
          <p:txBody>
            <a:bodyPr spcFirstLastPara="1" wrap="square" lIns="91425" tIns="91425" rIns="91425" bIns="91425" anchor="ctr" anchorCtr="0">
              <a:noAutofit/>
            </a:bodyPr>
            <a:lstStyle/>
            <a:p>
              <a:pPr lvl="0"/>
              <a:endParaRPr dirty="0"/>
            </a:p>
          </p:txBody>
        </p:sp>
        <p:sp>
          <p:nvSpPr>
            <p:cNvPr id="4" name="TextBox 3"/>
            <p:cNvSpPr txBox="1"/>
            <p:nvPr/>
          </p:nvSpPr>
          <p:spPr>
            <a:xfrm>
              <a:off x="533400" y="742949"/>
              <a:ext cx="3352800" cy="584775"/>
            </a:xfrm>
            <a:prstGeom prst="rect">
              <a:avLst/>
            </a:prstGeom>
            <a:noFill/>
          </p:spPr>
          <p:txBody>
            <a:bodyPr wrap="square" rtlCol="0">
              <a:spAutoFit/>
            </a:bodyPr>
            <a:lstStyle/>
            <a:p>
              <a:pPr lvl="0" algn="ctr"/>
              <a:r>
                <a:rPr lang="en-US" sz="1600" dirty="0">
                  <a:solidFill>
                    <a:schemeClr val="bg1"/>
                  </a:solidFill>
                  <a:latin typeface="Times New Roman" pitchFamily="18" charset="0"/>
                  <a:cs typeface="Times New Roman" pitchFamily="18" charset="0"/>
                </a:rPr>
                <a:t>Promoting health and environmental responsibility</a:t>
              </a:r>
              <a:endParaRPr lang="en-US" sz="1600" dirty="0">
                <a:solidFill>
                  <a:schemeClr val="bg1"/>
                </a:solidFill>
              </a:endParaRPr>
            </a:p>
          </p:txBody>
        </p:sp>
      </p:grpSp>
      <p:grpSp>
        <p:nvGrpSpPr>
          <p:cNvPr id="19" name="Group 18"/>
          <p:cNvGrpSpPr/>
          <p:nvPr/>
        </p:nvGrpSpPr>
        <p:grpSpPr>
          <a:xfrm>
            <a:off x="76200" y="2215575"/>
            <a:ext cx="4267202" cy="830997"/>
            <a:chOff x="76198" y="742949"/>
            <a:chExt cx="4267202" cy="830997"/>
          </a:xfrm>
        </p:grpSpPr>
        <p:sp>
          <p:nvSpPr>
            <p:cNvPr id="20" name="Google Shape;1105;p95"/>
            <p:cNvSpPr/>
            <p:nvPr/>
          </p:nvSpPr>
          <p:spPr>
            <a:xfrm>
              <a:off x="76198" y="742949"/>
              <a:ext cx="4267202" cy="562459"/>
            </a:xfrm>
            <a:custGeom>
              <a:avLst/>
              <a:gdLst/>
              <a:ahLst/>
              <a:cxnLst/>
              <a:rect l="l" t="t" r="r" b="b"/>
              <a:pathLst>
                <a:path w="230204" h="44560" extrusionOk="0">
                  <a:moveTo>
                    <a:pt x="25737" y="1"/>
                  </a:moveTo>
                  <a:lnTo>
                    <a:pt x="0" y="44560"/>
                  </a:lnTo>
                  <a:lnTo>
                    <a:pt x="230204" y="44560"/>
                  </a:lnTo>
                  <a:lnTo>
                    <a:pt x="204467" y="1"/>
                  </a:lnTo>
                  <a:close/>
                </a:path>
              </a:pathLst>
            </a:custGeom>
            <a:solidFill>
              <a:schemeClr val="dk2"/>
            </a:solidFill>
            <a:ln>
              <a:noFill/>
            </a:ln>
          </p:spPr>
          <p:txBody>
            <a:bodyPr spcFirstLastPara="1" wrap="square" lIns="91425" tIns="91425" rIns="91425" bIns="91425" anchor="ctr" anchorCtr="0">
              <a:noAutofit/>
            </a:bodyPr>
            <a:lstStyle/>
            <a:p>
              <a:pPr lvl="0"/>
              <a:endParaRPr dirty="0"/>
            </a:p>
          </p:txBody>
        </p:sp>
        <p:sp>
          <p:nvSpPr>
            <p:cNvPr id="21" name="TextBox 20"/>
            <p:cNvSpPr txBox="1"/>
            <p:nvPr/>
          </p:nvSpPr>
          <p:spPr>
            <a:xfrm>
              <a:off x="533400" y="742949"/>
              <a:ext cx="3352800" cy="830997"/>
            </a:xfrm>
            <a:prstGeom prst="rect">
              <a:avLst/>
            </a:prstGeom>
            <a:noFill/>
          </p:spPr>
          <p:txBody>
            <a:bodyPr wrap="square" rtlCol="0">
              <a:spAutoFit/>
            </a:bodyPr>
            <a:lstStyle/>
            <a:p>
              <a:pPr algn="ctr"/>
              <a:r>
                <a:rPr lang="en-US" sz="1600" dirty="0">
                  <a:solidFill>
                    <a:schemeClr val="bg1"/>
                  </a:solidFill>
                  <a:latin typeface="Times New Roman" pitchFamily="18" charset="0"/>
                  <a:cs typeface="Times New Roman" pitchFamily="18" charset="0"/>
                </a:rPr>
                <a:t>Recycles and cuts back on energy and garbage (Borland et al., 2018). </a:t>
              </a:r>
            </a:p>
            <a:p>
              <a:pPr lvl="0" algn="ctr"/>
              <a:endParaRPr lang="en-US" sz="1600" dirty="0">
                <a:solidFill>
                  <a:schemeClr val="bg1"/>
                </a:solidFill>
              </a:endParaRPr>
            </a:p>
          </p:txBody>
        </p:sp>
      </p:grpSp>
      <p:grpSp>
        <p:nvGrpSpPr>
          <p:cNvPr id="22" name="Group 21"/>
          <p:cNvGrpSpPr/>
          <p:nvPr/>
        </p:nvGrpSpPr>
        <p:grpSpPr>
          <a:xfrm>
            <a:off x="76200" y="2832378"/>
            <a:ext cx="4267202" cy="830997"/>
            <a:chOff x="76198" y="742949"/>
            <a:chExt cx="4267202" cy="830997"/>
          </a:xfrm>
        </p:grpSpPr>
        <p:sp>
          <p:nvSpPr>
            <p:cNvPr id="23" name="Google Shape;1105;p95"/>
            <p:cNvSpPr/>
            <p:nvPr/>
          </p:nvSpPr>
          <p:spPr>
            <a:xfrm>
              <a:off x="76198" y="742949"/>
              <a:ext cx="4267202" cy="562459"/>
            </a:xfrm>
            <a:custGeom>
              <a:avLst/>
              <a:gdLst/>
              <a:ahLst/>
              <a:cxnLst/>
              <a:rect l="l" t="t" r="r" b="b"/>
              <a:pathLst>
                <a:path w="230204" h="44560" extrusionOk="0">
                  <a:moveTo>
                    <a:pt x="25737" y="1"/>
                  </a:moveTo>
                  <a:lnTo>
                    <a:pt x="0" y="44560"/>
                  </a:lnTo>
                  <a:lnTo>
                    <a:pt x="230204" y="44560"/>
                  </a:lnTo>
                  <a:lnTo>
                    <a:pt x="204467" y="1"/>
                  </a:lnTo>
                  <a:close/>
                </a:path>
              </a:pathLst>
            </a:custGeom>
            <a:solidFill>
              <a:schemeClr val="dk2"/>
            </a:solidFill>
            <a:ln>
              <a:noFill/>
            </a:ln>
          </p:spPr>
          <p:txBody>
            <a:bodyPr spcFirstLastPara="1" wrap="square" lIns="91425" tIns="91425" rIns="91425" bIns="91425" anchor="ctr" anchorCtr="0">
              <a:noAutofit/>
            </a:bodyPr>
            <a:lstStyle/>
            <a:p>
              <a:pPr lvl="0"/>
              <a:endParaRPr dirty="0"/>
            </a:p>
          </p:txBody>
        </p:sp>
        <p:sp>
          <p:nvSpPr>
            <p:cNvPr id="24" name="TextBox 23"/>
            <p:cNvSpPr txBox="1"/>
            <p:nvPr/>
          </p:nvSpPr>
          <p:spPr>
            <a:xfrm>
              <a:off x="304798" y="742949"/>
              <a:ext cx="3581402" cy="830997"/>
            </a:xfrm>
            <a:prstGeom prst="rect">
              <a:avLst/>
            </a:prstGeom>
            <a:noFill/>
          </p:spPr>
          <p:txBody>
            <a:bodyPr wrap="square" rtlCol="0">
              <a:spAutoFit/>
            </a:bodyPr>
            <a:lstStyle/>
            <a:p>
              <a:pPr algn="ctr"/>
              <a:r>
                <a:rPr lang="en-US" sz="1600" dirty="0">
                  <a:solidFill>
                    <a:schemeClr val="bg1"/>
                  </a:solidFill>
                  <a:latin typeface="Times New Roman" pitchFamily="18" charset="0"/>
                  <a:cs typeface="Times New Roman" pitchFamily="18" charset="0"/>
                </a:rPr>
                <a:t>Highlights its local conservation initiatives and global environmental protection policies</a:t>
              </a:r>
              <a:endParaRPr lang="en-US" sz="1600" dirty="0">
                <a:solidFill>
                  <a:schemeClr val="bg1"/>
                </a:solidFill>
              </a:endParaRPr>
            </a:p>
          </p:txBody>
        </p:sp>
      </p:grpSp>
      <p:grpSp>
        <p:nvGrpSpPr>
          <p:cNvPr id="25" name="Group 24"/>
          <p:cNvGrpSpPr/>
          <p:nvPr/>
        </p:nvGrpSpPr>
        <p:grpSpPr>
          <a:xfrm>
            <a:off x="152400" y="3434775"/>
            <a:ext cx="4267202" cy="584775"/>
            <a:chOff x="76198" y="742949"/>
            <a:chExt cx="4267202" cy="584775"/>
          </a:xfrm>
        </p:grpSpPr>
        <p:sp>
          <p:nvSpPr>
            <p:cNvPr id="26" name="Google Shape;1105;p95"/>
            <p:cNvSpPr/>
            <p:nvPr/>
          </p:nvSpPr>
          <p:spPr>
            <a:xfrm>
              <a:off x="76198" y="742949"/>
              <a:ext cx="4267202" cy="562459"/>
            </a:xfrm>
            <a:custGeom>
              <a:avLst/>
              <a:gdLst/>
              <a:ahLst/>
              <a:cxnLst/>
              <a:rect l="l" t="t" r="r" b="b"/>
              <a:pathLst>
                <a:path w="230204" h="44560" extrusionOk="0">
                  <a:moveTo>
                    <a:pt x="25737" y="1"/>
                  </a:moveTo>
                  <a:lnTo>
                    <a:pt x="0" y="44560"/>
                  </a:lnTo>
                  <a:lnTo>
                    <a:pt x="230204" y="44560"/>
                  </a:lnTo>
                  <a:lnTo>
                    <a:pt x="204467" y="1"/>
                  </a:lnTo>
                  <a:close/>
                </a:path>
              </a:pathLst>
            </a:custGeom>
            <a:solidFill>
              <a:schemeClr val="dk2"/>
            </a:solidFill>
            <a:ln>
              <a:noFill/>
            </a:ln>
          </p:spPr>
          <p:txBody>
            <a:bodyPr spcFirstLastPara="1" wrap="square" lIns="91425" tIns="91425" rIns="91425" bIns="91425" anchor="ctr" anchorCtr="0">
              <a:noAutofit/>
            </a:bodyPr>
            <a:lstStyle/>
            <a:p>
              <a:pPr lvl="0"/>
              <a:endParaRPr dirty="0"/>
            </a:p>
          </p:txBody>
        </p:sp>
        <p:sp>
          <p:nvSpPr>
            <p:cNvPr id="27" name="TextBox 26"/>
            <p:cNvSpPr txBox="1"/>
            <p:nvPr/>
          </p:nvSpPr>
          <p:spPr>
            <a:xfrm>
              <a:off x="304798" y="742949"/>
              <a:ext cx="3581402" cy="584775"/>
            </a:xfrm>
            <a:prstGeom prst="rect">
              <a:avLst/>
            </a:prstGeom>
            <a:noFill/>
          </p:spPr>
          <p:txBody>
            <a:bodyPr wrap="square" rtlCol="0">
              <a:spAutoFit/>
            </a:bodyPr>
            <a:lstStyle/>
            <a:p>
              <a:pPr algn="ctr"/>
              <a:r>
                <a:rPr lang="en-US" sz="1600" dirty="0">
                  <a:solidFill>
                    <a:schemeClr val="bg1"/>
                  </a:solidFill>
                  <a:latin typeface="Times New Roman" pitchFamily="18" charset="0"/>
                  <a:cs typeface="Times New Roman" pitchFamily="18" charset="0"/>
                </a:rPr>
                <a:t>The accommodation is both luxurious and environmentally responsible</a:t>
              </a:r>
              <a:endParaRPr lang="en-US" sz="1600" dirty="0">
                <a:solidFill>
                  <a:schemeClr val="bg1"/>
                </a:solidFill>
              </a:endParaRPr>
            </a:p>
          </p:txBody>
        </p:sp>
      </p:grpSp>
      <p:grpSp>
        <p:nvGrpSpPr>
          <p:cNvPr id="7" name="Group 6"/>
          <p:cNvGrpSpPr/>
          <p:nvPr/>
        </p:nvGrpSpPr>
        <p:grpSpPr>
          <a:xfrm>
            <a:off x="990600" y="952440"/>
            <a:ext cx="2590800" cy="577334"/>
            <a:chOff x="990600" y="952440"/>
            <a:chExt cx="2590800" cy="577334"/>
          </a:xfrm>
        </p:grpSpPr>
        <p:sp>
          <p:nvSpPr>
            <p:cNvPr id="29" name="Google Shape;661;p73"/>
            <p:cNvSpPr/>
            <p:nvPr/>
          </p:nvSpPr>
          <p:spPr>
            <a:xfrm rot="10800000" flipH="1">
              <a:off x="990600" y="971550"/>
              <a:ext cx="2438400" cy="558224"/>
            </a:xfrm>
            <a:custGeom>
              <a:avLst/>
              <a:gdLst/>
              <a:ahLst/>
              <a:cxnLst/>
              <a:rect l="l" t="t" r="r" b="b"/>
              <a:pathLst>
                <a:path w="193898" h="68216" fill="none" extrusionOk="0">
                  <a:moveTo>
                    <a:pt x="193898" y="68216"/>
                  </a:moveTo>
                  <a:cubicBezTo>
                    <a:pt x="179180" y="27333"/>
                    <a:pt x="140401" y="1"/>
                    <a:pt x="96949" y="1"/>
                  </a:cubicBezTo>
                  <a:cubicBezTo>
                    <a:pt x="53497" y="1"/>
                    <a:pt x="14718" y="27333"/>
                    <a:pt x="0" y="68216"/>
                  </a:cubicBezTo>
                  <a:close/>
                </a:path>
              </a:pathLst>
            </a:custGeom>
            <a:noFill/>
            <a:ln w="19050" cap="flat" cmpd="sng">
              <a:solidFill>
                <a:schemeClr val="dk2"/>
              </a:solidFill>
              <a:prstDash val="solid"/>
              <a:miter lim="11680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TextBox 5"/>
            <p:cNvSpPr txBox="1"/>
            <p:nvPr/>
          </p:nvSpPr>
          <p:spPr>
            <a:xfrm>
              <a:off x="1295400" y="952440"/>
              <a:ext cx="2286000" cy="400110"/>
            </a:xfrm>
            <a:prstGeom prst="rect">
              <a:avLst/>
            </a:prstGeom>
            <a:noFill/>
          </p:spPr>
          <p:txBody>
            <a:bodyPr wrap="square" rtlCol="0">
              <a:spAutoFit/>
            </a:bodyPr>
            <a:lstStyle/>
            <a:p>
              <a:r>
                <a:rPr lang="en-US" sz="2000" b="1" dirty="0">
                  <a:latin typeface="Times New Roman" pitchFamily="18" charset="0"/>
                  <a:cs typeface="Times New Roman" pitchFamily="18" charset="0"/>
                </a:rPr>
                <a:t>Six Sense Hotel</a:t>
              </a:r>
            </a:p>
          </p:txBody>
        </p:sp>
      </p:grpSp>
      <p:grpSp>
        <p:nvGrpSpPr>
          <p:cNvPr id="32" name="Group 31"/>
          <p:cNvGrpSpPr/>
          <p:nvPr/>
        </p:nvGrpSpPr>
        <p:grpSpPr>
          <a:xfrm>
            <a:off x="5562600" y="971550"/>
            <a:ext cx="2438400" cy="577334"/>
            <a:chOff x="990600" y="952440"/>
            <a:chExt cx="2438400" cy="577334"/>
          </a:xfrm>
        </p:grpSpPr>
        <p:sp>
          <p:nvSpPr>
            <p:cNvPr id="33" name="Google Shape;661;p73"/>
            <p:cNvSpPr/>
            <p:nvPr/>
          </p:nvSpPr>
          <p:spPr>
            <a:xfrm rot="10800000" flipH="1">
              <a:off x="990600" y="971550"/>
              <a:ext cx="2438400" cy="558224"/>
            </a:xfrm>
            <a:custGeom>
              <a:avLst/>
              <a:gdLst/>
              <a:ahLst/>
              <a:cxnLst/>
              <a:rect l="l" t="t" r="r" b="b"/>
              <a:pathLst>
                <a:path w="193898" h="68216" fill="none" extrusionOk="0">
                  <a:moveTo>
                    <a:pt x="193898" y="68216"/>
                  </a:moveTo>
                  <a:cubicBezTo>
                    <a:pt x="179180" y="27333"/>
                    <a:pt x="140401" y="1"/>
                    <a:pt x="96949" y="1"/>
                  </a:cubicBezTo>
                  <a:cubicBezTo>
                    <a:pt x="53497" y="1"/>
                    <a:pt x="14718" y="27333"/>
                    <a:pt x="0" y="68216"/>
                  </a:cubicBezTo>
                  <a:close/>
                </a:path>
              </a:pathLst>
            </a:custGeom>
            <a:noFill/>
            <a:ln w="19050" cap="flat" cmpd="sng">
              <a:solidFill>
                <a:schemeClr val="dk2"/>
              </a:solidFill>
              <a:prstDash val="solid"/>
              <a:miter lim="11680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TextBox 33"/>
            <p:cNvSpPr txBox="1"/>
            <p:nvPr/>
          </p:nvSpPr>
          <p:spPr>
            <a:xfrm>
              <a:off x="1143000" y="952440"/>
              <a:ext cx="2286000" cy="400110"/>
            </a:xfrm>
            <a:prstGeom prst="rect">
              <a:avLst/>
            </a:prstGeom>
            <a:noFill/>
          </p:spPr>
          <p:txBody>
            <a:bodyPr wrap="square" rtlCol="0">
              <a:spAutoFit/>
            </a:bodyPr>
            <a:lstStyle/>
            <a:p>
              <a:pPr algn="ctr"/>
              <a:r>
                <a:rPr lang="en-US" sz="2000" b="1" dirty="0" err="1">
                  <a:latin typeface="Times New Roman" pitchFamily="18" charset="0"/>
                  <a:cs typeface="Times New Roman" pitchFamily="18" charset="0"/>
                </a:rPr>
                <a:t>Moxy</a:t>
              </a:r>
              <a:r>
                <a:rPr lang="en-US" sz="2000" b="1" dirty="0">
                  <a:latin typeface="Times New Roman" pitchFamily="18" charset="0"/>
                  <a:cs typeface="Times New Roman" pitchFamily="18" charset="0"/>
                </a:rPr>
                <a:t> Hotel</a:t>
              </a:r>
            </a:p>
          </p:txBody>
        </p:sp>
      </p:grpSp>
      <p:grpSp>
        <p:nvGrpSpPr>
          <p:cNvPr id="11" name="Group 10"/>
          <p:cNvGrpSpPr/>
          <p:nvPr/>
        </p:nvGrpSpPr>
        <p:grpSpPr>
          <a:xfrm>
            <a:off x="4812102" y="1605974"/>
            <a:ext cx="4103298" cy="508409"/>
            <a:chOff x="5029200" y="1605974"/>
            <a:chExt cx="3886200" cy="508409"/>
          </a:xfrm>
        </p:grpSpPr>
        <p:sp>
          <p:nvSpPr>
            <p:cNvPr id="35" name="Google Shape;1106;p95"/>
            <p:cNvSpPr/>
            <p:nvPr/>
          </p:nvSpPr>
          <p:spPr>
            <a:xfrm>
              <a:off x="5029200" y="1605974"/>
              <a:ext cx="3886200" cy="508409"/>
            </a:xfrm>
            <a:custGeom>
              <a:avLst/>
              <a:gdLst/>
              <a:ahLst/>
              <a:cxnLst/>
              <a:rect l="l" t="t" r="r" b="b"/>
              <a:pathLst>
                <a:path w="174802" h="40278" extrusionOk="0">
                  <a:moveTo>
                    <a:pt x="22750" y="1"/>
                  </a:moveTo>
                  <a:lnTo>
                    <a:pt x="0" y="40278"/>
                  </a:lnTo>
                  <a:lnTo>
                    <a:pt x="174802" y="40278"/>
                  </a:lnTo>
                  <a:lnTo>
                    <a:pt x="1520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lumMod val="95000"/>
                    <a:lumOff val="5000"/>
                  </a:schemeClr>
                </a:solidFill>
              </a:endParaRPr>
            </a:p>
          </p:txBody>
        </p:sp>
        <p:sp>
          <p:nvSpPr>
            <p:cNvPr id="10" name="TextBox 9"/>
            <p:cNvSpPr txBox="1"/>
            <p:nvPr/>
          </p:nvSpPr>
          <p:spPr>
            <a:xfrm>
              <a:off x="5334000" y="1605974"/>
              <a:ext cx="3276600" cy="338554"/>
            </a:xfrm>
            <a:prstGeom prst="rect">
              <a:avLst/>
            </a:prstGeom>
            <a:noFill/>
          </p:spPr>
          <p:txBody>
            <a:bodyPr wrap="square" rtlCol="0">
              <a:spAutoFit/>
            </a:bodyPr>
            <a:lstStyle/>
            <a:p>
              <a:pPr algn="ctr"/>
              <a:r>
                <a:rPr lang="en-US" sz="1600" dirty="0">
                  <a:solidFill>
                    <a:schemeClr val="tx1">
                      <a:lumMod val="95000"/>
                      <a:lumOff val="5000"/>
                    </a:schemeClr>
                  </a:solidFill>
                  <a:latin typeface="Times New Roman" pitchFamily="18" charset="0"/>
                  <a:cs typeface="Times New Roman" pitchFamily="18" charset="0"/>
                </a:rPr>
                <a:t>Caters to a younger clientele </a:t>
              </a:r>
              <a:endParaRPr lang="en-US" sz="1600" dirty="0">
                <a:solidFill>
                  <a:schemeClr val="tx1">
                    <a:lumMod val="95000"/>
                    <a:lumOff val="5000"/>
                  </a:schemeClr>
                </a:solidFill>
              </a:endParaRPr>
            </a:p>
          </p:txBody>
        </p:sp>
      </p:grpSp>
      <p:grpSp>
        <p:nvGrpSpPr>
          <p:cNvPr id="40" name="Group 39"/>
          <p:cNvGrpSpPr/>
          <p:nvPr/>
        </p:nvGrpSpPr>
        <p:grpSpPr>
          <a:xfrm>
            <a:off x="4648200" y="2178875"/>
            <a:ext cx="4495800" cy="830997"/>
            <a:chOff x="4876800" y="1605974"/>
            <a:chExt cx="4180305" cy="830997"/>
          </a:xfrm>
        </p:grpSpPr>
        <p:sp>
          <p:nvSpPr>
            <p:cNvPr id="41" name="Google Shape;1106;p95"/>
            <p:cNvSpPr/>
            <p:nvPr/>
          </p:nvSpPr>
          <p:spPr>
            <a:xfrm>
              <a:off x="5029200" y="1605974"/>
              <a:ext cx="3886200" cy="508409"/>
            </a:xfrm>
            <a:custGeom>
              <a:avLst/>
              <a:gdLst/>
              <a:ahLst/>
              <a:cxnLst/>
              <a:rect l="l" t="t" r="r" b="b"/>
              <a:pathLst>
                <a:path w="174802" h="40278" extrusionOk="0">
                  <a:moveTo>
                    <a:pt x="22750" y="1"/>
                  </a:moveTo>
                  <a:lnTo>
                    <a:pt x="0" y="40278"/>
                  </a:lnTo>
                  <a:lnTo>
                    <a:pt x="174802" y="40278"/>
                  </a:lnTo>
                  <a:lnTo>
                    <a:pt x="1520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lumMod val="95000"/>
                    <a:lumOff val="5000"/>
                  </a:schemeClr>
                </a:solidFill>
              </a:endParaRPr>
            </a:p>
          </p:txBody>
        </p:sp>
        <p:sp>
          <p:nvSpPr>
            <p:cNvPr id="42" name="TextBox 41"/>
            <p:cNvSpPr txBox="1"/>
            <p:nvPr/>
          </p:nvSpPr>
          <p:spPr>
            <a:xfrm>
              <a:off x="4876800" y="1605974"/>
              <a:ext cx="4180305" cy="830997"/>
            </a:xfrm>
            <a:prstGeom prst="rect">
              <a:avLst/>
            </a:prstGeom>
            <a:noFill/>
          </p:spPr>
          <p:txBody>
            <a:bodyPr wrap="square" rtlCol="0">
              <a:spAutoFit/>
            </a:bodyPr>
            <a:lstStyle/>
            <a:p>
              <a:pPr algn="ctr"/>
              <a:r>
                <a:rPr lang="en-US" sz="1600" dirty="0">
                  <a:latin typeface="Times New Roman" pitchFamily="18" charset="0"/>
                  <a:cs typeface="Times New Roman" pitchFamily="18" charset="0"/>
                </a:rPr>
                <a:t>Incorporate a message of environmental consciousness (</a:t>
              </a:r>
              <a:r>
                <a:rPr lang="en-US" sz="1600" dirty="0" err="1">
                  <a:latin typeface="Times New Roman" pitchFamily="18" charset="0"/>
                  <a:cs typeface="Times New Roman" pitchFamily="18" charset="0"/>
                </a:rPr>
                <a:t>Blechschmidt</a:t>
              </a:r>
              <a:r>
                <a:rPr lang="en-US" sz="1600" dirty="0">
                  <a:latin typeface="Times New Roman" pitchFamily="18" charset="0"/>
                  <a:cs typeface="Times New Roman" pitchFamily="18" charset="0"/>
                </a:rPr>
                <a:t>, 2022). </a:t>
              </a:r>
            </a:p>
            <a:p>
              <a:pPr algn="ctr"/>
              <a:endParaRPr lang="en-US" sz="1600" dirty="0">
                <a:solidFill>
                  <a:schemeClr val="tx1">
                    <a:lumMod val="95000"/>
                    <a:lumOff val="5000"/>
                  </a:schemeClr>
                </a:solidFill>
              </a:endParaRPr>
            </a:p>
          </p:txBody>
        </p:sp>
      </p:grpSp>
      <p:grpSp>
        <p:nvGrpSpPr>
          <p:cNvPr id="46" name="Group 45"/>
          <p:cNvGrpSpPr/>
          <p:nvPr/>
        </p:nvGrpSpPr>
        <p:grpSpPr>
          <a:xfrm>
            <a:off x="4648200" y="2795678"/>
            <a:ext cx="4495800" cy="508409"/>
            <a:chOff x="4876800" y="1605974"/>
            <a:chExt cx="4180305" cy="508409"/>
          </a:xfrm>
        </p:grpSpPr>
        <p:sp>
          <p:nvSpPr>
            <p:cNvPr id="47" name="Google Shape;1106;p95"/>
            <p:cNvSpPr/>
            <p:nvPr/>
          </p:nvSpPr>
          <p:spPr>
            <a:xfrm>
              <a:off x="5029200" y="1605974"/>
              <a:ext cx="3886200" cy="508409"/>
            </a:xfrm>
            <a:custGeom>
              <a:avLst/>
              <a:gdLst/>
              <a:ahLst/>
              <a:cxnLst/>
              <a:rect l="l" t="t" r="r" b="b"/>
              <a:pathLst>
                <a:path w="174802" h="40278" extrusionOk="0">
                  <a:moveTo>
                    <a:pt x="22750" y="1"/>
                  </a:moveTo>
                  <a:lnTo>
                    <a:pt x="0" y="40278"/>
                  </a:lnTo>
                  <a:lnTo>
                    <a:pt x="174802" y="40278"/>
                  </a:lnTo>
                  <a:lnTo>
                    <a:pt x="1520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lumMod val="95000"/>
                    <a:lumOff val="5000"/>
                  </a:schemeClr>
                </a:solidFill>
              </a:endParaRPr>
            </a:p>
          </p:txBody>
        </p:sp>
        <p:sp>
          <p:nvSpPr>
            <p:cNvPr id="48" name="TextBox 47"/>
            <p:cNvSpPr txBox="1"/>
            <p:nvPr/>
          </p:nvSpPr>
          <p:spPr>
            <a:xfrm>
              <a:off x="4876800" y="1605974"/>
              <a:ext cx="4180305" cy="338554"/>
            </a:xfrm>
            <a:prstGeom prst="rect">
              <a:avLst/>
            </a:prstGeom>
            <a:noFill/>
          </p:spPr>
          <p:txBody>
            <a:bodyPr wrap="square" rtlCol="0">
              <a:spAutoFit/>
            </a:bodyPr>
            <a:lstStyle/>
            <a:p>
              <a:pPr algn="ctr"/>
              <a:r>
                <a:rPr lang="en-US" sz="1600" dirty="0">
                  <a:latin typeface="Times New Roman" pitchFamily="18" charset="0"/>
                  <a:cs typeface="Times New Roman" pitchFamily="18" charset="0"/>
                </a:rPr>
                <a:t>Tried to reduce its environmental impact</a:t>
              </a:r>
              <a:endParaRPr lang="en-US" sz="1600" dirty="0">
                <a:solidFill>
                  <a:schemeClr val="tx1">
                    <a:lumMod val="95000"/>
                    <a:lumOff val="5000"/>
                  </a:schemeClr>
                </a:solidFill>
              </a:endParaRPr>
            </a:p>
          </p:txBody>
        </p:sp>
      </p:grpSp>
      <p:grpSp>
        <p:nvGrpSpPr>
          <p:cNvPr id="49" name="Group 48"/>
          <p:cNvGrpSpPr/>
          <p:nvPr/>
        </p:nvGrpSpPr>
        <p:grpSpPr>
          <a:xfrm>
            <a:off x="4648200" y="3362450"/>
            <a:ext cx="4495800" cy="584775"/>
            <a:chOff x="4876800" y="1605974"/>
            <a:chExt cx="4180305" cy="584775"/>
          </a:xfrm>
        </p:grpSpPr>
        <p:sp>
          <p:nvSpPr>
            <p:cNvPr id="50" name="Google Shape;1106;p95"/>
            <p:cNvSpPr/>
            <p:nvPr/>
          </p:nvSpPr>
          <p:spPr>
            <a:xfrm>
              <a:off x="5029200" y="1605974"/>
              <a:ext cx="3886200" cy="508409"/>
            </a:xfrm>
            <a:custGeom>
              <a:avLst/>
              <a:gdLst/>
              <a:ahLst/>
              <a:cxnLst/>
              <a:rect l="l" t="t" r="r" b="b"/>
              <a:pathLst>
                <a:path w="174802" h="40278" extrusionOk="0">
                  <a:moveTo>
                    <a:pt x="22750" y="1"/>
                  </a:moveTo>
                  <a:lnTo>
                    <a:pt x="0" y="40278"/>
                  </a:lnTo>
                  <a:lnTo>
                    <a:pt x="174802" y="40278"/>
                  </a:lnTo>
                  <a:lnTo>
                    <a:pt x="1520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lumMod val="95000"/>
                    <a:lumOff val="5000"/>
                  </a:schemeClr>
                </a:solidFill>
              </a:endParaRPr>
            </a:p>
          </p:txBody>
        </p:sp>
        <p:sp>
          <p:nvSpPr>
            <p:cNvPr id="51" name="TextBox 50"/>
            <p:cNvSpPr txBox="1"/>
            <p:nvPr/>
          </p:nvSpPr>
          <p:spPr>
            <a:xfrm>
              <a:off x="4876800" y="1605974"/>
              <a:ext cx="4180305" cy="584775"/>
            </a:xfrm>
            <a:prstGeom prst="rect">
              <a:avLst/>
            </a:prstGeom>
            <a:noFill/>
          </p:spPr>
          <p:txBody>
            <a:bodyPr wrap="square" rtlCol="0">
              <a:spAutoFit/>
            </a:bodyPr>
            <a:lstStyle/>
            <a:p>
              <a:pPr algn="ctr"/>
              <a:r>
                <a:rPr lang="en-US" sz="1600" dirty="0">
                  <a:latin typeface="Times New Roman" pitchFamily="18" charset="0"/>
                  <a:cs typeface="Times New Roman" pitchFamily="18" charset="0"/>
                </a:rPr>
                <a:t>Brand positioning highlights the hotels' </a:t>
              </a:r>
            </a:p>
            <a:p>
              <a:pPr algn="ctr"/>
              <a:r>
                <a:rPr lang="en-US" sz="1600" dirty="0">
                  <a:latin typeface="Times New Roman" pitchFamily="18" charset="0"/>
                  <a:cs typeface="Times New Roman" pitchFamily="18" charset="0"/>
                </a:rPr>
                <a:t>sociable vibe</a:t>
              </a:r>
              <a:endParaRPr lang="en-US" sz="1600" dirty="0">
                <a:solidFill>
                  <a:schemeClr val="tx1">
                    <a:lumMod val="95000"/>
                    <a:lumOff val="5000"/>
                  </a:schemeClr>
                </a:solidFill>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43"/>
        <p:cNvGrpSpPr/>
        <p:nvPr/>
      </p:nvGrpSpPr>
      <p:grpSpPr>
        <a:xfrm>
          <a:off x="0" y="0"/>
          <a:ext cx="0" cy="0"/>
          <a:chOff x="0" y="0"/>
          <a:chExt cx="0" cy="0"/>
        </a:xfrm>
      </p:grpSpPr>
      <p:sp>
        <p:nvSpPr>
          <p:cNvPr id="6" name="TextBox 5"/>
          <p:cNvSpPr txBox="1"/>
          <p:nvPr/>
        </p:nvSpPr>
        <p:spPr>
          <a:xfrm>
            <a:off x="0" y="361950"/>
            <a:ext cx="9144000" cy="2600712"/>
          </a:xfrm>
          <a:prstGeom prst="rect">
            <a:avLst/>
          </a:prstGeom>
          <a:noFill/>
        </p:spPr>
        <p:txBody>
          <a:bodyPr wrap="square" rtlCol="0">
            <a:spAutoFit/>
          </a:bodyPr>
          <a:lstStyle/>
          <a:p>
            <a:pPr algn="ctr"/>
            <a:r>
              <a:rPr lang="en-US" sz="2800" b="1" dirty="0">
                <a:latin typeface="Times New Roman" pitchFamily="18" charset="0"/>
                <a:cs typeface="Times New Roman" pitchFamily="18" charset="0"/>
              </a:rPr>
              <a:t>Conclusion</a:t>
            </a:r>
          </a:p>
          <a:p>
            <a:pPr marL="285750" indent="-285750">
              <a:lnSpc>
                <a:spcPct val="150000"/>
              </a:lnSpc>
              <a:buFont typeface="Wingdings" pitchFamily="2" charset="2"/>
              <a:buChar char="Ø"/>
            </a:pPr>
            <a:r>
              <a:rPr lang="en-US" sz="1800" dirty="0" err="1">
                <a:latin typeface="Times New Roman" pitchFamily="18" charset="0"/>
                <a:cs typeface="Times New Roman" pitchFamily="18" charset="0"/>
              </a:rPr>
              <a:t>Moxy</a:t>
            </a:r>
            <a:r>
              <a:rPr lang="en-US" sz="1800" dirty="0">
                <a:latin typeface="Times New Roman" pitchFamily="18" charset="0"/>
                <a:cs typeface="Times New Roman" pitchFamily="18" charset="0"/>
              </a:rPr>
              <a:t> and Six Senses take opposite approaches to hospitality. </a:t>
            </a:r>
          </a:p>
          <a:p>
            <a:pPr marL="285750" indent="-285750">
              <a:lnSpc>
                <a:spcPct val="150000"/>
              </a:lnSpc>
              <a:buFont typeface="Wingdings" pitchFamily="2" charset="2"/>
              <a:buChar char="Ø"/>
            </a:pPr>
            <a:r>
              <a:rPr lang="en-US" sz="1800" dirty="0">
                <a:latin typeface="Times New Roman" pitchFamily="18" charset="0"/>
                <a:cs typeface="Times New Roman" pitchFamily="18" charset="0"/>
              </a:rPr>
              <a:t>While Six Senses is all about luxury, </a:t>
            </a:r>
            <a:r>
              <a:rPr lang="en-US" sz="1800" dirty="0" err="1">
                <a:latin typeface="Times New Roman" pitchFamily="18" charset="0"/>
                <a:cs typeface="Times New Roman" pitchFamily="18" charset="0"/>
              </a:rPr>
              <a:t>Moxy</a:t>
            </a:r>
            <a:r>
              <a:rPr lang="en-US" sz="1800" dirty="0">
                <a:latin typeface="Times New Roman" pitchFamily="18" charset="0"/>
                <a:cs typeface="Times New Roman" pitchFamily="18" charset="0"/>
              </a:rPr>
              <a:t> caters to the millennial generation. </a:t>
            </a:r>
          </a:p>
          <a:p>
            <a:pPr marL="285750" indent="-285750">
              <a:lnSpc>
                <a:spcPct val="150000"/>
              </a:lnSpc>
              <a:buFont typeface="Wingdings" pitchFamily="2" charset="2"/>
              <a:buChar char="Ø"/>
            </a:pPr>
            <a:r>
              <a:rPr lang="en-US" sz="1800" dirty="0">
                <a:latin typeface="Times New Roman" pitchFamily="18" charset="0"/>
                <a:cs typeface="Times New Roman" pitchFamily="18" charset="0"/>
              </a:rPr>
              <a:t>Each firm's focus is on advertising, sustainability and guest well-being, which are at the forefront for Six Senses hotels. </a:t>
            </a:r>
          </a:p>
          <a:p>
            <a:pPr marL="285750" indent="-285750">
              <a:lnSpc>
                <a:spcPct val="150000"/>
              </a:lnSpc>
              <a:buFont typeface="Wingdings" pitchFamily="2" charset="2"/>
              <a:buChar char="Ø"/>
            </a:pPr>
            <a:r>
              <a:rPr lang="en-US" sz="1800" dirty="0">
                <a:latin typeface="Times New Roman" pitchFamily="18" charset="0"/>
                <a:cs typeface="Times New Roman" pitchFamily="18" charset="0"/>
              </a:rPr>
              <a:t>Younger customers value cutting-edge products, low prices, and opportunities to mingle.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18"/>
        <p:cNvGrpSpPr/>
        <p:nvPr/>
      </p:nvGrpSpPr>
      <p:grpSpPr>
        <a:xfrm>
          <a:off x="0" y="0"/>
          <a:ext cx="0" cy="0"/>
          <a:chOff x="0" y="0"/>
          <a:chExt cx="0" cy="0"/>
        </a:xfrm>
      </p:grpSpPr>
      <p:sp>
        <p:nvSpPr>
          <p:cNvPr id="2" name="TextBox 1"/>
          <p:cNvSpPr txBox="1"/>
          <p:nvPr/>
        </p:nvSpPr>
        <p:spPr>
          <a:xfrm>
            <a:off x="0" y="133350"/>
            <a:ext cx="9144000" cy="4462760"/>
          </a:xfrm>
          <a:prstGeom prst="rect">
            <a:avLst/>
          </a:prstGeom>
          <a:noFill/>
        </p:spPr>
        <p:txBody>
          <a:bodyPr wrap="square" rtlCol="0">
            <a:spAutoFit/>
          </a:bodyPr>
          <a:lstStyle/>
          <a:p>
            <a:pPr algn="ctr"/>
            <a:r>
              <a:rPr lang="en-US" sz="2800" b="1" dirty="0">
                <a:latin typeface="Times New Roman" pitchFamily="18" charset="0"/>
                <a:cs typeface="Times New Roman" pitchFamily="18" charset="0"/>
              </a:rPr>
              <a:t>References</a:t>
            </a:r>
          </a:p>
          <a:p>
            <a:r>
              <a:rPr lang="en-US" sz="1600" dirty="0" err="1">
                <a:latin typeface="Times New Roman" pitchFamily="18" charset="0"/>
                <a:cs typeface="Times New Roman" pitchFamily="18" charset="0"/>
              </a:rPr>
              <a:t>Blechschmidt</a:t>
            </a:r>
            <a:r>
              <a:rPr lang="en-US" sz="1600" dirty="0">
                <a:latin typeface="Times New Roman" pitchFamily="18" charset="0"/>
                <a:cs typeface="Times New Roman" pitchFamily="18" charset="0"/>
              </a:rPr>
              <a:t>, J. (2022). </a:t>
            </a:r>
            <a:r>
              <a:rPr lang="en-US" sz="1600" i="1" dirty="0">
                <a:latin typeface="Times New Roman" pitchFamily="18" charset="0"/>
                <a:cs typeface="Times New Roman" pitchFamily="18" charset="0"/>
              </a:rPr>
              <a:t>Trend Management: How to Effectively Use Trend-Knowledge in Your Company</a:t>
            </a:r>
            <a:r>
              <a:rPr lang="en-US" sz="1600" dirty="0">
                <a:latin typeface="Times New Roman" pitchFamily="18" charset="0"/>
                <a:cs typeface="Times New Roman" pitchFamily="18" charset="0"/>
              </a:rPr>
              <a:t>. Springer Nature.</a:t>
            </a:r>
          </a:p>
          <a:p>
            <a:r>
              <a:rPr lang="en-US" sz="1600" dirty="0">
                <a:latin typeface="Times New Roman" pitchFamily="18" charset="0"/>
                <a:cs typeface="Times New Roman" pitchFamily="18" charset="0"/>
              </a:rPr>
              <a:t>Borland, H., </a:t>
            </a:r>
            <a:r>
              <a:rPr lang="en-US" sz="1600" dirty="0" err="1">
                <a:latin typeface="Times New Roman" pitchFamily="18" charset="0"/>
                <a:cs typeface="Times New Roman" pitchFamily="18" charset="0"/>
              </a:rPr>
              <a:t>Lindgreen</a:t>
            </a:r>
            <a:r>
              <a:rPr lang="en-US" sz="1600" dirty="0">
                <a:latin typeface="Times New Roman" pitchFamily="18" charset="0"/>
                <a:cs typeface="Times New Roman" pitchFamily="18" charset="0"/>
              </a:rPr>
              <a:t>, A., </a:t>
            </a:r>
            <a:r>
              <a:rPr lang="en-US" sz="1600" dirty="0" err="1">
                <a:latin typeface="Times New Roman" pitchFamily="18" charset="0"/>
                <a:cs typeface="Times New Roman" pitchFamily="18" charset="0"/>
              </a:rPr>
              <a:t>Maon</a:t>
            </a:r>
            <a:r>
              <a:rPr lang="en-US" sz="1600" dirty="0">
                <a:latin typeface="Times New Roman" pitchFamily="18" charset="0"/>
                <a:cs typeface="Times New Roman" pitchFamily="18" charset="0"/>
              </a:rPr>
              <a:t>, F., </a:t>
            </a:r>
            <a:r>
              <a:rPr lang="en-US" sz="1600" dirty="0" err="1">
                <a:latin typeface="Times New Roman" pitchFamily="18" charset="0"/>
                <a:cs typeface="Times New Roman" pitchFamily="18" charset="0"/>
              </a:rPr>
              <a:t>Ambrosini</a:t>
            </a:r>
            <a:r>
              <a:rPr lang="en-US" sz="1600" dirty="0">
                <a:latin typeface="Times New Roman" pitchFamily="18" charset="0"/>
                <a:cs typeface="Times New Roman" pitchFamily="18" charset="0"/>
              </a:rPr>
              <a:t>, V., Florencio, B. P., &amp; </a:t>
            </a:r>
            <a:r>
              <a:rPr lang="en-US" sz="1600" dirty="0" err="1">
                <a:latin typeface="Times New Roman" pitchFamily="18" charset="0"/>
                <a:cs typeface="Times New Roman" pitchFamily="18" charset="0"/>
              </a:rPr>
              <a:t>Vanhamme</a:t>
            </a:r>
            <a:r>
              <a:rPr lang="en-US" sz="1600" dirty="0">
                <a:latin typeface="Times New Roman" pitchFamily="18" charset="0"/>
                <a:cs typeface="Times New Roman" pitchFamily="18" charset="0"/>
              </a:rPr>
              <a:t>, J. (2018). </a:t>
            </a:r>
            <a:r>
              <a:rPr lang="en-US" sz="1600" i="1" dirty="0">
                <a:latin typeface="Times New Roman" pitchFamily="18" charset="0"/>
                <a:cs typeface="Times New Roman" pitchFamily="18" charset="0"/>
              </a:rPr>
              <a:t>Business Strategies for Sustainability</a:t>
            </a:r>
            <a:r>
              <a:rPr lang="en-US" sz="1600" dirty="0">
                <a:latin typeface="Times New Roman" pitchFamily="18" charset="0"/>
                <a:cs typeface="Times New Roman" pitchFamily="18" charset="0"/>
              </a:rPr>
              <a:t>. </a:t>
            </a:r>
            <a:r>
              <a:rPr lang="en-US" sz="1600" dirty="0" err="1">
                <a:latin typeface="Times New Roman" pitchFamily="18" charset="0"/>
                <a:cs typeface="Times New Roman" pitchFamily="18" charset="0"/>
              </a:rPr>
              <a:t>Routledge</a:t>
            </a:r>
            <a:r>
              <a:rPr lang="en-US" sz="1600" dirty="0">
                <a:latin typeface="Times New Roman" pitchFamily="18" charset="0"/>
                <a:cs typeface="Times New Roman" pitchFamily="18" charset="0"/>
              </a:rPr>
              <a:t>.</a:t>
            </a:r>
          </a:p>
          <a:p>
            <a:r>
              <a:rPr lang="en-US" sz="1600" dirty="0">
                <a:latin typeface="Times New Roman" pitchFamily="18" charset="0"/>
                <a:cs typeface="Times New Roman" pitchFamily="18" charset="0"/>
              </a:rPr>
              <a:t>Bowen, F. (2014). </a:t>
            </a:r>
            <a:r>
              <a:rPr lang="en-US" sz="1600" i="1" dirty="0">
                <a:latin typeface="Times New Roman" pitchFamily="18" charset="0"/>
                <a:cs typeface="Times New Roman" pitchFamily="18" charset="0"/>
              </a:rPr>
              <a:t>After </a:t>
            </a:r>
            <a:r>
              <a:rPr lang="en-US" sz="1600" i="1" dirty="0" err="1">
                <a:latin typeface="Times New Roman" pitchFamily="18" charset="0"/>
                <a:cs typeface="Times New Roman" pitchFamily="18" charset="0"/>
              </a:rPr>
              <a:t>Greenwashing</a:t>
            </a:r>
            <a:r>
              <a:rPr lang="en-US" sz="1600" i="1" dirty="0">
                <a:latin typeface="Times New Roman" pitchFamily="18" charset="0"/>
                <a:cs typeface="Times New Roman" pitchFamily="18" charset="0"/>
              </a:rPr>
              <a:t>: Symbolic Corporate Environmentalism and Society</a:t>
            </a:r>
            <a:r>
              <a:rPr lang="en-US" sz="1600" dirty="0">
                <a:latin typeface="Times New Roman" pitchFamily="18" charset="0"/>
                <a:cs typeface="Times New Roman" pitchFamily="18" charset="0"/>
              </a:rPr>
              <a:t>. Cambridge University Press.</a:t>
            </a:r>
          </a:p>
          <a:p>
            <a:r>
              <a:rPr lang="en-US" sz="1600" dirty="0" err="1">
                <a:latin typeface="Times New Roman" pitchFamily="18" charset="0"/>
                <a:cs typeface="Times New Roman" pitchFamily="18" charset="0"/>
              </a:rPr>
              <a:t>Chibili</a:t>
            </a:r>
            <a:r>
              <a:rPr lang="en-US" sz="1600" dirty="0">
                <a:latin typeface="Times New Roman" pitchFamily="18" charset="0"/>
                <a:cs typeface="Times New Roman" pitchFamily="18" charset="0"/>
              </a:rPr>
              <a:t>, M., De </a:t>
            </a:r>
            <a:r>
              <a:rPr lang="en-US" sz="1600" dirty="0" err="1">
                <a:latin typeface="Times New Roman" pitchFamily="18" charset="0"/>
                <a:cs typeface="Times New Roman" pitchFamily="18" charset="0"/>
              </a:rPr>
              <a:t>Bruyn</a:t>
            </a:r>
            <a:r>
              <a:rPr lang="en-US" sz="1600" dirty="0">
                <a:latin typeface="Times New Roman" pitchFamily="18" charset="0"/>
                <a:cs typeface="Times New Roman" pitchFamily="18" charset="0"/>
              </a:rPr>
              <a:t>, S., </a:t>
            </a:r>
            <a:r>
              <a:rPr lang="en-US" sz="1600" dirty="0" err="1">
                <a:latin typeface="Times New Roman" pitchFamily="18" charset="0"/>
                <a:cs typeface="Times New Roman" pitchFamily="18" charset="0"/>
              </a:rPr>
              <a:t>Benhadda</a:t>
            </a:r>
            <a:r>
              <a:rPr lang="en-US" sz="1600" dirty="0">
                <a:latin typeface="Times New Roman" pitchFamily="18" charset="0"/>
                <a:cs typeface="Times New Roman" pitchFamily="18" charset="0"/>
              </a:rPr>
              <a:t>, L., </a:t>
            </a:r>
            <a:r>
              <a:rPr lang="en-US" sz="1600" dirty="0" err="1">
                <a:latin typeface="Times New Roman" pitchFamily="18" charset="0"/>
                <a:cs typeface="Times New Roman" pitchFamily="18" charset="0"/>
              </a:rPr>
              <a:t>Lashley</a:t>
            </a:r>
            <a:r>
              <a:rPr lang="en-US" sz="1600" dirty="0">
                <a:latin typeface="Times New Roman" pitchFamily="18" charset="0"/>
                <a:cs typeface="Times New Roman" pitchFamily="18" charset="0"/>
              </a:rPr>
              <a:t>, C., </a:t>
            </a:r>
            <a:r>
              <a:rPr lang="en-US" sz="1600" dirty="0" err="1">
                <a:latin typeface="Times New Roman" pitchFamily="18" charset="0"/>
                <a:cs typeface="Times New Roman" pitchFamily="18" charset="0"/>
              </a:rPr>
              <a:t>Penninga</a:t>
            </a:r>
            <a:r>
              <a:rPr lang="en-US" sz="1600" dirty="0">
                <a:latin typeface="Times New Roman" pitchFamily="18" charset="0"/>
                <a:cs typeface="Times New Roman" pitchFamily="18" charset="0"/>
              </a:rPr>
              <a:t>, S., &amp; </a:t>
            </a:r>
            <a:r>
              <a:rPr lang="en-US" sz="1600" dirty="0" err="1">
                <a:latin typeface="Times New Roman" pitchFamily="18" charset="0"/>
                <a:cs typeface="Times New Roman" pitchFamily="18" charset="0"/>
              </a:rPr>
              <a:t>Rowson</a:t>
            </a:r>
            <a:r>
              <a:rPr lang="en-US" sz="1600" dirty="0">
                <a:latin typeface="Times New Roman" pitchFamily="18" charset="0"/>
                <a:cs typeface="Times New Roman" pitchFamily="18" charset="0"/>
              </a:rPr>
              <a:t>, B. (2019). </a:t>
            </a:r>
            <a:r>
              <a:rPr lang="en-US" sz="1600" i="1" dirty="0">
                <a:latin typeface="Times New Roman" pitchFamily="18" charset="0"/>
                <a:cs typeface="Times New Roman" pitchFamily="18" charset="0"/>
              </a:rPr>
              <a:t>Modern Hotel Operations Management</a:t>
            </a:r>
            <a:r>
              <a:rPr lang="en-US" sz="1600" dirty="0">
                <a:latin typeface="Times New Roman" pitchFamily="18" charset="0"/>
                <a:cs typeface="Times New Roman" pitchFamily="18" charset="0"/>
              </a:rPr>
              <a:t>. </a:t>
            </a:r>
            <a:r>
              <a:rPr lang="en-US" sz="1600" dirty="0" err="1">
                <a:latin typeface="Times New Roman" pitchFamily="18" charset="0"/>
                <a:cs typeface="Times New Roman" pitchFamily="18" charset="0"/>
              </a:rPr>
              <a:t>Routledge</a:t>
            </a:r>
            <a:r>
              <a:rPr lang="en-US" sz="1600" dirty="0">
                <a:latin typeface="Times New Roman" pitchFamily="18" charset="0"/>
                <a:cs typeface="Times New Roman" pitchFamily="18" charset="0"/>
              </a:rPr>
              <a:t>.</a:t>
            </a:r>
          </a:p>
          <a:p>
            <a:r>
              <a:rPr lang="en-US" sz="1600" dirty="0">
                <a:latin typeface="Times New Roman" pitchFamily="18" charset="0"/>
                <a:cs typeface="Times New Roman" pitchFamily="18" charset="0"/>
              </a:rPr>
              <a:t>Harrison, R. (2021). </a:t>
            </a:r>
            <a:r>
              <a:rPr lang="en-US" sz="1600" i="1" dirty="0">
                <a:latin typeface="Times New Roman" pitchFamily="18" charset="0"/>
                <a:cs typeface="Times New Roman" pitchFamily="18" charset="0"/>
              </a:rPr>
              <a:t>The Handbook of Ethical Purchasing: Principles and Practice</a:t>
            </a:r>
            <a:r>
              <a:rPr lang="en-US" sz="1600" dirty="0">
                <a:latin typeface="Times New Roman" pitchFamily="18" charset="0"/>
                <a:cs typeface="Times New Roman" pitchFamily="18" charset="0"/>
              </a:rPr>
              <a:t>. </a:t>
            </a:r>
            <a:r>
              <a:rPr lang="en-US" sz="1600" dirty="0" err="1">
                <a:latin typeface="Times New Roman" pitchFamily="18" charset="0"/>
                <a:cs typeface="Times New Roman" pitchFamily="18" charset="0"/>
              </a:rPr>
              <a:t>Routledge</a:t>
            </a:r>
            <a:r>
              <a:rPr lang="en-US" sz="1600" dirty="0">
                <a:latin typeface="Times New Roman" pitchFamily="18" charset="0"/>
                <a:cs typeface="Times New Roman" pitchFamily="18" charset="0"/>
              </a:rPr>
              <a:t>.</a:t>
            </a:r>
          </a:p>
          <a:p>
            <a:r>
              <a:rPr lang="en-US" sz="1600" dirty="0" err="1">
                <a:latin typeface="Times New Roman" pitchFamily="18" charset="0"/>
                <a:cs typeface="Times New Roman" pitchFamily="18" charset="0"/>
              </a:rPr>
              <a:t>Kostelijk</a:t>
            </a:r>
            <a:r>
              <a:rPr lang="en-US" sz="1600" dirty="0">
                <a:latin typeface="Times New Roman" pitchFamily="18" charset="0"/>
                <a:cs typeface="Times New Roman" pitchFamily="18" charset="0"/>
              </a:rPr>
              <a:t>, E., &amp; </a:t>
            </a:r>
            <a:r>
              <a:rPr lang="en-US" sz="1600" dirty="0" err="1">
                <a:latin typeface="Times New Roman" pitchFamily="18" charset="0"/>
                <a:cs typeface="Times New Roman" pitchFamily="18" charset="0"/>
              </a:rPr>
              <a:t>Alsem</a:t>
            </a:r>
            <a:r>
              <a:rPr lang="en-US" sz="1600" dirty="0">
                <a:latin typeface="Times New Roman" pitchFamily="18" charset="0"/>
                <a:cs typeface="Times New Roman" pitchFamily="18" charset="0"/>
              </a:rPr>
              <a:t>, K. J. (2020). </a:t>
            </a:r>
            <a:r>
              <a:rPr lang="en-US" sz="1600" i="1" dirty="0">
                <a:latin typeface="Times New Roman" pitchFamily="18" charset="0"/>
                <a:cs typeface="Times New Roman" pitchFamily="18" charset="0"/>
              </a:rPr>
              <a:t>Brand Positioning: Connecting Marketing Strategy and Communications</a:t>
            </a:r>
            <a:r>
              <a:rPr lang="en-US" sz="1600" dirty="0">
                <a:latin typeface="Times New Roman" pitchFamily="18" charset="0"/>
                <a:cs typeface="Times New Roman" pitchFamily="18" charset="0"/>
              </a:rPr>
              <a:t>. </a:t>
            </a:r>
            <a:r>
              <a:rPr lang="en-US" sz="1600" dirty="0" err="1">
                <a:latin typeface="Times New Roman" pitchFamily="18" charset="0"/>
                <a:cs typeface="Times New Roman" pitchFamily="18" charset="0"/>
              </a:rPr>
              <a:t>Routledge</a:t>
            </a:r>
            <a:r>
              <a:rPr lang="en-US" sz="1600" dirty="0">
                <a:latin typeface="Times New Roman" pitchFamily="18" charset="0"/>
                <a:cs typeface="Times New Roman" pitchFamily="18" charset="0"/>
              </a:rPr>
              <a:t>.</a:t>
            </a:r>
          </a:p>
          <a:p>
            <a:r>
              <a:rPr lang="en-US" sz="1600" dirty="0" err="1">
                <a:latin typeface="Times New Roman" pitchFamily="18" charset="0"/>
                <a:cs typeface="Times New Roman" pitchFamily="18" charset="0"/>
              </a:rPr>
              <a:t>Legrand</a:t>
            </a:r>
            <a:r>
              <a:rPr lang="en-US" sz="1600" dirty="0">
                <a:latin typeface="Times New Roman" pitchFamily="18" charset="0"/>
                <a:cs typeface="Times New Roman" pitchFamily="18" charset="0"/>
              </a:rPr>
              <a:t>, W., Chen, J. S., &amp; </a:t>
            </a:r>
            <a:r>
              <a:rPr lang="en-US" sz="1600" dirty="0" err="1">
                <a:latin typeface="Times New Roman" pitchFamily="18" charset="0"/>
                <a:cs typeface="Times New Roman" pitchFamily="18" charset="0"/>
              </a:rPr>
              <a:t>Laeis</a:t>
            </a:r>
            <a:r>
              <a:rPr lang="en-US" sz="1600" dirty="0">
                <a:latin typeface="Times New Roman" pitchFamily="18" charset="0"/>
                <a:cs typeface="Times New Roman" pitchFamily="18" charset="0"/>
              </a:rPr>
              <a:t>, G. C. M. (2022). </a:t>
            </a:r>
            <a:r>
              <a:rPr lang="en-US" sz="1600" i="1" dirty="0">
                <a:latin typeface="Times New Roman" pitchFamily="18" charset="0"/>
                <a:cs typeface="Times New Roman" pitchFamily="18" charset="0"/>
              </a:rPr>
              <a:t>Sustainability in the Hospitality Industry: Principles of Sustainable Operations</a:t>
            </a:r>
            <a:r>
              <a:rPr lang="en-US" sz="1600" dirty="0">
                <a:latin typeface="Times New Roman" pitchFamily="18" charset="0"/>
                <a:cs typeface="Times New Roman" pitchFamily="18" charset="0"/>
              </a:rPr>
              <a:t>.</a:t>
            </a:r>
          </a:p>
          <a:p>
            <a:r>
              <a:rPr lang="en-US" sz="1600" i="1" dirty="0">
                <a:latin typeface="Times New Roman" pitchFamily="18" charset="0"/>
                <a:cs typeface="Times New Roman" pitchFamily="18" charset="0"/>
              </a:rPr>
              <a:t>Marriott </a:t>
            </a:r>
            <a:r>
              <a:rPr lang="en-US" sz="1600" i="1" dirty="0" err="1">
                <a:latin typeface="Times New Roman" pitchFamily="18" charset="0"/>
                <a:cs typeface="Times New Roman" pitchFamily="18" charset="0"/>
              </a:rPr>
              <a:t>Bonvoy</a:t>
            </a:r>
            <a:r>
              <a:rPr lang="en-US" sz="1600" i="1" dirty="0">
                <a:latin typeface="Times New Roman" pitchFamily="18" charset="0"/>
                <a:cs typeface="Times New Roman" pitchFamily="18" charset="0"/>
              </a:rPr>
              <a:t> Inspires Travelers to Discover the Unexpected as They Roam Around the World</a:t>
            </a:r>
            <a:r>
              <a:rPr lang="en-US" sz="1600" dirty="0">
                <a:latin typeface="Times New Roman" pitchFamily="18" charset="0"/>
                <a:cs typeface="Times New Roman" pitchFamily="18" charset="0"/>
              </a:rPr>
              <a:t>. (2023, April 17). Marriott International </a:t>
            </a:r>
            <a:r>
              <a:rPr lang="en-US" sz="1600" dirty="0" err="1">
                <a:latin typeface="Times New Roman" pitchFamily="18" charset="0"/>
                <a:cs typeface="Times New Roman" pitchFamily="18" charset="0"/>
              </a:rPr>
              <a:t>Newscenter</a:t>
            </a:r>
            <a:r>
              <a:rPr lang="en-US" sz="1600" dirty="0">
                <a:latin typeface="Times New Roman" pitchFamily="18" charset="0"/>
                <a:cs typeface="Times New Roman" pitchFamily="18" charset="0"/>
              </a:rPr>
              <a:t> (US). https://news.marriott.com/news/2023/04/17/marriott-bonvoy-inspires-travelers-to-discover-the-unexpected-as-they-roam-around-the-world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8"/>
        <p:cNvGrpSpPr/>
        <p:nvPr/>
      </p:nvGrpSpPr>
      <p:grpSpPr>
        <a:xfrm>
          <a:off x="0" y="0"/>
          <a:ext cx="0" cy="0"/>
          <a:chOff x="0" y="0"/>
          <a:chExt cx="0" cy="0"/>
        </a:xfrm>
      </p:grpSpPr>
      <p:sp>
        <p:nvSpPr>
          <p:cNvPr id="2" name="TextBox 1"/>
          <p:cNvSpPr txBox="1"/>
          <p:nvPr/>
        </p:nvSpPr>
        <p:spPr>
          <a:xfrm>
            <a:off x="0" y="133350"/>
            <a:ext cx="9144000" cy="3231654"/>
          </a:xfrm>
          <a:prstGeom prst="rect">
            <a:avLst/>
          </a:prstGeom>
          <a:noFill/>
        </p:spPr>
        <p:txBody>
          <a:bodyPr wrap="square" rtlCol="0">
            <a:spAutoFit/>
          </a:bodyPr>
          <a:lstStyle/>
          <a:p>
            <a:pPr algn="ctr"/>
            <a:r>
              <a:rPr lang="en-US" sz="2800" b="1" dirty="0">
                <a:latin typeface="Times New Roman" pitchFamily="18" charset="0"/>
                <a:cs typeface="Times New Roman" pitchFamily="18" charset="0"/>
              </a:rPr>
              <a:t>References</a:t>
            </a:r>
          </a:p>
          <a:p>
            <a:r>
              <a:rPr lang="en-US" sz="1600" dirty="0">
                <a:latin typeface="Times New Roman" pitchFamily="18" charset="0"/>
                <a:cs typeface="Times New Roman" pitchFamily="18" charset="0"/>
              </a:rPr>
              <a:t>Muller, J. (2019). </a:t>
            </a:r>
            <a:r>
              <a:rPr lang="en-US" sz="1600" i="1" dirty="0">
                <a:latin typeface="Times New Roman" pitchFamily="18" charset="0"/>
                <a:cs typeface="Times New Roman" pitchFamily="18" charset="0"/>
              </a:rPr>
              <a:t>Current Trends in Tourism and Hospitality Industry</a:t>
            </a:r>
            <a:r>
              <a:rPr lang="en-US" sz="1600" dirty="0">
                <a:latin typeface="Times New Roman" pitchFamily="18" charset="0"/>
                <a:cs typeface="Times New Roman" pitchFamily="18" charset="0"/>
              </a:rPr>
              <a:t>.</a:t>
            </a:r>
          </a:p>
          <a:p>
            <a:r>
              <a:rPr lang="en-US" sz="1600" dirty="0" err="1">
                <a:latin typeface="Times New Roman" pitchFamily="18" charset="0"/>
                <a:cs typeface="Times New Roman" pitchFamily="18" charset="0"/>
              </a:rPr>
              <a:t>Norkienė</a:t>
            </a:r>
            <a:r>
              <a:rPr lang="en-US" sz="1600" dirty="0">
                <a:latin typeface="Times New Roman" pitchFamily="18" charset="0"/>
                <a:cs typeface="Times New Roman" pitchFamily="18" charset="0"/>
              </a:rPr>
              <a:t>, L. (2019, April 11). </a:t>
            </a:r>
            <a:r>
              <a:rPr lang="en-US" sz="1600" i="1" dirty="0">
                <a:latin typeface="Times New Roman" pitchFamily="18" charset="0"/>
                <a:cs typeface="Times New Roman" pitchFamily="18" charset="0"/>
              </a:rPr>
              <a:t>An Interview With Six Senses </a:t>
            </a:r>
            <a:r>
              <a:rPr lang="en-US" sz="1600" i="1" dirty="0" err="1">
                <a:latin typeface="Times New Roman" pitchFamily="18" charset="0"/>
                <a:cs typeface="Times New Roman" pitchFamily="18" charset="0"/>
              </a:rPr>
              <a:t>Zighy</a:t>
            </a:r>
            <a:r>
              <a:rPr lang="en-US" sz="1600" i="1" dirty="0">
                <a:latin typeface="Times New Roman" pitchFamily="18" charset="0"/>
                <a:cs typeface="Times New Roman" pitchFamily="18" charset="0"/>
              </a:rPr>
              <a:t> Bay Sustainability Manager: </a:t>
            </a:r>
            <a:r>
              <a:rPr lang="en-US" sz="1600" i="1" dirty="0" err="1">
                <a:latin typeface="Times New Roman" pitchFamily="18" charset="0"/>
                <a:cs typeface="Times New Roman" pitchFamily="18" charset="0"/>
              </a:rPr>
              <a:t>Nachiketa</a:t>
            </a:r>
            <a:r>
              <a:rPr lang="en-US" sz="1600" i="1" dirty="0">
                <a:latin typeface="Times New Roman" pitchFamily="18" charset="0"/>
                <a:cs typeface="Times New Roman" pitchFamily="18" charset="0"/>
              </a:rPr>
              <a:t> </a:t>
            </a:r>
            <a:r>
              <a:rPr lang="en-US" sz="1600" i="1" dirty="0" err="1">
                <a:latin typeface="Times New Roman" pitchFamily="18" charset="0"/>
                <a:cs typeface="Times New Roman" pitchFamily="18" charset="0"/>
              </a:rPr>
              <a:t>Tuteja</a:t>
            </a:r>
            <a:r>
              <a:rPr lang="en-US" sz="1600" dirty="0">
                <a:latin typeface="Times New Roman" pitchFamily="18" charset="0"/>
                <a:cs typeface="Times New Roman" pitchFamily="18" charset="0"/>
              </a:rPr>
              <a:t>. </a:t>
            </a:r>
            <a:r>
              <a:rPr lang="en-US" sz="1600" dirty="0" err="1">
                <a:latin typeface="Times New Roman" pitchFamily="18" charset="0"/>
                <a:cs typeface="Times New Roman" pitchFamily="18" charset="0"/>
              </a:rPr>
              <a:t>Hurlingham</a:t>
            </a:r>
            <a:r>
              <a:rPr lang="en-US" sz="1600" dirty="0">
                <a:latin typeface="Times New Roman" pitchFamily="18" charset="0"/>
                <a:cs typeface="Times New Roman" pitchFamily="18" charset="0"/>
              </a:rPr>
              <a:t> Travel. https://hurlinghamtravel.co.uk/blog/an-interview-with-six-senses-zighy-bay-sustainability-manager-nachiketa-tuteja</a:t>
            </a:r>
          </a:p>
          <a:p>
            <a:r>
              <a:rPr lang="en-US" sz="1600" dirty="0" err="1">
                <a:latin typeface="Times New Roman" pitchFamily="18" charset="0"/>
                <a:cs typeface="Times New Roman" pitchFamily="18" charset="0"/>
              </a:rPr>
              <a:t>Nyheim</a:t>
            </a:r>
            <a:r>
              <a:rPr lang="en-US" sz="1600" dirty="0">
                <a:latin typeface="Times New Roman" pitchFamily="18" charset="0"/>
                <a:cs typeface="Times New Roman" pitchFamily="18" charset="0"/>
              </a:rPr>
              <a:t>, P. D. (2018). </a:t>
            </a:r>
            <a:r>
              <a:rPr lang="en-US" sz="1600" i="1" dirty="0">
                <a:latin typeface="Times New Roman" pitchFamily="18" charset="0"/>
                <a:cs typeface="Times New Roman" pitchFamily="18" charset="0"/>
              </a:rPr>
              <a:t>Technology Strategies for the Hospitality Industry</a:t>
            </a:r>
            <a:r>
              <a:rPr lang="en-US" sz="1600" dirty="0">
                <a:latin typeface="Times New Roman" pitchFamily="18" charset="0"/>
                <a:cs typeface="Times New Roman" pitchFamily="18" charset="0"/>
              </a:rPr>
              <a:t>. What’s New in Culinary &amp; </a:t>
            </a:r>
            <a:r>
              <a:rPr lang="en-US" sz="1600" dirty="0" err="1">
                <a:latin typeface="Times New Roman" pitchFamily="18" charset="0"/>
                <a:cs typeface="Times New Roman" pitchFamily="18" charset="0"/>
              </a:rPr>
              <a:t>Hospi</a:t>
            </a:r>
            <a:r>
              <a:rPr lang="en-US" sz="1600" dirty="0">
                <a:latin typeface="Times New Roman" pitchFamily="18" charset="0"/>
                <a:cs typeface="Times New Roman" pitchFamily="18" charset="0"/>
              </a:rPr>
              <a:t>.</a:t>
            </a:r>
          </a:p>
          <a:p>
            <a:r>
              <a:rPr lang="en-US" sz="1600" dirty="0">
                <a:latin typeface="Times New Roman" pitchFamily="18" charset="0"/>
                <a:cs typeface="Times New Roman" pitchFamily="18" charset="0"/>
              </a:rPr>
              <a:t>Riley, M. (2018). </a:t>
            </a:r>
            <a:r>
              <a:rPr lang="en-US" sz="1600" i="1" dirty="0">
                <a:latin typeface="Times New Roman" pitchFamily="18" charset="0"/>
                <a:cs typeface="Times New Roman" pitchFamily="18" charset="0"/>
              </a:rPr>
              <a:t>Managing People in the Hospitality Industry</a:t>
            </a:r>
            <a:r>
              <a:rPr lang="en-US" sz="1600" dirty="0">
                <a:latin typeface="Times New Roman" pitchFamily="18" charset="0"/>
                <a:cs typeface="Times New Roman" pitchFamily="18" charset="0"/>
              </a:rPr>
              <a:t>. </a:t>
            </a:r>
            <a:r>
              <a:rPr lang="en-US" sz="1600" dirty="0" err="1">
                <a:latin typeface="Times New Roman" pitchFamily="18" charset="0"/>
                <a:cs typeface="Times New Roman" pitchFamily="18" charset="0"/>
              </a:rPr>
              <a:t>Routledge</a:t>
            </a:r>
            <a:r>
              <a:rPr lang="en-US" sz="1600" dirty="0">
                <a:latin typeface="Times New Roman" pitchFamily="18" charset="0"/>
                <a:cs typeface="Times New Roman" pitchFamily="18" charset="0"/>
              </a:rPr>
              <a:t>.</a:t>
            </a:r>
          </a:p>
          <a:p>
            <a:r>
              <a:rPr lang="en-US" sz="1600" dirty="0" err="1">
                <a:latin typeface="Times New Roman" pitchFamily="18" charset="0"/>
                <a:cs typeface="Times New Roman" pitchFamily="18" charset="0"/>
              </a:rPr>
              <a:t>Sammis</a:t>
            </a:r>
            <a:r>
              <a:rPr lang="en-US" sz="1600" dirty="0">
                <a:latin typeface="Times New Roman" pitchFamily="18" charset="0"/>
                <a:cs typeface="Times New Roman" pitchFamily="18" charset="0"/>
              </a:rPr>
              <a:t>, K., Lincoln, C., &amp; </a:t>
            </a:r>
            <a:r>
              <a:rPr lang="en-US" sz="1600" dirty="0" err="1">
                <a:latin typeface="Times New Roman" pitchFamily="18" charset="0"/>
                <a:cs typeface="Times New Roman" pitchFamily="18" charset="0"/>
              </a:rPr>
              <a:t>Pomponi</a:t>
            </a:r>
            <a:r>
              <a:rPr lang="en-US" sz="1600" dirty="0">
                <a:latin typeface="Times New Roman" pitchFamily="18" charset="0"/>
                <a:cs typeface="Times New Roman" pitchFamily="18" charset="0"/>
              </a:rPr>
              <a:t>, S. (2015). </a:t>
            </a:r>
            <a:r>
              <a:rPr lang="en-US" sz="1600" i="1" dirty="0">
                <a:latin typeface="Times New Roman" pitchFamily="18" charset="0"/>
                <a:cs typeface="Times New Roman" pitchFamily="18" charset="0"/>
              </a:rPr>
              <a:t>Influencer Marketing For Dummies</a:t>
            </a:r>
            <a:r>
              <a:rPr lang="en-US" sz="1600" dirty="0">
                <a:latin typeface="Times New Roman" pitchFamily="18" charset="0"/>
                <a:cs typeface="Times New Roman" pitchFamily="18" charset="0"/>
              </a:rPr>
              <a:t>. John Wiley &amp; Sons.</a:t>
            </a:r>
          </a:p>
          <a:p>
            <a:r>
              <a:rPr lang="en-US" sz="1600" i="1" dirty="0">
                <a:latin typeface="Times New Roman" pitchFamily="18" charset="0"/>
                <a:cs typeface="Times New Roman" pitchFamily="18" charset="0"/>
              </a:rPr>
              <a:t>Six Senses Hotels Resorts Spas</a:t>
            </a:r>
            <a:r>
              <a:rPr lang="en-US" sz="1600" dirty="0">
                <a:latin typeface="Times New Roman" pitchFamily="18" charset="0"/>
                <a:cs typeface="Times New Roman" pitchFamily="18" charset="0"/>
              </a:rPr>
              <a:t>. (2023, March 31). InterContinental Hotels Group PLC. https://www.ihgplc.com/en/our-brands/six-senses</a:t>
            </a:r>
          </a:p>
          <a:p>
            <a:r>
              <a:rPr lang="en-US" sz="1600" dirty="0">
                <a:latin typeface="Times New Roman" pitchFamily="18" charset="0"/>
                <a:cs typeface="Times New Roman" pitchFamily="18" charset="0"/>
              </a:rPr>
              <a:t>Smith, A. (2015). </a:t>
            </a:r>
            <a:r>
              <a:rPr lang="en-US" sz="1600" i="1" dirty="0">
                <a:latin typeface="Times New Roman" pitchFamily="18" charset="0"/>
                <a:cs typeface="Times New Roman" pitchFamily="18" charset="0"/>
              </a:rPr>
              <a:t>Hotel World</a:t>
            </a:r>
            <a:r>
              <a:rPr lang="en-US" sz="1600" dirty="0">
                <a:latin typeface="Times New Roman" pitchFamily="18" charset="0"/>
                <a:cs typeface="Times New Roman" pitchFamily="18" charset="0"/>
              </a:rPr>
              <a:t>. Penguin UK.</a:t>
            </a:r>
          </a:p>
          <a:p>
            <a:endParaRPr lang="en-US" sz="1600" dirty="0">
              <a:latin typeface="Times New Roman" pitchFamily="18" charset="0"/>
              <a:cs typeface="Times New Roman" pitchFamily="18" charset="0"/>
            </a:endParaRPr>
          </a:p>
        </p:txBody>
      </p:sp>
    </p:spTree>
    <p:extLst>
      <p:ext uri="{BB962C8B-B14F-4D97-AF65-F5344CB8AC3E}">
        <p14:creationId xmlns:p14="http://schemas.microsoft.com/office/powerpoint/2010/main" val="958974194"/>
      </p:ext>
    </p:extLst>
  </p:cSld>
  <p:clrMapOvr>
    <a:masterClrMapping/>
  </p:clrMapOvr>
</p:sld>
</file>

<file path=ppt/theme/theme1.xml><?xml version="1.0" encoding="utf-8"?>
<a:theme xmlns:a="http://schemas.openxmlformats.org/drawingml/2006/main" name="XL Hotel Marketing by Slidesgo">
  <a:themeElements>
    <a:clrScheme name="Simple Light">
      <a:dk1>
        <a:srgbClr val="000000"/>
      </a:dk1>
      <a:lt1>
        <a:srgbClr val="FFFFFF"/>
      </a:lt1>
      <a:dk2>
        <a:srgbClr val="337E90"/>
      </a:dk2>
      <a:lt2>
        <a:srgbClr val="9FC3CB"/>
      </a:lt2>
      <a:accent1>
        <a:srgbClr val="E1E7EC"/>
      </a:accent1>
      <a:accent2>
        <a:srgbClr val="212121"/>
      </a:accent2>
      <a:accent3>
        <a:srgbClr val="78909C"/>
      </a:accent3>
      <a:accent4>
        <a:srgbClr val="D7DFE5"/>
      </a:accent4>
      <a:accent5>
        <a:srgbClr val="9FC3CB"/>
      </a:accent5>
      <a:accent6>
        <a:srgbClr val="78909C"/>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TotalTime>
  <Words>3162</Words>
  <Application>Microsoft Office PowerPoint</Application>
  <PresentationFormat>On-screen Show (16:9)</PresentationFormat>
  <Paragraphs>147</Paragraphs>
  <Slides>11</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Lato</vt:lpstr>
      <vt:lpstr>Arial</vt:lpstr>
      <vt:lpstr>Josefin Sans Medium</vt:lpstr>
      <vt:lpstr>Poppins</vt:lpstr>
      <vt:lpstr>Lato Light</vt:lpstr>
      <vt:lpstr>Wingdings</vt:lpstr>
      <vt:lpstr>Josefin Sans</vt:lpstr>
      <vt:lpstr>Roboto Light</vt:lpstr>
      <vt:lpstr>Times New Roman</vt:lpstr>
      <vt:lpstr>XL Hotel Marketing by Slidesgo</vt:lpstr>
      <vt:lpstr>Module: Marketing Essentials  Module code: BMIH4005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Marketing Essentials  Module code: BMIH4005</dc:title>
  <dc:creator>Mojnu miah</dc:creator>
  <cp:lastModifiedBy>Mojnu miah</cp:lastModifiedBy>
  <cp:revision>1</cp:revision>
  <dcterms:modified xsi:type="dcterms:W3CDTF">2023-05-26T12:15:53Z</dcterms:modified>
</cp:coreProperties>
</file>