
<file path=[Content_Types].xml><?xml version="1.0" encoding="utf-8"?>
<Types xmlns="http://schemas.openxmlformats.org/package/2006/content-types">
  <Default ContentType="application/x-fontdata" Extension="fntdata"/>
  <Default ContentType="image/gif" Extension="gif"/>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Lst>
  <p:sldSz cx="18288000" cy="10287000"/>
  <p:notesSz cx="6858000" cy="9144000"/>
  <p:embeddedFontLst>
    <p:embeddedFont>
      <p:font typeface="Arial MT Pro" charset="1" panose="020B0502020202020204"/>
      <p:regular r:id="rId36"/>
    </p:embeddedFont>
    <p:embeddedFont>
      <p:font typeface="Trebuchet MS" charset="1" panose="020B0603020202020204"/>
      <p:regular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fonts/font36.fntdata" Type="http://schemas.openxmlformats.org/officeDocument/2006/relationships/font"/><Relationship Id="rId37" Target="fonts/font37.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media/image3.jpeg" Type="http://schemas.openxmlformats.org/officeDocument/2006/relationships/image"/><Relationship Id="rId4" Target="../media/image4.png" Type="http://schemas.openxmlformats.org/officeDocument/2006/relationships/image"/><Relationship Id="rId5" Target="../media/image5.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jpeg" Type="http://schemas.openxmlformats.org/officeDocument/2006/relationships/image"/><Relationship Id="rId3" Target="https://www.walesonline.co.uk/news/education/nearly-200-schools-shut-wales-15722574" TargetMode="External" Type="http://schemas.openxmlformats.org/officeDocument/2006/relationships/hyperlink"/></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jpeg" Type="http://schemas.openxmlformats.org/officeDocument/2006/relationships/image"/><Relationship Id="rId4" Target="../media/image9.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jpeg" Type="http://schemas.openxmlformats.org/officeDocument/2006/relationships/image"/><Relationship Id="rId4" Target="../media/image12.png" Type="http://schemas.openxmlformats.org/officeDocument/2006/relationships/image"/><Relationship Id="rId5" Target="../media/image13.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jpeg" Type="http://schemas.openxmlformats.org/officeDocument/2006/relationships/image"/><Relationship Id="rId3" Target="../media/image15.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png" Type="http://schemas.openxmlformats.org/officeDocument/2006/relationships/image"/><Relationship Id="rId3" Target="../media/image17.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 Id="rId3" Target="../media/image19.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18.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png" Type="http://schemas.openxmlformats.org/officeDocument/2006/relationships/image"/><Relationship Id="rId3" Target="../media/image19.png" Type="http://schemas.openxmlformats.org/officeDocument/2006/relationships/image"/><Relationship Id="rId4" Target="../media/image18.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http://www.bbc.co.uk/news/uk-wales-36782740" TargetMode="External" Type="http://schemas.openxmlformats.org/officeDocument/2006/relationships/hyperlink"/><Relationship Id="rId3" Target="http://www.itv.com/news/wales/2016-02-17/xx-schools-facing-closure-in-wales-this-year/" TargetMode="External" Type="http://schemas.openxmlformats.org/officeDocument/2006/relationships/hyperlink"/><Relationship Id="rId4" Target="http://www.bbc.co.uk/news/uk-wales-36782740" TargetMode="External" Type="http://schemas.openxmlformats.org/officeDocument/2006/relationships/hyperlink"/><Relationship Id="rId5" Target="http://www.itv.com/news/wales/2016-02-17/xx-schools-facing-closure-in-wales-this-year/" TargetMode="External" Type="http://schemas.openxmlformats.org/officeDocument/2006/relationships/hyperlink"/><Relationship Id="rId6" Target="../media/image22.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https://llyw.cymru/sites/default/files/publications/2018-10/cod-trefniadaeth-ysgolion-fersiwn-diwygiedig.pdf" TargetMode="External" Type="http://schemas.openxmlformats.org/officeDocument/2006/relationships/hyperlink"/><Relationship Id="rId3" Target="https://gov.wales/sites/default/files/publications/2018-10/school-organisation-code-second-edition.pdf" TargetMode="External" Type="http://schemas.openxmlformats.org/officeDocument/2006/relationships/hyperlink"/></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gif"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4.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6.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estyn.llyw.cymru/adroddiadau-thematig/ysgolion-ffederal-nodweddion-cyffredin-ffedereiddio-effeithiol?_ga=2.62244264.524643613.1605607416-1416360169.1542195064" TargetMode="External" Type="http://schemas.openxmlformats.org/officeDocument/2006/relationships/hyperlink"/><Relationship Id="rId3" Target="https://www.estyn.gov.wales/thematic-report/federated-schools-common-features-effective-federation" TargetMode="External" Type="http://schemas.openxmlformats.org/officeDocument/2006/relationships/hyperlink"/><Relationship Id="rId4" Target="../media/image28.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jpe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0.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1.png" Type="http://schemas.openxmlformats.org/officeDocument/2006/relationships/image"/><Relationship Id="rId3" Target="../media/image32.jpeg" Type="http://schemas.openxmlformats.org/officeDocument/2006/relationships/image"/><Relationship Id="rId4" Target="../media/image33.jpeg" Type="http://schemas.openxmlformats.org/officeDocument/2006/relationships/image"/><Relationship Id="rId5" Target="../media/image34.jpeg" Type="http://schemas.openxmlformats.org/officeDocument/2006/relationships/image"/><Relationship Id="rId6" Target="../media/image35.jpeg" Type="http://schemas.openxmlformats.org/officeDocument/2006/relationships/image"/><Relationship Id="rId7" Target="../media/image36.jpe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educationbuildings.wales/welsh-government-21st-century-schools-and-colleges-programme-and-wepco-mim-programme-update/" TargetMode="External" Type="http://schemas.openxmlformats.org/officeDocument/2006/relationships/hyperlink"/><Relationship Id="rId3" Target="https://www.educationbuildings.wales/welsh-government-21st-century-schools-and-colleges-programme-and-wepco-mim-programme-update/" TargetMode="External" Type="http://schemas.openxmlformats.org/officeDocument/2006/relationships/hyperlink"/><Relationship Id="rId4" Target="../media/image22.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http://www.bbc.co.uk/news/av/magazine-40485293/the-futuristic-school-where-you-re-always-on-camera" TargetMode="External" Type="http://schemas.openxmlformats.org/officeDocument/2006/relationships/hyperlink"/><Relationship Id="rId3" Target="../media/image37.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estyn.gov.wales/sites/www.estyn.gov.wales/files/documents/Federated%20schools%20en.pdf" TargetMode="External" Type="http://schemas.openxmlformats.org/officeDocument/2006/relationships/hyperlink"/><Relationship Id="rId3" Target="https://www.estyn.gov.wales/sites/default/files/documents/School%20size%20and%20educational%20effectiveness%20-%20December%202013.pdf" TargetMode="External" Type="http://schemas.openxmlformats.org/officeDocument/2006/relationships/hyperlink"/><Relationship Id="rId4" Target="http://learning.gov.wales/docs/learningwales/publications/130123transformingen.pdf" TargetMode="External" Type="http://schemas.openxmlformats.org/officeDocument/2006/relationships/hyperlink"/><Relationship Id="rId5" Target="http://www.iwa.wales/wp-content/uploads/2016/04/schoolclosurefinal.pdf" TargetMode="External" Type="http://schemas.openxmlformats.org/officeDocument/2006/relationships/hyperlink"/><Relationship Id="rId6" Target="http://www.assembly.wales/Laid%20Documents/SUB-LD9303%20-%20School%20Organisation%20Code-29042013-245748/sub-ld9303-e-English.pdf" TargetMode="External" Type="http://schemas.openxmlformats.org/officeDocument/2006/relationships/hyperlink"/><Relationship Id="rId7" Target="https://gov.wales/docs/dcells/publications/140522-guidance-on-federation-of-schools-en.pdf" TargetMode="External" Type="http://schemas.openxmlformats.org/officeDocument/2006/relationships/hyperlink"/><Relationship Id="rId8" Target="http://21stcenturyschools.org/projects/south-wales/tygwyn/?lang=en"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3" id="3"/>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4" id="4"/>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5" id="5"/>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sp>
        <p:nvSpPr>
          <p:cNvPr name="AutoShape 6" id="6"/>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7" id="7"/>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grpSp>
        <p:nvGrpSpPr>
          <p:cNvPr name="Group 8" id="8"/>
          <p:cNvGrpSpPr/>
          <p:nvPr/>
        </p:nvGrpSpPr>
        <p:grpSpPr>
          <a:xfrm rot="0">
            <a:off x="1439048" y="1426763"/>
            <a:ext cx="8740079" cy="7433475"/>
            <a:chOff x="0" y="0"/>
            <a:chExt cx="11653438" cy="9911300"/>
          </a:xfrm>
        </p:grpSpPr>
        <p:grpSp>
          <p:nvGrpSpPr>
            <p:cNvPr name="Group 9" id="9"/>
            <p:cNvGrpSpPr/>
            <p:nvPr/>
          </p:nvGrpSpPr>
          <p:grpSpPr>
            <a:xfrm rot="0">
              <a:off x="0" y="0"/>
              <a:ext cx="11653438" cy="8983626"/>
              <a:chOff x="0" y="0"/>
              <a:chExt cx="8286889" cy="6388356"/>
            </a:xfrm>
          </p:grpSpPr>
          <p:sp>
            <p:nvSpPr>
              <p:cNvPr name="Freeform 10" id="10"/>
              <p:cNvSpPr/>
              <p:nvPr/>
            </p:nvSpPr>
            <p:spPr>
              <a:xfrm flipH="false" flipV="false" rot="0">
                <a:off x="0" y="0"/>
                <a:ext cx="8286890" cy="6388356"/>
              </a:xfrm>
              <a:custGeom>
                <a:avLst/>
                <a:gdLst/>
                <a:ahLst/>
                <a:cxnLst/>
                <a:rect r="r" b="b" t="t" l="l"/>
                <a:pathLst>
                  <a:path h="6388356" w="8286890">
                    <a:moveTo>
                      <a:pt x="0" y="0"/>
                    </a:moveTo>
                    <a:lnTo>
                      <a:pt x="8286890" y="0"/>
                    </a:lnTo>
                    <a:lnTo>
                      <a:pt x="8286890" y="6388356"/>
                    </a:lnTo>
                    <a:lnTo>
                      <a:pt x="0" y="6388356"/>
                    </a:lnTo>
                    <a:close/>
                  </a:path>
                </a:pathLst>
              </a:custGeom>
              <a:solidFill>
                <a:srgbClr val="000000">
                  <a:alpha val="0"/>
                </a:srgbClr>
              </a:solidFill>
            </p:spPr>
          </p:sp>
          <p:sp>
            <p:nvSpPr>
              <p:cNvPr name="TextBox 11" id="11"/>
              <p:cNvSpPr txBox="true"/>
              <p:nvPr/>
            </p:nvSpPr>
            <p:spPr>
              <a:xfrm>
                <a:off x="0" y="-123825"/>
                <a:ext cx="8286889" cy="6512181"/>
              </a:xfrm>
              <a:prstGeom prst="rect">
                <a:avLst/>
              </a:prstGeom>
            </p:spPr>
            <p:txBody>
              <a:bodyPr anchor="b" rtlCol="false" tIns="0" lIns="0" bIns="0" rIns="0"/>
              <a:lstStyle/>
              <a:p>
                <a:pPr algn="ctr">
                  <a:lnSpc>
                    <a:spcPts val="7398"/>
                  </a:lnSpc>
                </a:pPr>
                <a:r>
                  <a:rPr lang="en-US" sz="6165">
                    <a:solidFill>
                      <a:srgbClr val="000000"/>
                    </a:solidFill>
                    <a:latin typeface="Arial MT Pro"/>
                    <a:ea typeface="Arial MT Pro"/>
                    <a:cs typeface="Arial MT Pro"/>
                    <a:sym typeface="Arial MT Pro"/>
                  </a:rPr>
                  <a:t>ECES4001C </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Addysg Ddoe, Heddiw, Y fory</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Education Past, Present, Future</a:t>
                </a:r>
              </a:p>
            </p:txBody>
          </p:sp>
        </p:grpSp>
        <p:grpSp>
          <p:nvGrpSpPr>
            <p:cNvPr name="Group 12" id="12"/>
            <p:cNvGrpSpPr/>
            <p:nvPr/>
          </p:nvGrpSpPr>
          <p:grpSpPr>
            <a:xfrm rot="0">
              <a:off x="1097280" y="9246328"/>
              <a:ext cx="9458878" cy="664972"/>
              <a:chOff x="0" y="0"/>
              <a:chExt cx="6726313" cy="472869"/>
            </a:xfrm>
          </p:grpSpPr>
          <p:sp>
            <p:nvSpPr>
              <p:cNvPr name="Freeform 13" id="13"/>
              <p:cNvSpPr/>
              <p:nvPr/>
            </p:nvSpPr>
            <p:spPr>
              <a:xfrm flipH="false" flipV="false" rot="0">
                <a:off x="0" y="0"/>
                <a:ext cx="6726313" cy="472869"/>
              </a:xfrm>
              <a:custGeom>
                <a:avLst/>
                <a:gdLst/>
                <a:ahLst/>
                <a:cxnLst/>
                <a:rect r="r" b="b" t="t" l="l"/>
                <a:pathLst>
                  <a:path h="472869" w="6726313">
                    <a:moveTo>
                      <a:pt x="0" y="0"/>
                    </a:moveTo>
                    <a:lnTo>
                      <a:pt x="6726313" y="0"/>
                    </a:lnTo>
                    <a:lnTo>
                      <a:pt x="6726313" y="472869"/>
                    </a:lnTo>
                    <a:lnTo>
                      <a:pt x="0" y="472869"/>
                    </a:lnTo>
                    <a:close/>
                  </a:path>
                </a:pathLst>
              </a:custGeom>
              <a:solidFill>
                <a:srgbClr val="000000">
                  <a:alpha val="0"/>
                </a:srgbClr>
              </a:solidFill>
            </p:spPr>
          </p:sp>
          <p:sp>
            <p:nvSpPr>
              <p:cNvPr name="TextBox 14" id="14"/>
              <p:cNvSpPr txBox="true"/>
              <p:nvPr/>
            </p:nvSpPr>
            <p:spPr>
              <a:xfrm>
                <a:off x="0" y="-57150"/>
                <a:ext cx="6726313" cy="530019"/>
              </a:xfrm>
              <a:prstGeom prst="rect">
                <a:avLst/>
              </a:prstGeom>
            </p:spPr>
            <p:txBody>
              <a:bodyPr anchor="t" rtlCol="false" tIns="0" lIns="0" bIns="0" rIns="0"/>
              <a:lstStyle/>
              <a:p>
                <a:pPr algn="ctr">
                  <a:lnSpc>
                    <a:spcPts val="3240"/>
                  </a:lnSpc>
                </a:pPr>
                <a:r>
                  <a:rPr lang="en-US" sz="2700">
                    <a:solidFill>
                      <a:srgbClr val="000000"/>
                    </a:solidFill>
                    <a:latin typeface="Arial MT Pro"/>
                    <a:ea typeface="Arial MT Pro"/>
                    <a:cs typeface="Arial MT Pro"/>
                    <a:sym typeface="Arial MT Pro"/>
                  </a:rPr>
                  <a:t>Sesiwn 6 / Session 6</a:t>
                </a:r>
              </a:p>
            </p:txBody>
          </p:sp>
        </p:grpSp>
      </p:grpSp>
      <p:grpSp>
        <p:nvGrpSpPr>
          <p:cNvPr name="Group 15" id="15"/>
          <p:cNvGrpSpPr/>
          <p:nvPr/>
        </p:nvGrpSpPr>
        <p:grpSpPr>
          <a:xfrm rot="0">
            <a:off x="11664859" y="-248206"/>
            <a:ext cx="10783412" cy="10783412"/>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5046" t="0" r="-25046" b="0"/>
              </a:stretch>
            </a:blipFill>
          </p:spPr>
        </p:sp>
      </p:grpSp>
    </p:spTree>
  </p:cSld>
  <p:clrMapOvr>
    <a:masterClrMapping/>
  </p:clrMapOvr>
</p:sld>
</file>

<file path=ppt/slides/slide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6" y="3277079"/>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Deall cyfnodau allweddol a diwygiadau allweddol yn hanes addysg yng Nghymru a’r Deyrnas Unedig. </a:t>
            </a:r>
          </a:p>
          <a:p>
            <a:pPr algn="l" marL="868680" indent="-434340" lvl="1">
              <a:lnSpc>
                <a:spcPts val="5759"/>
              </a:lnSpc>
            </a:pPr>
          </a:p>
        </p:txBody>
      </p:sp>
      <p:sp>
        <p:nvSpPr>
          <p:cNvPr name="TextBox 4" id="4"/>
          <p:cNvSpPr txBox="true"/>
          <p:nvPr/>
        </p:nvSpPr>
        <p:spPr>
          <a:xfrm rot="0">
            <a:off x="9406890" y="3277079"/>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Understand key periods and reforms in the history of education in Wales and the UK. </a:t>
            </a:r>
          </a:p>
          <a:p>
            <a:pPr algn="l" marL="868680" indent="-434340" lvl="1">
              <a:lnSpc>
                <a:spcPts val="5759"/>
              </a:lnSpc>
            </a:pP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632091"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632091" y="343235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Dadansoddi natur ddadleuol safbwyntiau addysgol.  </a:t>
            </a:r>
          </a:p>
          <a:p>
            <a:pPr algn="l" marL="868680" indent="-434340" lvl="1">
              <a:lnSpc>
                <a:spcPts val="5759"/>
              </a:lnSpc>
            </a:pPr>
          </a:p>
        </p:txBody>
      </p:sp>
      <p:sp>
        <p:nvSpPr>
          <p:cNvPr name="TextBox 4" id="4"/>
          <p:cNvSpPr txBox="true"/>
          <p:nvPr/>
        </p:nvSpPr>
        <p:spPr>
          <a:xfrm rot="0">
            <a:off x="9251045"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Analyse the contested nature of educational perspectives.  </a:t>
            </a:r>
          </a:p>
          <a:p>
            <a:pPr algn="l" marL="868680" indent="-434340" lvl="1">
              <a:lnSpc>
                <a:spcPts val="5759"/>
              </a:lnSpc>
            </a:pP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345659"/>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Adnabod gwerthoedd sydd wrth wraidd addysg, addysgu a dysgu yng Nghymru, y Deyrnas Unedig a’r byd.</a:t>
            </a:r>
          </a:p>
          <a:p>
            <a:pPr algn="l" marL="868680" indent="-434340" lvl="1">
              <a:lnSpc>
                <a:spcPts val="5759"/>
              </a:lnSpc>
            </a:pPr>
          </a:p>
        </p:txBody>
      </p:sp>
      <p:sp>
        <p:nvSpPr>
          <p:cNvPr name="TextBox 4" id="4"/>
          <p:cNvSpPr txBox="true"/>
          <p:nvPr/>
        </p:nvSpPr>
        <p:spPr>
          <a:xfrm rot="0">
            <a:off x="9406891" y="3345659"/>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Identify values which underpin education, teaching and learning in Wales, UK and the world.  </a:t>
            </a:r>
          </a:p>
          <a:p>
            <a:pPr algn="l" marL="868680" indent="-434340" lvl="1">
              <a:lnSpc>
                <a:spcPts val="5759"/>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725402" y="773921"/>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Materion</a:t>
            </a:r>
          </a:p>
          <a:p>
            <a:pPr algn="ctr">
              <a:lnSpc>
                <a:spcPts val="6480"/>
              </a:lnSpc>
            </a:pPr>
            <a:r>
              <a:rPr lang="en-US" sz="5400">
                <a:solidFill>
                  <a:srgbClr val="000000"/>
                </a:solidFill>
                <a:latin typeface="Trebuchet MS"/>
                <a:ea typeface="Trebuchet MS"/>
                <a:cs typeface="Trebuchet MS"/>
                <a:sym typeface="Trebuchet MS"/>
              </a:rPr>
              <a:t>Issues</a:t>
            </a:r>
          </a:p>
        </p:txBody>
      </p:sp>
      <p:sp>
        <p:nvSpPr>
          <p:cNvPr name="TextBox 4" id="4"/>
          <p:cNvSpPr txBox="true"/>
          <p:nvPr/>
        </p:nvSpPr>
        <p:spPr>
          <a:xfrm rot="0">
            <a:off x="1107441" y="3509424"/>
            <a:ext cx="5426964" cy="4971096"/>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Cau ysgolion bach</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Ffederaleiddio ysgolion</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Ysgolion yr 21ain Ganrif</a:t>
            </a:r>
          </a:p>
        </p:txBody>
      </p:sp>
      <p:sp>
        <p:nvSpPr>
          <p:cNvPr name="TextBox 5" id="5"/>
          <p:cNvSpPr txBox="true"/>
          <p:nvPr/>
        </p:nvSpPr>
        <p:spPr>
          <a:xfrm rot="0">
            <a:off x="8010560" y="3625871"/>
            <a:ext cx="5426964" cy="4938321"/>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Small school closures</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School Federalisation</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21ˢᵗ Century schools</a:t>
            </a:r>
          </a:p>
        </p:txBody>
      </p:sp>
      <p:grpSp>
        <p:nvGrpSpPr>
          <p:cNvPr name="Group 6" id="6"/>
          <p:cNvGrpSpPr>
            <a:grpSpLocks noChangeAspect="true"/>
          </p:cNvGrpSpPr>
          <p:nvPr/>
        </p:nvGrpSpPr>
        <p:grpSpPr>
          <a:xfrm rot="0">
            <a:off x="13674605" y="5457005"/>
            <a:ext cx="4289630" cy="2859754"/>
            <a:chOff x="0" y="0"/>
            <a:chExt cx="4234010" cy="2822674"/>
          </a:xfrm>
        </p:grpSpPr>
        <p:sp>
          <p:nvSpPr>
            <p:cNvPr name="Freeform 7" id="7" descr="Visiting Small Town America ~ Diamond Point School ..."/>
            <p:cNvSpPr/>
            <p:nvPr/>
          </p:nvSpPr>
          <p:spPr>
            <a:xfrm flipH="false" flipV="false" rot="0">
              <a:off x="0" y="0"/>
              <a:ext cx="4234053" cy="2822702"/>
            </a:xfrm>
            <a:custGeom>
              <a:avLst/>
              <a:gdLst/>
              <a:ahLst/>
              <a:cxnLst/>
              <a:rect r="r" b="b" t="t" l="l"/>
              <a:pathLst>
                <a:path h="2822702" w="4234053">
                  <a:moveTo>
                    <a:pt x="0" y="0"/>
                  </a:moveTo>
                  <a:lnTo>
                    <a:pt x="4234053" y="0"/>
                  </a:lnTo>
                  <a:lnTo>
                    <a:pt x="4234053" y="2822702"/>
                  </a:lnTo>
                  <a:lnTo>
                    <a:pt x="0" y="2822702"/>
                  </a:lnTo>
                  <a:lnTo>
                    <a:pt x="0" y="0"/>
                  </a:lnTo>
                  <a:close/>
                </a:path>
              </a:pathLst>
            </a:custGeom>
            <a:blipFill>
              <a:blip r:embed="rId2"/>
              <a:stretch>
                <a:fillRect l="-49" t="0" r="-48" b="0"/>
              </a:stretch>
            </a:blipFill>
          </p:spPr>
        </p:sp>
      </p:grpSp>
      <p:grpSp>
        <p:nvGrpSpPr>
          <p:cNvPr name="Group 8" id="8"/>
          <p:cNvGrpSpPr>
            <a:grpSpLocks noChangeAspect="true"/>
          </p:cNvGrpSpPr>
          <p:nvPr/>
        </p:nvGrpSpPr>
        <p:grpSpPr>
          <a:xfrm rot="0">
            <a:off x="13674605" y="2724344"/>
            <a:ext cx="4289630" cy="2427861"/>
            <a:chOff x="0" y="0"/>
            <a:chExt cx="4974464" cy="2815466"/>
          </a:xfrm>
        </p:grpSpPr>
        <p:sp>
          <p:nvSpPr>
            <p:cNvPr name="Freeform 9" id="9" descr="Small Schools Association of South Australia Inc ..."/>
            <p:cNvSpPr/>
            <p:nvPr/>
          </p:nvSpPr>
          <p:spPr>
            <a:xfrm flipH="false" flipV="false" rot="0">
              <a:off x="0" y="0"/>
              <a:ext cx="4974463" cy="2815463"/>
            </a:xfrm>
            <a:custGeom>
              <a:avLst/>
              <a:gdLst/>
              <a:ahLst/>
              <a:cxnLst/>
              <a:rect r="r" b="b" t="t" l="l"/>
              <a:pathLst>
                <a:path h="2815463" w="4974463">
                  <a:moveTo>
                    <a:pt x="0" y="0"/>
                  </a:moveTo>
                  <a:lnTo>
                    <a:pt x="4974463" y="0"/>
                  </a:lnTo>
                  <a:lnTo>
                    <a:pt x="4974463" y="2815463"/>
                  </a:lnTo>
                  <a:lnTo>
                    <a:pt x="0" y="2815463"/>
                  </a:lnTo>
                  <a:lnTo>
                    <a:pt x="0" y="0"/>
                  </a:lnTo>
                  <a:close/>
                </a:path>
              </a:pathLst>
            </a:custGeom>
            <a:blipFill>
              <a:blip r:embed="rId3"/>
              <a:stretch>
                <a:fillRect l="0" t="-80" r="0" b="-80"/>
              </a:stretch>
            </a:blipFill>
          </p:spPr>
        </p:sp>
      </p:grpSp>
      <p:grpSp>
        <p:nvGrpSpPr>
          <p:cNvPr name="Group 10" id="10"/>
          <p:cNvGrpSpPr>
            <a:grpSpLocks noChangeAspect="true"/>
          </p:cNvGrpSpPr>
          <p:nvPr/>
        </p:nvGrpSpPr>
        <p:grpSpPr>
          <a:xfrm rot="0">
            <a:off x="14323920" y="8480520"/>
            <a:ext cx="2991000" cy="1780032"/>
            <a:chOff x="0" y="0"/>
            <a:chExt cx="3988000" cy="2373376"/>
          </a:xfrm>
        </p:grpSpPr>
        <p:sp>
          <p:nvSpPr>
            <p:cNvPr name="Freeform 11" id="11" descr="SOS - Save Our School | Save Keills Primary School from ..."/>
            <p:cNvSpPr/>
            <p:nvPr/>
          </p:nvSpPr>
          <p:spPr>
            <a:xfrm flipH="false" flipV="false" rot="0">
              <a:off x="0" y="0"/>
              <a:ext cx="3988054" cy="2373376"/>
            </a:xfrm>
            <a:custGeom>
              <a:avLst/>
              <a:gdLst/>
              <a:ahLst/>
              <a:cxnLst/>
              <a:rect r="r" b="b" t="t" l="l"/>
              <a:pathLst>
                <a:path h="2373376" w="3988054">
                  <a:moveTo>
                    <a:pt x="0" y="0"/>
                  </a:moveTo>
                  <a:lnTo>
                    <a:pt x="3988054" y="0"/>
                  </a:lnTo>
                  <a:lnTo>
                    <a:pt x="3988054" y="2373376"/>
                  </a:lnTo>
                  <a:lnTo>
                    <a:pt x="0" y="2373376"/>
                  </a:lnTo>
                  <a:lnTo>
                    <a:pt x="0" y="0"/>
                  </a:lnTo>
                  <a:close/>
                </a:path>
              </a:pathLst>
            </a:custGeom>
            <a:blipFill>
              <a:blip r:embed="rId4"/>
              <a:stretch>
                <a:fillRect l="0" t="0" r="1" b="0"/>
              </a:stretch>
            </a:blipFill>
          </p:spPr>
        </p:sp>
      </p:grpSp>
      <p:grpSp>
        <p:nvGrpSpPr>
          <p:cNvPr name="Group 12" id="12"/>
          <p:cNvGrpSpPr>
            <a:grpSpLocks noChangeAspect="true"/>
          </p:cNvGrpSpPr>
          <p:nvPr/>
        </p:nvGrpSpPr>
        <p:grpSpPr>
          <a:xfrm rot="0">
            <a:off x="13674605" y="389588"/>
            <a:ext cx="4289630" cy="2032158"/>
            <a:chOff x="0" y="0"/>
            <a:chExt cx="5719506" cy="2709544"/>
          </a:xfrm>
        </p:grpSpPr>
        <p:sp>
          <p:nvSpPr>
            <p:cNvPr name="Freeform 13" id="13" descr="Devonshire House Prep | Case Studies | Constellations"/>
            <p:cNvSpPr/>
            <p:nvPr/>
          </p:nvSpPr>
          <p:spPr>
            <a:xfrm flipH="false" flipV="false" rot="0">
              <a:off x="0" y="0"/>
              <a:ext cx="5719445" cy="2709545"/>
            </a:xfrm>
            <a:custGeom>
              <a:avLst/>
              <a:gdLst/>
              <a:ahLst/>
              <a:cxnLst/>
              <a:rect r="r" b="b" t="t" l="l"/>
              <a:pathLst>
                <a:path h="2709545" w="5719445">
                  <a:moveTo>
                    <a:pt x="0" y="0"/>
                  </a:moveTo>
                  <a:lnTo>
                    <a:pt x="5719445" y="0"/>
                  </a:lnTo>
                  <a:lnTo>
                    <a:pt x="5719445" y="2709545"/>
                  </a:lnTo>
                  <a:lnTo>
                    <a:pt x="0" y="2709545"/>
                  </a:lnTo>
                  <a:lnTo>
                    <a:pt x="0" y="0"/>
                  </a:lnTo>
                  <a:close/>
                </a:path>
              </a:pathLst>
            </a:custGeom>
            <a:blipFill>
              <a:blip r:embed="rId5"/>
              <a:stretch>
                <a:fillRect l="-70" t="0" r="-71" b="0"/>
              </a:stretch>
            </a:blipFill>
          </p:spPr>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024750" y="650049"/>
            <a:ext cx="12238500" cy="1562100"/>
          </a:xfrm>
          <a:prstGeom prst="rect">
            <a:avLst/>
          </a:prstGeom>
        </p:spPr>
        <p:txBody>
          <a:bodyPr anchor="t" rtlCol="false" tIns="0" lIns="0" bIns="0" rIns="0">
            <a:spAutoFit/>
          </a:bodyPr>
          <a:lstStyle/>
          <a:p>
            <a:pPr algn="ctr">
              <a:lnSpc>
                <a:spcPts val="6120"/>
              </a:lnSpc>
            </a:pPr>
            <a:r>
              <a:rPr lang="en-US" sz="5100">
                <a:solidFill>
                  <a:srgbClr val="000000"/>
                </a:solidFill>
                <a:latin typeface="Trebuchet MS"/>
                <a:ea typeface="Trebuchet MS"/>
                <a:cs typeface="Trebuchet MS"/>
                <a:sym typeface="Trebuchet MS"/>
              </a:rPr>
              <a:t>Cau Ysgolion Bach</a:t>
            </a:r>
          </a:p>
          <a:p>
            <a:pPr algn="ctr">
              <a:lnSpc>
                <a:spcPts val="6120"/>
              </a:lnSpc>
            </a:pPr>
            <a:r>
              <a:rPr lang="en-US" sz="5100">
                <a:solidFill>
                  <a:srgbClr val="000000"/>
                </a:solidFill>
                <a:latin typeface="Trebuchet MS"/>
                <a:ea typeface="Trebuchet MS"/>
                <a:cs typeface="Trebuchet MS"/>
                <a:sym typeface="Trebuchet MS"/>
              </a:rPr>
              <a:t>Small School Closures</a:t>
            </a:r>
          </a:p>
        </p:txBody>
      </p:sp>
      <p:grpSp>
        <p:nvGrpSpPr>
          <p:cNvPr name="Group 3" id="3"/>
          <p:cNvGrpSpPr>
            <a:grpSpLocks noChangeAspect="true"/>
          </p:cNvGrpSpPr>
          <p:nvPr/>
        </p:nvGrpSpPr>
        <p:grpSpPr>
          <a:xfrm rot="0">
            <a:off x="4283460" y="2937539"/>
            <a:ext cx="9721080" cy="5292588"/>
            <a:chOff x="0" y="0"/>
            <a:chExt cx="12961440" cy="7056784"/>
          </a:xfrm>
        </p:grpSpPr>
        <p:sp>
          <p:nvSpPr>
            <p:cNvPr name="Freeform 4" id="4" descr="http://news.bbc.co.uk/media/images/44392000/jpg/_44392672_schoolprotest8.jpg"/>
            <p:cNvSpPr/>
            <p:nvPr/>
          </p:nvSpPr>
          <p:spPr>
            <a:xfrm flipH="false" flipV="false" rot="0">
              <a:off x="0" y="0"/>
              <a:ext cx="12961493" cy="7056755"/>
            </a:xfrm>
            <a:custGeom>
              <a:avLst/>
              <a:gdLst/>
              <a:ahLst/>
              <a:cxnLst/>
              <a:rect r="r" b="b" t="t" l="l"/>
              <a:pathLst>
                <a:path h="7056755" w="12961493">
                  <a:moveTo>
                    <a:pt x="0" y="0"/>
                  </a:moveTo>
                  <a:lnTo>
                    <a:pt x="12961493" y="0"/>
                  </a:lnTo>
                  <a:lnTo>
                    <a:pt x="12961493" y="7056755"/>
                  </a:lnTo>
                  <a:lnTo>
                    <a:pt x="0" y="7056755"/>
                  </a:lnTo>
                  <a:lnTo>
                    <a:pt x="0" y="0"/>
                  </a:lnTo>
                  <a:close/>
                </a:path>
              </a:pathLst>
            </a:custGeom>
            <a:blipFill>
              <a:blip r:embed="rId2"/>
              <a:stretch>
                <a:fillRect l="0" t="0" r="0" b="-32457"/>
              </a:stretch>
            </a:blipFill>
          </p:spPr>
        </p:sp>
      </p:grpSp>
      <p:sp>
        <p:nvSpPr>
          <p:cNvPr name="TextBox 5" id="5"/>
          <p:cNvSpPr txBox="true"/>
          <p:nvPr/>
        </p:nvSpPr>
        <p:spPr>
          <a:xfrm rot="0">
            <a:off x="5267758" y="8740050"/>
            <a:ext cx="7752485" cy="518250"/>
          </a:xfrm>
          <a:prstGeom prst="rect">
            <a:avLst/>
          </a:prstGeom>
        </p:spPr>
        <p:txBody>
          <a:bodyPr anchor="t" rtlCol="false" tIns="0" lIns="0" bIns="0" rIns="0">
            <a:spAutoFit/>
          </a:bodyPr>
          <a:lstStyle/>
          <a:p>
            <a:pPr algn="l">
              <a:lnSpc>
                <a:spcPts val="3600"/>
              </a:lnSpc>
            </a:pPr>
            <a:r>
              <a:rPr lang="en-US" sz="3000" u="sng">
                <a:solidFill>
                  <a:srgbClr val="69A020"/>
                </a:solidFill>
                <a:latin typeface="Trebuchet MS"/>
                <a:ea typeface="Trebuchet MS"/>
                <a:cs typeface="Trebuchet MS"/>
                <a:sym typeface="Trebuchet MS"/>
                <a:hlinkClick r:id="rId3" tooltip="https://www.walesonline.co.uk/news/education/nearly-200-schools-shut-wales-15722574"/>
              </a:rPr>
              <a:t>Over 200 schools in Wales closed since 2013</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1107441" y="95059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Ysgolion bach gwledig</a:t>
            </a:r>
          </a:p>
          <a:p>
            <a:pPr algn="ctr">
              <a:lnSpc>
                <a:spcPts val="6480"/>
              </a:lnSpc>
            </a:pPr>
            <a:r>
              <a:rPr lang="en-US" sz="5400">
                <a:solidFill>
                  <a:srgbClr val="000000"/>
                </a:solidFill>
                <a:latin typeface="Trebuchet MS"/>
                <a:ea typeface="Trebuchet MS"/>
                <a:cs typeface="Trebuchet MS"/>
                <a:sym typeface="Trebuchet MS"/>
              </a:rPr>
              <a:t>Small rural schools</a:t>
            </a:r>
          </a:p>
        </p:txBody>
      </p:sp>
      <p:sp>
        <p:nvSpPr>
          <p:cNvPr name="TextBox 4" id="4"/>
          <p:cNvSpPr txBox="true"/>
          <p:nvPr/>
        </p:nvSpPr>
        <p:spPr>
          <a:xfrm rot="0">
            <a:off x="1449300" y="3065769"/>
            <a:ext cx="5485176" cy="5911917"/>
          </a:xfrm>
          <a:prstGeom prst="rect">
            <a:avLst/>
          </a:prstGeom>
        </p:spPr>
        <p:txBody>
          <a:bodyPr anchor="t" rtlCol="false" tIns="0" lIns="0" bIns="0" rIns="0">
            <a:spAutoFit/>
          </a:bodyPr>
          <a:lstStyle/>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Niferoedd disgyblion yn disgyn</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Anghynaliadwy – ysgolion bach yn llawer fwy drud i’w rhedeg na rhai mwy o faint</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Penderfyniad lleol yn hytrach na phenderfyniad cenedlaethol yn seiliedig ar gyllideb a bennwyd</a:t>
            </a:r>
          </a:p>
        </p:txBody>
      </p:sp>
      <p:sp>
        <p:nvSpPr>
          <p:cNvPr name="TextBox 5" id="5"/>
          <p:cNvSpPr txBox="true"/>
          <p:nvPr/>
        </p:nvSpPr>
        <p:spPr>
          <a:xfrm rot="0">
            <a:off x="8733801" y="3126318"/>
            <a:ext cx="5756064" cy="61374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Falling pupil numbers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Unsustainable – small schools cost disproportionately more than large schools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Local rather than national decision to close small school based on their allocated budget</a:t>
            </a:r>
          </a:p>
        </p:txBody>
      </p:sp>
      <p:grpSp>
        <p:nvGrpSpPr>
          <p:cNvPr name="Group 6" id="6"/>
          <p:cNvGrpSpPr>
            <a:grpSpLocks noChangeAspect="true"/>
          </p:cNvGrpSpPr>
          <p:nvPr/>
        </p:nvGrpSpPr>
        <p:grpSpPr>
          <a:xfrm rot="0">
            <a:off x="15101582" y="4298129"/>
            <a:ext cx="2174240" cy="2174239"/>
            <a:chOff x="0" y="0"/>
            <a:chExt cx="2898986" cy="2898986"/>
          </a:xfrm>
        </p:grpSpPr>
        <p:sp>
          <p:nvSpPr>
            <p:cNvPr name="Freeform 7" id="7" descr="Downward, graph, sales, stats, trend icon | Icon search engine"/>
            <p:cNvSpPr/>
            <p:nvPr/>
          </p:nvSpPr>
          <p:spPr>
            <a:xfrm flipH="false" flipV="false" rot="0">
              <a:off x="0" y="0"/>
              <a:ext cx="2899029" cy="2899029"/>
            </a:xfrm>
            <a:custGeom>
              <a:avLst/>
              <a:gdLst/>
              <a:ahLst/>
              <a:cxnLst/>
              <a:rect r="r" b="b" t="t" l="l"/>
              <a:pathLst>
                <a:path h="2899029" w="2899029">
                  <a:moveTo>
                    <a:pt x="0" y="0"/>
                  </a:moveTo>
                  <a:lnTo>
                    <a:pt x="2899029" y="0"/>
                  </a:lnTo>
                  <a:lnTo>
                    <a:pt x="2899029" y="2899029"/>
                  </a:lnTo>
                  <a:lnTo>
                    <a:pt x="0" y="2899029"/>
                  </a:lnTo>
                  <a:lnTo>
                    <a:pt x="0" y="0"/>
                  </a:lnTo>
                  <a:close/>
                </a:path>
              </a:pathLst>
            </a:custGeom>
            <a:blipFill>
              <a:blip r:embed="rId2"/>
              <a:stretch>
                <a:fillRect l="0" t="0" r="1" b="1"/>
              </a:stretch>
            </a:blipFill>
          </p:spPr>
        </p:sp>
      </p:grpSp>
      <p:grpSp>
        <p:nvGrpSpPr>
          <p:cNvPr name="Group 8" id="8"/>
          <p:cNvGrpSpPr>
            <a:grpSpLocks noChangeAspect="true"/>
          </p:cNvGrpSpPr>
          <p:nvPr/>
        </p:nvGrpSpPr>
        <p:grpSpPr>
          <a:xfrm rot="0">
            <a:off x="15101582" y="737023"/>
            <a:ext cx="2007213" cy="2112857"/>
            <a:chOff x="0" y="0"/>
            <a:chExt cx="2676284" cy="2817142"/>
          </a:xfrm>
        </p:grpSpPr>
        <p:sp>
          <p:nvSpPr>
            <p:cNvPr name="Freeform 9" id="9" descr="The Beauty Scoop!: Bargain Beauty Feature?"/>
            <p:cNvSpPr/>
            <p:nvPr/>
          </p:nvSpPr>
          <p:spPr>
            <a:xfrm flipH="false" flipV="false" rot="0">
              <a:off x="0" y="0"/>
              <a:ext cx="2676271" cy="2817114"/>
            </a:xfrm>
            <a:custGeom>
              <a:avLst/>
              <a:gdLst/>
              <a:ahLst/>
              <a:cxnLst/>
              <a:rect r="r" b="b" t="t" l="l"/>
              <a:pathLst>
                <a:path h="2817114" w="2676271">
                  <a:moveTo>
                    <a:pt x="0" y="0"/>
                  </a:moveTo>
                  <a:lnTo>
                    <a:pt x="2676271" y="0"/>
                  </a:lnTo>
                  <a:lnTo>
                    <a:pt x="2676271" y="2817114"/>
                  </a:lnTo>
                  <a:lnTo>
                    <a:pt x="0" y="2817114"/>
                  </a:lnTo>
                  <a:lnTo>
                    <a:pt x="0" y="0"/>
                  </a:lnTo>
                  <a:close/>
                </a:path>
              </a:pathLst>
            </a:custGeom>
            <a:blipFill>
              <a:blip r:embed="rId3"/>
              <a:stretch>
                <a:fillRect l="-140" t="0" r="-140" b="0"/>
              </a:stretch>
            </a:blipFill>
          </p:spPr>
        </p:sp>
      </p:grpSp>
      <p:grpSp>
        <p:nvGrpSpPr>
          <p:cNvPr name="Group 10" id="10"/>
          <p:cNvGrpSpPr>
            <a:grpSpLocks noChangeAspect="true"/>
          </p:cNvGrpSpPr>
          <p:nvPr/>
        </p:nvGrpSpPr>
        <p:grpSpPr>
          <a:xfrm rot="0">
            <a:off x="15101582" y="7920618"/>
            <a:ext cx="2718435" cy="1812290"/>
            <a:chOff x="0" y="0"/>
            <a:chExt cx="3624580" cy="2416386"/>
          </a:xfrm>
        </p:grpSpPr>
        <p:sp>
          <p:nvSpPr>
            <p:cNvPr name="Freeform 11" id="11" descr="Chapter 2: The Nature of Political Power – Attenuated ..."/>
            <p:cNvSpPr/>
            <p:nvPr/>
          </p:nvSpPr>
          <p:spPr>
            <a:xfrm flipH="false" flipV="false" rot="0">
              <a:off x="0" y="0"/>
              <a:ext cx="3624580" cy="2416429"/>
            </a:xfrm>
            <a:custGeom>
              <a:avLst/>
              <a:gdLst/>
              <a:ahLst/>
              <a:cxnLst/>
              <a:rect r="r" b="b" t="t" l="l"/>
              <a:pathLst>
                <a:path h="2416429" w="3624580">
                  <a:moveTo>
                    <a:pt x="0" y="0"/>
                  </a:moveTo>
                  <a:lnTo>
                    <a:pt x="3624580" y="0"/>
                  </a:lnTo>
                  <a:lnTo>
                    <a:pt x="3624580" y="2416429"/>
                  </a:lnTo>
                  <a:lnTo>
                    <a:pt x="0" y="2416429"/>
                  </a:lnTo>
                  <a:lnTo>
                    <a:pt x="0" y="0"/>
                  </a:lnTo>
                  <a:close/>
                </a:path>
              </a:pathLst>
            </a:custGeom>
            <a:blipFill>
              <a:blip r:embed="rId4"/>
              <a:stretch>
                <a:fillRect l="0" t="0" r="0" b="1"/>
              </a:stretch>
            </a:blipFill>
          </p:spPr>
        </p:sp>
      </p:gr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3" id="3"/>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grpSp>
        <p:nvGrpSpPr>
          <p:cNvPr name="Group 4" id="4"/>
          <p:cNvGrpSpPr>
            <a:grpSpLocks noChangeAspect="true"/>
          </p:cNvGrpSpPr>
          <p:nvPr/>
        </p:nvGrpSpPr>
        <p:grpSpPr>
          <a:xfrm rot="0">
            <a:off x="14747446" y="7924798"/>
            <a:ext cx="2199640" cy="2199640"/>
            <a:chOff x="0" y="0"/>
            <a:chExt cx="2932854" cy="2932854"/>
          </a:xfrm>
        </p:grpSpPr>
        <p:sp>
          <p:nvSpPr>
            <p:cNvPr name="Freeform 5" id="5" descr="JVL Croeso Cymru Welsh Welcome Coir Coconut Entrance Floor ..."/>
            <p:cNvSpPr/>
            <p:nvPr/>
          </p:nvSpPr>
          <p:spPr>
            <a:xfrm flipH="false" flipV="false" rot="0">
              <a:off x="0" y="0"/>
              <a:ext cx="2932811" cy="2932811"/>
            </a:xfrm>
            <a:custGeom>
              <a:avLst/>
              <a:gdLst/>
              <a:ahLst/>
              <a:cxnLst/>
              <a:rect r="r" b="b" t="t" l="l"/>
              <a:pathLst>
                <a:path h="2932811" w="2932811">
                  <a:moveTo>
                    <a:pt x="0" y="0"/>
                  </a:moveTo>
                  <a:lnTo>
                    <a:pt x="2932811" y="0"/>
                  </a:lnTo>
                  <a:lnTo>
                    <a:pt x="2932811" y="2932811"/>
                  </a:lnTo>
                  <a:lnTo>
                    <a:pt x="0" y="2932811"/>
                  </a:lnTo>
                  <a:lnTo>
                    <a:pt x="0" y="0"/>
                  </a:lnTo>
                  <a:close/>
                </a:path>
              </a:pathLst>
            </a:custGeom>
            <a:blipFill>
              <a:blip r:embed="rId2"/>
              <a:stretch>
                <a:fillRect l="0" t="0" r="-1" b="-1"/>
              </a:stretch>
            </a:blipFill>
          </p:spPr>
        </p:sp>
      </p:grpSp>
      <p:sp>
        <p:nvSpPr>
          <p:cNvPr name="TextBox 6" id="6"/>
          <p:cNvSpPr txBox="true"/>
          <p:nvPr/>
        </p:nvSpPr>
        <p:spPr>
          <a:xfrm rot="0">
            <a:off x="3134478" y="525654"/>
            <a:ext cx="12238500" cy="1642110"/>
          </a:xfrm>
          <a:prstGeom prst="rect">
            <a:avLst/>
          </a:prstGeom>
        </p:spPr>
        <p:txBody>
          <a:bodyPr anchor="t" rtlCol="false" tIns="0" lIns="0" bIns="0" rIns="0">
            <a:spAutoFit/>
          </a:bodyPr>
          <a:lstStyle/>
          <a:p>
            <a:pPr algn="l">
              <a:lnSpc>
                <a:spcPts val="5831"/>
              </a:lnSpc>
            </a:pPr>
            <a:r>
              <a:rPr lang="en-US" sz="4859">
                <a:solidFill>
                  <a:srgbClr val="000000"/>
                </a:solidFill>
                <a:latin typeface="Trebuchet MS"/>
                <a:ea typeface="Trebuchet MS"/>
                <a:cs typeface="Trebuchet MS"/>
                <a:sym typeface="Trebuchet MS"/>
              </a:rPr>
              <a:t>Dadleuon o blaid ysgolion bach</a:t>
            </a:r>
          </a:p>
          <a:p>
            <a:pPr algn="l">
              <a:lnSpc>
                <a:spcPts val="5831"/>
              </a:lnSpc>
            </a:pPr>
            <a:r>
              <a:rPr lang="en-US" sz="4859">
                <a:solidFill>
                  <a:srgbClr val="000000"/>
                </a:solidFill>
                <a:latin typeface="Trebuchet MS"/>
                <a:ea typeface="Trebuchet MS"/>
                <a:cs typeface="Trebuchet MS"/>
                <a:sym typeface="Trebuchet MS"/>
              </a:rPr>
              <a:t>Arguments in favour of small schools</a:t>
            </a:r>
          </a:p>
        </p:txBody>
      </p:sp>
      <p:sp>
        <p:nvSpPr>
          <p:cNvPr name="TextBox 7" id="7"/>
          <p:cNvSpPr txBox="true"/>
          <p:nvPr/>
        </p:nvSpPr>
        <p:spPr>
          <a:xfrm rot="0">
            <a:off x="1673692" y="2977944"/>
            <a:ext cx="5485176" cy="6127941"/>
          </a:xfrm>
          <a:prstGeom prst="rect">
            <a:avLst/>
          </a:prstGeom>
        </p:spPr>
        <p:txBody>
          <a:bodyPr anchor="t" rtlCol="false" tIns="0" lIns="0" bIns="0" rIns="0">
            <a:spAutoFit/>
          </a:bodyPr>
          <a:lstStyle/>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Lefelau da o gyrhaeddiad academaidd</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Cefnogi’r iaith Gymraeg</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Llai o amser/pellter teithio nôl ac ymlaen o’r ysgol</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Awyrgylch deuluol</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Perthynas agosach gyda rhieni/ mwy o gefnogaeth i’r plant?</a:t>
            </a:r>
          </a:p>
        </p:txBody>
      </p:sp>
      <p:sp>
        <p:nvSpPr>
          <p:cNvPr name="TextBox 8" id="8"/>
          <p:cNvSpPr txBox="true"/>
          <p:nvPr/>
        </p:nvSpPr>
        <p:spPr>
          <a:xfrm rot="0">
            <a:off x="8427846" y="2711778"/>
            <a:ext cx="5648052" cy="6019931"/>
          </a:xfrm>
          <a:prstGeom prst="rect">
            <a:avLst/>
          </a:prstGeom>
        </p:spPr>
        <p:txBody>
          <a:bodyPr anchor="t" rtlCol="false" tIns="0" lIns="0" bIns="0" rIns="0">
            <a:spAutoFit/>
          </a:bodyPr>
          <a:lstStyle/>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Good levels of academic achievement</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Supports the Welsh language</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Less travelling time/distance to and from school</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A family - like environment</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Closer relationship with parents / better support?</a:t>
            </a:r>
          </a:p>
        </p:txBody>
      </p:sp>
      <p:grpSp>
        <p:nvGrpSpPr>
          <p:cNvPr name="Group 9" id="9"/>
          <p:cNvGrpSpPr>
            <a:grpSpLocks noChangeAspect="true"/>
          </p:cNvGrpSpPr>
          <p:nvPr/>
        </p:nvGrpSpPr>
        <p:grpSpPr>
          <a:xfrm rot="0">
            <a:off x="13757242" y="278004"/>
            <a:ext cx="2580640" cy="1935480"/>
            <a:chOff x="0" y="0"/>
            <a:chExt cx="3440854" cy="2580640"/>
          </a:xfrm>
        </p:grpSpPr>
        <p:sp>
          <p:nvSpPr>
            <p:cNvPr name="Freeform 10" id="10" descr="Park: Essential Elements of Academic Achievement – The ..."/>
            <p:cNvSpPr/>
            <p:nvPr/>
          </p:nvSpPr>
          <p:spPr>
            <a:xfrm flipH="false" flipV="false" rot="0">
              <a:off x="0" y="0"/>
              <a:ext cx="3440811" cy="2580640"/>
            </a:xfrm>
            <a:custGeom>
              <a:avLst/>
              <a:gdLst/>
              <a:ahLst/>
              <a:cxnLst/>
              <a:rect r="r" b="b" t="t" l="l"/>
              <a:pathLst>
                <a:path h="2580640" w="3440811">
                  <a:moveTo>
                    <a:pt x="0" y="0"/>
                  </a:moveTo>
                  <a:lnTo>
                    <a:pt x="3440811" y="0"/>
                  </a:lnTo>
                  <a:lnTo>
                    <a:pt x="3440811" y="2580640"/>
                  </a:lnTo>
                  <a:lnTo>
                    <a:pt x="0" y="2580640"/>
                  </a:lnTo>
                  <a:lnTo>
                    <a:pt x="0" y="0"/>
                  </a:lnTo>
                  <a:close/>
                </a:path>
              </a:pathLst>
            </a:custGeom>
            <a:blipFill>
              <a:blip r:embed="rId3"/>
              <a:stretch>
                <a:fillRect l="0" t="-80" r="-1" b="-80"/>
              </a:stretch>
            </a:blipFill>
          </p:spPr>
        </p:sp>
      </p:grpSp>
      <p:grpSp>
        <p:nvGrpSpPr>
          <p:cNvPr name="Group 11" id="11"/>
          <p:cNvGrpSpPr>
            <a:grpSpLocks noChangeAspect="true"/>
          </p:cNvGrpSpPr>
          <p:nvPr/>
        </p:nvGrpSpPr>
        <p:grpSpPr>
          <a:xfrm rot="0">
            <a:off x="14319882" y="2675583"/>
            <a:ext cx="3054773" cy="1929330"/>
            <a:chOff x="0" y="0"/>
            <a:chExt cx="4073030" cy="2572440"/>
          </a:xfrm>
        </p:grpSpPr>
        <p:sp>
          <p:nvSpPr>
            <p:cNvPr name="Freeform 12" id="12" descr="Fersiwn Gymraeg Eich Gwefan am Ddim Cost Ychwanegol"/>
            <p:cNvSpPr/>
            <p:nvPr/>
          </p:nvSpPr>
          <p:spPr>
            <a:xfrm flipH="false" flipV="false" rot="0">
              <a:off x="0" y="0"/>
              <a:ext cx="4073017" cy="2572385"/>
            </a:xfrm>
            <a:custGeom>
              <a:avLst/>
              <a:gdLst/>
              <a:ahLst/>
              <a:cxnLst/>
              <a:rect r="r" b="b" t="t" l="l"/>
              <a:pathLst>
                <a:path h="2572385" w="4073017">
                  <a:moveTo>
                    <a:pt x="0" y="0"/>
                  </a:moveTo>
                  <a:lnTo>
                    <a:pt x="4073017" y="0"/>
                  </a:lnTo>
                  <a:lnTo>
                    <a:pt x="4073017" y="2572385"/>
                  </a:lnTo>
                  <a:lnTo>
                    <a:pt x="0" y="2572385"/>
                  </a:lnTo>
                  <a:lnTo>
                    <a:pt x="0" y="0"/>
                  </a:lnTo>
                  <a:close/>
                </a:path>
              </a:pathLst>
            </a:custGeom>
            <a:blipFill>
              <a:blip r:embed="rId4"/>
              <a:stretch>
                <a:fillRect l="-76" t="0" r="-76" b="-2"/>
              </a:stretch>
            </a:blipFill>
          </p:spPr>
        </p:sp>
      </p:grpSp>
      <p:grpSp>
        <p:nvGrpSpPr>
          <p:cNvPr name="Group 13" id="13"/>
          <p:cNvGrpSpPr>
            <a:grpSpLocks noChangeAspect="true"/>
          </p:cNvGrpSpPr>
          <p:nvPr/>
        </p:nvGrpSpPr>
        <p:grpSpPr>
          <a:xfrm rot="0">
            <a:off x="14937327" y="5506722"/>
            <a:ext cx="2589914" cy="1725804"/>
            <a:chOff x="0" y="0"/>
            <a:chExt cx="3453218" cy="2301072"/>
          </a:xfrm>
        </p:grpSpPr>
        <p:sp>
          <p:nvSpPr>
            <p:cNvPr name="Freeform 14" id="14" descr="Make Rules Together: Collaborative Approach to Classroom Norms"/>
            <p:cNvSpPr/>
            <p:nvPr/>
          </p:nvSpPr>
          <p:spPr>
            <a:xfrm flipH="false" flipV="false" rot="0">
              <a:off x="0" y="0"/>
              <a:ext cx="3453257" cy="2301113"/>
            </a:xfrm>
            <a:custGeom>
              <a:avLst/>
              <a:gdLst/>
              <a:ahLst/>
              <a:cxnLst/>
              <a:rect r="r" b="b" t="t" l="l"/>
              <a:pathLst>
                <a:path h="2301113" w="3453257">
                  <a:moveTo>
                    <a:pt x="0" y="0"/>
                  </a:moveTo>
                  <a:lnTo>
                    <a:pt x="3453257" y="0"/>
                  </a:lnTo>
                  <a:lnTo>
                    <a:pt x="3453257" y="2301113"/>
                  </a:lnTo>
                  <a:lnTo>
                    <a:pt x="0" y="2301113"/>
                  </a:lnTo>
                  <a:lnTo>
                    <a:pt x="0" y="0"/>
                  </a:lnTo>
                  <a:close/>
                </a:path>
              </a:pathLst>
            </a:custGeom>
            <a:blipFill>
              <a:blip r:embed="rId5"/>
              <a:stretch>
                <a:fillRect l="0" t="-83" r="1" b="-81"/>
              </a:stretch>
            </a:blipFill>
          </p:spPr>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422676" y="512830"/>
            <a:ext cx="12130488" cy="1642110"/>
          </a:xfrm>
          <a:prstGeom prst="rect">
            <a:avLst/>
          </a:prstGeom>
        </p:spPr>
        <p:txBody>
          <a:bodyPr anchor="t" rtlCol="false" tIns="0" lIns="0" bIns="0" rIns="0">
            <a:spAutoFit/>
          </a:bodyPr>
          <a:lstStyle/>
          <a:p>
            <a:pPr algn="l">
              <a:lnSpc>
                <a:spcPts val="5831"/>
              </a:lnSpc>
            </a:pPr>
            <a:r>
              <a:rPr lang="en-US" sz="4859">
                <a:solidFill>
                  <a:srgbClr val="000000"/>
                </a:solidFill>
                <a:latin typeface="Trebuchet MS"/>
                <a:ea typeface="Trebuchet MS"/>
                <a:cs typeface="Trebuchet MS"/>
                <a:sym typeface="Trebuchet MS"/>
              </a:rPr>
              <a:t>Dadleuon yn erbyn ysgolion bach</a:t>
            </a:r>
          </a:p>
          <a:p>
            <a:pPr algn="l">
              <a:lnSpc>
                <a:spcPts val="5831"/>
              </a:lnSpc>
            </a:pPr>
            <a:r>
              <a:rPr lang="en-US" sz="4859">
                <a:solidFill>
                  <a:srgbClr val="000000"/>
                </a:solidFill>
                <a:latin typeface="Trebuchet MS"/>
                <a:ea typeface="Trebuchet MS"/>
                <a:cs typeface="Trebuchet MS"/>
                <a:sym typeface="Trebuchet MS"/>
              </a:rPr>
              <a:t>Arguments against small schools</a:t>
            </a:r>
          </a:p>
        </p:txBody>
      </p:sp>
      <p:sp>
        <p:nvSpPr>
          <p:cNvPr name="TextBox 3" id="3"/>
          <p:cNvSpPr txBox="true"/>
          <p:nvPr/>
        </p:nvSpPr>
        <p:spPr>
          <a:xfrm rot="0">
            <a:off x="1189998" y="2937540"/>
            <a:ext cx="5593188" cy="6010404"/>
          </a:xfrm>
          <a:prstGeom prst="rect">
            <a:avLst/>
          </a:prstGeom>
        </p:spPr>
        <p:txBody>
          <a:bodyPr anchor="t" rtlCol="false" tIns="0" lIns="0" bIns="0" rIns="0">
            <a:spAutoFit/>
          </a:bodyPr>
          <a:lstStyle/>
          <a:p>
            <a:pPr algn="l" marL="602647" indent="-301323" lvl="1">
              <a:lnSpc>
                <a:spcPts val="3996"/>
              </a:lnSpc>
              <a:buFont typeface="Arial"/>
              <a:buChar char="•"/>
            </a:pPr>
            <a:r>
              <a:rPr lang="en-US" sz="3330">
                <a:solidFill>
                  <a:srgbClr val="404040"/>
                </a:solidFill>
                <a:latin typeface="Trebuchet MS"/>
                <a:ea typeface="Trebuchet MS"/>
                <a:cs typeface="Trebuchet MS"/>
                <a:sym typeface="Trebuchet MS"/>
              </a:rPr>
              <a:t>Ystod cyfyngedig o ffrindiau</a:t>
            </a:r>
          </a:p>
          <a:p>
            <a:pPr algn="l" marL="602647" indent="-301323" lvl="1">
              <a:lnSpc>
                <a:spcPts val="3996"/>
              </a:lnSpc>
              <a:buFont typeface="Arial"/>
              <a:buChar char="•"/>
            </a:pPr>
            <a:r>
              <a:rPr lang="en-US" sz="3330">
                <a:solidFill>
                  <a:srgbClr val="404040"/>
                </a:solidFill>
                <a:latin typeface="Trebuchet MS"/>
                <a:ea typeface="Trebuchet MS"/>
                <a:cs typeface="Trebuchet MS"/>
                <a:sym typeface="Trebuchet MS"/>
              </a:rPr>
              <a:t>Ystod cyfyngedig o athrawon</a:t>
            </a:r>
          </a:p>
          <a:p>
            <a:pPr algn="l" marL="602647" indent="-301323" lvl="1">
              <a:lnSpc>
                <a:spcPts val="3996"/>
              </a:lnSpc>
              <a:buFont typeface="Arial"/>
              <a:buChar char="•"/>
            </a:pPr>
            <a:r>
              <a:rPr lang="en-US" sz="3330">
                <a:solidFill>
                  <a:srgbClr val="404040"/>
                </a:solidFill>
                <a:latin typeface="Trebuchet MS"/>
                <a:ea typeface="Trebuchet MS"/>
                <a:cs typeface="Trebuchet MS"/>
                <a:sym typeface="Trebuchet MS"/>
              </a:rPr>
              <a:t>Dewis cyfyngedig o weithgareddau allgyrsiol</a:t>
            </a:r>
          </a:p>
          <a:p>
            <a:pPr algn="l" marL="602647" indent="-301323" lvl="1">
              <a:lnSpc>
                <a:spcPts val="3996"/>
              </a:lnSpc>
              <a:buFont typeface="Arial"/>
              <a:buChar char="•"/>
            </a:pPr>
            <a:r>
              <a:rPr lang="en-US" sz="3330">
                <a:solidFill>
                  <a:srgbClr val="404040"/>
                </a:solidFill>
                <a:latin typeface="Trebuchet MS"/>
                <a:ea typeface="Trebuchet MS"/>
                <a:cs typeface="Trebuchet MS"/>
                <a:sym typeface="Trebuchet MS"/>
              </a:rPr>
              <a:t>Lleoliad daearyddol yn gallu arwain at gyfleoedd cyfyngedig ar gyfer datblygiad staff</a:t>
            </a:r>
          </a:p>
          <a:p>
            <a:pPr algn="l" marL="602647" indent="-301323" lvl="1">
              <a:lnSpc>
                <a:spcPts val="3996"/>
              </a:lnSpc>
              <a:buFont typeface="Arial"/>
              <a:buChar char="•"/>
            </a:pPr>
            <a:r>
              <a:rPr lang="en-US" sz="3330">
                <a:solidFill>
                  <a:srgbClr val="404040"/>
                </a:solidFill>
                <a:latin typeface="Trebuchet MS"/>
                <a:ea typeface="Trebuchet MS"/>
                <a:cs typeface="Trebuchet MS"/>
                <a:sym typeface="Trebuchet MS"/>
              </a:rPr>
              <a:t>Adeiladau hen ac anaddas</a:t>
            </a:r>
          </a:p>
        </p:txBody>
      </p:sp>
      <p:sp>
        <p:nvSpPr>
          <p:cNvPr name="TextBox 4" id="4"/>
          <p:cNvSpPr txBox="true"/>
          <p:nvPr/>
        </p:nvSpPr>
        <p:spPr>
          <a:xfrm rot="0">
            <a:off x="7882127" y="2740358"/>
            <a:ext cx="6332635" cy="61374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Restricted range of friends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Restricted range of teachers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Restricted range of extra curricular activities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Geographical location can mean restricted opportunities for staff development</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Older, unsuitable buildings</a:t>
            </a:r>
          </a:p>
        </p:txBody>
      </p:sp>
      <p:grpSp>
        <p:nvGrpSpPr>
          <p:cNvPr name="Group 5" id="5"/>
          <p:cNvGrpSpPr>
            <a:grpSpLocks noChangeAspect="true"/>
          </p:cNvGrpSpPr>
          <p:nvPr/>
        </p:nvGrpSpPr>
        <p:grpSpPr>
          <a:xfrm rot="0">
            <a:off x="14306202" y="761577"/>
            <a:ext cx="2746582" cy="1829223"/>
            <a:chOff x="0" y="0"/>
            <a:chExt cx="3662110" cy="2438964"/>
          </a:xfrm>
        </p:grpSpPr>
        <p:sp>
          <p:nvSpPr>
            <p:cNvPr name="Freeform 6" id="6" descr="5 Reasons Kids Today Are Bored, Entitled, Impatient, And ..."/>
            <p:cNvSpPr/>
            <p:nvPr/>
          </p:nvSpPr>
          <p:spPr>
            <a:xfrm flipH="false" flipV="false" rot="0">
              <a:off x="0" y="0"/>
              <a:ext cx="3662172" cy="2438908"/>
            </a:xfrm>
            <a:custGeom>
              <a:avLst/>
              <a:gdLst/>
              <a:ahLst/>
              <a:cxnLst/>
              <a:rect r="r" b="b" t="t" l="l"/>
              <a:pathLst>
                <a:path h="2438908" w="3662172">
                  <a:moveTo>
                    <a:pt x="0" y="0"/>
                  </a:moveTo>
                  <a:lnTo>
                    <a:pt x="3662172" y="0"/>
                  </a:lnTo>
                  <a:lnTo>
                    <a:pt x="3662172" y="2438908"/>
                  </a:lnTo>
                  <a:lnTo>
                    <a:pt x="0" y="2438908"/>
                  </a:lnTo>
                  <a:lnTo>
                    <a:pt x="0" y="0"/>
                  </a:lnTo>
                  <a:close/>
                </a:path>
              </a:pathLst>
            </a:custGeom>
            <a:blipFill>
              <a:blip r:embed="rId2"/>
              <a:stretch>
                <a:fillRect l="-6" t="0" r="-5" b="-2"/>
              </a:stretch>
            </a:blipFill>
          </p:spPr>
        </p:sp>
      </p:grpSp>
      <p:grpSp>
        <p:nvGrpSpPr>
          <p:cNvPr name="Group 7" id="7"/>
          <p:cNvGrpSpPr>
            <a:grpSpLocks noChangeAspect="true"/>
          </p:cNvGrpSpPr>
          <p:nvPr/>
        </p:nvGrpSpPr>
        <p:grpSpPr>
          <a:xfrm rot="0">
            <a:off x="14478000" y="6881823"/>
            <a:ext cx="3253740" cy="2041722"/>
            <a:chOff x="0" y="0"/>
            <a:chExt cx="4338320" cy="2722296"/>
          </a:xfrm>
        </p:grpSpPr>
        <p:sp>
          <p:nvSpPr>
            <p:cNvPr name="Freeform 8" id="8" descr="schoolbuilding-noresize – Vicarage Primary School"/>
            <p:cNvSpPr/>
            <p:nvPr/>
          </p:nvSpPr>
          <p:spPr>
            <a:xfrm flipH="false" flipV="false" rot="0">
              <a:off x="0" y="0"/>
              <a:ext cx="4338320" cy="2722245"/>
            </a:xfrm>
            <a:custGeom>
              <a:avLst/>
              <a:gdLst/>
              <a:ahLst/>
              <a:cxnLst/>
              <a:rect r="r" b="b" t="t" l="l"/>
              <a:pathLst>
                <a:path h="2722245" w="4338320">
                  <a:moveTo>
                    <a:pt x="0" y="0"/>
                  </a:moveTo>
                  <a:lnTo>
                    <a:pt x="4338320" y="0"/>
                  </a:lnTo>
                  <a:lnTo>
                    <a:pt x="4338320" y="2722245"/>
                  </a:lnTo>
                  <a:lnTo>
                    <a:pt x="0" y="2722245"/>
                  </a:lnTo>
                  <a:lnTo>
                    <a:pt x="0" y="0"/>
                  </a:lnTo>
                  <a:close/>
                </a:path>
              </a:pathLst>
            </a:custGeom>
            <a:blipFill>
              <a:blip r:embed="rId3"/>
              <a:stretch>
                <a:fillRect l="0" t="0" r="0" b="-1"/>
              </a:stretch>
            </a:blipFill>
          </p:spPr>
        </p:sp>
      </p:gr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377440" y="629406"/>
            <a:ext cx="12454524" cy="1632585"/>
          </a:xfrm>
          <a:prstGeom prst="rect">
            <a:avLst/>
          </a:prstGeom>
        </p:spPr>
        <p:txBody>
          <a:bodyPr anchor="t" rtlCol="false" tIns="0" lIns="0" bIns="0" rIns="0">
            <a:spAutoFit/>
          </a:bodyPr>
          <a:lstStyle/>
          <a:p>
            <a:pPr algn="l">
              <a:lnSpc>
                <a:spcPts val="5759"/>
              </a:lnSpc>
            </a:pPr>
            <a:r>
              <a:rPr lang="en-US" sz="4800">
                <a:solidFill>
                  <a:srgbClr val="000000"/>
                </a:solidFill>
                <a:latin typeface="Trebuchet MS"/>
                <a:ea typeface="Trebuchet MS"/>
                <a:cs typeface="Trebuchet MS"/>
                <a:sym typeface="Trebuchet MS"/>
              </a:rPr>
              <a:t>Darganfyddiadau Estyn (2013)</a:t>
            </a:r>
          </a:p>
          <a:p>
            <a:pPr algn="l">
              <a:lnSpc>
                <a:spcPts val="5759"/>
              </a:lnSpc>
            </a:pPr>
            <a:r>
              <a:rPr lang="en-US" sz="4800">
                <a:solidFill>
                  <a:srgbClr val="000000"/>
                </a:solidFill>
                <a:latin typeface="Trebuchet MS"/>
                <a:ea typeface="Trebuchet MS"/>
                <a:cs typeface="Trebuchet MS"/>
                <a:sym typeface="Trebuchet MS"/>
              </a:rPr>
              <a:t>Estyn findings (2013)</a:t>
            </a:r>
          </a:p>
        </p:txBody>
      </p:sp>
      <p:sp>
        <p:nvSpPr>
          <p:cNvPr name="TextBox 3" id="3"/>
          <p:cNvSpPr txBox="true"/>
          <p:nvPr/>
        </p:nvSpPr>
        <p:spPr>
          <a:xfrm rot="0">
            <a:off x="1274734" y="2790237"/>
            <a:ext cx="5485176" cy="6029454"/>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 ysgolion yn cael eu dosbarthu yn ôl Cyfrifiad Ysgolion Blynyddol ar Lefel Disgyblion (CYBLD) yn y ffordd ganlynol:</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Cynradd bach (llai na 100 disgybl)</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Cynradd canolig (101 – 300 disgybl)</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Cynradd mawr (301+ disgybl)</a:t>
            </a:r>
          </a:p>
        </p:txBody>
      </p:sp>
      <p:sp>
        <p:nvSpPr>
          <p:cNvPr name="TextBox 4" id="4"/>
          <p:cNvSpPr txBox="true"/>
          <p:nvPr/>
        </p:nvSpPr>
        <p:spPr>
          <a:xfrm rot="0">
            <a:off x="7913663" y="2045708"/>
            <a:ext cx="5864076" cy="6137468"/>
          </a:xfrm>
          <a:prstGeom prst="rect">
            <a:avLst/>
          </a:prstGeom>
        </p:spPr>
        <p:txBody>
          <a:bodyPr anchor="t" rtlCol="false" tIns="0" lIns="0" bIns="0" rIns="0">
            <a:spAutoFit/>
          </a:bodyPr>
          <a:lstStyle/>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Schools are classed according to Pupil Level Annual School Census (PLASC) in the following way:</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Small Primary (less than 100 pupils)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Medium Primary – (101 and 300 pupils)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Large primary (301 and above pupils)</a:t>
            </a:r>
          </a:p>
        </p:txBody>
      </p:sp>
      <p:grpSp>
        <p:nvGrpSpPr>
          <p:cNvPr name="Group 5" id="5"/>
          <p:cNvGrpSpPr>
            <a:grpSpLocks noChangeAspect="true"/>
          </p:cNvGrpSpPr>
          <p:nvPr/>
        </p:nvGrpSpPr>
        <p:grpSpPr>
          <a:xfrm rot="0">
            <a:off x="14499098" y="820270"/>
            <a:ext cx="3313606" cy="2974881"/>
            <a:chOff x="0" y="0"/>
            <a:chExt cx="4418142" cy="3966508"/>
          </a:xfrm>
        </p:grpSpPr>
        <p:sp>
          <p:nvSpPr>
            <p:cNvPr name="Freeform 6" id="6" descr="C:\Users\Alison\AppData\Local\Microsoft\Windows\INetCache\IE\8307H8Z8\class[1].png"/>
            <p:cNvSpPr/>
            <p:nvPr/>
          </p:nvSpPr>
          <p:spPr>
            <a:xfrm flipH="false" flipV="false" rot="0">
              <a:off x="0" y="0"/>
              <a:ext cx="4418203" cy="3966464"/>
            </a:xfrm>
            <a:custGeom>
              <a:avLst/>
              <a:gdLst/>
              <a:ahLst/>
              <a:cxnLst/>
              <a:rect r="r" b="b" t="t" l="l"/>
              <a:pathLst>
                <a:path h="3966464" w="4418203">
                  <a:moveTo>
                    <a:pt x="0" y="0"/>
                  </a:moveTo>
                  <a:lnTo>
                    <a:pt x="4418203" y="0"/>
                  </a:lnTo>
                  <a:lnTo>
                    <a:pt x="4418203" y="3966464"/>
                  </a:lnTo>
                  <a:lnTo>
                    <a:pt x="0" y="3966464"/>
                  </a:lnTo>
                  <a:lnTo>
                    <a:pt x="0" y="0"/>
                  </a:lnTo>
                  <a:close/>
                </a:path>
              </a:pathLst>
            </a:custGeom>
            <a:blipFill>
              <a:blip r:embed="rId2"/>
              <a:stretch>
                <a:fillRect l="0" t="0" r="1" b="-1"/>
              </a:stretch>
            </a:blipFill>
          </p:spPr>
        </p:sp>
      </p:grpSp>
      <p:grpSp>
        <p:nvGrpSpPr>
          <p:cNvPr name="Group 7" id="7"/>
          <p:cNvGrpSpPr>
            <a:grpSpLocks noChangeAspect="true"/>
          </p:cNvGrpSpPr>
          <p:nvPr/>
        </p:nvGrpSpPr>
        <p:grpSpPr>
          <a:xfrm rot="0">
            <a:off x="14151618" y="6634480"/>
            <a:ext cx="3270002" cy="1963059"/>
            <a:chOff x="0" y="0"/>
            <a:chExt cx="4360002" cy="2617412"/>
          </a:xfrm>
        </p:grpSpPr>
        <p:sp>
          <p:nvSpPr>
            <p:cNvPr name="Freeform 8" id="8" descr="Rolling off the school register | Asgo"/>
            <p:cNvSpPr/>
            <p:nvPr/>
          </p:nvSpPr>
          <p:spPr>
            <a:xfrm flipH="false" flipV="false" rot="0">
              <a:off x="0" y="0"/>
              <a:ext cx="4360037" cy="2617470"/>
            </a:xfrm>
            <a:custGeom>
              <a:avLst/>
              <a:gdLst/>
              <a:ahLst/>
              <a:cxnLst/>
              <a:rect r="r" b="b" t="t" l="l"/>
              <a:pathLst>
                <a:path h="2617470" w="4360037">
                  <a:moveTo>
                    <a:pt x="0" y="0"/>
                  </a:moveTo>
                  <a:lnTo>
                    <a:pt x="4360037" y="0"/>
                  </a:lnTo>
                  <a:lnTo>
                    <a:pt x="4360037" y="2617470"/>
                  </a:lnTo>
                  <a:lnTo>
                    <a:pt x="0" y="2617470"/>
                  </a:lnTo>
                  <a:lnTo>
                    <a:pt x="0" y="0"/>
                  </a:lnTo>
                  <a:close/>
                </a:path>
              </a:pathLst>
            </a:custGeom>
            <a:blipFill>
              <a:blip r:embed="rId3"/>
              <a:stretch>
                <a:fillRect l="0" t="0" r="0" b="2"/>
              </a:stretch>
            </a:blipFill>
          </p:spPr>
        </p:sp>
      </p:gr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65629" y="477518"/>
            <a:ext cx="13208495" cy="2076450"/>
          </a:xfrm>
          <a:prstGeom prst="rect">
            <a:avLst/>
          </a:prstGeom>
        </p:spPr>
        <p:txBody>
          <a:bodyPr anchor="t" rtlCol="false" tIns="0" lIns="0" bIns="0" rIns="0">
            <a:spAutoFit/>
          </a:bodyPr>
          <a:lstStyle/>
          <a:p>
            <a:pPr algn="ctr">
              <a:lnSpc>
                <a:spcPts val="5400"/>
              </a:lnSpc>
            </a:pPr>
            <a:r>
              <a:rPr lang="en-US" sz="4500">
                <a:solidFill>
                  <a:srgbClr val="000000"/>
                </a:solidFill>
                <a:latin typeface="Trebuchet MS"/>
                <a:ea typeface="Trebuchet MS"/>
                <a:cs typeface="Trebuchet MS"/>
                <a:sym typeface="Trebuchet MS"/>
              </a:rPr>
              <a:t>Estyn (2013) </a:t>
            </a:r>
          </a:p>
          <a:p>
            <a:pPr algn="ctr">
              <a:lnSpc>
                <a:spcPts val="5400"/>
              </a:lnSpc>
            </a:pPr>
            <a:r>
              <a:rPr lang="en-US" sz="4500">
                <a:solidFill>
                  <a:srgbClr val="000000"/>
                </a:solidFill>
                <a:latin typeface="Trebuchet MS"/>
                <a:ea typeface="Trebuchet MS"/>
                <a:cs typeface="Trebuchet MS"/>
                <a:sym typeface="Trebuchet MS"/>
              </a:rPr>
              <a:t>Maint ac effeithiolrwydd ysgolion</a:t>
            </a:r>
          </a:p>
          <a:p>
            <a:pPr algn="ctr">
              <a:lnSpc>
                <a:spcPts val="5400"/>
              </a:lnSpc>
            </a:pPr>
            <a:r>
              <a:rPr lang="en-US" sz="4500">
                <a:solidFill>
                  <a:srgbClr val="000000"/>
                </a:solidFill>
                <a:latin typeface="Trebuchet MS"/>
                <a:ea typeface="Trebuchet MS"/>
                <a:cs typeface="Trebuchet MS"/>
                <a:sym typeface="Trebuchet MS"/>
              </a:rPr>
              <a:t>School size and educational effectiveness</a:t>
            </a:r>
          </a:p>
        </p:txBody>
      </p:sp>
      <p:sp>
        <p:nvSpPr>
          <p:cNvPr name="TextBox 3" id="3"/>
          <p:cNvSpPr txBox="true"/>
          <p:nvPr/>
        </p:nvSpPr>
        <p:spPr>
          <a:xfrm rot="0">
            <a:off x="1565626" y="3211603"/>
            <a:ext cx="5485176" cy="6127941"/>
          </a:xfrm>
          <a:prstGeom prst="rect">
            <a:avLst/>
          </a:prstGeom>
        </p:spPr>
        <p:txBody>
          <a:bodyPr anchor="t" rtlCol="false" tIns="0" lIns="0" bIns="0" rIns="0">
            <a:spAutoFit/>
          </a:bodyPr>
          <a:lstStyle/>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Prif ddarganfyddiadau:</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Ysgolion o bob maint yn gallu perfformio’n dda neu’n wael</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Nodwedd cyson o ysgol dda yw arweinyddiaeth</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Safonau disgyblion yn dueddol o fod yn well mewn ysgolion cynradd mawr na rhai bach a chanolig.</a:t>
            </a:r>
          </a:p>
        </p:txBody>
      </p:sp>
      <p:sp>
        <p:nvSpPr>
          <p:cNvPr name="TextBox 4" id="4"/>
          <p:cNvSpPr txBox="true"/>
          <p:nvPr/>
        </p:nvSpPr>
        <p:spPr>
          <a:xfrm rot="0">
            <a:off x="7946700" y="3142774"/>
            <a:ext cx="5756064" cy="6029456"/>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Main findings: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Schools of all sizes can perform well or badly</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Common feature of good schools is leadership</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Pupils’ standards tend to be better in large primary schools than small or medium schools</a:t>
            </a:r>
          </a:p>
          <a:p>
            <a:pPr algn="l" marL="651510" indent="-325755" lvl="1">
              <a:lnSpc>
                <a:spcPts val="4320"/>
              </a:lnSpc>
            </a:pPr>
          </a:p>
        </p:txBody>
      </p:sp>
      <p:grpSp>
        <p:nvGrpSpPr>
          <p:cNvPr name="Group 5" id="5"/>
          <p:cNvGrpSpPr>
            <a:grpSpLocks noChangeAspect="true"/>
          </p:cNvGrpSpPr>
          <p:nvPr/>
        </p:nvGrpSpPr>
        <p:grpSpPr>
          <a:xfrm rot="0">
            <a:off x="14186444" y="720135"/>
            <a:ext cx="3571873" cy="1950243"/>
            <a:chOff x="0" y="0"/>
            <a:chExt cx="4762498" cy="2600324"/>
          </a:xfrm>
        </p:grpSpPr>
        <p:sp>
          <p:nvSpPr>
            <p:cNvPr name="Freeform 6" id="6" descr="C:\Users\Alison\AppData\Local\Microsoft\Windows\INetCache\IE\DJ4LQXPF\class-clip-art[1].jpg"/>
            <p:cNvSpPr/>
            <p:nvPr/>
          </p:nvSpPr>
          <p:spPr>
            <a:xfrm flipH="false" flipV="false" rot="0">
              <a:off x="0" y="0"/>
              <a:ext cx="4762500" cy="2600325"/>
            </a:xfrm>
            <a:custGeom>
              <a:avLst/>
              <a:gdLst/>
              <a:ahLst/>
              <a:cxnLst/>
              <a:rect r="r" b="b" t="t" l="l"/>
              <a:pathLst>
                <a:path h="2600325" w="4762500">
                  <a:moveTo>
                    <a:pt x="0" y="0"/>
                  </a:moveTo>
                  <a:lnTo>
                    <a:pt x="4762500" y="0"/>
                  </a:lnTo>
                  <a:lnTo>
                    <a:pt x="4762500" y="2600325"/>
                  </a:lnTo>
                  <a:lnTo>
                    <a:pt x="0" y="2600325"/>
                  </a:lnTo>
                  <a:lnTo>
                    <a:pt x="0" y="0"/>
                  </a:lnTo>
                  <a:close/>
                </a:path>
              </a:pathLst>
            </a:custGeom>
            <a:blipFill>
              <a:blip r:embed="rId2"/>
              <a:stretch>
                <a:fillRect l="0" t="0" r="0" b="0"/>
              </a:stretch>
            </a:blipFill>
          </p:spPr>
        </p:sp>
      </p:grpSp>
      <p:grpSp>
        <p:nvGrpSpPr>
          <p:cNvPr name="Group 7" id="7"/>
          <p:cNvGrpSpPr>
            <a:grpSpLocks noChangeAspect="true"/>
          </p:cNvGrpSpPr>
          <p:nvPr/>
        </p:nvGrpSpPr>
        <p:grpSpPr>
          <a:xfrm rot="0">
            <a:off x="14745650" y="6177279"/>
            <a:ext cx="2195556" cy="2547784"/>
            <a:chOff x="0" y="0"/>
            <a:chExt cx="2927408" cy="3397046"/>
          </a:xfrm>
        </p:grpSpPr>
        <p:sp>
          <p:nvSpPr>
            <p:cNvPr name="Freeform 8" id="8" descr="C:\Users\Alison\AppData\Local\Microsoft\Windows\INetCache\IE\DJ4LQXPF\test[1].jpg"/>
            <p:cNvSpPr/>
            <p:nvPr/>
          </p:nvSpPr>
          <p:spPr>
            <a:xfrm flipH="false" flipV="false" rot="0">
              <a:off x="0" y="0"/>
              <a:ext cx="2927350" cy="3396996"/>
            </a:xfrm>
            <a:custGeom>
              <a:avLst/>
              <a:gdLst/>
              <a:ahLst/>
              <a:cxnLst/>
              <a:rect r="r" b="b" t="t" l="l"/>
              <a:pathLst>
                <a:path h="3396996" w="2927350">
                  <a:moveTo>
                    <a:pt x="0" y="0"/>
                  </a:moveTo>
                  <a:lnTo>
                    <a:pt x="2927350" y="0"/>
                  </a:lnTo>
                  <a:lnTo>
                    <a:pt x="2927350" y="3396996"/>
                  </a:lnTo>
                  <a:lnTo>
                    <a:pt x="0" y="3396996"/>
                  </a:lnTo>
                  <a:lnTo>
                    <a:pt x="0" y="0"/>
                  </a:lnTo>
                  <a:close/>
                </a:path>
              </a:pathLst>
            </a:custGeom>
            <a:blipFill>
              <a:blip r:embed="rId3"/>
              <a:stretch>
                <a:fillRect l="0" t="0" r="-1" b="-1"/>
              </a:stretch>
            </a:blipFill>
          </p:spPr>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0" y="404687"/>
            <a:ext cx="15212987" cy="2076450"/>
          </a:xfrm>
          <a:prstGeom prst="rect">
            <a:avLst/>
          </a:prstGeom>
        </p:spPr>
        <p:txBody>
          <a:bodyPr anchor="t" rtlCol="false" tIns="0" lIns="0" bIns="0" rIns="0">
            <a:spAutoFit/>
          </a:bodyPr>
          <a:lstStyle/>
          <a:p>
            <a:pPr algn="ctr">
              <a:lnSpc>
                <a:spcPts val="5400"/>
              </a:lnSpc>
            </a:pPr>
            <a:r>
              <a:rPr lang="en-US" sz="4500">
                <a:solidFill>
                  <a:srgbClr val="000000"/>
                </a:solidFill>
                <a:latin typeface="Trebuchet MS"/>
                <a:ea typeface="Trebuchet MS"/>
                <a:cs typeface="Trebuchet MS"/>
                <a:sym typeface="Trebuchet MS"/>
              </a:rPr>
              <a:t>Estyn (2013) </a:t>
            </a:r>
          </a:p>
          <a:p>
            <a:pPr algn="ctr">
              <a:lnSpc>
                <a:spcPts val="5400"/>
              </a:lnSpc>
            </a:pPr>
            <a:r>
              <a:rPr lang="en-US" sz="4500">
                <a:solidFill>
                  <a:srgbClr val="000000"/>
                </a:solidFill>
                <a:latin typeface="Trebuchet MS"/>
                <a:ea typeface="Trebuchet MS"/>
                <a:cs typeface="Trebuchet MS"/>
                <a:sym typeface="Trebuchet MS"/>
              </a:rPr>
              <a:t>Maint ac effeithiolrwydd ysgolion</a:t>
            </a:r>
          </a:p>
          <a:p>
            <a:pPr algn="ctr">
              <a:lnSpc>
                <a:spcPts val="5400"/>
              </a:lnSpc>
            </a:pPr>
            <a:r>
              <a:rPr lang="en-US" sz="4500">
                <a:solidFill>
                  <a:srgbClr val="000000"/>
                </a:solidFill>
                <a:latin typeface="Trebuchet MS"/>
                <a:ea typeface="Trebuchet MS"/>
                <a:cs typeface="Trebuchet MS"/>
                <a:sym typeface="Trebuchet MS"/>
              </a:rPr>
              <a:t>School size and educational effectiveness</a:t>
            </a:r>
          </a:p>
        </p:txBody>
      </p:sp>
      <p:sp>
        <p:nvSpPr>
          <p:cNvPr name="TextBox 3" id="3"/>
          <p:cNvSpPr txBox="true"/>
          <p:nvPr/>
        </p:nvSpPr>
        <p:spPr>
          <a:xfrm rot="0">
            <a:off x="898813" y="3154008"/>
            <a:ext cx="5759496" cy="6614829"/>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Presenoldeb yn dueddol o fod yn well mewn ysgolion cynradd bach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Darpariaeth cwricwlwm yn well mewn ysgolion cynradd mawr</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Bylchau yn narpariaeth pynciau sylfaen yn CA2 mewn ysgolion bach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Arweinyddiaeth a phrosesau’n tueddu i fod yn well mewn ysgolion cynradd mwy – mewn ysgolion cynradd bach llai o amser ar gyfer hyn oherwydd cyfrifoldebau addysgu y pennaeth.</a:t>
            </a:r>
          </a:p>
        </p:txBody>
      </p:sp>
      <p:sp>
        <p:nvSpPr>
          <p:cNvPr name="TextBox 4" id="4"/>
          <p:cNvSpPr txBox="true"/>
          <p:nvPr/>
        </p:nvSpPr>
        <p:spPr>
          <a:xfrm rot="0">
            <a:off x="7797441" y="3154008"/>
            <a:ext cx="5648052" cy="7262901"/>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Small primary schools tend to have better attendance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Curriculum provision is better in large primary schools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In small schools shortcomings in provision at KS2 foundation subjects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Leadership and processes are better in larger primary schools – in smaller primary schools less time for this as the head teacher has teaching commitments</a:t>
            </a:r>
          </a:p>
        </p:txBody>
      </p:sp>
      <p:grpSp>
        <p:nvGrpSpPr>
          <p:cNvPr name="Group 5" id="5"/>
          <p:cNvGrpSpPr>
            <a:grpSpLocks noChangeAspect="true"/>
          </p:cNvGrpSpPr>
          <p:nvPr/>
        </p:nvGrpSpPr>
        <p:grpSpPr>
          <a:xfrm rot="0">
            <a:off x="14745650" y="6177279"/>
            <a:ext cx="2195556" cy="2547784"/>
            <a:chOff x="0" y="0"/>
            <a:chExt cx="2927408" cy="3397046"/>
          </a:xfrm>
        </p:grpSpPr>
        <p:sp>
          <p:nvSpPr>
            <p:cNvPr name="Freeform 6" id="6" descr="C:\Users\Alison\AppData\Local\Microsoft\Windows\INetCache\IE\DJ4LQXPF\test[1].jpg"/>
            <p:cNvSpPr/>
            <p:nvPr/>
          </p:nvSpPr>
          <p:spPr>
            <a:xfrm flipH="false" flipV="false" rot="0">
              <a:off x="0" y="0"/>
              <a:ext cx="2927350" cy="3396996"/>
            </a:xfrm>
            <a:custGeom>
              <a:avLst/>
              <a:gdLst/>
              <a:ahLst/>
              <a:cxnLst/>
              <a:rect r="r" b="b" t="t" l="l"/>
              <a:pathLst>
                <a:path h="3396996" w="2927350">
                  <a:moveTo>
                    <a:pt x="0" y="0"/>
                  </a:moveTo>
                  <a:lnTo>
                    <a:pt x="2927350" y="0"/>
                  </a:lnTo>
                  <a:lnTo>
                    <a:pt x="2927350" y="3396996"/>
                  </a:lnTo>
                  <a:lnTo>
                    <a:pt x="0" y="3396996"/>
                  </a:lnTo>
                  <a:lnTo>
                    <a:pt x="0" y="0"/>
                  </a:lnTo>
                  <a:close/>
                </a:path>
              </a:pathLst>
            </a:custGeom>
            <a:blipFill>
              <a:blip r:embed="rId2"/>
              <a:stretch>
                <a:fillRect l="0" t="0" r="-1" b="-1"/>
              </a:stretch>
            </a:blipFill>
          </p:spPr>
        </p:sp>
      </p:grpSp>
      <p:grpSp>
        <p:nvGrpSpPr>
          <p:cNvPr name="Group 7" id="7"/>
          <p:cNvGrpSpPr>
            <a:grpSpLocks noChangeAspect="true"/>
          </p:cNvGrpSpPr>
          <p:nvPr/>
        </p:nvGrpSpPr>
        <p:grpSpPr>
          <a:xfrm rot="0">
            <a:off x="13541058" y="994455"/>
            <a:ext cx="3571873" cy="1950243"/>
            <a:chOff x="0" y="0"/>
            <a:chExt cx="4762498" cy="2600324"/>
          </a:xfrm>
        </p:grpSpPr>
        <p:sp>
          <p:nvSpPr>
            <p:cNvPr name="Freeform 8" id="8" descr="C:\Users\Alison\AppData\Local\Microsoft\Windows\INetCache\IE\DJ4LQXPF\class-clip-art[1].jpg"/>
            <p:cNvSpPr/>
            <p:nvPr/>
          </p:nvSpPr>
          <p:spPr>
            <a:xfrm flipH="false" flipV="false" rot="0">
              <a:off x="0" y="0"/>
              <a:ext cx="4762500" cy="2600325"/>
            </a:xfrm>
            <a:custGeom>
              <a:avLst/>
              <a:gdLst/>
              <a:ahLst/>
              <a:cxnLst/>
              <a:rect r="r" b="b" t="t" l="l"/>
              <a:pathLst>
                <a:path h="2600325" w="4762500">
                  <a:moveTo>
                    <a:pt x="0" y="0"/>
                  </a:moveTo>
                  <a:lnTo>
                    <a:pt x="4762500" y="0"/>
                  </a:lnTo>
                  <a:lnTo>
                    <a:pt x="4762500" y="2600325"/>
                  </a:lnTo>
                  <a:lnTo>
                    <a:pt x="0" y="2600325"/>
                  </a:lnTo>
                  <a:lnTo>
                    <a:pt x="0" y="0"/>
                  </a:lnTo>
                  <a:close/>
                </a:path>
              </a:pathLst>
            </a:custGeom>
            <a:blipFill>
              <a:blip r:embed="rId3"/>
              <a:stretch>
                <a:fillRect l="0" t="0" r="0" b="0"/>
              </a:stretch>
            </a:blipFill>
          </p:spPr>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3" id="3"/>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grpSp>
        <p:nvGrpSpPr>
          <p:cNvPr name="Group 4" id="4"/>
          <p:cNvGrpSpPr>
            <a:grpSpLocks noChangeAspect="true"/>
          </p:cNvGrpSpPr>
          <p:nvPr/>
        </p:nvGrpSpPr>
        <p:grpSpPr>
          <a:xfrm rot="0">
            <a:off x="2267150" y="1309369"/>
            <a:ext cx="13753700" cy="5994475"/>
            <a:chOff x="0" y="0"/>
            <a:chExt cx="18338266" cy="7992634"/>
          </a:xfrm>
        </p:grpSpPr>
        <p:sp>
          <p:nvSpPr>
            <p:cNvPr name="Freeform 5" id="5"/>
            <p:cNvSpPr/>
            <p:nvPr/>
          </p:nvSpPr>
          <p:spPr>
            <a:xfrm flipH="false" flipV="false" rot="6000">
              <a:off x="-6961" y="-15997"/>
              <a:ext cx="18352213" cy="8024613"/>
            </a:xfrm>
            <a:custGeom>
              <a:avLst/>
              <a:gdLst/>
              <a:ahLst/>
              <a:cxnLst/>
              <a:rect r="r" b="b" t="t" l="l"/>
              <a:pathLst>
                <a:path h="8024613" w="18352213">
                  <a:moveTo>
                    <a:pt x="0" y="32006"/>
                  </a:moveTo>
                  <a:lnTo>
                    <a:pt x="18338264" y="0"/>
                  </a:lnTo>
                  <a:lnTo>
                    <a:pt x="18352213" y="7992606"/>
                  </a:lnTo>
                  <a:lnTo>
                    <a:pt x="13950" y="8024612"/>
                  </a:lnTo>
                  <a:lnTo>
                    <a:pt x="0" y="32006"/>
                  </a:lnTo>
                  <a:close/>
                </a:path>
              </a:pathLst>
            </a:custGeom>
            <a:blipFill>
              <a:blip r:embed="rId2"/>
              <a:stretch>
                <a:fillRect l="-80" t="-73236" r="0" b="-9869"/>
              </a:stretch>
            </a:blipFill>
          </p:spPr>
        </p:sp>
      </p:grpSp>
      <p:sp>
        <p:nvSpPr>
          <p:cNvPr name="TextBox 6" id="6"/>
          <p:cNvSpPr txBox="true"/>
          <p:nvPr/>
        </p:nvSpPr>
        <p:spPr>
          <a:xfrm rot="0">
            <a:off x="9775500" y="7656270"/>
            <a:ext cx="4569648" cy="472083"/>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Estyn (2013)</a:t>
            </a:r>
          </a:p>
        </p:txBody>
      </p:sp>
      <p:sp>
        <p:nvSpPr>
          <p:cNvPr name="TextBox 7" id="7"/>
          <p:cNvSpPr txBox="true"/>
          <p:nvPr/>
        </p:nvSpPr>
        <p:spPr>
          <a:xfrm rot="0">
            <a:off x="4221480" y="8480778"/>
            <a:ext cx="9845040" cy="887582"/>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Ymchwiliwch sut mae’r ffigurau diweddaraf yn cymharu?</a:t>
            </a:r>
          </a:p>
          <a:p>
            <a:pPr algn="l">
              <a:lnSpc>
                <a:spcPts val="3240"/>
              </a:lnSpc>
            </a:pPr>
            <a:r>
              <a:rPr lang="en-US" sz="2700">
                <a:solidFill>
                  <a:srgbClr val="000000"/>
                </a:solidFill>
                <a:latin typeface="Trebuchet MS"/>
                <a:ea typeface="Trebuchet MS"/>
                <a:cs typeface="Trebuchet MS"/>
                <a:sym typeface="Trebuchet MS"/>
              </a:rPr>
              <a:t>Research how this compares with more recent figures?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grpSp>
        <p:nvGrpSpPr>
          <p:cNvPr name="Group 3" id="3"/>
          <p:cNvGrpSpPr>
            <a:grpSpLocks noChangeAspect="true"/>
          </p:cNvGrpSpPr>
          <p:nvPr/>
        </p:nvGrpSpPr>
        <p:grpSpPr>
          <a:xfrm rot="0">
            <a:off x="796504" y="584012"/>
            <a:ext cx="12533415" cy="8366949"/>
            <a:chOff x="0" y="0"/>
            <a:chExt cx="16711220" cy="11155932"/>
          </a:xfrm>
        </p:grpSpPr>
        <p:sp>
          <p:nvSpPr>
            <p:cNvPr name="Freeform 4" id="4"/>
            <p:cNvSpPr/>
            <p:nvPr/>
          </p:nvSpPr>
          <p:spPr>
            <a:xfrm flipH="false" flipV="false" rot="0">
              <a:off x="0" y="0"/>
              <a:ext cx="16711168" cy="11155934"/>
            </a:xfrm>
            <a:custGeom>
              <a:avLst/>
              <a:gdLst/>
              <a:ahLst/>
              <a:cxnLst/>
              <a:rect r="r" b="b" t="t" l="l"/>
              <a:pathLst>
                <a:path h="11155934" w="16711168">
                  <a:moveTo>
                    <a:pt x="0" y="0"/>
                  </a:moveTo>
                  <a:lnTo>
                    <a:pt x="16711168" y="0"/>
                  </a:lnTo>
                  <a:lnTo>
                    <a:pt x="16711168" y="11155934"/>
                  </a:lnTo>
                  <a:lnTo>
                    <a:pt x="0" y="11155934"/>
                  </a:lnTo>
                  <a:lnTo>
                    <a:pt x="0" y="0"/>
                  </a:lnTo>
                  <a:close/>
                </a:path>
              </a:pathLst>
            </a:custGeom>
            <a:blipFill>
              <a:blip r:embed="rId2"/>
              <a:stretch>
                <a:fillRect l="-8534" t="-28693" r="-5492" b="-7954"/>
              </a:stretch>
            </a:blipFill>
          </p:spPr>
        </p:sp>
      </p:grpSp>
      <p:sp>
        <p:nvSpPr>
          <p:cNvPr name="TextBox 5" id="5"/>
          <p:cNvSpPr txBox="true"/>
          <p:nvPr/>
        </p:nvSpPr>
        <p:spPr>
          <a:xfrm rot="0">
            <a:off x="2407920" y="8987155"/>
            <a:ext cx="9845040" cy="887582"/>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Ymchwiliwch sut mae’r ffigurau diweddaraf yn cymharu?</a:t>
            </a:r>
          </a:p>
          <a:p>
            <a:pPr algn="l">
              <a:lnSpc>
                <a:spcPts val="3240"/>
              </a:lnSpc>
            </a:pPr>
            <a:r>
              <a:rPr lang="en-US" sz="2700">
                <a:solidFill>
                  <a:srgbClr val="000000"/>
                </a:solidFill>
                <a:latin typeface="Trebuchet MS"/>
                <a:ea typeface="Trebuchet MS"/>
                <a:cs typeface="Trebuchet MS"/>
                <a:sym typeface="Trebuchet MS"/>
              </a:rPr>
              <a:t>Research how this compares with more recent figures? </a:t>
            </a:r>
          </a:p>
        </p:txBody>
      </p:sp>
      <p:grpSp>
        <p:nvGrpSpPr>
          <p:cNvPr name="Group 6" id="6"/>
          <p:cNvGrpSpPr>
            <a:grpSpLocks noChangeAspect="true"/>
          </p:cNvGrpSpPr>
          <p:nvPr/>
        </p:nvGrpSpPr>
        <p:grpSpPr>
          <a:xfrm rot="0">
            <a:off x="14745650" y="6177279"/>
            <a:ext cx="2195556" cy="2547784"/>
            <a:chOff x="0" y="0"/>
            <a:chExt cx="2927408" cy="3397046"/>
          </a:xfrm>
        </p:grpSpPr>
        <p:sp>
          <p:nvSpPr>
            <p:cNvPr name="Freeform 7" id="7" descr="C:\Users\Alison\AppData\Local\Microsoft\Windows\INetCache\IE\DJ4LQXPF\test[1].jpg"/>
            <p:cNvSpPr/>
            <p:nvPr/>
          </p:nvSpPr>
          <p:spPr>
            <a:xfrm flipH="false" flipV="false" rot="0">
              <a:off x="0" y="0"/>
              <a:ext cx="2927350" cy="3396996"/>
            </a:xfrm>
            <a:custGeom>
              <a:avLst/>
              <a:gdLst/>
              <a:ahLst/>
              <a:cxnLst/>
              <a:rect r="r" b="b" t="t" l="l"/>
              <a:pathLst>
                <a:path h="3396996" w="2927350">
                  <a:moveTo>
                    <a:pt x="0" y="0"/>
                  </a:moveTo>
                  <a:lnTo>
                    <a:pt x="2927350" y="0"/>
                  </a:lnTo>
                  <a:lnTo>
                    <a:pt x="2927350" y="3396996"/>
                  </a:lnTo>
                  <a:lnTo>
                    <a:pt x="0" y="3396996"/>
                  </a:lnTo>
                  <a:lnTo>
                    <a:pt x="0" y="0"/>
                  </a:lnTo>
                  <a:close/>
                </a:path>
              </a:pathLst>
            </a:custGeom>
            <a:blipFill>
              <a:blip r:embed="rId3"/>
              <a:stretch>
                <a:fillRect l="0" t="0" r="-1" b="-1"/>
              </a:stretch>
            </a:blipFill>
          </p:spPr>
        </p:sp>
      </p:grpSp>
      <p:grpSp>
        <p:nvGrpSpPr>
          <p:cNvPr name="Group 8" id="8"/>
          <p:cNvGrpSpPr>
            <a:grpSpLocks noChangeAspect="true"/>
          </p:cNvGrpSpPr>
          <p:nvPr/>
        </p:nvGrpSpPr>
        <p:grpSpPr>
          <a:xfrm rot="0">
            <a:off x="13691234" y="852214"/>
            <a:ext cx="3571873" cy="1950243"/>
            <a:chOff x="0" y="0"/>
            <a:chExt cx="4762498" cy="2600324"/>
          </a:xfrm>
        </p:grpSpPr>
        <p:sp>
          <p:nvSpPr>
            <p:cNvPr name="Freeform 9" id="9" descr="C:\Users\Alison\AppData\Local\Microsoft\Windows\INetCache\IE\DJ4LQXPF\class-clip-art[1].jpg"/>
            <p:cNvSpPr/>
            <p:nvPr/>
          </p:nvSpPr>
          <p:spPr>
            <a:xfrm flipH="false" flipV="false" rot="0">
              <a:off x="0" y="0"/>
              <a:ext cx="4762500" cy="2600325"/>
            </a:xfrm>
            <a:custGeom>
              <a:avLst/>
              <a:gdLst/>
              <a:ahLst/>
              <a:cxnLst/>
              <a:rect r="r" b="b" t="t" l="l"/>
              <a:pathLst>
                <a:path h="2600325" w="4762500">
                  <a:moveTo>
                    <a:pt x="0" y="0"/>
                  </a:moveTo>
                  <a:lnTo>
                    <a:pt x="4762500" y="0"/>
                  </a:lnTo>
                  <a:lnTo>
                    <a:pt x="4762500" y="2600325"/>
                  </a:lnTo>
                  <a:lnTo>
                    <a:pt x="0" y="2600325"/>
                  </a:lnTo>
                  <a:lnTo>
                    <a:pt x="0" y="0"/>
                  </a:lnTo>
                  <a:close/>
                </a:path>
              </a:pathLst>
            </a:custGeom>
            <a:blipFill>
              <a:blip r:embed="rId4"/>
              <a:stretch>
                <a:fillRect l="0" t="0" r="0" b="0"/>
              </a:stretch>
            </a:blipFill>
          </p:spPr>
        </p:sp>
      </p:gr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985521" y="55435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grŵp / Group Task</a:t>
            </a:r>
          </a:p>
        </p:txBody>
      </p:sp>
      <p:sp>
        <p:nvSpPr>
          <p:cNvPr name="TextBox 3" id="3"/>
          <p:cNvSpPr txBox="true"/>
          <p:nvPr/>
        </p:nvSpPr>
        <p:spPr>
          <a:xfrm rot="0">
            <a:off x="1215298" y="2296464"/>
            <a:ext cx="5673180" cy="5157597"/>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Gwyliwch y fideo ar y ddolen isod ac ewch i’r wefan fel man cychwyn ar gyfer trafodaethau. Mewn grwpiau ymchwiliwch i effaith cau ysgol bentref ar y gymuned leol.</a:t>
            </a:r>
          </a:p>
          <a:p>
            <a:pPr algn="l" marL="542925" indent="-271462" lvl="1">
              <a:lnSpc>
                <a:spcPts val="3600"/>
              </a:lnSpc>
              <a:buFont typeface="Arial"/>
              <a:buChar char="•"/>
            </a:pPr>
            <a:r>
              <a:rPr lang="en-US" sz="3000" u="sng">
                <a:solidFill>
                  <a:srgbClr val="69A020"/>
                </a:solidFill>
                <a:latin typeface="Trebuchet MS"/>
                <a:ea typeface="Trebuchet MS"/>
                <a:cs typeface="Trebuchet MS"/>
                <a:sym typeface="Trebuchet MS"/>
                <a:hlinkClick r:id="rId2" tooltip="http://www.bbc.co.uk/news/uk-wales-36782740"/>
              </a:rPr>
              <a:t>http://www.bbc.co.uk/news/uk-wales-36782740</a:t>
            </a:r>
          </a:p>
          <a:p>
            <a:pPr algn="l" marL="542925" indent="-271462" lvl="1">
              <a:lnSpc>
                <a:spcPts val="3600"/>
              </a:lnSpc>
              <a:buFont typeface="Arial"/>
              <a:buChar char="•"/>
            </a:pPr>
            <a:r>
              <a:rPr lang="en-US" sz="3000" u="sng">
                <a:solidFill>
                  <a:srgbClr val="69A020"/>
                </a:solidFill>
                <a:latin typeface="Trebuchet MS"/>
                <a:ea typeface="Trebuchet MS"/>
                <a:cs typeface="Trebuchet MS"/>
                <a:sym typeface="Trebuchet MS"/>
                <a:hlinkClick r:id="rId3" tooltip="http://www.itv.com/news/wales/2016-02-17/xx-schools-facing-closure-in-wales-this-year/"/>
              </a:rPr>
              <a:t>http://www.itv.com/news/wales/2016-02-17/xx-schools-facing-closure-in-wales-this-year/</a:t>
            </a:r>
          </a:p>
          <a:p>
            <a:pPr algn="l" marL="542925" indent="-271462" lvl="1">
              <a:lnSpc>
                <a:spcPts val="3600"/>
              </a:lnSpc>
            </a:pPr>
          </a:p>
        </p:txBody>
      </p:sp>
      <p:sp>
        <p:nvSpPr>
          <p:cNvPr name="TextBox 4" id="4"/>
          <p:cNvSpPr txBox="true"/>
          <p:nvPr/>
        </p:nvSpPr>
        <p:spPr>
          <a:xfrm rot="0">
            <a:off x="8383634" y="2296464"/>
            <a:ext cx="5432028" cy="6127944"/>
          </a:xfrm>
          <a:prstGeom prst="rect">
            <a:avLst/>
          </a:prstGeom>
        </p:spPr>
        <p:txBody>
          <a:bodyPr anchor="t" rtlCol="false" tIns="0" lIns="0" bIns="0" rIns="0">
            <a:spAutoFit/>
          </a:bodyPr>
          <a:lstStyle/>
          <a:p>
            <a:pPr algn="l" marL="552426" indent="-276213" lvl="1">
              <a:lnSpc>
                <a:spcPts val="3663"/>
              </a:lnSpc>
              <a:buFont typeface="Arial"/>
              <a:buChar char="•"/>
            </a:pPr>
            <a:r>
              <a:rPr lang="en-US" sz="3052">
                <a:solidFill>
                  <a:srgbClr val="404040"/>
                </a:solidFill>
                <a:latin typeface="Trebuchet MS"/>
                <a:ea typeface="Trebuchet MS"/>
                <a:cs typeface="Trebuchet MS"/>
                <a:sym typeface="Trebuchet MS"/>
              </a:rPr>
              <a:t>Watch the video on the following link and visit the website as a starting point for discussion. In groups research the effects of closing a village school on the local community </a:t>
            </a:r>
          </a:p>
          <a:p>
            <a:pPr algn="l" marL="552426" indent="-276213" lvl="1">
              <a:lnSpc>
                <a:spcPts val="3663"/>
              </a:lnSpc>
              <a:buFont typeface="Arial"/>
              <a:buChar char="•"/>
            </a:pPr>
            <a:r>
              <a:rPr lang="en-US" sz="3052" u="sng">
                <a:solidFill>
                  <a:srgbClr val="69A020"/>
                </a:solidFill>
                <a:latin typeface="Trebuchet MS"/>
                <a:ea typeface="Trebuchet MS"/>
                <a:cs typeface="Trebuchet MS"/>
                <a:sym typeface="Trebuchet MS"/>
                <a:hlinkClick r:id="rId4" tooltip="http://www.bbc.co.uk/news/uk-wales-36782740"/>
              </a:rPr>
              <a:t>http://www.bbc.co.uk/news/uk-wales-36782740</a:t>
            </a:r>
          </a:p>
          <a:p>
            <a:pPr algn="l" marL="552426" indent="-276213" lvl="1">
              <a:lnSpc>
                <a:spcPts val="3663"/>
              </a:lnSpc>
              <a:buFont typeface="Arial"/>
              <a:buChar char="•"/>
            </a:pPr>
            <a:r>
              <a:rPr lang="en-US" sz="3052" u="sng">
                <a:solidFill>
                  <a:srgbClr val="69A020"/>
                </a:solidFill>
                <a:latin typeface="Trebuchet MS"/>
                <a:ea typeface="Trebuchet MS"/>
                <a:cs typeface="Trebuchet MS"/>
                <a:sym typeface="Trebuchet MS"/>
                <a:hlinkClick r:id="rId5" tooltip="http://www.itv.com/news/wales/2016-02-17/xx-schools-facing-closure-in-wales-this-year/"/>
              </a:rPr>
              <a:t>http://www.itv.com/news/wales/2016-02-17/xx-schools-facing-closure-in-wales-this-year/</a:t>
            </a:r>
          </a:p>
          <a:p>
            <a:pPr algn="l" marL="552426" indent="-276213" lvl="1">
              <a:lnSpc>
                <a:spcPts val="3663"/>
              </a:lnSpc>
            </a:pPr>
          </a:p>
          <a:p>
            <a:pPr algn="l" marL="552426" indent="-276213" lvl="1">
              <a:lnSpc>
                <a:spcPts val="3663"/>
              </a:lnSpc>
            </a:pPr>
          </a:p>
        </p:txBody>
      </p:sp>
      <p:grpSp>
        <p:nvGrpSpPr>
          <p:cNvPr name="Group 5" id="5"/>
          <p:cNvGrpSpPr>
            <a:grpSpLocks noChangeAspect="true"/>
          </p:cNvGrpSpPr>
          <p:nvPr/>
        </p:nvGrpSpPr>
        <p:grpSpPr>
          <a:xfrm rot="0">
            <a:off x="14216377" y="1230630"/>
            <a:ext cx="2386330" cy="2386330"/>
            <a:chOff x="0" y="0"/>
            <a:chExt cx="3181774" cy="3181774"/>
          </a:xfrm>
        </p:grpSpPr>
        <p:sp>
          <p:nvSpPr>
            <p:cNvPr name="Freeform 6" id="6" descr="I'm Unique But Similar: Designing a Group Workplan For a ..."/>
            <p:cNvSpPr/>
            <p:nvPr/>
          </p:nvSpPr>
          <p:spPr>
            <a:xfrm flipH="false" flipV="false" rot="0">
              <a:off x="0" y="0"/>
              <a:ext cx="3181731" cy="3181731"/>
            </a:xfrm>
            <a:custGeom>
              <a:avLst/>
              <a:gdLst/>
              <a:ahLst/>
              <a:cxnLst/>
              <a:rect r="r" b="b" t="t" l="l"/>
              <a:pathLst>
                <a:path h="3181731" w="3181731">
                  <a:moveTo>
                    <a:pt x="0" y="0"/>
                  </a:moveTo>
                  <a:lnTo>
                    <a:pt x="3181731" y="0"/>
                  </a:lnTo>
                  <a:lnTo>
                    <a:pt x="3181731" y="3181731"/>
                  </a:lnTo>
                  <a:lnTo>
                    <a:pt x="0" y="3181731"/>
                  </a:lnTo>
                  <a:lnTo>
                    <a:pt x="0" y="0"/>
                  </a:lnTo>
                  <a:close/>
                </a:path>
              </a:pathLst>
            </a:custGeom>
            <a:blipFill>
              <a:blip r:embed="rId6"/>
              <a:stretch>
                <a:fillRect l="0" t="0" r="-1" b="-1"/>
              </a:stretch>
            </a:blipFill>
          </p:spPr>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806573" y="3120835"/>
            <a:ext cx="5593188" cy="613746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Mae’r Cod Trefniadaeth Ysgolion sy’n arwain penderfyniadau ynglyn ag ysgolion wedi ei adolygu yn </a:t>
            </a:r>
            <a:r>
              <a:rPr lang="en-US" sz="3600" u="sng">
                <a:solidFill>
                  <a:srgbClr val="69A020"/>
                </a:solidFill>
                <a:latin typeface="Trebuchet MS"/>
                <a:ea typeface="Trebuchet MS"/>
                <a:cs typeface="Trebuchet MS"/>
                <a:sym typeface="Trebuchet MS"/>
                <a:hlinkClick r:id="rId2" tooltip="https://llyw.cymru/sites/default/files/publications/2018-10/cod-trefniadaeth-ysgolion-fersiwn-diwygiedig.pdf"/>
              </a:rPr>
              <a:t>2018 </a:t>
            </a:r>
            <a:r>
              <a:rPr lang="en-US" sz="3600">
                <a:solidFill>
                  <a:srgbClr val="404040"/>
                </a:solidFill>
                <a:latin typeface="Trebuchet MS"/>
                <a:ea typeface="Trebuchet MS"/>
                <a:cs typeface="Trebuchet MS"/>
                <a:sym typeface="Trebuchet MS"/>
              </a:rPr>
              <a:t>er mwyn annog pob ysgol fach wledig i edrych ar yr holl ddewisiadau amgen cyn cau gyda’r nôd o gadw’r ysgol ar agor lle bynnag mae’n bosib</a:t>
            </a:r>
          </a:p>
        </p:txBody>
      </p:sp>
      <p:sp>
        <p:nvSpPr>
          <p:cNvPr name="TextBox 4" id="4"/>
          <p:cNvSpPr txBox="true"/>
          <p:nvPr/>
        </p:nvSpPr>
        <p:spPr>
          <a:xfrm rot="0">
            <a:off x="9941387" y="3039555"/>
            <a:ext cx="5540040" cy="61374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The School Organisation Code which guides decisions about schools was revised in </a:t>
            </a:r>
            <a:r>
              <a:rPr lang="en-US" sz="3600" u="sng">
                <a:solidFill>
                  <a:srgbClr val="69A020"/>
                </a:solidFill>
                <a:latin typeface="Trebuchet MS"/>
                <a:ea typeface="Trebuchet MS"/>
                <a:cs typeface="Trebuchet MS"/>
                <a:sym typeface="Trebuchet MS"/>
                <a:hlinkClick r:id="rId3" tooltip="https://gov.wales/sites/default/files/publications/2018-10/school-organisation-code-second-edition.pdf"/>
              </a:rPr>
              <a:t>2018 </a:t>
            </a:r>
            <a:r>
              <a:rPr lang="en-US" sz="3600">
                <a:solidFill>
                  <a:srgbClr val="404040"/>
                </a:solidFill>
                <a:latin typeface="Trebuchet MS"/>
                <a:ea typeface="Trebuchet MS"/>
                <a:cs typeface="Trebuchet MS"/>
                <a:sym typeface="Trebuchet MS"/>
              </a:rPr>
              <a:t>to encourage all rural schools to look at all the alternatives before closing with the aim of trying to keep the school open wherever possible.</a:t>
            </a:r>
          </a:p>
        </p:txBody>
      </p:sp>
      <p:sp>
        <p:nvSpPr>
          <p:cNvPr name="TextBox 5" id="5"/>
          <p:cNvSpPr txBox="true"/>
          <p:nvPr/>
        </p:nvSpPr>
        <p:spPr>
          <a:xfrm rot="0">
            <a:off x="5121039" y="842328"/>
            <a:ext cx="8045922" cy="1285875"/>
          </a:xfrm>
          <a:prstGeom prst="rect">
            <a:avLst/>
          </a:prstGeom>
        </p:spPr>
        <p:txBody>
          <a:bodyPr anchor="t" rtlCol="false" tIns="0" lIns="0" bIns="0" rIns="0">
            <a:spAutoFit/>
          </a:bodyPr>
          <a:lstStyle/>
          <a:p>
            <a:pPr algn="ctr">
              <a:lnSpc>
                <a:spcPts val="5040"/>
              </a:lnSpc>
            </a:pPr>
            <a:r>
              <a:rPr lang="en-US" sz="4200">
                <a:solidFill>
                  <a:srgbClr val="000000"/>
                </a:solidFill>
                <a:latin typeface="Trebuchet MS"/>
                <a:ea typeface="Trebuchet MS"/>
                <a:cs typeface="Trebuchet MS"/>
                <a:sym typeface="Trebuchet MS"/>
              </a:rPr>
              <a:t>Cod Trefniadaeth Ysgolion   </a:t>
            </a:r>
          </a:p>
          <a:p>
            <a:pPr algn="ctr">
              <a:lnSpc>
                <a:spcPts val="5040"/>
              </a:lnSpc>
            </a:pPr>
            <a:r>
              <a:rPr lang="en-US" sz="4200">
                <a:solidFill>
                  <a:srgbClr val="000000"/>
                </a:solidFill>
                <a:latin typeface="Trebuchet MS"/>
                <a:ea typeface="Trebuchet MS"/>
                <a:cs typeface="Trebuchet MS"/>
                <a:sym typeface="Trebuchet MS"/>
              </a:rPr>
              <a:t>The School Organisation Code </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814500" y="503927"/>
            <a:ext cx="10354236"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Ffederaleiddio Ysgolion </a:t>
            </a:r>
          </a:p>
          <a:p>
            <a:pPr algn="ctr">
              <a:lnSpc>
                <a:spcPts val="5831"/>
              </a:lnSpc>
            </a:pPr>
            <a:r>
              <a:rPr lang="en-US" sz="4859">
                <a:solidFill>
                  <a:srgbClr val="000000"/>
                </a:solidFill>
                <a:latin typeface="Trebuchet MS"/>
                <a:ea typeface="Trebuchet MS"/>
                <a:cs typeface="Trebuchet MS"/>
                <a:sym typeface="Trebuchet MS"/>
              </a:rPr>
              <a:t>    School Federation</a:t>
            </a:r>
          </a:p>
        </p:txBody>
      </p:sp>
      <p:sp>
        <p:nvSpPr>
          <p:cNvPr name="TextBox 3" id="3"/>
          <p:cNvSpPr txBox="true"/>
          <p:nvPr/>
        </p:nvSpPr>
        <p:spPr>
          <a:xfrm rot="0">
            <a:off x="1026015" y="2780708"/>
            <a:ext cx="5593188" cy="6019929"/>
          </a:xfrm>
          <a:prstGeom prst="rect">
            <a:avLst/>
          </a:prstGeom>
        </p:spPr>
        <p:txBody>
          <a:bodyPr anchor="t" rtlCol="false" tIns="0" lIns="0" bIns="0" rIns="0">
            <a:spAutoFit/>
          </a:bodyPr>
          <a:lstStyle/>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Canllawiau Ffederaleiddio Ysgolion a Gynhelir (Cymru) 2014</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Polisi Llywodraeth Cymru – annog cyd-weithio rhwng pob rhan o’r system addysg i wella’r ddarpariaeth</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Ffederaleiddio ysgolion yn ffordd mwy ffurfiol o ymestyn cydweithio</a:t>
            </a:r>
          </a:p>
        </p:txBody>
      </p:sp>
      <p:sp>
        <p:nvSpPr>
          <p:cNvPr name="TextBox 4" id="4"/>
          <p:cNvSpPr txBox="true"/>
          <p:nvPr/>
        </p:nvSpPr>
        <p:spPr>
          <a:xfrm rot="0">
            <a:off x="8221234" y="2419726"/>
            <a:ext cx="5757780" cy="6732366"/>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The Federation of Maintained Schools (Wales) Regulations 2014</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Welsh Government’s policy - promote collaboration between all parts of the education system to improve provision. </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School federation is a more formal way of extending collaboration</a:t>
            </a:r>
          </a:p>
        </p:txBody>
      </p:sp>
      <p:grpSp>
        <p:nvGrpSpPr>
          <p:cNvPr name="Group 5" id="5"/>
          <p:cNvGrpSpPr>
            <a:grpSpLocks noChangeAspect="true"/>
          </p:cNvGrpSpPr>
          <p:nvPr/>
        </p:nvGrpSpPr>
        <p:grpSpPr>
          <a:xfrm rot="0">
            <a:off x="14070455" y="522976"/>
            <a:ext cx="2515455" cy="2489787"/>
            <a:chOff x="0" y="0"/>
            <a:chExt cx="3353940" cy="3319716"/>
          </a:xfrm>
        </p:grpSpPr>
        <p:sp>
          <p:nvSpPr>
            <p:cNvPr name="Freeform 6" id="6" descr="C:\Users\Alison\AppData\Local\Microsoft\Windows\INetCache\IE\CHEY5274\collaboration[1].gif"/>
            <p:cNvSpPr/>
            <p:nvPr/>
          </p:nvSpPr>
          <p:spPr>
            <a:xfrm flipH="false" flipV="false" rot="0">
              <a:off x="0" y="0"/>
              <a:ext cx="3353943" cy="3319653"/>
            </a:xfrm>
            <a:custGeom>
              <a:avLst/>
              <a:gdLst/>
              <a:ahLst/>
              <a:cxnLst/>
              <a:rect r="r" b="b" t="t" l="l"/>
              <a:pathLst>
                <a:path h="3319653" w="3353943">
                  <a:moveTo>
                    <a:pt x="0" y="0"/>
                  </a:moveTo>
                  <a:lnTo>
                    <a:pt x="3353943" y="0"/>
                  </a:lnTo>
                  <a:lnTo>
                    <a:pt x="3353943" y="3319653"/>
                  </a:lnTo>
                  <a:lnTo>
                    <a:pt x="0" y="3319653"/>
                  </a:lnTo>
                  <a:lnTo>
                    <a:pt x="0" y="0"/>
                  </a:lnTo>
                  <a:close/>
                </a:path>
              </a:pathLst>
            </a:custGeom>
            <a:blipFill>
              <a:blip r:embed="rId2"/>
              <a:stretch>
                <a:fillRect l="0" t="0" r="0" b="-1"/>
              </a:stretch>
            </a:blipFill>
          </p:spPr>
        </p:sp>
      </p:gr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391798" y="684430"/>
            <a:ext cx="11374121" cy="2546983"/>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Ffederaleiddio Ysgolion</a:t>
            </a:r>
          </a:p>
          <a:p>
            <a:pPr algn="l">
              <a:lnSpc>
                <a:spcPts val="6480"/>
              </a:lnSpc>
            </a:pPr>
            <a:r>
              <a:rPr lang="en-US" sz="5400">
                <a:solidFill>
                  <a:srgbClr val="000000"/>
                </a:solidFill>
                <a:latin typeface="Trebuchet MS"/>
                <a:ea typeface="Trebuchet MS"/>
                <a:cs typeface="Trebuchet MS"/>
                <a:sym typeface="Trebuchet MS"/>
              </a:rPr>
              <a:t>School Federation</a:t>
            </a:r>
          </a:p>
        </p:txBody>
      </p:sp>
      <p:sp>
        <p:nvSpPr>
          <p:cNvPr name="TextBox 3" id="3"/>
          <p:cNvSpPr txBox="true"/>
          <p:nvPr/>
        </p:nvSpPr>
        <p:spPr>
          <a:xfrm rot="0">
            <a:off x="1665486" y="2665095"/>
            <a:ext cx="5593188" cy="6969191"/>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Rhai ysgolion – ar gais Awdurd Lleol i gynorthwyo ysgol sy’n methu;</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Eraill yn ysgolion bach mewn perygl o gau neu yn methu recriwtio athrawon o safon;</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Eraill yn chwilio am ffordd o gryfhau y ddarpariaeth addysgol ar gyfer disgyblion yn eu cymunedau;</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Ers 2014 mae hawl gan yr Awdurdod Lleol i orfodi ffederaleiddio ar ysgolion</a:t>
            </a:r>
          </a:p>
        </p:txBody>
      </p:sp>
      <p:sp>
        <p:nvSpPr>
          <p:cNvPr name="TextBox 4" id="4"/>
          <p:cNvSpPr txBox="true"/>
          <p:nvPr/>
        </p:nvSpPr>
        <p:spPr>
          <a:xfrm rot="0">
            <a:off x="7851648" y="2665095"/>
            <a:ext cx="5756064" cy="7077201"/>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Some schools - approached by a Local Authority to help a struggling school; </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Others were small schools in danger of closure or unable to recruit high quality staff;</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Others were seeking to strengthen the overall education of pupils in their communities; </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Since 2014 the LA has the power to impose federation on schools</a:t>
            </a:r>
          </a:p>
        </p:txBody>
      </p:sp>
      <p:grpSp>
        <p:nvGrpSpPr>
          <p:cNvPr name="Group 5" id="5"/>
          <p:cNvGrpSpPr>
            <a:grpSpLocks noChangeAspect="true"/>
          </p:cNvGrpSpPr>
          <p:nvPr/>
        </p:nvGrpSpPr>
        <p:grpSpPr>
          <a:xfrm rot="0">
            <a:off x="14398650" y="1057563"/>
            <a:ext cx="3293604" cy="3293604"/>
            <a:chOff x="0" y="0"/>
            <a:chExt cx="4391472" cy="4391472"/>
          </a:xfrm>
        </p:grpSpPr>
        <p:sp>
          <p:nvSpPr>
            <p:cNvPr name="Freeform 6" id="6" descr="C:\Users\Alison\AppData\Local\Microsoft\Windows\INetCache\IE\CHEY5274\effectiveschools[1].jpg"/>
            <p:cNvSpPr/>
            <p:nvPr/>
          </p:nvSpPr>
          <p:spPr>
            <a:xfrm flipH="false" flipV="false" rot="0">
              <a:off x="0" y="0"/>
              <a:ext cx="4391533" cy="4391533"/>
            </a:xfrm>
            <a:custGeom>
              <a:avLst/>
              <a:gdLst/>
              <a:ahLst/>
              <a:cxnLst/>
              <a:rect r="r" b="b" t="t" l="l"/>
              <a:pathLst>
                <a:path h="4391533" w="4391533">
                  <a:moveTo>
                    <a:pt x="0" y="0"/>
                  </a:moveTo>
                  <a:lnTo>
                    <a:pt x="4391533" y="0"/>
                  </a:lnTo>
                  <a:lnTo>
                    <a:pt x="4391533" y="4391533"/>
                  </a:lnTo>
                  <a:lnTo>
                    <a:pt x="0" y="4391533"/>
                  </a:lnTo>
                  <a:lnTo>
                    <a:pt x="0" y="0"/>
                  </a:lnTo>
                  <a:close/>
                </a:path>
              </a:pathLst>
            </a:custGeom>
            <a:blipFill>
              <a:blip r:embed="rId2"/>
              <a:stretch>
                <a:fillRect l="0" t="0" r="1" b="1"/>
              </a:stretch>
            </a:blipFill>
          </p:spPr>
        </p:sp>
      </p:gr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997227" y="1575454"/>
            <a:ext cx="10354236" cy="1642110"/>
          </a:xfrm>
          <a:prstGeom prst="rect">
            <a:avLst/>
          </a:prstGeom>
        </p:spPr>
        <p:txBody>
          <a:bodyPr anchor="t" rtlCol="false" tIns="0" lIns="0" bIns="0" rIns="0">
            <a:spAutoFit/>
          </a:bodyPr>
          <a:lstStyle/>
          <a:p>
            <a:pPr algn="l">
              <a:lnSpc>
                <a:spcPts val="5831"/>
              </a:lnSpc>
            </a:pPr>
            <a:r>
              <a:rPr lang="en-US" sz="4859">
                <a:solidFill>
                  <a:srgbClr val="000000"/>
                </a:solidFill>
                <a:latin typeface="Trebuchet MS"/>
                <a:ea typeface="Trebuchet MS"/>
                <a:cs typeface="Trebuchet MS"/>
                <a:sym typeface="Trebuchet MS"/>
              </a:rPr>
              <a:t>Ffederaleiddio Ysgolion</a:t>
            </a:r>
          </a:p>
          <a:p>
            <a:pPr algn="l">
              <a:lnSpc>
                <a:spcPts val="5831"/>
              </a:lnSpc>
            </a:pPr>
            <a:r>
              <a:rPr lang="en-US" sz="4859">
                <a:solidFill>
                  <a:srgbClr val="000000"/>
                </a:solidFill>
                <a:latin typeface="Trebuchet MS"/>
                <a:ea typeface="Trebuchet MS"/>
                <a:cs typeface="Trebuchet MS"/>
                <a:sym typeface="Trebuchet MS"/>
              </a:rPr>
              <a:t>School Federation</a:t>
            </a:r>
          </a:p>
        </p:txBody>
      </p:sp>
      <p:sp>
        <p:nvSpPr>
          <p:cNvPr name="TextBox 3" id="3"/>
          <p:cNvSpPr txBox="true"/>
          <p:nvPr/>
        </p:nvSpPr>
        <p:spPr>
          <a:xfrm rot="0">
            <a:off x="2392681" y="4121332"/>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 ffederaleiddio ysgolion yn broses cyfreithiol</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Rhannu corff llywodraethol fydd yn  gwneud penderfyniadau er lles pob ysgol, y staff a disgyblion o fewn y ffederasiwn hwnnw.</a:t>
            </a:r>
          </a:p>
        </p:txBody>
      </p:sp>
      <p:sp>
        <p:nvSpPr>
          <p:cNvPr name="TextBox 4" id="4"/>
          <p:cNvSpPr txBox="true"/>
          <p:nvPr/>
        </p:nvSpPr>
        <p:spPr>
          <a:xfrm rot="0">
            <a:off x="9512807" y="4121332"/>
            <a:ext cx="6382512" cy="559740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The federation of schools is a legal process </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Sharing a governing body that will make decisions in the best interest of all the schools, staff and pupils in that federation. </a:t>
            </a:r>
          </a:p>
        </p:txBody>
      </p:sp>
      <p:grpSp>
        <p:nvGrpSpPr>
          <p:cNvPr name="Group 5" id="5"/>
          <p:cNvGrpSpPr>
            <a:grpSpLocks noChangeAspect="true"/>
          </p:cNvGrpSpPr>
          <p:nvPr/>
        </p:nvGrpSpPr>
        <p:grpSpPr>
          <a:xfrm rot="0">
            <a:off x="11075510" y="416900"/>
            <a:ext cx="4281332" cy="3132348"/>
            <a:chOff x="0" y="0"/>
            <a:chExt cx="5708442" cy="4176464"/>
          </a:xfrm>
        </p:grpSpPr>
        <p:sp>
          <p:nvSpPr>
            <p:cNvPr name="Freeform 6" id="6" descr="C:\Users\Alison\AppData\Local\Microsoft\Windows\INetCache\IE\CHEY5274\Icon2[1].png"/>
            <p:cNvSpPr/>
            <p:nvPr/>
          </p:nvSpPr>
          <p:spPr>
            <a:xfrm flipH="false" flipV="false" rot="0">
              <a:off x="0" y="0"/>
              <a:ext cx="5708396" cy="4176522"/>
            </a:xfrm>
            <a:custGeom>
              <a:avLst/>
              <a:gdLst/>
              <a:ahLst/>
              <a:cxnLst/>
              <a:rect r="r" b="b" t="t" l="l"/>
              <a:pathLst>
                <a:path h="4176522" w="5708396">
                  <a:moveTo>
                    <a:pt x="0" y="0"/>
                  </a:moveTo>
                  <a:lnTo>
                    <a:pt x="5708396" y="0"/>
                  </a:lnTo>
                  <a:lnTo>
                    <a:pt x="5708396" y="4176522"/>
                  </a:lnTo>
                  <a:lnTo>
                    <a:pt x="0" y="4176522"/>
                  </a:lnTo>
                  <a:lnTo>
                    <a:pt x="0" y="0"/>
                  </a:lnTo>
                  <a:close/>
                </a:path>
              </a:pathLst>
            </a:custGeom>
            <a:blipFill>
              <a:blip r:embed="rId2"/>
              <a:stretch>
                <a:fillRect l="0" t="0" r="0" b="1"/>
              </a:stretch>
            </a:blipFill>
          </p:spPr>
        </p:sp>
      </p:gr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Y dystiolaeth </a:t>
            </a:r>
          </a:p>
          <a:p>
            <a:pPr algn="ctr">
              <a:lnSpc>
                <a:spcPts val="6480"/>
              </a:lnSpc>
            </a:pPr>
            <a:r>
              <a:rPr lang="en-US" sz="5400">
                <a:solidFill>
                  <a:srgbClr val="000000"/>
                </a:solidFill>
                <a:latin typeface="Trebuchet MS"/>
                <a:ea typeface="Trebuchet MS"/>
                <a:cs typeface="Trebuchet MS"/>
                <a:sym typeface="Trebuchet MS"/>
              </a:rPr>
              <a:t>The evidence</a:t>
            </a:r>
          </a:p>
        </p:txBody>
      </p:sp>
      <p:sp>
        <p:nvSpPr>
          <p:cNvPr name="TextBox 3" id="3"/>
          <p:cNvSpPr txBox="true"/>
          <p:nvPr/>
        </p:nvSpPr>
        <p:spPr>
          <a:xfrm rot="0">
            <a:off x="2787937" y="3422832"/>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Mae’r dystiolaeth yn dangos bod ysgolion yn Lloegr sydd wedi ffederaleiddio yn dangos gwellianniau mewn:</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dysgu ac addysgu, ymddygiad a chyrhaeddiad disgyblion (Ofsted, 2011)</a:t>
            </a:r>
          </a:p>
        </p:txBody>
      </p:sp>
      <p:sp>
        <p:nvSpPr>
          <p:cNvPr name="TextBox 4" id="4"/>
          <p:cNvSpPr txBox="true"/>
          <p:nvPr/>
        </p:nvSpPr>
        <p:spPr>
          <a:xfrm rot="0">
            <a:off x="9406892" y="3422832"/>
            <a:ext cx="6093171" cy="5748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The evidence shows that federated schools in England show improvements in:</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teaching and learning, behaviour and pupil achievement (Ofsted, 2011)</a:t>
            </a:r>
          </a:p>
        </p:txBody>
      </p:sp>
      <p:grpSp>
        <p:nvGrpSpPr>
          <p:cNvPr name="Group 5" id="5"/>
          <p:cNvGrpSpPr>
            <a:grpSpLocks noChangeAspect="true"/>
          </p:cNvGrpSpPr>
          <p:nvPr/>
        </p:nvGrpSpPr>
        <p:grpSpPr>
          <a:xfrm rot="0">
            <a:off x="15057171" y="403226"/>
            <a:ext cx="2523021" cy="2705736"/>
            <a:chOff x="0" y="0"/>
            <a:chExt cx="3364028" cy="3607648"/>
          </a:xfrm>
        </p:grpSpPr>
        <p:sp>
          <p:nvSpPr>
            <p:cNvPr name="Freeform 6" id="6" descr="Searching emoji , World Emoji Day Apple Smiley, Emoji ..."/>
            <p:cNvSpPr/>
            <p:nvPr/>
          </p:nvSpPr>
          <p:spPr>
            <a:xfrm flipH="false" flipV="false" rot="0">
              <a:off x="0" y="0"/>
              <a:ext cx="3363976" cy="3607689"/>
            </a:xfrm>
            <a:custGeom>
              <a:avLst/>
              <a:gdLst/>
              <a:ahLst/>
              <a:cxnLst/>
              <a:rect r="r" b="b" t="t" l="l"/>
              <a:pathLst>
                <a:path h="3607689" w="3363976">
                  <a:moveTo>
                    <a:pt x="0" y="0"/>
                  </a:moveTo>
                  <a:lnTo>
                    <a:pt x="3363976" y="0"/>
                  </a:lnTo>
                  <a:lnTo>
                    <a:pt x="3363976" y="3607689"/>
                  </a:lnTo>
                  <a:lnTo>
                    <a:pt x="0" y="3607689"/>
                  </a:lnTo>
                  <a:lnTo>
                    <a:pt x="0" y="0"/>
                  </a:lnTo>
                  <a:close/>
                </a:path>
              </a:pathLst>
            </a:custGeom>
            <a:blipFill>
              <a:blip r:embed="rId2"/>
              <a:stretch>
                <a:fillRect l="0" t="0" r="-1" b="1"/>
              </a:stretch>
            </a:blipFill>
          </p:spPr>
        </p:sp>
      </p:gr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849739" y="971487"/>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Manteision </a:t>
            </a:r>
          </a:p>
          <a:p>
            <a:pPr algn="ctr">
              <a:lnSpc>
                <a:spcPts val="6480"/>
              </a:lnSpc>
            </a:pPr>
            <a:r>
              <a:rPr lang="en-US" sz="5400">
                <a:solidFill>
                  <a:srgbClr val="000000"/>
                </a:solidFill>
                <a:latin typeface="Trebuchet MS"/>
                <a:ea typeface="Trebuchet MS"/>
                <a:cs typeface="Trebuchet MS"/>
                <a:sym typeface="Trebuchet MS"/>
              </a:rPr>
              <a:t>Advantages</a:t>
            </a:r>
          </a:p>
        </p:txBody>
      </p:sp>
      <p:sp>
        <p:nvSpPr>
          <p:cNvPr name="TextBox 3" id="3"/>
          <p:cNvSpPr txBox="true"/>
          <p:nvPr/>
        </p:nvSpPr>
        <p:spPr>
          <a:xfrm rot="0">
            <a:off x="2726139" y="2943162"/>
            <a:ext cx="5593188" cy="6137466"/>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 ysgolion sydd wedi ffederaleiddio’n gallu cadw eu cyllid, eu henwau, eu cymeriad, eu gwisg ysgol a’u hethos eu hun, ond yn gallu cymryd mantais o rannu adnoddau fel cyfleusterau, TG, staff ac adeiladau ysgol</a:t>
            </a:r>
          </a:p>
        </p:txBody>
      </p:sp>
      <p:sp>
        <p:nvSpPr>
          <p:cNvPr name="TextBox 4" id="4"/>
          <p:cNvSpPr txBox="true"/>
          <p:nvPr/>
        </p:nvSpPr>
        <p:spPr>
          <a:xfrm rot="0">
            <a:off x="9697785" y="3060508"/>
            <a:ext cx="5864076" cy="624548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Schools in a federation will be able to maintain their own delegated budget, name, character, school uniform and ethos, but will be able to explore the advantages of sharing resources such as facilities, IT, staff, school buildings </a:t>
            </a:r>
          </a:p>
        </p:txBody>
      </p:sp>
      <p:grpSp>
        <p:nvGrpSpPr>
          <p:cNvPr name="Group 5" id="5"/>
          <p:cNvGrpSpPr>
            <a:grpSpLocks noChangeAspect="true"/>
          </p:cNvGrpSpPr>
          <p:nvPr/>
        </p:nvGrpSpPr>
        <p:grpSpPr>
          <a:xfrm rot="0">
            <a:off x="14313960" y="398780"/>
            <a:ext cx="3668158" cy="2760980"/>
            <a:chOff x="0" y="0"/>
            <a:chExt cx="4890878" cy="3681306"/>
          </a:xfrm>
        </p:grpSpPr>
        <p:sp>
          <p:nvSpPr>
            <p:cNvPr name="Freeform 6" id="6" descr="Are online games good or bad for teenagers? | VERDE ..."/>
            <p:cNvSpPr/>
            <p:nvPr/>
          </p:nvSpPr>
          <p:spPr>
            <a:xfrm flipH="false" flipV="false" rot="0">
              <a:off x="0" y="0"/>
              <a:ext cx="4890897" cy="3681349"/>
            </a:xfrm>
            <a:custGeom>
              <a:avLst/>
              <a:gdLst/>
              <a:ahLst/>
              <a:cxnLst/>
              <a:rect r="r" b="b" t="t" l="l"/>
              <a:pathLst>
                <a:path h="3681349" w="4890897">
                  <a:moveTo>
                    <a:pt x="0" y="0"/>
                  </a:moveTo>
                  <a:lnTo>
                    <a:pt x="4890897" y="0"/>
                  </a:lnTo>
                  <a:lnTo>
                    <a:pt x="4890897" y="3681349"/>
                  </a:lnTo>
                  <a:lnTo>
                    <a:pt x="0" y="3681349"/>
                  </a:lnTo>
                  <a:lnTo>
                    <a:pt x="0" y="0"/>
                  </a:lnTo>
                  <a:close/>
                </a:path>
              </a:pathLst>
            </a:custGeom>
            <a:blipFill>
              <a:blip r:embed="rId2"/>
              <a:stretch>
                <a:fillRect l="0" t="0" r="0" b="1"/>
              </a:stretch>
            </a:blipFill>
          </p:spPr>
        </p:sp>
      </p:gr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957654" y="1646025"/>
            <a:ext cx="11374121"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grŵp / Group task</a:t>
            </a:r>
          </a:p>
        </p:txBody>
      </p:sp>
      <p:sp>
        <p:nvSpPr>
          <p:cNvPr name="TextBox 3" id="3"/>
          <p:cNvSpPr txBox="true"/>
          <p:nvPr/>
        </p:nvSpPr>
        <p:spPr>
          <a:xfrm rot="0">
            <a:off x="2205813" y="3302930"/>
            <a:ext cx="5485176" cy="5921442"/>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Chwiliwch am enghreifftiau o ysgolion sydd wedi ffederaleiddio a thrafodwch yr effaith mae wedi ei gael ar yr ysgolion a’r cymunedau</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Defnyddiwch y ddogfen yma i’ch cefnogi: </a:t>
            </a:r>
            <a:r>
              <a:rPr lang="en-US" sz="3600" u="sng">
                <a:solidFill>
                  <a:srgbClr val="69A020"/>
                </a:solidFill>
                <a:latin typeface="Trebuchet MS"/>
                <a:ea typeface="Trebuchet MS"/>
                <a:cs typeface="Trebuchet MS"/>
                <a:sym typeface="Trebuchet MS"/>
                <a:hlinkClick r:id="rId2" tooltip="https://www.estyn.llyw.cymru/adroddiadau-thematig/ysgolion-ffederal-nodweddion-cyffredin-ffedereiddio-effeithiol?_ga=2.62244264.524643613.1605607416-1416360169.1542195064"/>
              </a:rPr>
              <a:t>Estyn:Ysgolion Ffederal effeithiol  </a:t>
            </a:r>
          </a:p>
        </p:txBody>
      </p:sp>
      <p:sp>
        <p:nvSpPr>
          <p:cNvPr name="TextBox 4" id="4"/>
          <p:cNvSpPr txBox="true"/>
          <p:nvPr/>
        </p:nvSpPr>
        <p:spPr>
          <a:xfrm rot="0">
            <a:off x="9262575" y="3498924"/>
            <a:ext cx="5324016" cy="5921444"/>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Find examples of federated schools and discuss the impact that federation has had on the schools and the communities.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Use this document to support you: </a:t>
            </a:r>
            <a:r>
              <a:rPr lang="en-US" sz="3600" u="sng">
                <a:solidFill>
                  <a:srgbClr val="69A020"/>
                </a:solidFill>
                <a:latin typeface="Trebuchet MS"/>
                <a:ea typeface="Trebuchet MS"/>
                <a:cs typeface="Trebuchet MS"/>
                <a:sym typeface="Trebuchet MS"/>
                <a:hlinkClick r:id="rId3" tooltip="https://www.estyn.gov.wales/thematic-report/federated-schools-common-features-effective-federation"/>
              </a:rPr>
              <a:t>Estyn: Effective federated schools </a:t>
            </a:r>
          </a:p>
          <a:p>
            <a:pPr algn="l" marL="651510" indent="-325755" lvl="1">
              <a:lnSpc>
                <a:spcPts val="4320"/>
              </a:lnSpc>
            </a:pPr>
          </a:p>
        </p:txBody>
      </p:sp>
      <p:grpSp>
        <p:nvGrpSpPr>
          <p:cNvPr name="Group 5" id="5"/>
          <p:cNvGrpSpPr>
            <a:grpSpLocks noChangeAspect="true"/>
          </p:cNvGrpSpPr>
          <p:nvPr/>
        </p:nvGrpSpPr>
        <p:grpSpPr>
          <a:xfrm rot="0">
            <a:off x="14880193" y="602351"/>
            <a:ext cx="2808312" cy="2719629"/>
            <a:chOff x="0" y="0"/>
            <a:chExt cx="3744416" cy="3626172"/>
          </a:xfrm>
        </p:grpSpPr>
        <p:sp>
          <p:nvSpPr>
            <p:cNvPr name="Freeform 6" id="6" descr="C:\Users\Alison\AppData\Local\Microsoft\Windows\INetCache\IE\CHEY5274\writing_clipart[1].png"/>
            <p:cNvSpPr/>
            <p:nvPr/>
          </p:nvSpPr>
          <p:spPr>
            <a:xfrm flipH="false" flipV="false" rot="0">
              <a:off x="0" y="0"/>
              <a:ext cx="3744468" cy="3626231"/>
            </a:xfrm>
            <a:custGeom>
              <a:avLst/>
              <a:gdLst/>
              <a:ahLst/>
              <a:cxnLst/>
              <a:rect r="r" b="b" t="t" l="l"/>
              <a:pathLst>
                <a:path h="3626231" w="3744468">
                  <a:moveTo>
                    <a:pt x="0" y="0"/>
                  </a:moveTo>
                  <a:lnTo>
                    <a:pt x="3744468" y="0"/>
                  </a:lnTo>
                  <a:lnTo>
                    <a:pt x="3744468" y="3626231"/>
                  </a:lnTo>
                  <a:lnTo>
                    <a:pt x="0" y="3626231"/>
                  </a:lnTo>
                  <a:lnTo>
                    <a:pt x="0" y="0"/>
                  </a:lnTo>
                  <a:close/>
                </a:path>
              </a:pathLst>
            </a:custGeom>
            <a:blipFill>
              <a:blip r:embed="rId4"/>
              <a:stretch>
                <a:fillRect l="0" t="0" r="1" b="1"/>
              </a:stretch>
            </a:blipFill>
          </p:spPr>
        </p:sp>
      </p:gr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538202" y="288279"/>
            <a:ext cx="11374121" cy="2546983"/>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3. Ysgolion 21ain Ganrif</a:t>
            </a:r>
          </a:p>
          <a:p>
            <a:pPr algn="l">
              <a:lnSpc>
                <a:spcPts val="6480"/>
              </a:lnSpc>
            </a:pPr>
            <a:r>
              <a:rPr lang="en-US" sz="5400">
                <a:solidFill>
                  <a:srgbClr val="000000"/>
                </a:solidFill>
                <a:latin typeface="Trebuchet MS"/>
                <a:ea typeface="Trebuchet MS"/>
                <a:cs typeface="Trebuchet MS"/>
                <a:sym typeface="Trebuchet MS"/>
              </a:rPr>
              <a:t>    21ˢᵗ Century Schools</a:t>
            </a:r>
          </a:p>
        </p:txBody>
      </p:sp>
      <p:sp>
        <p:nvSpPr>
          <p:cNvPr name="TextBox 3" id="3"/>
          <p:cNvSpPr txBox="true"/>
          <p:nvPr/>
        </p:nvSpPr>
        <p:spPr>
          <a:xfrm rot="0">
            <a:off x="837900" y="2907652"/>
            <a:ext cx="4946904" cy="5167122"/>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Beth yw anghenion ysgolion yn yr 21ain ganrif?</a:t>
            </a:r>
          </a:p>
        </p:txBody>
      </p:sp>
      <p:sp>
        <p:nvSpPr>
          <p:cNvPr name="TextBox 4" id="4"/>
          <p:cNvSpPr txBox="true"/>
          <p:nvPr/>
        </p:nvSpPr>
        <p:spPr>
          <a:xfrm rot="0">
            <a:off x="8547146" y="2907652"/>
            <a:ext cx="5324016" cy="2357049"/>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What are the requirements of a 21ˢᵗ century school?</a:t>
            </a:r>
          </a:p>
        </p:txBody>
      </p:sp>
      <p:grpSp>
        <p:nvGrpSpPr>
          <p:cNvPr name="Group 5" id="5"/>
          <p:cNvGrpSpPr/>
          <p:nvPr/>
        </p:nvGrpSpPr>
        <p:grpSpPr>
          <a:xfrm rot="0">
            <a:off x="1160692" y="5137311"/>
            <a:ext cx="5429175" cy="3592971"/>
            <a:chOff x="0" y="0"/>
            <a:chExt cx="7238900" cy="4790628"/>
          </a:xfrm>
        </p:grpSpPr>
        <p:sp>
          <p:nvSpPr>
            <p:cNvPr name="Freeform 6" id="6"/>
            <p:cNvSpPr/>
            <p:nvPr/>
          </p:nvSpPr>
          <p:spPr>
            <a:xfrm flipH="false" flipV="false" rot="0">
              <a:off x="13075" y="34536"/>
              <a:ext cx="7210203" cy="4754385"/>
            </a:xfrm>
            <a:custGeom>
              <a:avLst/>
              <a:gdLst/>
              <a:ahLst/>
              <a:cxnLst/>
              <a:rect r="r" b="b" t="t" l="l"/>
              <a:pathLst>
                <a:path h="4754385" w="7210203">
                  <a:moveTo>
                    <a:pt x="656088" y="1565410"/>
                  </a:moveTo>
                  <a:cubicBezTo>
                    <a:pt x="598049" y="1181997"/>
                    <a:pt x="788549" y="802521"/>
                    <a:pt x="1147070" y="587891"/>
                  </a:cubicBezTo>
                  <a:cubicBezTo>
                    <a:pt x="1505591" y="373261"/>
                    <a:pt x="1968760" y="361196"/>
                    <a:pt x="2340489" y="556776"/>
                  </a:cubicBezTo>
                  <a:cubicBezTo>
                    <a:pt x="2472188" y="333891"/>
                    <a:pt x="2713107" y="179967"/>
                    <a:pt x="2990475" y="141613"/>
                  </a:cubicBezTo>
                  <a:cubicBezTo>
                    <a:pt x="3267843" y="103259"/>
                    <a:pt x="3549148" y="185047"/>
                    <a:pt x="3749046" y="362085"/>
                  </a:cubicBezTo>
                  <a:cubicBezTo>
                    <a:pt x="3861187" y="160028"/>
                    <a:pt x="4081405" y="24265"/>
                    <a:pt x="4331595" y="2929"/>
                  </a:cubicBezTo>
                  <a:cubicBezTo>
                    <a:pt x="4581785" y="-18407"/>
                    <a:pt x="4826387" y="77859"/>
                    <a:pt x="4978787" y="257437"/>
                  </a:cubicBezTo>
                  <a:cubicBezTo>
                    <a:pt x="5181352" y="43188"/>
                    <a:pt x="5503678" y="-46982"/>
                    <a:pt x="5806319" y="25916"/>
                  </a:cubicBezTo>
                  <a:cubicBezTo>
                    <a:pt x="6108960" y="98814"/>
                    <a:pt x="6337433" y="321572"/>
                    <a:pt x="6393059" y="597924"/>
                  </a:cubicBezTo>
                  <a:cubicBezTo>
                    <a:pt x="6641344" y="658757"/>
                    <a:pt x="6848100" y="813443"/>
                    <a:pt x="6959987" y="1021977"/>
                  </a:cubicBezTo>
                  <a:cubicBezTo>
                    <a:pt x="7071874" y="1230511"/>
                    <a:pt x="7077970" y="1472446"/>
                    <a:pt x="6976497" y="1685298"/>
                  </a:cubicBezTo>
                  <a:cubicBezTo>
                    <a:pt x="7220972" y="1971175"/>
                    <a:pt x="7278122" y="2352048"/>
                    <a:pt x="7126738" y="2685804"/>
                  </a:cubicBezTo>
                  <a:cubicBezTo>
                    <a:pt x="6975354" y="3019560"/>
                    <a:pt x="6638042" y="3256161"/>
                    <a:pt x="6240786" y="3307215"/>
                  </a:cubicBezTo>
                  <a:cubicBezTo>
                    <a:pt x="6237992" y="3620524"/>
                    <a:pt x="6046730" y="3907925"/>
                    <a:pt x="5740787" y="4058801"/>
                  </a:cubicBezTo>
                  <a:cubicBezTo>
                    <a:pt x="5434844" y="4209677"/>
                    <a:pt x="5061972" y="4200279"/>
                    <a:pt x="4765808" y="4034417"/>
                  </a:cubicBezTo>
                  <a:cubicBezTo>
                    <a:pt x="4639697" y="4409575"/>
                    <a:pt x="4284732" y="4685673"/>
                    <a:pt x="3854202" y="4743331"/>
                  </a:cubicBezTo>
                  <a:cubicBezTo>
                    <a:pt x="3423672" y="4800989"/>
                    <a:pt x="2994920" y="4629920"/>
                    <a:pt x="2752985" y="4304038"/>
                  </a:cubicBezTo>
                  <a:cubicBezTo>
                    <a:pt x="2456440" y="4464693"/>
                    <a:pt x="2100713" y="4510921"/>
                    <a:pt x="1765941" y="4432435"/>
                  </a:cubicBezTo>
                  <a:cubicBezTo>
                    <a:pt x="1431169" y="4353949"/>
                    <a:pt x="1145546" y="4157226"/>
                    <a:pt x="973588" y="3886589"/>
                  </a:cubicBezTo>
                  <a:cubicBezTo>
                    <a:pt x="670566" y="3918466"/>
                    <a:pt x="377704" y="3777369"/>
                    <a:pt x="240163" y="3533402"/>
                  </a:cubicBezTo>
                  <a:cubicBezTo>
                    <a:pt x="102622" y="3289435"/>
                    <a:pt x="149866" y="2994541"/>
                    <a:pt x="358273" y="2795024"/>
                  </a:cubicBezTo>
                  <a:cubicBezTo>
                    <a:pt x="88017" y="2652149"/>
                    <a:pt x="-49905" y="2368558"/>
                    <a:pt x="16516" y="2092206"/>
                  </a:cubicBezTo>
                  <a:cubicBezTo>
                    <a:pt x="82937" y="1815854"/>
                    <a:pt x="338461" y="1609225"/>
                    <a:pt x="649992" y="1580269"/>
                  </a:cubicBezTo>
                  <a:close/>
                </a:path>
              </a:pathLst>
            </a:custGeom>
            <a:solidFill>
              <a:srgbClr val="AD84C6"/>
            </a:solidFill>
            <a:ln w="12700">
              <a:solidFill>
                <a:srgbClr val="000000"/>
              </a:solidFill>
            </a:ln>
          </p:spPr>
        </p:sp>
        <p:sp>
          <p:nvSpPr>
            <p:cNvPr name="Freeform 7" id="7"/>
            <p:cNvSpPr/>
            <p:nvPr/>
          </p:nvSpPr>
          <p:spPr>
            <a:xfrm flipH="false" flipV="false" rot="0">
              <a:off x="1987042" y="5233670"/>
              <a:ext cx="264668" cy="263906"/>
            </a:xfrm>
            <a:custGeom>
              <a:avLst/>
              <a:gdLst/>
              <a:ahLst/>
              <a:cxnLst/>
              <a:rect r="r" b="b" t="t" l="l"/>
              <a:pathLst>
                <a:path h="263906" w="264668">
                  <a:moveTo>
                    <a:pt x="264668" y="131953"/>
                  </a:moveTo>
                  <a:cubicBezTo>
                    <a:pt x="264668" y="204851"/>
                    <a:pt x="205359" y="263906"/>
                    <a:pt x="132334" y="263906"/>
                  </a:cubicBezTo>
                  <a:cubicBezTo>
                    <a:pt x="59309" y="263906"/>
                    <a:pt x="0" y="204851"/>
                    <a:pt x="0" y="131953"/>
                  </a:cubicBezTo>
                  <a:cubicBezTo>
                    <a:pt x="0" y="59055"/>
                    <a:pt x="59309" y="0"/>
                    <a:pt x="132334" y="0"/>
                  </a:cubicBezTo>
                  <a:cubicBezTo>
                    <a:pt x="205359" y="0"/>
                    <a:pt x="264668" y="59055"/>
                    <a:pt x="264668" y="131953"/>
                  </a:cubicBezTo>
                  <a:close/>
                </a:path>
              </a:pathLst>
            </a:custGeom>
            <a:solidFill>
              <a:srgbClr val="AD84C6"/>
            </a:solidFill>
            <a:ln w="12700">
              <a:solidFill>
                <a:srgbClr val="000000"/>
              </a:solidFill>
            </a:ln>
          </p:spPr>
        </p:sp>
        <p:sp>
          <p:nvSpPr>
            <p:cNvPr name="Freeform 8" id="8"/>
            <p:cNvSpPr/>
            <p:nvPr/>
          </p:nvSpPr>
          <p:spPr>
            <a:xfrm flipH="false" flipV="false" rot="0">
              <a:off x="1935353" y="4941570"/>
              <a:ext cx="529590" cy="528066"/>
            </a:xfrm>
            <a:custGeom>
              <a:avLst/>
              <a:gdLst/>
              <a:ahLst/>
              <a:cxnLst/>
              <a:rect r="r" b="b" t="t" l="l"/>
              <a:pathLst>
                <a:path h="528066" w="529590">
                  <a:moveTo>
                    <a:pt x="529590" y="264033"/>
                  </a:moveTo>
                  <a:cubicBezTo>
                    <a:pt x="529590" y="409829"/>
                    <a:pt x="411099" y="528066"/>
                    <a:pt x="264795" y="528066"/>
                  </a:cubicBezTo>
                  <a:cubicBezTo>
                    <a:pt x="118491" y="528066"/>
                    <a:pt x="0" y="409829"/>
                    <a:pt x="0" y="264033"/>
                  </a:cubicBezTo>
                  <a:cubicBezTo>
                    <a:pt x="0" y="118237"/>
                    <a:pt x="118491" y="0"/>
                    <a:pt x="264795" y="0"/>
                  </a:cubicBezTo>
                  <a:cubicBezTo>
                    <a:pt x="411099" y="0"/>
                    <a:pt x="529590" y="118237"/>
                    <a:pt x="529590" y="264033"/>
                  </a:cubicBezTo>
                  <a:close/>
                </a:path>
              </a:pathLst>
            </a:custGeom>
            <a:solidFill>
              <a:srgbClr val="AD84C6"/>
            </a:solidFill>
            <a:ln w="12700">
              <a:solidFill>
                <a:srgbClr val="000000"/>
              </a:solidFill>
            </a:ln>
          </p:spPr>
        </p:sp>
        <p:sp>
          <p:nvSpPr>
            <p:cNvPr name="Freeform 9" id="9"/>
            <p:cNvSpPr/>
            <p:nvPr/>
          </p:nvSpPr>
          <p:spPr>
            <a:xfrm flipH="false" flipV="false" rot="0">
              <a:off x="2002917" y="4413758"/>
              <a:ext cx="794258" cy="791972"/>
            </a:xfrm>
            <a:custGeom>
              <a:avLst/>
              <a:gdLst/>
              <a:ahLst/>
              <a:cxnLst/>
              <a:rect r="r" b="b" t="t" l="l"/>
              <a:pathLst>
                <a:path h="791972" w="794258">
                  <a:moveTo>
                    <a:pt x="794258" y="395986"/>
                  </a:moveTo>
                  <a:cubicBezTo>
                    <a:pt x="794258" y="614680"/>
                    <a:pt x="616458" y="791972"/>
                    <a:pt x="397129" y="791972"/>
                  </a:cubicBezTo>
                  <a:cubicBezTo>
                    <a:pt x="177800" y="791972"/>
                    <a:pt x="0" y="614680"/>
                    <a:pt x="0" y="395986"/>
                  </a:cubicBezTo>
                  <a:cubicBezTo>
                    <a:pt x="0" y="177292"/>
                    <a:pt x="177800" y="0"/>
                    <a:pt x="397129" y="0"/>
                  </a:cubicBezTo>
                  <a:cubicBezTo>
                    <a:pt x="616458" y="0"/>
                    <a:pt x="794258" y="177292"/>
                    <a:pt x="794258" y="395986"/>
                  </a:cubicBezTo>
                  <a:close/>
                </a:path>
              </a:pathLst>
            </a:custGeom>
            <a:solidFill>
              <a:srgbClr val="AD84C6"/>
            </a:solidFill>
            <a:ln w="12700">
              <a:solidFill>
                <a:srgbClr val="000000"/>
              </a:solidFill>
            </a:ln>
          </p:spPr>
        </p:sp>
        <p:sp>
          <p:nvSpPr>
            <p:cNvPr name="Freeform 10" id="10"/>
            <p:cNvSpPr/>
            <p:nvPr/>
          </p:nvSpPr>
          <p:spPr>
            <a:xfrm flipH="false" flipV="false" rot="0">
              <a:off x="378968" y="276479"/>
              <a:ext cx="6607175" cy="4043045"/>
            </a:xfrm>
            <a:custGeom>
              <a:avLst/>
              <a:gdLst/>
              <a:ahLst/>
              <a:cxnLst/>
              <a:rect r="r" b="b" t="t" l="l"/>
              <a:pathLst>
                <a:path h="4043045" w="6607175">
                  <a:moveTo>
                    <a:pt x="422275" y="2622423"/>
                  </a:moveTo>
                  <a:cubicBezTo>
                    <a:pt x="274955" y="2632837"/>
                    <a:pt x="127635" y="2602230"/>
                    <a:pt x="0" y="2534793"/>
                  </a:cubicBezTo>
                  <a:moveTo>
                    <a:pt x="794766" y="3582035"/>
                  </a:moveTo>
                  <a:cubicBezTo>
                    <a:pt x="735457" y="3603244"/>
                    <a:pt x="673354" y="3617341"/>
                    <a:pt x="609981" y="3623945"/>
                  </a:cubicBezTo>
                  <a:moveTo>
                    <a:pt x="2386584" y="4043045"/>
                  </a:moveTo>
                  <a:cubicBezTo>
                    <a:pt x="2342007" y="3982974"/>
                    <a:pt x="2304669" y="3918839"/>
                    <a:pt x="2275332" y="3851656"/>
                  </a:cubicBezTo>
                  <a:moveTo>
                    <a:pt x="4445000" y="3565779"/>
                  </a:moveTo>
                  <a:cubicBezTo>
                    <a:pt x="4438396" y="3637026"/>
                    <a:pt x="4423537" y="3707384"/>
                    <a:pt x="4400550" y="3775837"/>
                  </a:cubicBezTo>
                  <a:moveTo>
                    <a:pt x="5328793" y="2267966"/>
                  </a:moveTo>
                  <a:cubicBezTo>
                    <a:pt x="5662930" y="2414016"/>
                    <a:pt x="5873750" y="2719451"/>
                    <a:pt x="5870702" y="3052953"/>
                  </a:cubicBezTo>
                  <a:moveTo>
                    <a:pt x="6607175" y="1431671"/>
                  </a:moveTo>
                  <a:cubicBezTo>
                    <a:pt x="6553073" y="1545209"/>
                    <a:pt x="6470523" y="1646047"/>
                    <a:pt x="6365875" y="1726057"/>
                  </a:cubicBezTo>
                  <a:moveTo>
                    <a:pt x="6028182" y="339471"/>
                  </a:moveTo>
                  <a:cubicBezTo>
                    <a:pt x="6037453" y="385318"/>
                    <a:pt x="6041644" y="431927"/>
                    <a:pt x="6040882" y="478536"/>
                  </a:cubicBezTo>
                  <a:moveTo>
                    <a:pt x="4486910" y="177292"/>
                  </a:moveTo>
                  <a:cubicBezTo>
                    <a:pt x="4518406" y="113157"/>
                    <a:pt x="4559935" y="53467"/>
                    <a:pt x="4610481" y="0"/>
                  </a:cubicBezTo>
                  <a:moveTo>
                    <a:pt x="3330702" y="261874"/>
                  </a:moveTo>
                  <a:cubicBezTo>
                    <a:pt x="3343529" y="208915"/>
                    <a:pt x="3363595" y="157480"/>
                    <a:pt x="3390519" y="108966"/>
                  </a:cubicBezTo>
                  <a:moveTo>
                    <a:pt x="1973707" y="313817"/>
                  </a:moveTo>
                  <a:cubicBezTo>
                    <a:pt x="2052320" y="355219"/>
                    <a:pt x="2125091" y="405003"/>
                    <a:pt x="2190369" y="462153"/>
                  </a:cubicBezTo>
                  <a:moveTo>
                    <a:pt x="328041" y="1479550"/>
                  </a:moveTo>
                  <a:cubicBezTo>
                    <a:pt x="310896" y="1428496"/>
                    <a:pt x="298196" y="1376299"/>
                    <a:pt x="290195" y="1323467"/>
                  </a:cubicBezTo>
                </a:path>
              </a:pathLst>
            </a:custGeom>
            <a:solidFill>
              <a:srgbClr val="000000">
                <a:alpha val="0"/>
              </a:srgbClr>
            </a:solidFill>
            <a:ln w="12700">
              <a:solidFill>
                <a:srgbClr val="000000"/>
              </a:solidFill>
            </a:ln>
          </p:spPr>
        </p:sp>
        <p:sp>
          <p:nvSpPr>
            <p:cNvPr name="Freeform 11" id="11"/>
            <p:cNvSpPr/>
            <p:nvPr/>
          </p:nvSpPr>
          <p:spPr>
            <a:xfrm flipH="false" flipV="false" rot="0">
              <a:off x="-5979" y="15442"/>
              <a:ext cx="7248120" cy="4792580"/>
            </a:xfrm>
            <a:custGeom>
              <a:avLst/>
              <a:gdLst/>
              <a:ahLst/>
              <a:cxnLst/>
              <a:rect r="r" b="b" t="t" l="l"/>
              <a:pathLst>
                <a:path h="4792580" w="7248120">
                  <a:moveTo>
                    <a:pt x="694192" y="1584504"/>
                  </a:moveTo>
                  <a:cubicBezTo>
                    <a:pt x="694192" y="1594410"/>
                    <a:pt x="686572" y="1602792"/>
                    <a:pt x="676539" y="1603554"/>
                  </a:cubicBezTo>
                  <a:cubicBezTo>
                    <a:pt x="666506" y="1604316"/>
                    <a:pt x="657743" y="1597204"/>
                    <a:pt x="656219" y="1587425"/>
                  </a:cubicBezTo>
                  <a:cubicBezTo>
                    <a:pt x="596910" y="1195630"/>
                    <a:pt x="791855" y="808788"/>
                    <a:pt x="1156218" y="590602"/>
                  </a:cubicBezTo>
                  <a:cubicBezTo>
                    <a:pt x="1520327" y="372543"/>
                    <a:pt x="1990735" y="360351"/>
                    <a:pt x="2368306" y="558979"/>
                  </a:cubicBezTo>
                  <a:lnTo>
                    <a:pt x="2359416" y="575870"/>
                  </a:lnTo>
                  <a:lnTo>
                    <a:pt x="2340366" y="575870"/>
                  </a:lnTo>
                  <a:cubicBezTo>
                    <a:pt x="2340366" y="572441"/>
                    <a:pt x="2341255" y="569139"/>
                    <a:pt x="2343033" y="566218"/>
                  </a:cubicBezTo>
                  <a:cubicBezTo>
                    <a:pt x="2477907" y="337872"/>
                    <a:pt x="2724287" y="180900"/>
                    <a:pt x="3006862" y="141911"/>
                  </a:cubicBezTo>
                  <a:cubicBezTo>
                    <a:pt x="3289437" y="102922"/>
                    <a:pt x="3576330" y="185980"/>
                    <a:pt x="3780673" y="366955"/>
                  </a:cubicBezTo>
                  <a:cubicBezTo>
                    <a:pt x="3784737" y="370511"/>
                    <a:pt x="3787150" y="375718"/>
                    <a:pt x="3787150" y="381179"/>
                  </a:cubicBezTo>
                  <a:lnTo>
                    <a:pt x="3768100" y="381179"/>
                  </a:lnTo>
                  <a:lnTo>
                    <a:pt x="3751463" y="371908"/>
                  </a:lnTo>
                  <a:cubicBezTo>
                    <a:pt x="3867033" y="163755"/>
                    <a:pt x="4093220" y="24817"/>
                    <a:pt x="4348998" y="2973"/>
                  </a:cubicBezTo>
                  <a:lnTo>
                    <a:pt x="4350649" y="21896"/>
                  </a:lnTo>
                  <a:lnTo>
                    <a:pt x="4348998" y="2973"/>
                  </a:lnTo>
                  <a:cubicBezTo>
                    <a:pt x="4604776" y="-18744"/>
                    <a:pt x="4855601" y="79554"/>
                    <a:pt x="5012319" y="264212"/>
                  </a:cubicBezTo>
                  <a:lnTo>
                    <a:pt x="4997841" y="276531"/>
                  </a:lnTo>
                  <a:lnTo>
                    <a:pt x="4997841" y="257481"/>
                  </a:lnTo>
                  <a:lnTo>
                    <a:pt x="4997841" y="276531"/>
                  </a:lnTo>
                  <a:lnTo>
                    <a:pt x="4983998" y="263450"/>
                  </a:lnTo>
                  <a:cubicBezTo>
                    <a:pt x="5191516" y="43994"/>
                    <a:pt x="5520954" y="-47954"/>
                    <a:pt x="5829818" y="26468"/>
                  </a:cubicBezTo>
                  <a:lnTo>
                    <a:pt x="5825373" y="45010"/>
                  </a:lnTo>
                  <a:lnTo>
                    <a:pt x="5829818" y="26468"/>
                  </a:lnTo>
                  <a:cubicBezTo>
                    <a:pt x="6138682" y="100890"/>
                    <a:pt x="6373505" y="328728"/>
                    <a:pt x="6430782" y="613335"/>
                  </a:cubicBezTo>
                  <a:lnTo>
                    <a:pt x="6412113" y="617145"/>
                  </a:lnTo>
                  <a:lnTo>
                    <a:pt x="6393063" y="617145"/>
                  </a:lnTo>
                  <a:cubicBezTo>
                    <a:pt x="6393063" y="611303"/>
                    <a:pt x="6395730" y="605715"/>
                    <a:pt x="6400302" y="602159"/>
                  </a:cubicBezTo>
                  <a:cubicBezTo>
                    <a:pt x="6404874" y="598603"/>
                    <a:pt x="6410970" y="597206"/>
                    <a:pt x="6416558" y="598603"/>
                  </a:cubicBezTo>
                  <a:cubicBezTo>
                    <a:pt x="6669542" y="660579"/>
                    <a:pt x="6880997" y="818440"/>
                    <a:pt x="6995678" y="1032181"/>
                  </a:cubicBezTo>
                  <a:lnTo>
                    <a:pt x="6978914" y="1041198"/>
                  </a:lnTo>
                  <a:lnTo>
                    <a:pt x="6995678" y="1032181"/>
                  </a:lnTo>
                  <a:cubicBezTo>
                    <a:pt x="7110486" y="1246049"/>
                    <a:pt x="7116582" y="1494334"/>
                    <a:pt x="7012569" y="1712647"/>
                  </a:cubicBezTo>
                  <a:lnTo>
                    <a:pt x="6995424" y="1704392"/>
                  </a:lnTo>
                  <a:lnTo>
                    <a:pt x="7009902" y="1692073"/>
                  </a:lnTo>
                  <a:cubicBezTo>
                    <a:pt x="7258949" y="1983411"/>
                    <a:pt x="7317496" y="2372158"/>
                    <a:pt x="7162937" y="2712899"/>
                  </a:cubicBezTo>
                  <a:lnTo>
                    <a:pt x="7145538" y="2705025"/>
                  </a:lnTo>
                  <a:lnTo>
                    <a:pt x="7162937" y="2712899"/>
                  </a:lnTo>
                  <a:cubicBezTo>
                    <a:pt x="7008505" y="3053386"/>
                    <a:pt x="6665097" y="3293543"/>
                    <a:pt x="6261999" y="3345359"/>
                  </a:cubicBezTo>
                  <a:lnTo>
                    <a:pt x="6259586" y="3326436"/>
                  </a:lnTo>
                  <a:lnTo>
                    <a:pt x="6278636" y="3326563"/>
                  </a:lnTo>
                  <a:cubicBezTo>
                    <a:pt x="6275715" y="3647746"/>
                    <a:pt x="6079754" y="3941370"/>
                    <a:pt x="5768096" y="4095040"/>
                  </a:cubicBezTo>
                  <a:lnTo>
                    <a:pt x="5759714" y="4077895"/>
                  </a:lnTo>
                  <a:lnTo>
                    <a:pt x="5768096" y="4095040"/>
                  </a:lnTo>
                  <a:cubicBezTo>
                    <a:pt x="5456565" y="4248583"/>
                    <a:pt x="5077089" y="4239185"/>
                    <a:pt x="4775464" y="4070148"/>
                  </a:cubicBezTo>
                  <a:lnTo>
                    <a:pt x="4784735" y="4053511"/>
                  </a:lnTo>
                  <a:lnTo>
                    <a:pt x="4802769" y="4059607"/>
                  </a:lnTo>
                  <a:cubicBezTo>
                    <a:pt x="4674118" y="4442512"/>
                    <a:pt x="4312422" y="4722928"/>
                    <a:pt x="3875669" y="4781348"/>
                  </a:cubicBezTo>
                  <a:cubicBezTo>
                    <a:pt x="3438916" y="4839895"/>
                    <a:pt x="3003052" y="4666413"/>
                    <a:pt x="2756672" y="4334435"/>
                  </a:cubicBezTo>
                  <a:lnTo>
                    <a:pt x="2771912" y="4323132"/>
                  </a:lnTo>
                  <a:lnTo>
                    <a:pt x="2780929" y="4339896"/>
                  </a:lnTo>
                  <a:cubicBezTo>
                    <a:pt x="2480193" y="4502837"/>
                    <a:pt x="2119640" y="4549700"/>
                    <a:pt x="1780423" y="4470071"/>
                  </a:cubicBezTo>
                  <a:lnTo>
                    <a:pt x="1784741" y="4451529"/>
                  </a:lnTo>
                  <a:lnTo>
                    <a:pt x="1780423" y="4470071"/>
                  </a:lnTo>
                  <a:cubicBezTo>
                    <a:pt x="1441206" y="4390442"/>
                    <a:pt x="1151138" y="4191052"/>
                    <a:pt x="976259" y="3915970"/>
                  </a:cubicBezTo>
                  <a:cubicBezTo>
                    <a:pt x="972576" y="3910128"/>
                    <a:pt x="972322" y="3902635"/>
                    <a:pt x="975624" y="3896539"/>
                  </a:cubicBezTo>
                  <a:cubicBezTo>
                    <a:pt x="978926" y="3890443"/>
                    <a:pt x="985403" y="3886633"/>
                    <a:pt x="992261" y="3886633"/>
                  </a:cubicBezTo>
                  <a:cubicBezTo>
                    <a:pt x="1002421" y="3886633"/>
                    <a:pt x="1010803" y="3894507"/>
                    <a:pt x="1011311" y="3904667"/>
                  </a:cubicBezTo>
                  <a:cubicBezTo>
                    <a:pt x="1011819" y="3914827"/>
                    <a:pt x="1004326" y="3923590"/>
                    <a:pt x="994293" y="3924606"/>
                  </a:cubicBezTo>
                  <a:cubicBezTo>
                    <a:pt x="684667" y="3957118"/>
                    <a:pt x="383931" y="3813100"/>
                    <a:pt x="242326" y="3561894"/>
                  </a:cubicBezTo>
                  <a:lnTo>
                    <a:pt x="258963" y="3552496"/>
                  </a:lnTo>
                  <a:lnTo>
                    <a:pt x="242326" y="3561894"/>
                  </a:lnTo>
                  <a:cubicBezTo>
                    <a:pt x="100340" y="3310053"/>
                    <a:pt x="149362" y="3005634"/>
                    <a:pt x="363865" y="2800402"/>
                  </a:cubicBezTo>
                  <a:cubicBezTo>
                    <a:pt x="370469" y="2794052"/>
                    <a:pt x="380756" y="2793290"/>
                    <a:pt x="388249" y="2798751"/>
                  </a:cubicBezTo>
                  <a:cubicBezTo>
                    <a:pt x="396377" y="2804593"/>
                    <a:pt x="398536" y="2815769"/>
                    <a:pt x="393202" y="2824278"/>
                  </a:cubicBezTo>
                  <a:cubicBezTo>
                    <a:pt x="387868" y="2832787"/>
                    <a:pt x="376946" y="2835708"/>
                    <a:pt x="368183" y="2831009"/>
                  </a:cubicBezTo>
                  <a:cubicBezTo>
                    <a:pt x="91323" y="2684451"/>
                    <a:pt x="-51552" y="2392605"/>
                    <a:pt x="17028" y="2106855"/>
                  </a:cubicBezTo>
                  <a:lnTo>
                    <a:pt x="35570" y="2111300"/>
                  </a:lnTo>
                  <a:lnTo>
                    <a:pt x="17028" y="2106855"/>
                  </a:lnTo>
                  <a:cubicBezTo>
                    <a:pt x="85481" y="1821486"/>
                    <a:pt x="348752" y="1610031"/>
                    <a:pt x="667268" y="1580313"/>
                  </a:cubicBezTo>
                  <a:lnTo>
                    <a:pt x="669046" y="1599236"/>
                  </a:lnTo>
                  <a:lnTo>
                    <a:pt x="651393" y="1591997"/>
                  </a:lnTo>
                  <a:lnTo>
                    <a:pt x="657489" y="1577138"/>
                  </a:lnTo>
                  <a:cubicBezTo>
                    <a:pt x="660918" y="1568756"/>
                    <a:pt x="669808" y="1563930"/>
                    <a:pt x="678825" y="1565708"/>
                  </a:cubicBezTo>
                  <a:cubicBezTo>
                    <a:pt x="687842" y="1567486"/>
                    <a:pt x="694192" y="1575360"/>
                    <a:pt x="694192" y="1584377"/>
                  </a:cubicBezTo>
                  <a:moveTo>
                    <a:pt x="656092" y="1584377"/>
                  </a:moveTo>
                  <a:lnTo>
                    <a:pt x="675142" y="1584377"/>
                  </a:lnTo>
                  <a:lnTo>
                    <a:pt x="692795" y="1591616"/>
                  </a:lnTo>
                  <a:lnTo>
                    <a:pt x="686699" y="1606475"/>
                  </a:lnTo>
                  <a:cubicBezTo>
                    <a:pt x="684032" y="1613079"/>
                    <a:pt x="677936" y="1617524"/>
                    <a:pt x="670824" y="1618159"/>
                  </a:cubicBezTo>
                  <a:cubicBezTo>
                    <a:pt x="366278" y="1646480"/>
                    <a:pt x="118247" y="1848156"/>
                    <a:pt x="54112" y="2115618"/>
                  </a:cubicBezTo>
                  <a:cubicBezTo>
                    <a:pt x="-10023" y="2382699"/>
                    <a:pt x="122946" y="2658035"/>
                    <a:pt x="386344" y="2797227"/>
                  </a:cubicBezTo>
                  <a:lnTo>
                    <a:pt x="377454" y="2814118"/>
                  </a:lnTo>
                  <a:lnTo>
                    <a:pt x="366278" y="2829485"/>
                  </a:lnTo>
                  <a:lnTo>
                    <a:pt x="377454" y="2814118"/>
                  </a:lnTo>
                  <a:lnTo>
                    <a:pt x="390662" y="2827834"/>
                  </a:lnTo>
                  <a:cubicBezTo>
                    <a:pt x="188224" y="3021636"/>
                    <a:pt x="142885" y="3307005"/>
                    <a:pt x="275981" y="3543098"/>
                  </a:cubicBezTo>
                  <a:cubicBezTo>
                    <a:pt x="409331" y="3779699"/>
                    <a:pt x="694573" y="3917748"/>
                    <a:pt x="990864" y="3886633"/>
                  </a:cubicBezTo>
                  <a:lnTo>
                    <a:pt x="992896" y="3905556"/>
                  </a:lnTo>
                  <a:lnTo>
                    <a:pt x="992896" y="3924606"/>
                  </a:lnTo>
                  <a:lnTo>
                    <a:pt x="992896" y="3905556"/>
                  </a:lnTo>
                  <a:lnTo>
                    <a:pt x="1009025" y="3895396"/>
                  </a:lnTo>
                  <a:cubicBezTo>
                    <a:pt x="1178189" y="4161461"/>
                    <a:pt x="1459367" y="4355390"/>
                    <a:pt x="1789694" y="4432860"/>
                  </a:cubicBezTo>
                  <a:cubicBezTo>
                    <a:pt x="2120021" y="4510330"/>
                    <a:pt x="2471049" y="4464610"/>
                    <a:pt x="2763276" y="4306241"/>
                  </a:cubicBezTo>
                  <a:cubicBezTo>
                    <a:pt x="2771658" y="4301669"/>
                    <a:pt x="2781945" y="4304082"/>
                    <a:pt x="2787660" y="4311575"/>
                  </a:cubicBezTo>
                  <a:cubicBezTo>
                    <a:pt x="3025023" y="4631488"/>
                    <a:pt x="3446790" y="4800144"/>
                    <a:pt x="3870970" y="4743375"/>
                  </a:cubicBezTo>
                  <a:lnTo>
                    <a:pt x="3873510" y="4762298"/>
                  </a:lnTo>
                  <a:lnTo>
                    <a:pt x="3870970" y="4743375"/>
                  </a:lnTo>
                  <a:cubicBezTo>
                    <a:pt x="4295150" y="4686606"/>
                    <a:pt x="4643511" y="4414699"/>
                    <a:pt x="4767082" y="4047288"/>
                  </a:cubicBezTo>
                  <a:cubicBezTo>
                    <a:pt x="4768860" y="4041954"/>
                    <a:pt x="4773051" y="4037636"/>
                    <a:pt x="4778258" y="4035604"/>
                  </a:cubicBezTo>
                  <a:cubicBezTo>
                    <a:pt x="4783465" y="4033572"/>
                    <a:pt x="4789434" y="4033953"/>
                    <a:pt x="4794387" y="4036747"/>
                  </a:cubicBezTo>
                  <a:cubicBezTo>
                    <a:pt x="5084963" y="4199561"/>
                    <a:pt x="5451231" y="4208705"/>
                    <a:pt x="5751586" y="4060623"/>
                  </a:cubicBezTo>
                  <a:cubicBezTo>
                    <a:pt x="6051814" y="3912668"/>
                    <a:pt x="6238250" y="3631236"/>
                    <a:pt x="6240917" y="3325928"/>
                  </a:cubicBezTo>
                  <a:cubicBezTo>
                    <a:pt x="6241044" y="3316403"/>
                    <a:pt x="6248156" y="3308402"/>
                    <a:pt x="6257554" y="3307259"/>
                  </a:cubicBezTo>
                  <a:cubicBezTo>
                    <a:pt x="6648968" y="3256967"/>
                    <a:pt x="6980184" y="3024049"/>
                    <a:pt x="7128647" y="2696897"/>
                  </a:cubicBezTo>
                  <a:cubicBezTo>
                    <a:pt x="7276856" y="2369999"/>
                    <a:pt x="7221103" y="1997000"/>
                    <a:pt x="6981327" y="1716584"/>
                  </a:cubicBezTo>
                  <a:cubicBezTo>
                    <a:pt x="6976374" y="1710869"/>
                    <a:pt x="6975358" y="1702741"/>
                    <a:pt x="6978660" y="1696010"/>
                  </a:cubicBezTo>
                  <a:cubicBezTo>
                    <a:pt x="7077466" y="1488619"/>
                    <a:pt x="7071624" y="1253161"/>
                    <a:pt x="6962531" y="1049961"/>
                  </a:cubicBezTo>
                  <a:cubicBezTo>
                    <a:pt x="6853438" y="846634"/>
                    <a:pt x="6651381" y="695123"/>
                    <a:pt x="6407922" y="635433"/>
                  </a:cubicBezTo>
                  <a:lnTo>
                    <a:pt x="6412494" y="616891"/>
                  </a:lnTo>
                  <a:lnTo>
                    <a:pt x="6431544" y="616891"/>
                  </a:lnTo>
                  <a:cubicBezTo>
                    <a:pt x="6431544" y="626670"/>
                    <a:pt x="6424178" y="634925"/>
                    <a:pt x="6414399" y="635814"/>
                  </a:cubicBezTo>
                  <a:cubicBezTo>
                    <a:pt x="6404620" y="636703"/>
                    <a:pt x="6395730" y="630226"/>
                    <a:pt x="6393825" y="620574"/>
                  </a:cubicBezTo>
                  <a:cubicBezTo>
                    <a:pt x="6339469" y="352604"/>
                    <a:pt x="6117219" y="134799"/>
                    <a:pt x="5820928" y="63552"/>
                  </a:cubicBezTo>
                  <a:cubicBezTo>
                    <a:pt x="5524510" y="-7822"/>
                    <a:pt x="5209169" y="80697"/>
                    <a:pt x="5011557" y="289612"/>
                  </a:cubicBezTo>
                  <a:cubicBezTo>
                    <a:pt x="5008001" y="293422"/>
                    <a:pt x="5002921" y="295581"/>
                    <a:pt x="4997714" y="295581"/>
                  </a:cubicBezTo>
                  <a:cubicBezTo>
                    <a:pt x="4992126" y="295581"/>
                    <a:pt x="4986792" y="293168"/>
                    <a:pt x="4983236" y="288850"/>
                  </a:cubicBezTo>
                  <a:cubicBezTo>
                    <a:pt x="4835154" y="114352"/>
                    <a:pt x="4596775" y="20118"/>
                    <a:pt x="4352300" y="40946"/>
                  </a:cubicBezTo>
                  <a:cubicBezTo>
                    <a:pt x="4107825" y="61774"/>
                    <a:pt x="3893576" y="194362"/>
                    <a:pt x="3784864" y="390323"/>
                  </a:cubicBezTo>
                  <a:cubicBezTo>
                    <a:pt x="3780673" y="397943"/>
                    <a:pt x="3771783" y="401753"/>
                    <a:pt x="3763401" y="399467"/>
                  </a:cubicBezTo>
                  <a:cubicBezTo>
                    <a:pt x="3755019" y="397181"/>
                    <a:pt x="3749177" y="389688"/>
                    <a:pt x="3749177" y="381052"/>
                  </a:cubicBezTo>
                  <a:lnTo>
                    <a:pt x="3768227" y="381052"/>
                  </a:lnTo>
                  <a:lnTo>
                    <a:pt x="3755654" y="395276"/>
                  </a:lnTo>
                  <a:cubicBezTo>
                    <a:pt x="3560074" y="222048"/>
                    <a:pt x="3284484" y="141784"/>
                    <a:pt x="3012323" y="179503"/>
                  </a:cubicBezTo>
                  <a:lnTo>
                    <a:pt x="3009656" y="160580"/>
                  </a:lnTo>
                  <a:lnTo>
                    <a:pt x="3012323" y="179503"/>
                  </a:lnTo>
                  <a:cubicBezTo>
                    <a:pt x="2740162" y="217095"/>
                    <a:pt x="2504577" y="367971"/>
                    <a:pt x="2376053" y="585522"/>
                  </a:cubicBezTo>
                  <a:lnTo>
                    <a:pt x="2359670" y="575870"/>
                  </a:lnTo>
                  <a:lnTo>
                    <a:pt x="2378720" y="575870"/>
                  </a:lnTo>
                  <a:cubicBezTo>
                    <a:pt x="2378720" y="582601"/>
                    <a:pt x="2375291" y="588697"/>
                    <a:pt x="2369576" y="592126"/>
                  </a:cubicBezTo>
                  <a:cubicBezTo>
                    <a:pt x="2363861" y="595555"/>
                    <a:pt x="2356749" y="595809"/>
                    <a:pt x="2350907" y="592634"/>
                  </a:cubicBezTo>
                  <a:cubicBezTo>
                    <a:pt x="1985147" y="400102"/>
                    <a:pt x="1528836" y="412040"/>
                    <a:pt x="1176157" y="623241"/>
                  </a:cubicBezTo>
                  <a:lnTo>
                    <a:pt x="1166378" y="606858"/>
                  </a:lnTo>
                  <a:lnTo>
                    <a:pt x="1176157" y="623241"/>
                  </a:lnTo>
                  <a:cubicBezTo>
                    <a:pt x="823351" y="834442"/>
                    <a:pt x="637169" y="1206679"/>
                    <a:pt x="693938" y="1581583"/>
                  </a:cubicBezTo>
                  <a:lnTo>
                    <a:pt x="675142" y="1584377"/>
                  </a:lnTo>
                  <a:lnTo>
                    <a:pt x="656092" y="1584377"/>
                  </a:lnTo>
                  <a:close/>
                </a:path>
              </a:pathLst>
            </a:custGeom>
            <a:solidFill>
              <a:srgbClr val="7E5F91"/>
            </a:solidFill>
            <a:ln w="12700">
              <a:solidFill>
                <a:srgbClr val="000000"/>
              </a:solidFill>
            </a:ln>
          </p:spPr>
        </p:sp>
        <p:sp>
          <p:nvSpPr>
            <p:cNvPr name="Freeform 12" id="12"/>
            <p:cNvSpPr/>
            <p:nvPr/>
          </p:nvSpPr>
          <p:spPr>
            <a:xfrm flipH="false" flipV="false" rot="0">
              <a:off x="1967992" y="5214620"/>
              <a:ext cx="302768" cy="302006"/>
            </a:xfrm>
            <a:custGeom>
              <a:avLst/>
              <a:gdLst/>
              <a:ahLst/>
              <a:cxnLst/>
              <a:rect r="r" b="b" t="t" l="l"/>
              <a:pathLst>
                <a:path h="302006" w="302768">
                  <a:moveTo>
                    <a:pt x="302768" y="151003"/>
                  </a:moveTo>
                  <a:cubicBezTo>
                    <a:pt x="302768" y="234442"/>
                    <a:pt x="234950" y="302006"/>
                    <a:pt x="151384" y="302006"/>
                  </a:cubicBezTo>
                  <a:lnTo>
                    <a:pt x="151384" y="282956"/>
                  </a:lnTo>
                  <a:lnTo>
                    <a:pt x="151384" y="302006"/>
                  </a:lnTo>
                  <a:cubicBezTo>
                    <a:pt x="67818" y="302006"/>
                    <a:pt x="0" y="234442"/>
                    <a:pt x="0" y="151003"/>
                  </a:cubicBezTo>
                  <a:lnTo>
                    <a:pt x="19050" y="151003"/>
                  </a:lnTo>
                  <a:lnTo>
                    <a:pt x="0" y="151003"/>
                  </a:lnTo>
                  <a:cubicBezTo>
                    <a:pt x="0" y="67564"/>
                    <a:pt x="67818" y="0"/>
                    <a:pt x="151384" y="0"/>
                  </a:cubicBezTo>
                  <a:lnTo>
                    <a:pt x="151384" y="19050"/>
                  </a:lnTo>
                  <a:lnTo>
                    <a:pt x="151384" y="0"/>
                  </a:lnTo>
                  <a:cubicBezTo>
                    <a:pt x="234950" y="0"/>
                    <a:pt x="302768" y="67564"/>
                    <a:pt x="302768" y="151003"/>
                  </a:cubicBezTo>
                  <a:lnTo>
                    <a:pt x="283718" y="151003"/>
                  </a:lnTo>
                  <a:lnTo>
                    <a:pt x="302768" y="151003"/>
                  </a:lnTo>
                  <a:moveTo>
                    <a:pt x="264668" y="151003"/>
                  </a:moveTo>
                  <a:cubicBezTo>
                    <a:pt x="264668" y="88646"/>
                    <a:pt x="213995" y="38100"/>
                    <a:pt x="151384" y="38100"/>
                  </a:cubicBezTo>
                  <a:cubicBezTo>
                    <a:pt x="88773" y="38100"/>
                    <a:pt x="38100" y="88773"/>
                    <a:pt x="38100" y="151003"/>
                  </a:cubicBezTo>
                  <a:cubicBezTo>
                    <a:pt x="38100" y="213233"/>
                    <a:pt x="88773" y="263906"/>
                    <a:pt x="151384" y="263906"/>
                  </a:cubicBezTo>
                  <a:cubicBezTo>
                    <a:pt x="213995" y="263906"/>
                    <a:pt x="264668" y="213233"/>
                    <a:pt x="264668" y="151003"/>
                  </a:cubicBezTo>
                  <a:close/>
                </a:path>
              </a:pathLst>
            </a:custGeom>
            <a:solidFill>
              <a:srgbClr val="7E5F91"/>
            </a:solidFill>
            <a:ln w="12700">
              <a:solidFill>
                <a:srgbClr val="000000"/>
              </a:solidFill>
            </a:ln>
          </p:spPr>
        </p:sp>
        <p:sp>
          <p:nvSpPr>
            <p:cNvPr name="Freeform 13" id="13"/>
            <p:cNvSpPr/>
            <p:nvPr/>
          </p:nvSpPr>
          <p:spPr>
            <a:xfrm flipH="false" flipV="false" rot="0">
              <a:off x="1916303" y="4922520"/>
              <a:ext cx="567690" cy="566166"/>
            </a:xfrm>
            <a:custGeom>
              <a:avLst/>
              <a:gdLst/>
              <a:ahLst/>
              <a:cxnLst/>
              <a:rect r="r" b="b" t="t" l="l"/>
              <a:pathLst>
                <a:path h="566166" w="567690">
                  <a:moveTo>
                    <a:pt x="567690" y="283083"/>
                  </a:moveTo>
                  <a:cubicBezTo>
                    <a:pt x="567690" y="439420"/>
                    <a:pt x="440563" y="566166"/>
                    <a:pt x="283845" y="566166"/>
                  </a:cubicBezTo>
                  <a:lnTo>
                    <a:pt x="283845" y="547116"/>
                  </a:lnTo>
                  <a:lnTo>
                    <a:pt x="283845" y="566166"/>
                  </a:lnTo>
                  <a:cubicBezTo>
                    <a:pt x="127127" y="566166"/>
                    <a:pt x="0" y="439420"/>
                    <a:pt x="0" y="283083"/>
                  </a:cubicBezTo>
                  <a:lnTo>
                    <a:pt x="19050" y="283083"/>
                  </a:lnTo>
                  <a:lnTo>
                    <a:pt x="0" y="283083"/>
                  </a:lnTo>
                  <a:cubicBezTo>
                    <a:pt x="0" y="126746"/>
                    <a:pt x="127127" y="0"/>
                    <a:pt x="283845" y="0"/>
                  </a:cubicBezTo>
                  <a:lnTo>
                    <a:pt x="283845" y="19050"/>
                  </a:lnTo>
                  <a:lnTo>
                    <a:pt x="283845" y="0"/>
                  </a:lnTo>
                  <a:cubicBezTo>
                    <a:pt x="440563" y="0"/>
                    <a:pt x="567690" y="126746"/>
                    <a:pt x="567690" y="283083"/>
                  </a:cubicBezTo>
                  <a:lnTo>
                    <a:pt x="548640" y="283083"/>
                  </a:lnTo>
                  <a:lnTo>
                    <a:pt x="567690" y="283083"/>
                  </a:lnTo>
                  <a:moveTo>
                    <a:pt x="529590" y="283083"/>
                  </a:moveTo>
                  <a:cubicBezTo>
                    <a:pt x="529590" y="147828"/>
                    <a:pt x="419608" y="38100"/>
                    <a:pt x="283845" y="38100"/>
                  </a:cubicBezTo>
                  <a:cubicBezTo>
                    <a:pt x="148082" y="38100"/>
                    <a:pt x="38100" y="147828"/>
                    <a:pt x="38100" y="283083"/>
                  </a:cubicBezTo>
                  <a:cubicBezTo>
                    <a:pt x="38100" y="418338"/>
                    <a:pt x="148082" y="528066"/>
                    <a:pt x="283845" y="528066"/>
                  </a:cubicBezTo>
                  <a:cubicBezTo>
                    <a:pt x="419608" y="528066"/>
                    <a:pt x="529590" y="418338"/>
                    <a:pt x="529590" y="283083"/>
                  </a:cubicBezTo>
                  <a:close/>
                </a:path>
              </a:pathLst>
            </a:custGeom>
            <a:solidFill>
              <a:srgbClr val="7E5F91"/>
            </a:solidFill>
            <a:ln w="12700">
              <a:solidFill>
                <a:srgbClr val="000000"/>
              </a:solidFill>
            </a:ln>
          </p:spPr>
        </p:sp>
        <p:sp>
          <p:nvSpPr>
            <p:cNvPr name="Freeform 14" id="14"/>
            <p:cNvSpPr/>
            <p:nvPr/>
          </p:nvSpPr>
          <p:spPr>
            <a:xfrm flipH="false" flipV="false" rot="0">
              <a:off x="1983867" y="4394708"/>
              <a:ext cx="832358" cy="830072"/>
            </a:xfrm>
            <a:custGeom>
              <a:avLst/>
              <a:gdLst/>
              <a:ahLst/>
              <a:cxnLst/>
              <a:rect r="r" b="b" t="t" l="l"/>
              <a:pathLst>
                <a:path h="830072" w="832358">
                  <a:moveTo>
                    <a:pt x="832358" y="415036"/>
                  </a:moveTo>
                  <a:cubicBezTo>
                    <a:pt x="832358" y="644398"/>
                    <a:pt x="645922" y="830072"/>
                    <a:pt x="416179" y="830072"/>
                  </a:cubicBezTo>
                  <a:lnTo>
                    <a:pt x="416179" y="811022"/>
                  </a:lnTo>
                  <a:lnTo>
                    <a:pt x="416179" y="830072"/>
                  </a:lnTo>
                  <a:cubicBezTo>
                    <a:pt x="186436" y="830072"/>
                    <a:pt x="0" y="644271"/>
                    <a:pt x="0" y="415036"/>
                  </a:cubicBezTo>
                  <a:lnTo>
                    <a:pt x="19050" y="415036"/>
                  </a:lnTo>
                  <a:lnTo>
                    <a:pt x="0" y="415036"/>
                  </a:lnTo>
                  <a:cubicBezTo>
                    <a:pt x="0" y="185674"/>
                    <a:pt x="186436" y="0"/>
                    <a:pt x="416179" y="0"/>
                  </a:cubicBezTo>
                  <a:lnTo>
                    <a:pt x="416179" y="19050"/>
                  </a:lnTo>
                  <a:lnTo>
                    <a:pt x="416179" y="0"/>
                  </a:lnTo>
                  <a:cubicBezTo>
                    <a:pt x="645922" y="0"/>
                    <a:pt x="832358" y="185801"/>
                    <a:pt x="832358" y="415036"/>
                  </a:cubicBezTo>
                  <a:lnTo>
                    <a:pt x="813308" y="415036"/>
                  </a:lnTo>
                  <a:lnTo>
                    <a:pt x="832358" y="415036"/>
                  </a:lnTo>
                  <a:moveTo>
                    <a:pt x="794258" y="415036"/>
                  </a:moveTo>
                  <a:cubicBezTo>
                    <a:pt x="794258" y="206883"/>
                    <a:pt x="625094" y="38100"/>
                    <a:pt x="416179" y="38100"/>
                  </a:cubicBezTo>
                  <a:cubicBezTo>
                    <a:pt x="207264" y="38100"/>
                    <a:pt x="38100" y="206883"/>
                    <a:pt x="38100" y="415036"/>
                  </a:cubicBezTo>
                  <a:cubicBezTo>
                    <a:pt x="38100" y="623189"/>
                    <a:pt x="207264" y="791972"/>
                    <a:pt x="416179" y="791972"/>
                  </a:cubicBezTo>
                  <a:cubicBezTo>
                    <a:pt x="625094" y="791972"/>
                    <a:pt x="794258" y="623189"/>
                    <a:pt x="794258" y="415036"/>
                  </a:cubicBezTo>
                  <a:close/>
                </a:path>
              </a:pathLst>
            </a:custGeom>
            <a:solidFill>
              <a:srgbClr val="7E5F91"/>
            </a:solidFill>
            <a:ln w="12700">
              <a:solidFill>
                <a:srgbClr val="000000"/>
              </a:solidFill>
            </a:ln>
          </p:spPr>
        </p:sp>
        <p:sp>
          <p:nvSpPr>
            <p:cNvPr name="Freeform 15" id="15"/>
            <p:cNvSpPr/>
            <p:nvPr/>
          </p:nvSpPr>
          <p:spPr>
            <a:xfrm flipH="false" flipV="false" rot="0">
              <a:off x="360094" y="257437"/>
              <a:ext cx="6645835" cy="4081099"/>
            </a:xfrm>
            <a:custGeom>
              <a:avLst/>
              <a:gdLst/>
              <a:ahLst/>
              <a:cxnLst/>
              <a:rect r="r" b="b" t="t" l="l"/>
              <a:pathLst>
                <a:path h="4081099" w="6645835">
                  <a:moveTo>
                    <a:pt x="442546" y="2660388"/>
                  </a:moveTo>
                  <a:cubicBezTo>
                    <a:pt x="291670" y="2671056"/>
                    <a:pt x="140794" y="2639687"/>
                    <a:pt x="10111" y="2570599"/>
                  </a:cubicBezTo>
                  <a:cubicBezTo>
                    <a:pt x="840" y="2565646"/>
                    <a:pt x="-2716" y="2554216"/>
                    <a:pt x="2237" y="2544818"/>
                  </a:cubicBezTo>
                  <a:cubicBezTo>
                    <a:pt x="7190" y="2535420"/>
                    <a:pt x="18620" y="2531991"/>
                    <a:pt x="28018" y="2536944"/>
                  </a:cubicBezTo>
                  <a:cubicBezTo>
                    <a:pt x="152351" y="2602730"/>
                    <a:pt x="296115" y="2632575"/>
                    <a:pt x="440006" y="2622415"/>
                  </a:cubicBezTo>
                  <a:cubicBezTo>
                    <a:pt x="450547" y="2621653"/>
                    <a:pt x="459564" y="2629527"/>
                    <a:pt x="460326" y="2640068"/>
                  </a:cubicBezTo>
                  <a:cubicBezTo>
                    <a:pt x="461088" y="2650609"/>
                    <a:pt x="453214" y="2659626"/>
                    <a:pt x="442673" y="2660388"/>
                  </a:cubicBezTo>
                  <a:close/>
                  <a:moveTo>
                    <a:pt x="813894" y="3620000"/>
                  </a:moveTo>
                  <a:lnTo>
                    <a:pt x="813894" y="3600950"/>
                  </a:lnTo>
                  <a:lnTo>
                    <a:pt x="820371" y="3618857"/>
                  </a:lnTo>
                  <a:cubicBezTo>
                    <a:pt x="759665" y="3640574"/>
                    <a:pt x="696038" y="3655052"/>
                    <a:pt x="631268" y="3661783"/>
                  </a:cubicBezTo>
                  <a:cubicBezTo>
                    <a:pt x="620854" y="3662926"/>
                    <a:pt x="611456" y="3655306"/>
                    <a:pt x="610313" y="3644892"/>
                  </a:cubicBezTo>
                  <a:cubicBezTo>
                    <a:pt x="609170" y="3634478"/>
                    <a:pt x="616790" y="3625080"/>
                    <a:pt x="627204" y="3623937"/>
                  </a:cubicBezTo>
                  <a:cubicBezTo>
                    <a:pt x="689053" y="3617460"/>
                    <a:pt x="749759" y="3603617"/>
                    <a:pt x="807544" y="3583043"/>
                  </a:cubicBezTo>
                  <a:cubicBezTo>
                    <a:pt x="809576" y="3582281"/>
                    <a:pt x="811735" y="3581900"/>
                    <a:pt x="814021" y="3581900"/>
                  </a:cubicBezTo>
                  <a:cubicBezTo>
                    <a:pt x="824562" y="3581900"/>
                    <a:pt x="833071" y="3590409"/>
                    <a:pt x="833071" y="3600950"/>
                  </a:cubicBezTo>
                  <a:cubicBezTo>
                    <a:pt x="833071" y="3611491"/>
                    <a:pt x="824562" y="3620000"/>
                    <a:pt x="814021" y="3620000"/>
                  </a:cubicBezTo>
                  <a:close/>
                  <a:moveTo>
                    <a:pt x="2390599" y="4073390"/>
                  </a:moveTo>
                  <a:cubicBezTo>
                    <a:pt x="2345133" y="4012176"/>
                    <a:pt x="2307160" y="3946771"/>
                    <a:pt x="2277188" y="3878318"/>
                  </a:cubicBezTo>
                  <a:cubicBezTo>
                    <a:pt x="2272997" y="3868666"/>
                    <a:pt x="2277315" y="3857490"/>
                    <a:pt x="2286967" y="3853172"/>
                  </a:cubicBezTo>
                  <a:cubicBezTo>
                    <a:pt x="2296619" y="3848854"/>
                    <a:pt x="2307795" y="3853299"/>
                    <a:pt x="2312113" y="3862951"/>
                  </a:cubicBezTo>
                  <a:cubicBezTo>
                    <a:pt x="2340942" y="3928864"/>
                    <a:pt x="2377518" y="3991729"/>
                    <a:pt x="2421333" y="4050657"/>
                  </a:cubicBezTo>
                  <a:cubicBezTo>
                    <a:pt x="2427556" y="4059166"/>
                    <a:pt x="2425778" y="4070977"/>
                    <a:pt x="2417396" y="4077327"/>
                  </a:cubicBezTo>
                  <a:cubicBezTo>
                    <a:pt x="2409014" y="4083677"/>
                    <a:pt x="2397076" y="4081772"/>
                    <a:pt x="2390726" y="4073390"/>
                  </a:cubicBezTo>
                  <a:close/>
                  <a:moveTo>
                    <a:pt x="4483432" y="3586472"/>
                  </a:moveTo>
                  <a:cubicBezTo>
                    <a:pt x="4476701" y="3659243"/>
                    <a:pt x="4461588" y="3730998"/>
                    <a:pt x="4438093" y="3800848"/>
                  </a:cubicBezTo>
                  <a:cubicBezTo>
                    <a:pt x="4434791" y="3810881"/>
                    <a:pt x="4423996" y="3816215"/>
                    <a:pt x="4413963" y="3812786"/>
                  </a:cubicBezTo>
                  <a:cubicBezTo>
                    <a:pt x="4403930" y="3809357"/>
                    <a:pt x="4398596" y="3798689"/>
                    <a:pt x="4402025" y="3788656"/>
                  </a:cubicBezTo>
                  <a:cubicBezTo>
                    <a:pt x="4424504" y="3721600"/>
                    <a:pt x="4439109" y="3652639"/>
                    <a:pt x="4445586" y="3582916"/>
                  </a:cubicBezTo>
                  <a:cubicBezTo>
                    <a:pt x="4446602" y="3572502"/>
                    <a:pt x="4455873" y="3564755"/>
                    <a:pt x="4466287" y="3565644"/>
                  </a:cubicBezTo>
                  <a:cubicBezTo>
                    <a:pt x="4476701" y="3566533"/>
                    <a:pt x="4484448" y="3575931"/>
                    <a:pt x="4483559" y="3586345"/>
                  </a:cubicBezTo>
                  <a:close/>
                  <a:moveTo>
                    <a:pt x="5355922" y="2269355"/>
                  </a:moveTo>
                  <a:cubicBezTo>
                    <a:pt x="5696155" y="2418072"/>
                    <a:pt x="5912309" y="2729984"/>
                    <a:pt x="5909261" y="3071995"/>
                  </a:cubicBezTo>
                  <a:cubicBezTo>
                    <a:pt x="5909134" y="3082536"/>
                    <a:pt x="5900625" y="3090918"/>
                    <a:pt x="5890084" y="3090918"/>
                  </a:cubicBezTo>
                  <a:cubicBezTo>
                    <a:pt x="5879543" y="3090918"/>
                    <a:pt x="5871161" y="3082282"/>
                    <a:pt x="5871161" y="3071741"/>
                  </a:cubicBezTo>
                  <a:cubicBezTo>
                    <a:pt x="5874082" y="2746748"/>
                    <a:pt x="5668596" y="2447790"/>
                    <a:pt x="5340555" y="2304407"/>
                  </a:cubicBezTo>
                  <a:cubicBezTo>
                    <a:pt x="5330903" y="2300216"/>
                    <a:pt x="5326458" y="2288913"/>
                    <a:pt x="5330776" y="2279261"/>
                  </a:cubicBezTo>
                  <a:cubicBezTo>
                    <a:pt x="5335094" y="2269609"/>
                    <a:pt x="5346270" y="2265164"/>
                    <a:pt x="5355922" y="2269482"/>
                  </a:cubicBezTo>
                  <a:close/>
                  <a:moveTo>
                    <a:pt x="6643829" y="1459095"/>
                  </a:moveTo>
                  <a:cubicBezTo>
                    <a:pt x="6588330" y="1575554"/>
                    <a:pt x="6503748" y="1678678"/>
                    <a:pt x="6396941" y="1760339"/>
                  </a:cubicBezTo>
                  <a:cubicBezTo>
                    <a:pt x="6388559" y="1766689"/>
                    <a:pt x="6376621" y="1765165"/>
                    <a:pt x="6370271" y="1756783"/>
                  </a:cubicBezTo>
                  <a:cubicBezTo>
                    <a:pt x="6363921" y="1748401"/>
                    <a:pt x="6365445" y="1736463"/>
                    <a:pt x="6373827" y="1730113"/>
                  </a:cubicBezTo>
                  <a:cubicBezTo>
                    <a:pt x="6476189" y="1651881"/>
                    <a:pt x="6556834" y="1553456"/>
                    <a:pt x="6609539" y="1442712"/>
                  </a:cubicBezTo>
                  <a:cubicBezTo>
                    <a:pt x="6614111" y="1433187"/>
                    <a:pt x="6625414" y="1429123"/>
                    <a:pt x="6634939" y="1433695"/>
                  </a:cubicBezTo>
                  <a:cubicBezTo>
                    <a:pt x="6644464" y="1438267"/>
                    <a:pt x="6648528" y="1449570"/>
                    <a:pt x="6643956" y="1459095"/>
                  </a:cubicBezTo>
                  <a:close/>
                  <a:moveTo>
                    <a:pt x="6065725" y="354830"/>
                  </a:moveTo>
                  <a:cubicBezTo>
                    <a:pt x="6075250" y="402074"/>
                    <a:pt x="6079568" y="449953"/>
                    <a:pt x="6078806" y="497959"/>
                  </a:cubicBezTo>
                  <a:cubicBezTo>
                    <a:pt x="6078679" y="508500"/>
                    <a:pt x="6069916" y="516882"/>
                    <a:pt x="6059502" y="516755"/>
                  </a:cubicBezTo>
                  <a:cubicBezTo>
                    <a:pt x="6049088" y="516628"/>
                    <a:pt x="6040579" y="507865"/>
                    <a:pt x="6040706" y="497451"/>
                  </a:cubicBezTo>
                  <a:cubicBezTo>
                    <a:pt x="6041468" y="452239"/>
                    <a:pt x="6037277" y="407027"/>
                    <a:pt x="6028387" y="362450"/>
                  </a:cubicBezTo>
                  <a:cubicBezTo>
                    <a:pt x="6026355" y="352163"/>
                    <a:pt x="6032959" y="342130"/>
                    <a:pt x="6043246" y="339971"/>
                  </a:cubicBezTo>
                  <a:cubicBezTo>
                    <a:pt x="6053533" y="337812"/>
                    <a:pt x="6063566" y="344543"/>
                    <a:pt x="6065725" y="354830"/>
                  </a:cubicBezTo>
                  <a:close/>
                  <a:moveTo>
                    <a:pt x="4488766" y="187952"/>
                  </a:moveTo>
                  <a:cubicBezTo>
                    <a:pt x="4521024" y="122039"/>
                    <a:pt x="4563823" y="60698"/>
                    <a:pt x="4615639" y="5961"/>
                  </a:cubicBezTo>
                  <a:cubicBezTo>
                    <a:pt x="4622878" y="-1659"/>
                    <a:pt x="4634943" y="-2040"/>
                    <a:pt x="4642563" y="5199"/>
                  </a:cubicBezTo>
                  <a:cubicBezTo>
                    <a:pt x="4650183" y="12438"/>
                    <a:pt x="4650564" y="24503"/>
                    <a:pt x="4643325" y="32123"/>
                  </a:cubicBezTo>
                  <a:cubicBezTo>
                    <a:pt x="4594049" y="84193"/>
                    <a:pt x="4553536" y="142359"/>
                    <a:pt x="4522929" y="204716"/>
                  </a:cubicBezTo>
                  <a:cubicBezTo>
                    <a:pt x="4518357" y="214114"/>
                    <a:pt x="4506927" y="218051"/>
                    <a:pt x="4497402" y="213479"/>
                  </a:cubicBezTo>
                  <a:cubicBezTo>
                    <a:pt x="4487877" y="208907"/>
                    <a:pt x="4484067" y="197477"/>
                    <a:pt x="4488639" y="187952"/>
                  </a:cubicBezTo>
                  <a:close/>
                  <a:moveTo>
                    <a:pt x="3330907" y="276344"/>
                  </a:moveTo>
                  <a:cubicBezTo>
                    <a:pt x="3344115" y="221607"/>
                    <a:pt x="3364943" y="168648"/>
                    <a:pt x="3392629" y="118737"/>
                  </a:cubicBezTo>
                  <a:cubicBezTo>
                    <a:pt x="3397709" y="109593"/>
                    <a:pt x="3409393" y="106164"/>
                    <a:pt x="3418537" y="111371"/>
                  </a:cubicBezTo>
                  <a:cubicBezTo>
                    <a:pt x="3427681" y="116578"/>
                    <a:pt x="3431110" y="128135"/>
                    <a:pt x="3425903" y="137279"/>
                  </a:cubicBezTo>
                  <a:cubicBezTo>
                    <a:pt x="3399741" y="184396"/>
                    <a:pt x="3380310" y="234053"/>
                    <a:pt x="3367864" y="285361"/>
                  </a:cubicBezTo>
                  <a:cubicBezTo>
                    <a:pt x="3365451" y="295648"/>
                    <a:pt x="3355037" y="301871"/>
                    <a:pt x="3344877" y="299458"/>
                  </a:cubicBezTo>
                  <a:cubicBezTo>
                    <a:pt x="3334717" y="297045"/>
                    <a:pt x="3328367" y="286631"/>
                    <a:pt x="3330780" y="276471"/>
                  </a:cubicBezTo>
                  <a:close/>
                  <a:moveTo>
                    <a:pt x="2011631" y="332859"/>
                  </a:moveTo>
                  <a:lnTo>
                    <a:pt x="1992581" y="332859"/>
                  </a:lnTo>
                  <a:lnTo>
                    <a:pt x="2001471" y="315968"/>
                  </a:lnTo>
                  <a:cubicBezTo>
                    <a:pt x="2081354" y="358005"/>
                    <a:pt x="2155395" y="408678"/>
                    <a:pt x="2221816" y="466844"/>
                  </a:cubicBezTo>
                  <a:cubicBezTo>
                    <a:pt x="2229690" y="473829"/>
                    <a:pt x="2230579" y="485767"/>
                    <a:pt x="2223594" y="493768"/>
                  </a:cubicBezTo>
                  <a:cubicBezTo>
                    <a:pt x="2216609" y="501769"/>
                    <a:pt x="2204671" y="502531"/>
                    <a:pt x="2196670" y="495546"/>
                  </a:cubicBezTo>
                  <a:cubicBezTo>
                    <a:pt x="2132535" y="439412"/>
                    <a:pt x="2061034" y="390390"/>
                    <a:pt x="1983691" y="349750"/>
                  </a:cubicBezTo>
                  <a:cubicBezTo>
                    <a:pt x="1977468" y="346448"/>
                    <a:pt x="1973531" y="339971"/>
                    <a:pt x="1973531" y="332859"/>
                  </a:cubicBezTo>
                  <a:cubicBezTo>
                    <a:pt x="1973531" y="322318"/>
                    <a:pt x="1982040" y="313809"/>
                    <a:pt x="1992581" y="313809"/>
                  </a:cubicBezTo>
                  <a:cubicBezTo>
                    <a:pt x="2003122" y="313809"/>
                    <a:pt x="2011631" y="322318"/>
                    <a:pt x="2011631" y="332859"/>
                  </a:cubicBezTo>
                  <a:close/>
                  <a:moveTo>
                    <a:pt x="331675" y="1510022"/>
                  </a:moveTo>
                  <a:cubicBezTo>
                    <a:pt x="330405" y="1508371"/>
                    <a:pt x="329516" y="1506593"/>
                    <a:pt x="328881" y="1504688"/>
                  </a:cubicBezTo>
                  <a:cubicBezTo>
                    <a:pt x="311355" y="1452618"/>
                    <a:pt x="298401" y="1399278"/>
                    <a:pt x="290273" y="1345430"/>
                  </a:cubicBezTo>
                  <a:cubicBezTo>
                    <a:pt x="288749" y="1335016"/>
                    <a:pt x="295861" y="1325364"/>
                    <a:pt x="306275" y="1323713"/>
                  </a:cubicBezTo>
                  <a:cubicBezTo>
                    <a:pt x="316689" y="1322062"/>
                    <a:pt x="326341" y="1329301"/>
                    <a:pt x="327992" y="1339715"/>
                  </a:cubicBezTo>
                  <a:cubicBezTo>
                    <a:pt x="335866" y="1391404"/>
                    <a:pt x="348185" y="1442585"/>
                    <a:pt x="365076" y="1492623"/>
                  </a:cubicBezTo>
                  <a:lnTo>
                    <a:pt x="347042" y="1498719"/>
                  </a:lnTo>
                  <a:lnTo>
                    <a:pt x="362282" y="1487289"/>
                  </a:lnTo>
                  <a:cubicBezTo>
                    <a:pt x="368632" y="1495671"/>
                    <a:pt x="366854" y="1507609"/>
                    <a:pt x="358472" y="1513959"/>
                  </a:cubicBezTo>
                  <a:cubicBezTo>
                    <a:pt x="350090" y="1520309"/>
                    <a:pt x="338152" y="1518531"/>
                    <a:pt x="331802" y="1510149"/>
                  </a:cubicBezTo>
                  <a:close/>
                </a:path>
              </a:pathLst>
            </a:custGeom>
            <a:solidFill>
              <a:srgbClr val="7E5F91"/>
            </a:solidFill>
            <a:ln w="12700">
              <a:solidFill>
                <a:srgbClr val="000000"/>
              </a:solidFill>
            </a:ln>
          </p:spPr>
        </p:sp>
        <p:sp>
          <p:nvSpPr>
            <p:cNvPr name="TextBox 16" id="16"/>
            <p:cNvSpPr txBox="true"/>
            <p:nvPr/>
          </p:nvSpPr>
          <p:spPr>
            <a:xfrm>
              <a:off x="0" y="-9525"/>
              <a:ext cx="7238900" cy="4800153"/>
            </a:xfrm>
            <a:prstGeom prst="rect">
              <a:avLst/>
            </a:prstGeom>
          </p:spPr>
          <p:txBody>
            <a:bodyPr anchor="ctr" rtlCol="false" tIns="50800" lIns="50800" bIns="50800" rIns="50800"/>
            <a:lstStyle/>
            <a:p>
              <a:pPr algn="ctr">
                <a:lnSpc>
                  <a:spcPts val="3240"/>
                </a:lnSpc>
              </a:pPr>
              <a:r>
                <a:rPr lang="en-US" sz="2700">
                  <a:solidFill>
                    <a:srgbClr val="FFFFFF"/>
                  </a:solidFill>
                  <a:latin typeface="Trebuchet MS"/>
                  <a:ea typeface="Trebuchet MS"/>
                  <a:cs typeface="Trebuchet MS"/>
                  <a:sym typeface="Trebuchet MS"/>
                </a:rPr>
                <a:t>Nodwch cymaint â phosib  </a:t>
              </a:r>
            </a:p>
          </p:txBody>
        </p:sp>
      </p:grpSp>
      <p:grpSp>
        <p:nvGrpSpPr>
          <p:cNvPr name="Group 17" id="17"/>
          <p:cNvGrpSpPr/>
          <p:nvPr/>
        </p:nvGrpSpPr>
        <p:grpSpPr>
          <a:xfrm rot="0">
            <a:off x="8441418" y="5029245"/>
            <a:ext cx="5645199" cy="3592971"/>
            <a:chOff x="0" y="0"/>
            <a:chExt cx="7526932" cy="4790628"/>
          </a:xfrm>
        </p:grpSpPr>
        <p:sp>
          <p:nvSpPr>
            <p:cNvPr name="Freeform 18" id="18"/>
            <p:cNvSpPr/>
            <p:nvPr/>
          </p:nvSpPr>
          <p:spPr>
            <a:xfrm flipH="false" flipV="false" rot="0">
              <a:off x="12796" y="34536"/>
              <a:ext cx="7498586" cy="4754385"/>
            </a:xfrm>
            <a:custGeom>
              <a:avLst/>
              <a:gdLst/>
              <a:ahLst/>
              <a:cxnLst/>
              <a:rect r="r" b="b" t="t" l="l"/>
              <a:pathLst>
                <a:path h="4754385" w="7498586">
                  <a:moveTo>
                    <a:pt x="682275" y="1565410"/>
                  </a:moveTo>
                  <a:cubicBezTo>
                    <a:pt x="621950" y="1181997"/>
                    <a:pt x="820197" y="802521"/>
                    <a:pt x="1192942" y="587891"/>
                  </a:cubicBezTo>
                  <a:cubicBezTo>
                    <a:pt x="1565687" y="373261"/>
                    <a:pt x="2047525" y="361196"/>
                    <a:pt x="2434113" y="556776"/>
                  </a:cubicBezTo>
                  <a:cubicBezTo>
                    <a:pt x="2571019" y="333891"/>
                    <a:pt x="2821590" y="179967"/>
                    <a:pt x="3110134" y="141613"/>
                  </a:cubicBezTo>
                  <a:cubicBezTo>
                    <a:pt x="3398678" y="103259"/>
                    <a:pt x="3691159" y="185047"/>
                    <a:pt x="3899058" y="362085"/>
                  </a:cubicBezTo>
                  <a:cubicBezTo>
                    <a:pt x="4015644" y="160028"/>
                    <a:pt x="4244752" y="24265"/>
                    <a:pt x="4504848" y="2929"/>
                  </a:cubicBezTo>
                  <a:cubicBezTo>
                    <a:pt x="4764944" y="-18407"/>
                    <a:pt x="5019452" y="77859"/>
                    <a:pt x="5177821" y="257437"/>
                  </a:cubicBezTo>
                  <a:cubicBezTo>
                    <a:pt x="5388641" y="43188"/>
                    <a:pt x="5723921" y="-46982"/>
                    <a:pt x="6038627" y="25916"/>
                  </a:cubicBezTo>
                  <a:cubicBezTo>
                    <a:pt x="6353333" y="98814"/>
                    <a:pt x="6591077" y="321572"/>
                    <a:pt x="6648862" y="597924"/>
                  </a:cubicBezTo>
                  <a:cubicBezTo>
                    <a:pt x="6907053" y="658757"/>
                    <a:pt x="7122064" y="813443"/>
                    <a:pt x="7238396" y="1021977"/>
                  </a:cubicBezTo>
                  <a:cubicBezTo>
                    <a:pt x="7354728" y="1230511"/>
                    <a:pt x="7361078" y="1472446"/>
                    <a:pt x="7255541" y="1685298"/>
                  </a:cubicBezTo>
                  <a:cubicBezTo>
                    <a:pt x="7509795" y="1971175"/>
                    <a:pt x="7569231" y="2352048"/>
                    <a:pt x="7411751" y="2685804"/>
                  </a:cubicBezTo>
                  <a:cubicBezTo>
                    <a:pt x="7254271" y="3019560"/>
                    <a:pt x="6903497" y="3256161"/>
                    <a:pt x="6490366" y="3307215"/>
                  </a:cubicBezTo>
                  <a:cubicBezTo>
                    <a:pt x="6487445" y="3620524"/>
                    <a:pt x="6288563" y="3907925"/>
                    <a:pt x="5970428" y="4058801"/>
                  </a:cubicBezTo>
                  <a:cubicBezTo>
                    <a:pt x="5652293" y="4209677"/>
                    <a:pt x="5264435" y="4200279"/>
                    <a:pt x="4956460" y="4034417"/>
                  </a:cubicBezTo>
                  <a:cubicBezTo>
                    <a:pt x="4825269" y="4409575"/>
                    <a:pt x="4456080" y="4685673"/>
                    <a:pt x="4008405" y="4743331"/>
                  </a:cubicBezTo>
                  <a:cubicBezTo>
                    <a:pt x="3560730" y="4800989"/>
                    <a:pt x="3114706" y="4629920"/>
                    <a:pt x="2863119" y="4304038"/>
                  </a:cubicBezTo>
                  <a:cubicBezTo>
                    <a:pt x="2554763" y="4464693"/>
                    <a:pt x="2184812" y="4510921"/>
                    <a:pt x="1836578" y="4432435"/>
                  </a:cubicBezTo>
                  <a:cubicBezTo>
                    <a:pt x="1488344" y="4353949"/>
                    <a:pt x="1191418" y="4157226"/>
                    <a:pt x="1012475" y="3886589"/>
                  </a:cubicBezTo>
                  <a:cubicBezTo>
                    <a:pt x="697388" y="3918466"/>
                    <a:pt x="392715" y="3777369"/>
                    <a:pt x="249713" y="3533402"/>
                  </a:cubicBezTo>
                  <a:cubicBezTo>
                    <a:pt x="106711" y="3289435"/>
                    <a:pt x="155733" y="2994541"/>
                    <a:pt x="372522" y="2795024"/>
                  </a:cubicBezTo>
                  <a:cubicBezTo>
                    <a:pt x="91598" y="2652149"/>
                    <a:pt x="-51912" y="2368558"/>
                    <a:pt x="17176" y="2092206"/>
                  </a:cubicBezTo>
                  <a:cubicBezTo>
                    <a:pt x="86264" y="1815854"/>
                    <a:pt x="352075" y="1609225"/>
                    <a:pt x="676052" y="1580269"/>
                  </a:cubicBezTo>
                  <a:close/>
                </a:path>
              </a:pathLst>
            </a:custGeom>
            <a:solidFill>
              <a:srgbClr val="AD84C6"/>
            </a:solidFill>
            <a:ln w="12700">
              <a:solidFill>
                <a:srgbClr val="000000"/>
              </a:solidFill>
            </a:ln>
          </p:spPr>
        </p:sp>
        <p:sp>
          <p:nvSpPr>
            <p:cNvPr name="Freeform 19" id="19"/>
            <p:cNvSpPr/>
            <p:nvPr/>
          </p:nvSpPr>
          <p:spPr>
            <a:xfrm flipH="false" flipV="false" rot="0">
              <a:off x="2070735" y="5233670"/>
              <a:ext cx="264922" cy="263906"/>
            </a:xfrm>
            <a:custGeom>
              <a:avLst/>
              <a:gdLst/>
              <a:ahLst/>
              <a:cxnLst/>
              <a:rect r="r" b="b" t="t" l="l"/>
              <a:pathLst>
                <a:path h="263906" w="264922">
                  <a:moveTo>
                    <a:pt x="264922" y="131953"/>
                  </a:moveTo>
                  <a:cubicBezTo>
                    <a:pt x="264922" y="204851"/>
                    <a:pt x="205613" y="263906"/>
                    <a:pt x="132461" y="263906"/>
                  </a:cubicBezTo>
                  <a:cubicBezTo>
                    <a:pt x="59309" y="263906"/>
                    <a:pt x="0" y="204851"/>
                    <a:pt x="0" y="131953"/>
                  </a:cubicBezTo>
                  <a:cubicBezTo>
                    <a:pt x="0" y="59055"/>
                    <a:pt x="59309" y="0"/>
                    <a:pt x="132461" y="0"/>
                  </a:cubicBezTo>
                  <a:cubicBezTo>
                    <a:pt x="205613" y="0"/>
                    <a:pt x="264922" y="59055"/>
                    <a:pt x="264922" y="131953"/>
                  </a:cubicBezTo>
                  <a:close/>
                </a:path>
              </a:pathLst>
            </a:custGeom>
            <a:solidFill>
              <a:srgbClr val="AD84C6"/>
            </a:solidFill>
            <a:ln w="12700">
              <a:solidFill>
                <a:srgbClr val="000000"/>
              </a:solidFill>
            </a:ln>
          </p:spPr>
        </p:sp>
        <p:sp>
          <p:nvSpPr>
            <p:cNvPr name="Freeform 20" id="20"/>
            <p:cNvSpPr/>
            <p:nvPr/>
          </p:nvSpPr>
          <p:spPr>
            <a:xfrm flipH="false" flipV="false" rot="0">
              <a:off x="2022983" y="4940935"/>
              <a:ext cx="529590" cy="528066"/>
            </a:xfrm>
            <a:custGeom>
              <a:avLst/>
              <a:gdLst/>
              <a:ahLst/>
              <a:cxnLst/>
              <a:rect r="r" b="b" t="t" l="l"/>
              <a:pathLst>
                <a:path h="528066" w="529590">
                  <a:moveTo>
                    <a:pt x="529590" y="264033"/>
                  </a:moveTo>
                  <a:cubicBezTo>
                    <a:pt x="529590" y="409829"/>
                    <a:pt x="411099" y="528066"/>
                    <a:pt x="264795" y="528066"/>
                  </a:cubicBezTo>
                  <a:cubicBezTo>
                    <a:pt x="118491" y="528066"/>
                    <a:pt x="0" y="409829"/>
                    <a:pt x="0" y="264033"/>
                  </a:cubicBezTo>
                  <a:cubicBezTo>
                    <a:pt x="0" y="118237"/>
                    <a:pt x="118491" y="0"/>
                    <a:pt x="264795" y="0"/>
                  </a:cubicBezTo>
                  <a:cubicBezTo>
                    <a:pt x="411099" y="0"/>
                    <a:pt x="529590" y="118237"/>
                    <a:pt x="529590" y="264033"/>
                  </a:cubicBezTo>
                  <a:close/>
                </a:path>
              </a:pathLst>
            </a:custGeom>
            <a:solidFill>
              <a:srgbClr val="AD84C6"/>
            </a:solidFill>
            <a:ln w="12700">
              <a:solidFill>
                <a:srgbClr val="000000"/>
              </a:solidFill>
            </a:ln>
          </p:spPr>
        </p:sp>
        <p:sp>
          <p:nvSpPr>
            <p:cNvPr name="Freeform 21" id="21"/>
            <p:cNvSpPr/>
            <p:nvPr/>
          </p:nvSpPr>
          <p:spPr>
            <a:xfrm flipH="false" flipV="false" rot="0">
              <a:off x="2097659" y="4414393"/>
              <a:ext cx="794512" cy="791972"/>
            </a:xfrm>
            <a:custGeom>
              <a:avLst/>
              <a:gdLst/>
              <a:ahLst/>
              <a:cxnLst/>
              <a:rect r="r" b="b" t="t" l="l"/>
              <a:pathLst>
                <a:path h="791972" w="794512">
                  <a:moveTo>
                    <a:pt x="794512" y="395986"/>
                  </a:moveTo>
                  <a:cubicBezTo>
                    <a:pt x="794512" y="614680"/>
                    <a:pt x="616712" y="791972"/>
                    <a:pt x="397256" y="791972"/>
                  </a:cubicBezTo>
                  <a:cubicBezTo>
                    <a:pt x="177800" y="791972"/>
                    <a:pt x="0" y="614680"/>
                    <a:pt x="0" y="395986"/>
                  </a:cubicBezTo>
                  <a:cubicBezTo>
                    <a:pt x="0" y="177292"/>
                    <a:pt x="177800" y="0"/>
                    <a:pt x="397256" y="0"/>
                  </a:cubicBezTo>
                  <a:cubicBezTo>
                    <a:pt x="616712" y="0"/>
                    <a:pt x="794512" y="177292"/>
                    <a:pt x="794512" y="395986"/>
                  </a:cubicBezTo>
                  <a:close/>
                </a:path>
              </a:pathLst>
            </a:custGeom>
            <a:solidFill>
              <a:srgbClr val="AD84C6"/>
            </a:solidFill>
            <a:ln w="12700">
              <a:solidFill>
                <a:srgbClr val="000000"/>
              </a:solidFill>
            </a:ln>
          </p:spPr>
        </p:sp>
        <p:sp>
          <p:nvSpPr>
            <p:cNvPr name="Freeform 22" id="22"/>
            <p:cNvSpPr/>
            <p:nvPr/>
          </p:nvSpPr>
          <p:spPr>
            <a:xfrm flipH="false" flipV="false" rot="0">
              <a:off x="393446" y="276479"/>
              <a:ext cx="6871208" cy="4043045"/>
            </a:xfrm>
            <a:custGeom>
              <a:avLst/>
              <a:gdLst/>
              <a:ahLst/>
              <a:cxnLst/>
              <a:rect r="r" b="b" t="t" l="l"/>
              <a:pathLst>
                <a:path h="4043045" w="6871208">
                  <a:moveTo>
                    <a:pt x="439166" y="2622423"/>
                  </a:moveTo>
                  <a:cubicBezTo>
                    <a:pt x="285877" y="2632837"/>
                    <a:pt x="132715" y="2602230"/>
                    <a:pt x="0" y="2534793"/>
                  </a:cubicBezTo>
                  <a:moveTo>
                    <a:pt x="826516" y="3582035"/>
                  </a:moveTo>
                  <a:cubicBezTo>
                    <a:pt x="764921" y="3603244"/>
                    <a:pt x="700278" y="3617341"/>
                    <a:pt x="634365" y="3623945"/>
                  </a:cubicBezTo>
                  <a:moveTo>
                    <a:pt x="2481961" y="4043045"/>
                  </a:moveTo>
                  <a:cubicBezTo>
                    <a:pt x="2435606" y="3982974"/>
                    <a:pt x="2396744" y="3918839"/>
                    <a:pt x="2366137" y="3851656"/>
                  </a:cubicBezTo>
                  <a:moveTo>
                    <a:pt x="4622673" y="3565779"/>
                  </a:moveTo>
                  <a:cubicBezTo>
                    <a:pt x="4615815" y="3637026"/>
                    <a:pt x="4600321" y="3707384"/>
                    <a:pt x="4576445" y="3775837"/>
                  </a:cubicBezTo>
                  <a:moveTo>
                    <a:pt x="5541772" y="2267966"/>
                  </a:moveTo>
                  <a:cubicBezTo>
                    <a:pt x="5889244" y="2414016"/>
                    <a:pt x="6108573" y="2719451"/>
                    <a:pt x="6105398" y="3052953"/>
                  </a:cubicBezTo>
                  <a:moveTo>
                    <a:pt x="6871207" y="1431798"/>
                  </a:moveTo>
                  <a:cubicBezTo>
                    <a:pt x="6814947" y="1545336"/>
                    <a:pt x="6729095" y="1646174"/>
                    <a:pt x="6620256" y="1726184"/>
                  </a:cubicBezTo>
                  <a:moveTo>
                    <a:pt x="6269228" y="339471"/>
                  </a:moveTo>
                  <a:cubicBezTo>
                    <a:pt x="6278753" y="385318"/>
                    <a:pt x="6283198" y="431927"/>
                    <a:pt x="6282436" y="478536"/>
                  </a:cubicBezTo>
                  <a:moveTo>
                    <a:pt x="4666361" y="177292"/>
                  </a:moveTo>
                  <a:cubicBezTo>
                    <a:pt x="4699000" y="113157"/>
                    <a:pt x="4742307" y="53467"/>
                    <a:pt x="4794885" y="0"/>
                  </a:cubicBezTo>
                  <a:moveTo>
                    <a:pt x="3463798" y="261874"/>
                  </a:moveTo>
                  <a:cubicBezTo>
                    <a:pt x="3477133" y="208915"/>
                    <a:pt x="3498088" y="157480"/>
                    <a:pt x="3526028" y="108966"/>
                  </a:cubicBezTo>
                  <a:moveTo>
                    <a:pt x="2052574" y="313817"/>
                  </a:moveTo>
                  <a:cubicBezTo>
                    <a:pt x="2134362" y="355219"/>
                    <a:pt x="2210054" y="405003"/>
                    <a:pt x="2277872" y="462153"/>
                  </a:cubicBezTo>
                  <a:moveTo>
                    <a:pt x="340995" y="1479550"/>
                  </a:moveTo>
                  <a:cubicBezTo>
                    <a:pt x="323088" y="1428496"/>
                    <a:pt x="310007" y="1376299"/>
                    <a:pt x="301625" y="1323467"/>
                  </a:cubicBezTo>
                </a:path>
              </a:pathLst>
            </a:custGeom>
            <a:solidFill>
              <a:srgbClr val="000000">
                <a:alpha val="0"/>
              </a:srgbClr>
            </a:solidFill>
            <a:ln w="12700">
              <a:solidFill>
                <a:srgbClr val="000000"/>
              </a:solidFill>
            </a:ln>
          </p:spPr>
        </p:sp>
        <p:sp>
          <p:nvSpPr>
            <p:cNvPr name="Freeform 23" id="23"/>
            <p:cNvSpPr/>
            <p:nvPr/>
          </p:nvSpPr>
          <p:spPr>
            <a:xfrm flipH="false" flipV="false" rot="0">
              <a:off x="-6271" y="15439"/>
              <a:ext cx="7536939" cy="4792557"/>
            </a:xfrm>
            <a:custGeom>
              <a:avLst/>
              <a:gdLst/>
              <a:ahLst/>
              <a:cxnLst/>
              <a:rect r="r" b="b" t="t" l="l"/>
              <a:pathLst>
                <a:path h="4792557" w="7536939">
                  <a:moveTo>
                    <a:pt x="720392" y="1584507"/>
                  </a:moveTo>
                  <a:cubicBezTo>
                    <a:pt x="720392" y="1594413"/>
                    <a:pt x="712772" y="1602668"/>
                    <a:pt x="702866" y="1603557"/>
                  </a:cubicBezTo>
                  <a:cubicBezTo>
                    <a:pt x="692960" y="1604446"/>
                    <a:pt x="684070" y="1597334"/>
                    <a:pt x="682546" y="1587555"/>
                  </a:cubicBezTo>
                  <a:cubicBezTo>
                    <a:pt x="620824" y="1195379"/>
                    <a:pt x="823897" y="808537"/>
                    <a:pt x="1202484" y="590605"/>
                  </a:cubicBezTo>
                  <a:cubicBezTo>
                    <a:pt x="1580817" y="372800"/>
                    <a:pt x="2069513" y="360608"/>
                    <a:pt x="2461689" y="558982"/>
                  </a:cubicBezTo>
                  <a:lnTo>
                    <a:pt x="2453053" y="576000"/>
                  </a:lnTo>
                  <a:lnTo>
                    <a:pt x="2434003" y="576000"/>
                  </a:lnTo>
                  <a:cubicBezTo>
                    <a:pt x="2434003" y="572444"/>
                    <a:pt x="2435019" y="569015"/>
                    <a:pt x="2436797" y="565967"/>
                  </a:cubicBezTo>
                  <a:cubicBezTo>
                    <a:pt x="2577132" y="337621"/>
                    <a:pt x="2833037" y="180903"/>
                    <a:pt x="3126534" y="141914"/>
                  </a:cubicBezTo>
                  <a:cubicBezTo>
                    <a:pt x="3420031" y="102925"/>
                    <a:pt x="3717973" y="185856"/>
                    <a:pt x="3930317" y="366704"/>
                  </a:cubicBezTo>
                  <a:cubicBezTo>
                    <a:pt x="3934508" y="370260"/>
                    <a:pt x="3937048" y="375594"/>
                    <a:pt x="3937048" y="381182"/>
                  </a:cubicBezTo>
                  <a:lnTo>
                    <a:pt x="3917998" y="381182"/>
                  </a:lnTo>
                  <a:lnTo>
                    <a:pt x="3901488" y="371657"/>
                  </a:lnTo>
                  <a:cubicBezTo>
                    <a:pt x="4021630" y="163377"/>
                    <a:pt x="4256707" y="24693"/>
                    <a:pt x="4522264" y="2976"/>
                  </a:cubicBezTo>
                  <a:lnTo>
                    <a:pt x="4523788" y="22026"/>
                  </a:lnTo>
                  <a:lnTo>
                    <a:pt x="4522264" y="2976"/>
                  </a:lnTo>
                  <a:cubicBezTo>
                    <a:pt x="4787821" y="-18741"/>
                    <a:pt x="5048425" y="79430"/>
                    <a:pt x="5211239" y="263961"/>
                  </a:cubicBezTo>
                  <a:lnTo>
                    <a:pt x="5197015" y="276534"/>
                  </a:lnTo>
                  <a:lnTo>
                    <a:pt x="5197015" y="257484"/>
                  </a:lnTo>
                  <a:lnTo>
                    <a:pt x="5197015" y="276534"/>
                  </a:lnTo>
                  <a:lnTo>
                    <a:pt x="5183426" y="263199"/>
                  </a:lnTo>
                  <a:cubicBezTo>
                    <a:pt x="5399199" y="43870"/>
                    <a:pt x="5741337" y="-47824"/>
                    <a:pt x="6062012" y="26471"/>
                  </a:cubicBezTo>
                  <a:lnTo>
                    <a:pt x="6057694" y="45013"/>
                  </a:lnTo>
                  <a:lnTo>
                    <a:pt x="6062012" y="26471"/>
                  </a:lnTo>
                  <a:cubicBezTo>
                    <a:pt x="6382687" y="100639"/>
                    <a:pt x="6627035" y="328350"/>
                    <a:pt x="6686598" y="613211"/>
                  </a:cubicBezTo>
                  <a:lnTo>
                    <a:pt x="6667929" y="617148"/>
                  </a:lnTo>
                  <a:lnTo>
                    <a:pt x="6648879" y="617148"/>
                  </a:lnTo>
                  <a:cubicBezTo>
                    <a:pt x="6648879" y="611306"/>
                    <a:pt x="6651546" y="605845"/>
                    <a:pt x="6656118" y="602162"/>
                  </a:cubicBezTo>
                  <a:cubicBezTo>
                    <a:pt x="6660690" y="598479"/>
                    <a:pt x="6666659" y="597209"/>
                    <a:pt x="6672374" y="598606"/>
                  </a:cubicBezTo>
                  <a:cubicBezTo>
                    <a:pt x="6935137" y="660582"/>
                    <a:pt x="7154974" y="818189"/>
                    <a:pt x="7274227" y="1031930"/>
                  </a:cubicBezTo>
                  <a:lnTo>
                    <a:pt x="7257590" y="1041201"/>
                  </a:lnTo>
                  <a:lnTo>
                    <a:pt x="7274227" y="1031930"/>
                  </a:lnTo>
                  <a:cubicBezTo>
                    <a:pt x="7393607" y="1245925"/>
                    <a:pt x="7400084" y="1494464"/>
                    <a:pt x="7291880" y="1713031"/>
                  </a:cubicBezTo>
                  <a:lnTo>
                    <a:pt x="7274862" y="1704522"/>
                  </a:lnTo>
                  <a:lnTo>
                    <a:pt x="7289086" y="1691822"/>
                  </a:lnTo>
                  <a:cubicBezTo>
                    <a:pt x="7548166" y="1983160"/>
                    <a:pt x="7609126" y="2372161"/>
                    <a:pt x="7448344" y="2713156"/>
                  </a:cubicBezTo>
                  <a:cubicBezTo>
                    <a:pt x="7287689" y="3053770"/>
                    <a:pt x="6930692" y="3293546"/>
                    <a:pt x="6512099" y="3345362"/>
                  </a:cubicBezTo>
                  <a:lnTo>
                    <a:pt x="6509814" y="3326439"/>
                  </a:lnTo>
                  <a:lnTo>
                    <a:pt x="6528864" y="3326566"/>
                  </a:lnTo>
                  <a:cubicBezTo>
                    <a:pt x="6525816" y="3648257"/>
                    <a:pt x="6321727" y="3941754"/>
                    <a:pt x="5998004" y="4095170"/>
                  </a:cubicBezTo>
                  <a:lnTo>
                    <a:pt x="5989876" y="4077898"/>
                  </a:lnTo>
                  <a:lnTo>
                    <a:pt x="5998004" y="4095170"/>
                  </a:lnTo>
                  <a:cubicBezTo>
                    <a:pt x="5674408" y="4248586"/>
                    <a:pt x="5280200" y="4239188"/>
                    <a:pt x="4966891" y="4070278"/>
                  </a:cubicBezTo>
                  <a:lnTo>
                    <a:pt x="4975908" y="4053514"/>
                  </a:lnTo>
                  <a:lnTo>
                    <a:pt x="4993942" y="4059737"/>
                  </a:lnTo>
                  <a:cubicBezTo>
                    <a:pt x="4859957" y="4442769"/>
                    <a:pt x="4484037" y="4722931"/>
                    <a:pt x="4030266" y="4781351"/>
                  </a:cubicBezTo>
                  <a:cubicBezTo>
                    <a:pt x="3576622" y="4839771"/>
                    <a:pt x="3123613" y="4666670"/>
                    <a:pt x="2867454" y="4334819"/>
                  </a:cubicBezTo>
                  <a:lnTo>
                    <a:pt x="2882567" y="4323135"/>
                  </a:lnTo>
                  <a:lnTo>
                    <a:pt x="2891330" y="4340026"/>
                  </a:lnTo>
                  <a:cubicBezTo>
                    <a:pt x="2578910" y="4502840"/>
                    <a:pt x="2204260" y="4549576"/>
                    <a:pt x="1851835" y="4470074"/>
                  </a:cubicBezTo>
                  <a:lnTo>
                    <a:pt x="1856026" y="4451532"/>
                  </a:lnTo>
                  <a:lnTo>
                    <a:pt x="1851835" y="4470074"/>
                  </a:lnTo>
                  <a:cubicBezTo>
                    <a:pt x="1499410" y="4390572"/>
                    <a:pt x="1197912" y="4191309"/>
                    <a:pt x="1016048" y="3916227"/>
                  </a:cubicBezTo>
                  <a:cubicBezTo>
                    <a:pt x="1012238" y="3910385"/>
                    <a:pt x="1011857" y="3902892"/>
                    <a:pt x="1015159" y="3896669"/>
                  </a:cubicBezTo>
                  <a:cubicBezTo>
                    <a:pt x="1018461" y="3890446"/>
                    <a:pt x="1024938" y="3886636"/>
                    <a:pt x="1031923" y="3886636"/>
                  </a:cubicBezTo>
                  <a:cubicBezTo>
                    <a:pt x="1042083" y="3886636"/>
                    <a:pt x="1050465" y="3894637"/>
                    <a:pt x="1050973" y="3904670"/>
                  </a:cubicBezTo>
                  <a:cubicBezTo>
                    <a:pt x="1051481" y="3914703"/>
                    <a:pt x="1043988" y="3923593"/>
                    <a:pt x="1033828" y="3924609"/>
                  </a:cubicBezTo>
                  <a:cubicBezTo>
                    <a:pt x="712391" y="3957121"/>
                    <a:pt x="399971" y="3813484"/>
                    <a:pt x="252651" y="3562151"/>
                  </a:cubicBezTo>
                  <a:lnTo>
                    <a:pt x="269034" y="3552499"/>
                  </a:lnTo>
                  <a:lnTo>
                    <a:pt x="252651" y="3562151"/>
                  </a:lnTo>
                  <a:cubicBezTo>
                    <a:pt x="104823" y="3310056"/>
                    <a:pt x="156004" y="3005383"/>
                    <a:pt x="379016" y="2800151"/>
                  </a:cubicBezTo>
                  <a:cubicBezTo>
                    <a:pt x="385493" y="2794182"/>
                    <a:pt x="395145" y="2793420"/>
                    <a:pt x="402511" y="2798373"/>
                  </a:cubicBezTo>
                  <a:cubicBezTo>
                    <a:pt x="410893" y="2803961"/>
                    <a:pt x="413433" y="2815137"/>
                    <a:pt x="408353" y="2823900"/>
                  </a:cubicBezTo>
                  <a:cubicBezTo>
                    <a:pt x="403273" y="2832663"/>
                    <a:pt x="392224" y="2835838"/>
                    <a:pt x="383334" y="2831266"/>
                  </a:cubicBezTo>
                  <a:cubicBezTo>
                    <a:pt x="95298" y="2684835"/>
                    <a:pt x="-53673" y="2392862"/>
                    <a:pt x="17701" y="2106604"/>
                  </a:cubicBezTo>
                  <a:lnTo>
                    <a:pt x="36243" y="2111176"/>
                  </a:lnTo>
                  <a:lnTo>
                    <a:pt x="17701" y="2106604"/>
                  </a:lnTo>
                  <a:cubicBezTo>
                    <a:pt x="89075" y="1820981"/>
                    <a:pt x="362760" y="1609907"/>
                    <a:pt x="693341" y="1580316"/>
                  </a:cubicBezTo>
                  <a:lnTo>
                    <a:pt x="694992" y="1599239"/>
                  </a:lnTo>
                  <a:lnTo>
                    <a:pt x="677466" y="1591746"/>
                  </a:lnTo>
                  <a:lnTo>
                    <a:pt x="683816" y="1576887"/>
                  </a:lnTo>
                  <a:cubicBezTo>
                    <a:pt x="687372" y="1568505"/>
                    <a:pt x="696262" y="1563933"/>
                    <a:pt x="705152" y="1565711"/>
                  </a:cubicBezTo>
                  <a:cubicBezTo>
                    <a:pt x="714042" y="1567489"/>
                    <a:pt x="720392" y="1575363"/>
                    <a:pt x="720392" y="1584380"/>
                  </a:cubicBezTo>
                  <a:moveTo>
                    <a:pt x="682292" y="1584380"/>
                  </a:moveTo>
                  <a:lnTo>
                    <a:pt x="701342" y="1584380"/>
                  </a:lnTo>
                  <a:lnTo>
                    <a:pt x="718868" y="1591873"/>
                  </a:lnTo>
                  <a:lnTo>
                    <a:pt x="712518" y="1606732"/>
                  </a:lnTo>
                  <a:cubicBezTo>
                    <a:pt x="709724" y="1613209"/>
                    <a:pt x="703628" y="1617654"/>
                    <a:pt x="696643" y="1618289"/>
                  </a:cubicBezTo>
                  <a:cubicBezTo>
                    <a:pt x="379143" y="1646737"/>
                    <a:pt x="121333" y="1848794"/>
                    <a:pt x="54531" y="2115875"/>
                  </a:cubicBezTo>
                  <a:cubicBezTo>
                    <a:pt x="-12017" y="2382448"/>
                    <a:pt x="125778" y="2657784"/>
                    <a:pt x="400225" y="2797230"/>
                  </a:cubicBezTo>
                  <a:lnTo>
                    <a:pt x="391589" y="2814248"/>
                  </a:lnTo>
                  <a:lnTo>
                    <a:pt x="381048" y="2830123"/>
                  </a:lnTo>
                  <a:lnTo>
                    <a:pt x="391589" y="2814248"/>
                  </a:lnTo>
                  <a:lnTo>
                    <a:pt x="404543" y="2828218"/>
                  </a:lnTo>
                  <a:cubicBezTo>
                    <a:pt x="193977" y="3022020"/>
                    <a:pt x="146987" y="3307262"/>
                    <a:pt x="285163" y="3542974"/>
                  </a:cubicBezTo>
                  <a:cubicBezTo>
                    <a:pt x="423847" y="3779575"/>
                    <a:pt x="720773" y="3918005"/>
                    <a:pt x="1029637" y="3886763"/>
                  </a:cubicBezTo>
                  <a:lnTo>
                    <a:pt x="1031542" y="3905686"/>
                  </a:lnTo>
                  <a:lnTo>
                    <a:pt x="1031542" y="3924736"/>
                  </a:lnTo>
                  <a:lnTo>
                    <a:pt x="1031542" y="3905686"/>
                  </a:lnTo>
                  <a:lnTo>
                    <a:pt x="1047417" y="3895145"/>
                  </a:lnTo>
                  <a:cubicBezTo>
                    <a:pt x="1223312" y="4161210"/>
                    <a:pt x="1515920" y="4355266"/>
                    <a:pt x="1859836" y="4432863"/>
                  </a:cubicBezTo>
                  <a:cubicBezTo>
                    <a:pt x="2203752" y="4510460"/>
                    <a:pt x="2569131" y="4464613"/>
                    <a:pt x="2873423" y="4306117"/>
                  </a:cubicBezTo>
                  <a:cubicBezTo>
                    <a:pt x="2881551" y="4301799"/>
                    <a:pt x="2891711" y="4304085"/>
                    <a:pt x="2897299" y="4311324"/>
                  </a:cubicBezTo>
                  <a:cubicBezTo>
                    <a:pt x="3144314" y="4631237"/>
                    <a:pt x="3583226" y="4800274"/>
                    <a:pt x="4025059" y="4743378"/>
                  </a:cubicBezTo>
                  <a:lnTo>
                    <a:pt x="4027472" y="4762301"/>
                  </a:lnTo>
                  <a:lnTo>
                    <a:pt x="4025059" y="4743378"/>
                  </a:lnTo>
                  <a:cubicBezTo>
                    <a:pt x="4466765" y="4686482"/>
                    <a:pt x="4829223" y="4414321"/>
                    <a:pt x="4957620" y="4047037"/>
                  </a:cubicBezTo>
                  <a:cubicBezTo>
                    <a:pt x="4959398" y="4041830"/>
                    <a:pt x="4963462" y="4037639"/>
                    <a:pt x="4968669" y="4035607"/>
                  </a:cubicBezTo>
                  <a:cubicBezTo>
                    <a:pt x="4973876" y="4033575"/>
                    <a:pt x="4979718" y="4033956"/>
                    <a:pt x="4984544" y="4036623"/>
                  </a:cubicBezTo>
                  <a:cubicBezTo>
                    <a:pt x="5287058" y="4199691"/>
                    <a:pt x="5668566" y="4208835"/>
                    <a:pt x="5981240" y="4060626"/>
                  </a:cubicBezTo>
                  <a:cubicBezTo>
                    <a:pt x="6293787" y="3912417"/>
                    <a:pt x="6487462" y="3630985"/>
                    <a:pt x="6490256" y="3326058"/>
                  </a:cubicBezTo>
                  <a:cubicBezTo>
                    <a:pt x="6490383" y="3316533"/>
                    <a:pt x="6497495" y="3308532"/>
                    <a:pt x="6507020" y="3307389"/>
                  </a:cubicBezTo>
                  <a:cubicBezTo>
                    <a:pt x="6914690" y="3257097"/>
                    <a:pt x="7259241" y="3023798"/>
                    <a:pt x="7413546" y="2696773"/>
                  </a:cubicBezTo>
                  <a:lnTo>
                    <a:pt x="7430818" y="2704901"/>
                  </a:lnTo>
                  <a:lnTo>
                    <a:pt x="7413546" y="2696773"/>
                  </a:lnTo>
                  <a:cubicBezTo>
                    <a:pt x="7567597" y="2370256"/>
                    <a:pt x="7509685" y="1997384"/>
                    <a:pt x="7260384" y="1716968"/>
                  </a:cubicBezTo>
                  <a:cubicBezTo>
                    <a:pt x="7255177" y="1711126"/>
                    <a:pt x="7254161" y="1702871"/>
                    <a:pt x="7257590" y="1695886"/>
                  </a:cubicBezTo>
                  <a:cubicBezTo>
                    <a:pt x="7360206" y="1488749"/>
                    <a:pt x="7354110" y="1253418"/>
                    <a:pt x="7240826" y="1050345"/>
                  </a:cubicBezTo>
                  <a:cubicBezTo>
                    <a:pt x="7127415" y="847018"/>
                    <a:pt x="6917103" y="695380"/>
                    <a:pt x="6663484" y="635563"/>
                  </a:cubicBezTo>
                  <a:lnTo>
                    <a:pt x="6667802" y="617021"/>
                  </a:lnTo>
                  <a:lnTo>
                    <a:pt x="6686852" y="617021"/>
                  </a:lnTo>
                  <a:cubicBezTo>
                    <a:pt x="6686852" y="626800"/>
                    <a:pt x="6679486" y="634928"/>
                    <a:pt x="6669707" y="635944"/>
                  </a:cubicBezTo>
                  <a:cubicBezTo>
                    <a:pt x="6659928" y="636960"/>
                    <a:pt x="6651038" y="630483"/>
                    <a:pt x="6649133" y="620831"/>
                  </a:cubicBezTo>
                  <a:cubicBezTo>
                    <a:pt x="6593126" y="352988"/>
                    <a:pt x="6362113" y="134929"/>
                    <a:pt x="6053249" y="63428"/>
                  </a:cubicBezTo>
                  <a:cubicBezTo>
                    <a:pt x="5744385" y="-8073"/>
                    <a:pt x="5416090" y="80700"/>
                    <a:pt x="5210350" y="289742"/>
                  </a:cubicBezTo>
                  <a:cubicBezTo>
                    <a:pt x="5206794" y="293425"/>
                    <a:pt x="5201841" y="295457"/>
                    <a:pt x="5196761" y="295457"/>
                  </a:cubicBezTo>
                  <a:cubicBezTo>
                    <a:pt x="5191300" y="295457"/>
                    <a:pt x="5186093" y="293171"/>
                    <a:pt x="5182537" y="288980"/>
                  </a:cubicBezTo>
                  <a:cubicBezTo>
                    <a:pt x="5028613" y="114482"/>
                    <a:pt x="4780201" y="20121"/>
                    <a:pt x="4525439" y="40949"/>
                  </a:cubicBezTo>
                  <a:cubicBezTo>
                    <a:pt x="4270677" y="61777"/>
                    <a:pt x="4047665" y="194619"/>
                    <a:pt x="3934635" y="390707"/>
                  </a:cubicBezTo>
                  <a:cubicBezTo>
                    <a:pt x="3930317" y="398200"/>
                    <a:pt x="3921554" y="401756"/>
                    <a:pt x="3913172" y="399597"/>
                  </a:cubicBezTo>
                  <a:cubicBezTo>
                    <a:pt x="3904790" y="397438"/>
                    <a:pt x="3899075" y="389818"/>
                    <a:pt x="3899075" y="381182"/>
                  </a:cubicBezTo>
                  <a:lnTo>
                    <a:pt x="3918125" y="381182"/>
                  </a:lnTo>
                  <a:lnTo>
                    <a:pt x="3905806" y="395660"/>
                  </a:lnTo>
                  <a:cubicBezTo>
                    <a:pt x="3702225" y="222305"/>
                    <a:pt x="3415205" y="141914"/>
                    <a:pt x="3131741" y="179633"/>
                  </a:cubicBezTo>
                  <a:lnTo>
                    <a:pt x="3129201" y="160710"/>
                  </a:lnTo>
                  <a:lnTo>
                    <a:pt x="3131741" y="179633"/>
                  </a:lnTo>
                  <a:cubicBezTo>
                    <a:pt x="2848277" y="217352"/>
                    <a:pt x="2603040" y="368482"/>
                    <a:pt x="2469436" y="585906"/>
                  </a:cubicBezTo>
                  <a:lnTo>
                    <a:pt x="2453180" y="575873"/>
                  </a:lnTo>
                  <a:lnTo>
                    <a:pt x="2472230" y="575873"/>
                  </a:lnTo>
                  <a:cubicBezTo>
                    <a:pt x="2472230" y="582477"/>
                    <a:pt x="2468801" y="588573"/>
                    <a:pt x="2463213" y="592129"/>
                  </a:cubicBezTo>
                  <a:cubicBezTo>
                    <a:pt x="2457625" y="595685"/>
                    <a:pt x="2450513" y="595939"/>
                    <a:pt x="2444671" y="592891"/>
                  </a:cubicBezTo>
                  <a:cubicBezTo>
                    <a:pt x="2063671" y="400232"/>
                    <a:pt x="1588691" y="412170"/>
                    <a:pt x="1221534" y="623498"/>
                  </a:cubicBezTo>
                  <a:lnTo>
                    <a:pt x="1212009" y="606988"/>
                  </a:lnTo>
                  <a:lnTo>
                    <a:pt x="1221534" y="623498"/>
                  </a:lnTo>
                  <a:cubicBezTo>
                    <a:pt x="854631" y="834699"/>
                    <a:pt x="661210" y="1207063"/>
                    <a:pt x="720265" y="1581586"/>
                  </a:cubicBezTo>
                  <a:lnTo>
                    <a:pt x="701469" y="1584507"/>
                  </a:lnTo>
                  <a:lnTo>
                    <a:pt x="682419" y="1584507"/>
                  </a:lnTo>
                  <a:close/>
                </a:path>
              </a:pathLst>
            </a:custGeom>
            <a:solidFill>
              <a:srgbClr val="7E5F91"/>
            </a:solidFill>
            <a:ln w="12700">
              <a:solidFill>
                <a:srgbClr val="000000"/>
              </a:solidFill>
            </a:ln>
          </p:spPr>
        </p:sp>
        <p:sp>
          <p:nvSpPr>
            <p:cNvPr name="Freeform 24" id="24"/>
            <p:cNvSpPr/>
            <p:nvPr/>
          </p:nvSpPr>
          <p:spPr>
            <a:xfrm flipH="false" flipV="false" rot="0">
              <a:off x="2051685" y="5214620"/>
              <a:ext cx="303022" cy="302006"/>
            </a:xfrm>
            <a:custGeom>
              <a:avLst/>
              <a:gdLst/>
              <a:ahLst/>
              <a:cxnLst/>
              <a:rect r="r" b="b" t="t" l="l"/>
              <a:pathLst>
                <a:path h="302006" w="303022">
                  <a:moveTo>
                    <a:pt x="303022" y="151003"/>
                  </a:moveTo>
                  <a:cubicBezTo>
                    <a:pt x="303022" y="234442"/>
                    <a:pt x="235204" y="302006"/>
                    <a:pt x="151511" y="302006"/>
                  </a:cubicBezTo>
                  <a:lnTo>
                    <a:pt x="151511" y="282956"/>
                  </a:lnTo>
                  <a:lnTo>
                    <a:pt x="151511" y="302006"/>
                  </a:lnTo>
                  <a:cubicBezTo>
                    <a:pt x="67945" y="302006"/>
                    <a:pt x="0" y="234442"/>
                    <a:pt x="0" y="151003"/>
                  </a:cubicBezTo>
                  <a:lnTo>
                    <a:pt x="19050" y="151003"/>
                  </a:lnTo>
                  <a:lnTo>
                    <a:pt x="0" y="151003"/>
                  </a:lnTo>
                  <a:cubicBezTo>
                    <a:pt x="0" y="67564"/>
                    <a:pt x="67818" y="0"/>
                    <a:pt x="151511" y="0"/>
                  </a:cubicBezTo>
                  <a:lnTo>
                    <a:pt x="151511" y="19050"/>
                  </a:lnTo>
                  <a:lnTo>
                    <a:pt x="151511" y="0"/>
                  </a:lnTo>
                  <a:cubicBezTo>
                    <a:pt x="235077" y="0"/>
                    <a:pt x="303022" y="67564"/>
                    <a:pt x="303022" y="151003"/>
                  </a:cubicBezTo>
                  <a:lnTo>
                    <a:pt x="283972" y="151003"/>
                  </a:lnTo>
                  <a:lnTo>
                    <a:pt x="303022" y="151003"/>
                  </a:lnTo>
                  <a:moveTo>
                    <a:pt x="264922" y="151003"/>
                  </a:moveTo>
                  <a:cubicBezTo>
                    <a:pt x="264922" y="88646"/>
                    <a:pt x="214249" y="38100"/>
                    <a:pt x="151511" y="38100"/>
                  </a:cubicBezTo>
                  <a:cubicBezTo>
                    <a:pt x="88773" y="38100"/>
                    <a:pt x="38100" y="88773"/>
                    <a:pt x="38100" y="151003"/>
                  </a:cubicBezTo>
                  <a:cubicBezTo>
                    <a:pt x="38100" y="213233"/>
                    <a:pt x="88773" y="263906"/>
                    <a:pt x="151511" y="263906"/>
                  </a:cubicBezTo>
                  <a:cubicBezTo>
                    <a:pt x="214249" y="263906"/>
                    <a:pt x="264922" y="213233"/>
                    <a:pt x="264922" y="151003"/>
                  </a:cubicBezTo>
                  <a:close/>
                </a:path>
              </a:pathLst>
            </a:custGeom>
            <a:solidFill>
              <a:srgbClr val="7E5F91"/>
            </a:solidFill>
            <a:ln w="12700">
              <a:solidFill>
                <a:srgbClr val="000000"/>
              </a:solidFill>
            </a:ln>
          </p:spPr>
        </p:sp>
        <p:sp>
          <p:nvSpPr>
            <p:cNvPr name="Freeform 25" id="25"/>
            <p:cNvSpPr/>
            <p:nvPr/>
          </p:nvSpPr>
          <p:spPr>
            <a:xfrm flipH="false" flipV="false" rot="0">
              <a:off x="2003933" y="4921885"/>
              <a:ext cx="567690" cy="566166"/>
            </a:xfrm>
            <a:custGeom>
              <a:avLst/>
              <a:gdLst/>
              <a:ahLst/>
              <a:cxnLst/>
              <a:rect r="r" b="b" t="t" l="l"/>
              <a:pathLst>
                <a:path h="566166" w="567690">
                  <a:moveTo>
                    <a:pt x="567690" y="283083"/>
                  </a:moveTo>
                  <a:cubicBezTo>
                    <a:pt x="567690" y="439420"/>
                    <a:pt x="440563" y="566166"/>
                    <a:pt x="283845" y="566166"/>
                  </a:cubicBezTo>
                  <a:lnTo>
                    <a:pt x="283845" y="547116"/>
                  </a:lnTo>
                  <a:lnTo>
                    <a:pt x="283845" y="566166"/>
                  </a:lnTo>
                  <a:cubicBezTo>
                    <a:pt x="127127" y="566166"/>
                    <a:pt x="0" y="439420"/>
                    <a:pt x="0" y="283083"/>
                  </a:cubicBezTo>
                  <a:lnTo>
                    <a:pt x="19050" y="283083"/>
                  </a:lnTo>
                  <a:lnTo>
                    <a:pt x="0" y="283083"/>
                  </a:lnTo>
                  <a:cubicBezTo>
                    <a:pt x="0" y="126746"/>
                    <a:pt x="127127" y="0"/>
                    <a:pt x="283845" y="0"/>
                  </a:cubicBezTo>
                  <a:lnTo>
                    <a:pt x="283845" y="19050"/>
                  </a:lnTo>
                  <a:lnTo>
                    <a:pt x="283845" y="0"/>
                  </a:lnTo>
                  <a:cubicBezTo>
                    <a:pt x="440563" y="0"/>
                    <a:pt x="567690" y="126746"/>
                    <a:pt x="567690" y="283083"/>
                  </a:cubicBezTo>
                  <a:lnTo>
                    <a:pt x="548640" y="283083"/>
                  </a:lnTo>
                  <a:lnTo>
                    <a:pt x="567690" y="283083"/>
                  </a:lnTo>
                  <a:moveTo>
                    <a:pt x="529590" y="283083"/>
                  </a:moveTo>
                  <a:cubicBezTo>
                    <a:pt x="529590" y="147828"/>
                    <a:pt x="419608" y="38100"/>
                    <a:pt x="283845" y="38100"/>
                  </a:cubicBezTo>
                  <a:cubicBezTo>
                    <a:pt x="148082" y="38100"/>
                    <a:pt x="38100" y="147828"/>
                    <a:pt x="38100" y="283083"/>
                  </a:cubicBezTo>
                  <a:cubicBezTo>
                    <a:pt x="38100" y="418338"/>
                    <a:pt x="148082" y="528066"/>
                    <a:pt x="283845" y="528066"/>
                  </a:cubicBezTo>
                  <a:cubicBezTo>
                    <a:pt x="419608" y="528066"/>
                    <a:pt x="529590" y="418338"/>
                    <a:pt x="529590" y="283083"/>
                  </a:cubicBezTo>
                  <a:close/>
                </a:path>
              </a:pathLst>
            </a:custGeom>
            <a:solidFill>
              <a:srgbClr val="7E5F91"/>
            </a:solidFill>
            <a:ln w="12700">
              <a:solidFill>
                <a:srgbClr val="000000"/>
              </a:solidFill>
            </a:ln>
          </p:spPr>
        </p:sp>
        <p:sp>
          <p:nvSpPr>
            <p:cNvPr name="Freeform 26" id="26"/>
            <p:cNvSpPr/>
            <p:nvPr/>
          </p:nvSpPr>
          <p:spPr>
            <a:xfrm flipH="false" flipV="false" rot="0">
              <a:off x="2078609" y="4395343"/>
              <a:ext cx="832612" cy="830072"/>
            </a:xfrm>
            <a:custGeom>
              <a:avLst/>
              <a:gdLst/>
              <a:ahLst/>
              <a:cxnLst/>
              <a:rect r="r" b="b" t="t" l="l"/>
              <a:pathLst>
                <a:path h="830072" w="832612">
                  <a:moveTo>
                    <a:pt x="832612" y="415036"/>
                  </a:moveTo>
                  <a:cubicBezTo>
                    <a:pt x="832612" y="644398"/>
                    <a:pt x="646176" y="830072"/>
                    <a:pt x="416306" y="830072"/>
                  </a:cubicBezTo>
                  <a:lnTo>
                    <a:pt x="416306" y="811022"/>
                  </a:lnTo>
                  <a:lnTo>
                    <a:pt x="416306" y="830072"/>
                  </a:lnTo>
                  <a:cubicBezTo>
                    <a:pt x="186436" y="830072"/>
                    <a:pt x="0" y="644271"/>
                    <a:pt x="0" y="415036"/>
                  </a:cubicBezTo>
                  <a:lnTo>
                    <a:pt x="19050" y="415036"/>
                  </a:lnTo>
                  <a:lnTo>
                    <a:pt x="0" y="415036"/>
                  </a:lnTo>
                  <a:cubicBezTo>
                    <a:pt x="0" y="185674"/>
                    <a:pt x="186436" y="0"/>
                    <a:pt x="416306" y="0"/>
                  </a:cubicBezTo>
                  <a:lnTo>
                    <a:pt x="416306" y="19050"/>
                  </a:lnTo>
                  <a:lnTo>
                    <a:pt x="416306" y="0"/>
                  </a:lnTo>
                  <a:cubicBezTo>
                    <a:pt x="646176" y="0"/>
                    <a:pt x="832612" y="185801"/>
                    <a:pt x="832612" y="415036"/>
                  </a:cubicBezTo>
                  <a:lnTo>
                    <a:pt x="813562" y="415036"/>
                  </a:lnTo>
                  <a:lnTo>
                    <a:pt x="832612" y="415036"/>
                  </a:lnTo>
                  <a:moveTo>
                    <a:pt x="794512" y="415036"/>
                  </a:moveTo>
                  <a:cubicBezTo>
                    <a:pt x="794512" y="206883"/>
                    <a:pt x="625221" y="38100"/>
                    <a:pt x="416306" y="38100"/>
                  </a:cubicBezTo>
                  <a:cubicBezTo>
                    <a:pt x="207391" y="38100"/>
                    <a:pt x="38100" y="206883"/>
                    <a:pt x="38100" y="415036"/>
                  </a:cubicBezTo>
                  <a:cubicBezTo>
                    <a:pt x="38100" y="623189"/>
                    <a:pt x="207391" y="791972"/>
                    <a:pt x="416306" y="791972"/>
                  </a:cubicBezTo>
                  <a:cubicBezTo>
                    <a:pt x="625221" y="791972"/>
                    <a:pt x="794512" y="623189"/>
                    <a:pt x="794512" y="415036"/>
                  </a:cubicBezTo>
                  <a:close/>
                </a:path>
              </a:pathLst>
            </a:custGeom>
            <a:solidFill>
              <a:srgbClr val="7E5F91"/>
            </a:solidFill>
            <a:ln w="12700">
              <a:solidFill>
                <a:srgbClr val="000000"/>
              </a:solidFill>
            </a:ln>
          </p:spPr>
        </p:sp>
        <p:sp>
          <p:nvSpPr>
            <p:cNvPr name="Freeform 27" id="27"/>
            <p:cNvSpPr/>
            <p:nvPr/>
          </p:nvSpPr>
          <p:spPr>
            <a:xfrm flipH="false" flipV="false" rot="0">
              <a:off x="374389" y="257444"/>
              <a:ext cx="6909778" cy="4080985"/>
            </a:xfrm>
            <a:custGeom>
              <a:avLst/>
              <a:gdLst/>
              <a:ahLst/>
              <a:cxnLst/>
              <a:rect r="r" b="b" t="t" l="l"/>
              <a:pathLst>
                <a:path h="4080985" w="6909778">
                  <a:moveTo>
                    <a:pt x="459493" y="2660381"/>
                  </a:moveTo>
                  <a:cubicBezTo>
                    <a:pt x="302902" y="2670922"/>
                    <a:pt x="146311" y="2639680"/>
                    <a:pt x="10421" y="2570719"/>
                  </a:cubicBezTo>
                  <a:cubicBezTo>
                    <a:pt x="1023" y="2565893"/>
                    <a:pt x="-2660" y="2554463"/>
                    <a:pt x="2039" y="2545065"/>
                  </a:cubicBezTo>
                  <a:cubicBezTo>
                    <a:pt x="6738" y="2535667"/>
                    <a:pt x="18295" y="2531984"/>
                    <a:pt x="27693" y="2536683"/>
                  </a:cubicBezTo>
                  <a:cubicBezTo>
                    <a:pt x="157106" y="2602469"/>
                    <a:pt x="306966" y="2632441"/>
                    <a:pt x="456953" y="2622281"/>
                  </a:cubicBezTo>
                  <a:cubicBezTo>
                    <a:pt x="467494" y="2621519"/>
                    <a:pt x="476511" y="2629520"/>
                    <a:pt x="477273" y="2640061"/>
                  </a:cubicBezTo>
                  <a:cubicBezTo>
                    <a:pt x="478035" y="2650602"/>
                    <a:pt x="470034" y="2659619"/>
                    <a:pt x="459493" y="2660381"/>
                  </a:cubicBezTo>
                  <a:close/>
                  <a:moveTo>
                    <a:pt x="845700" y="3619993"/>
                  </a:moveTo>
                  <a:lnTo>
                    <a:pt x="845700" y="3600943"/>
                  </a:lnTo>
                  <a:lnTo>
                    <a:pt x="851923" y="3618977"/>
                  </a:lnTo>
                  <a:cubicBezTo>
                    <a:pt x="788931" y="3640694"/>
                    <a:pt x="722891" y="3655045"/>
                    <a:pt x="655581" y="3661903"/>
                  </a:cubicBezTo>
                  <a:cubicBezTo>
                    <a:pt x="645167" y="3662919"/>
                    <a:pt x="635769" y="3655299"/>
                    <a:pt x="634753" y="3644885"/>
                  </a:cubicBezTo>
                  <a:cubicBezTo>
                    <a:pt x="633737" y="3634471"/>
                    <a:pt x="641357" y="3625073"/>
                    <a:pt x="651771" y="3624057"/>
                  </a:cubicBezTo>
                  <a:cubicBezTo>
                    <a:pt x="716287" y="3617580"/>
                    <a:pt x="779406" y="3603737"/>
                    <a:pt x="839604" y="3583036"/>
                  </a:cubicBezTo>
                  <a:cubicBezTo>
                    <a:pt x="841636" y="3582401"/>
                    <a:pt x="843668" y="3582020"/>
                    <a:pt x="845827" y="3582020"/>
                  </a:cubicBezTo>
                  <a:cubicBezTo>
                    <a:pt x="856368" y="3582020"/>
                    <a:pt x="864877" y="3590529"/>
                    <a:pt x="864877" y="3601070"/>
                  </a:cubicBezTo>
                  <a:cubicBezTo>
                    <a:pt x="864877" y="3611611"/>
                    <a:pt x="856368" y="3620120"/>
                    <a:pt x="845827" y="3620120"/>
                  </a:cubicBezTo>
                  <a:close/>
                  <a:moveTo>
                    <a:pt x="2486286" y="4073764"/>
                  </a:moveTo>
                  <a:cubicBezTo>
                    <a:pt x="2439042" y="4012550"/>
                    <a:pt x="2399545" y="3947145"/>
                    <a:pt x="2368303" y="3878565"/>
                  </a:cubicBezTo>
                  <a:cubicBezTo>
                    <a:pt x="2363985" y="3869040"/>
                    <a:pt x="2368176" y="3857737"/>
                    <a:pt x="2377701" y="3853292"/>
                  </a:cubicBezTo>
                  <a:cubicBezTo>
                    <a:pt x="2387226" y="3848847"/>
                    <a:pt x="2398529" y="3853165"/>
                    <a:pt x="2402974" y="3862690"/>
                  </a:cubicBezTo>
                  <a:cubicBezTo>
                    <a:pt x="2432946" y="3928476"/>
                    <a:pt x="2471046" y="3991468"/>
                    <a:pt x="2516512" y="4050396"/>
                  </a:cubicBezTo>
                  <a:cubicBezTo>
                    <a:pt x="2522989" y="4058778"/>
                    <a:pt x="2521338" y="4070716"/>
                    <a:pt x="2513083" y="4077066"/>
                  </a:cubicBezTo>
                  <a:cubicBezTo>
                    <a:pt x="2504828" y="4083416"/>
                    <a:pt x="2492763" y="4081892"/>
                    <a:pt x="2486413" y="4073637"/>
                  </a:cubicBezTo>
                  <a:close/>
                  <a:moveTo>
                    <a:pt x="4661161" y="3586465"/>
                  </a:moveTo>
                  <a:cubicBezTo>
                    <a:pt x="4654176" y="3659236"/>
                    <a:pt x="4638428" y="3731118"/>
                    <a:pt x="4613917" y="3800968"/>
                  </a:cubicBezTo>
                  <a:cubicBezTo>
                    <a:pt x="4610488" y="3810874"/>
                    <a:pt x="4599566" y="3816081"/>
                    <a:pt x="4589660" y="3812652"/>
                  </a:cubicBezTo>
                  <a:cubicBezTo>
                    <a:pt x="4579754" y="3809223"/>
                    <a:pt x="4574547" y="3798301"/>
                    <a:pt x="4577976" y="3788395"/>
                  </a:cubicBezTo>
                  <a:cubicBezTo>
                    <a:pt x="4601344" y="3721466"/>
                    <a:pt x="4616584" y="3652505"/>
                    <a:pt x="4623188" y="3582782"/>
                  </a:cubicBezTo>
                  <a:cubicBezTo>
                    <a:pt x="4624204" y="3572368"/>
                    <a:pt x="4633475" y="3564621"/>
                    <a:pt x="4644016" y="3565637"/>
                  </a:cubicBezTo>
                  <a:cubicBezTo>
                    <a:pt x="4654557" y="3566653"/>
                    <a:pt x="4662177" y="3575924"/>
                    <a:pt x="4661161" y="3586465"/>
                  </a:cubicBezTo>
                  <a:close/>
                  <a:moveTo>
                    <a:pt x="5568703" y="2269221"/>
                  </a:moveTo>
                  <a:cubicBezTo>
                    <a:pt x="5922144" y="2417811"/>
                    <a:pt x="6147188" y="2729469"/>
                    <a:pt x="6144013" y="3071988"/>
                  </a:cubicBezTo>
                  <a:cubicBezTo>
                    <a:pt x="6143886" y="3082529"/>
                    <a:pt x="6135250" y="3090911"/>
                    <a:pt x="6124836" y="3090911"/>
                  </a:cubicBezTo>
                  <a:cubicBezTo>
                    <a:pt x="6114422" y="3090911"/>
                    <a:pt x="6105913" y="3082148"/>
                    <a:pt x="6105913" y="3071734"/>
                  </a:cubicBezTo>
                  <a:cubicBezTo>
                    <a:pt x="6108961" y="2747122"/>
                    <a:pt x="5895474" y="2448037"/>
                    <a:pt x="5553971" y="2304527"/>
                  </a:cubicBezTo>
                  <a:cubicBezTo>
                    <a:pt x="5544319" y="2300463"/>
                    <a:pt x="5539747" y="2289287"/>
                    <a:pt x="5543811" y="2279635"/>
                  </a:cubicBezTo>
                  <a:cubicBezTo>
                    <a:pt x="5547875" y="2269983"/>
                    <a:pt x="5559051" y="2265411"/>
                    <a:pt x="5568703" y="2269475"/>
                  </a:cubicBezTo>
                  <a:close/>
                  <a:moveTo>
                    <a:pt x="6907791" y="1459342"/>
                  </a:moveTo>
                  <a:cubicBezTo>
                    <a:pt x="6850133" y="1575801"/>
                    <a:pt x="6762122" y="1678925"/>
                    <a:pt x="6650997" y="1760586"/>
                  </a:cubicBezTo>
                  <a:cubicBezTo>
                    <a:pt x="6642488" y="1766809"/>
                    <a:pt x="6630550" y="1765031"/>
                    <a:pt x="6624327" y="1756522"/>
                  </a:cubicBezTo>
                  <a:cubicBezTo>
                    <a:pt x="6618104" y="1748013"/>
                    <a:pt x="6619882" y="1736075"/>
                    <a:pt x="6628391" y="1729852"/>
                  </a:cubicBezTo>
                  <a:cubicBezTo>
                    <a:pt x="6734944" y="1651493"/>
                    <a:pt x="6818764" y="1553068"/>
                    <a:pt x="6873628" y="1442324"/>
                  </a:cubicBezTo>
                  <a:cubicBezTo>
                    <a:pt x="6878327" y="1432926"/>
                    <a:pt x="6889757" y="1428989"/>
                    <a:pt x="6899155" y="1433688"/>
                  </a:cubicBezTo>
                  <a:cubicBezTo>
                    <a:pt x="6908553" y="1438387"/>
                    <a:pt x="6912490" y="1449817"/>
                    <a:pt x="6907791" y="1459215"/>
                  </a:cubicBezTo>
                  <a:close/>
                  <a:moveTo>
                    <a:pt x="6306827" y="354696"/>
                  </a:moveTo>
                  <a:cubicBezTo>
                    <a:pt x="6316734" y="401940"/>
                    <a:pt x="6321305" y="449946"/>
                    <a:pt x="6320416" y="497952"/>
                  </a:cubicBezTo>
                  <a:cubicBezTo>
                    <a:pt x="6320289" y="508493"/>
                    <a:pt x="6311526" y="516875"/>
                    <a:pt x="6301112" y="516621"/>
                  </a:cubicBezTo>
                  <a:cubicBezTo>
                    <a:pt x="6290698" y="516367"/>
                    <a:pt x="6282189" y="507731"/>
                    <a:pt x="6282443" y="497317"/>
                  </a:cubicBezTo>
                  <a:cubicBezTo>
                    <a:pt x="6283205" y="452105"/>
                    <a:pt x="6278887" y="407020"/>
                    <a:pt x="6269616" y="362570"/>
                  </a:cubicBezTo>
                  <a:cubicBezTo>
                    <a:pt x="6267458" y="352283"/>
                    <a:pt x="6274061" y="342123"/>
                    <a:pt x="6284348" y="339964"/>
                  </a:cubicBezTo>
                  <a:cubicBezTo>
                    <a:pt x="6294635" y="337805"/>
                    <a:pt x="6304796" y="344409"/>
                    <a:pt x="6306954" y="354696"/>
                  </a:cubicBezTo>
                  <a:close/>
                  <a:moveTo>
                    <a:pt x="4668400" y="187691"/>
                  </a:moveTo>
                  <a:cubicBezTo>
                    <a:pt x="4702055" y="121778"/>
                    <a:pt x="4746505" y="60437"/>
                    <a:pt x="4800353" y="5700"/>
                  </a:cubicBezTo>
                  <a:cubicBezTo>
                    <a:pt x="4807719" y="-1793"/>
                    <a:pt x="4819784" y="-1920"/>
                    <a:pt x="4827277" y="5446"/>
                  </a:cubicBezTo>
                  <a:cubicBezTo>
                    <a:pt x="4834770" y="12812"/>
                    <a:pt x="4834897" y="24877"/>
                    <a:pt x="4827531" y="32370"/>
                  </a:cubicBezTo>
                  <a:cubicBezTo>
                    <a:pt x="4776223" y="84440"/>
                    <a:pt x="4734186" y="142606"/>
                    <a:pt x="4702309" y="204963"/>
                  </a:cubicBezTo>
                  <a:cubicBezTo>
                    <a:pt x="4697483" y="214361"/>
                    <a:pt x="4686053" y="218044"/>
                    <a:pt x="4676655" y="213218"/>
                  </a:cubicBezTo>
                  <a:cubicBezTo>
                    <a:pt x="4667257" y="208392"/>
                    <a:pt x="4663574" y="196962"/>
                    <a:pt x="4668400" y="187564"/>
                  </a:cubicBezTo>
                  <a:close/>
                  <a:moveTo>
                    <a:pt x="3464313" y="276083"/>
                  </a:moveTo>
                  <a:cubicBezTo>
                    <a:pt x="3478156" y="221346"/>
                    <a:pt x="3499746" y="168387"/>
                    <a:pt x="3528575" y="118349"/>
                  </a:cubicBezTo>
                  <a:cubicBezTo>
                    <a:pt x="3533782" y="109205"/>
                    <a:pt x="3545466" y="106157"/>
                    <a:pt x="3554610" y="111364"/>
                  </a:cubicBezTo>
                  <a:cubicBezTo>
                    <a:pt x="3563754" y="116571"/>
                    <a:pt x="3566802" y="128255"/>
                    <a:pt x="3561595" y="137399"/>
                  </a:cubicBezTo>
                  <a:cubicBezTo>
                    <a:pt x="3534417" y="184389"/>
                    <a:pt x="3514224" y="234173"/>
                    <a:pt x="3501270" y="285481"/>
                  </a:cubicBezTo>
                  <a:cubicBezTo>
                    <a:pt x="3498730" y="295641"/>
                    <a:pt x="3488316" y="301864"/>
                    <a:pt x="3478156" y="299324"/>
                  </a:cubicBezTo>
                  <a:cubicBezTo>
                    <a:pt x="3467996" y="296784"/>
                    <a:pt x="3461773" y="286370"/>
                    <a:pt x="3464313" y="276210"/>
                  </a:cubicBezTo>
                  <a:close/>
                  <a:moveTo>
                    <a:pt x="2090681" y="332852"/>
                  </a:moveTo>
                  <a:lnTo>
                    <a:pt x="2071631" y="332852"/>
                  </a:lnTo>
                  <a:lnTo>
                    <a:pt x="2080267" y="315834"/>
                  </a:lnTo>
                  <a:cubicBezTo>
                    <a:pt x="2163325" y="357871"/>
                    <a:pt x="2240287" y="408417"/>
                    <a:pt x="2309248" y="466583"/>
                  </a:cubicBezTo>
                  <a:cubicBezTo>
                    <a:pt x="2317249" y="473314"/>
                    <a:pt x="2318392" y="485379"/>
                    <a:pt x="2311534" y="493380"/>
                  </a:cubicBezTo>
                  <a:cubicBezTo>
                    <a:pt x="2304676" y="501381"/>
                    <a:pt x="2292738" y="502524"/>
                    <a:pt x="2284737" y="495666"/>
                  </a:cubicBezTo>
                  <a:cubicBezTo>
                    <a:pt x="2218062" y="439532"/>
                    <a:pt x="2143640" y="390510"/>
                    <a:pt x="2063122" y="349743"/>
                  </a:cubicBezTo>
                  <a:cubicBezTo>
                    <a:pt x="2056772" y="346441"/>
                    <a:pt x="2052708" y="339964"/>
                    <a:pt x="2052708" y="332725"/>
                  </a:cubicBezTo>
                  <a:cubicBezTo>
                    <a:pt x="2052708" y="322184"/>
                    <a:pt x="2061217" y="313675"/>
                    <a:pt x="2071758" y="313675"/>
                  </a:cubicBezTo>
                  <a:cubicBezTo>
                    <a:pt x="2082299" y="313675"/>
                    <a:pt x="2090808" y="322184"/>
                    <a:pt x="2090808" y="332725"/>
                  </a:cubicBezTo>
                  <a:close/>
                  <a:moveTo>
                    <a:pt x="343034" y="1507094"/>
                  </a:moveTo>
                  <a:cubicBezTo>
                    <a:pt x="342653" y="1506332"/>
                    <a:pt x="342399" y="1505570"/>
                    <a:pt x="342145" y="1504808"/>
                  </a:cubicBezTo>
                  <a:cubicBezTo>
                    <a:pt x="323857" y="1452738"/>
                    <a:pt x="310522" y="1399398"/>
                    <a:pt x="302013" y="1345423"/>
                  </a:cubicBezTo>
                  <a:cubicBezTo>
                    <a:pt x="300362" y="1335009"/>
                    <a:pt x="307474" y="1325230"/>
                    <a:pt x="317888" y="1323579"/>
                  </a:cubicBezTo>
                  <a:cubicBezTo>
                    <a:pt x="328302" y="1321928"/>
                    <a:pt x="338081" y="1329040"/>
                    <a:pt x="339732" y="1339454"/>
                  </a:cubicBezTo>
                  <a:cubicBezTo>
                    <a:pt x="347860" y="1391143"/>
                    <a:pt x="360687" y="1442197"/>
                    <a:pt x="378213" y="1492235"/>
                  </a:cubicBezTo>
                  <a:lnTo>
                    <a:pt x="360179" y="1498585"/>
                  </a:lnTo>
                  <a:lnTo>
                    <a:pt x="377197" y="1490076"/>
                  </a:lnTo>
                  <a:cubicBezTo>
                    <a:pt x="381896" y="1499474"/>
                    <a:pt x="378086" y="1510904"/>
                    <a:pt x="368688" y="1515603"/>
                  </a:cubicBezTo>
                  <a:cubicBezTo>
                    <a:pt x="359290" y="1520302"/>
                    <a:pt x="347860" y="1516492"/>
                    <a:pt x="343161" y="1507094"/>
                  </a:cubicBezTo>
                  <a:close/>
                </a:path>
              </a:pathLst>
            </a:custGeom>
            <a:solidFill>
              <a:srgbClr val="7E5F91"/>
            </a:solidFill>
            <a:ln w="12700">
              <a:solidFill>
                <a:srgbClr val="000000"/>
              </a:solidFill>
            </a:ln>
          </p:spPr>
        </p:sp>
        <p:sp>
          <p:nvSpPr>
            <p:cNvPr name="TextBox 28" id="28"/>
            <p:cNvSpPr txBox="true"/>
            <p:nvPr/>
          </p:nvSpPr>
          <p:spPr>
            <a:xfrm>
              <a:off x="0" y="-9525"/>
              <a:ext cx="7526932" cy="4800153"/>
            </a:xfrm>
            <a:prstGeom prst="rect">
              <a:avLst/>
            </a:prstGeom>
          </p:spPr>
          <p:txBody>
            <a:bodyPr anchor="ctr" rtlCol="false" tIns="50800" lIns="50800" bIns="50800" rIns="50800"/>
            <a:lstStyle/>
            <a:p>
              <a:pPr algn="l">
                <a:lnSpc>
                  <a:spcPts val="3240"/>
                </a:lnSpc>
              </a:pPr>
              <a:r>
                <a:rPr lang="en-US" sz="2700">
                  <a:solidFill>
                    <a:srgbClr val="FFFFFF"/>
                  </a:solidFill>
                  <a:latin typeface="Trebuchet MS"/>
                  <a:ea typeface="Trebuchet MS"/>
                  <a:cs typeface="Trebuchet MS"/>
                  <a:sym typeface="Trebuchet MS"/>
                </a:rPr>
                <a:t>Note down as many as possible </a:t>
              </a:r>
            </a:p>
          </p:txBody>
        </p:sp>
      </p:grpSp>
      <p:grpSp>
        <p:nvGrpSpPr>
          <p:cNvPr name="Group 29" id="29"/>
          <p:cNvGrpSpPr>
            <a:grpSpLocks noChangeAspect="true"/>
          </p:cNvGrpSpPr>
          <p:nvPr/>
        </p:nvGrpSpPr>
        <p:grpSpPr>
          <a:xfrm rot="0">
            <a:off x="13834461" y="462998"/>
            <a:ext cx="4016530" cy="2711158"/>
            <a:chOff x="0" y="0"/>
            <a:chExt cx="5355374" cy="3614878"/>
          </a:xfrm>
        </p:grpSpPr>
        <p:sp>
          <p:nvSpPr>
            <p:cNvPr name="Freeform 30" id="30" descr="Community Architect: Cities in search of the &quot;21st century ..."/>
            <p:cNvSpPr/>
            <p:nvPr/>
          </p:nvSpPr>
          <p:spPr>
            <a:xfrm flipH="false" flipV="false" rot="0">
              <a:off x="0" y="0"/>
              <a:ext cx="5355336" cy="3614928"/>
            </a:xfrm>
            <a:custGeom>
              <a:avLst/>
              <a:gdLst/>
              <a:ahLst/>
              <a:cxnLst/>
              <a:rect r="r" b="b" t="t" l="l"/>
              <a:pathLst>
                <a:path h="3614928" w="5355336">
                  <a:moveTo>
                    <a:pt x="0" y="0"/>
                  </a:moveTo>
                  <a:lnTo>
                    <a:pt x="5355336" y="0"/>
                  </a:lnTo>
                  <a:lnTo>
                    <a:pt x="5355336" y="3614928"/>
                  </a:lnTo>
                  <a:lnTo>
                    <a:pt x="0" y="3614928"/>
                  </a:lnTo>
                  <a:lnTo>
                    <a:pt x="0" y="0"/>
                  </a:lnTo>
                  <a:close/>
                </a:path>
              </a:pathLst>
            </a:custGeom>
            <a:blipFill>
              <a:blip r:embed="rId2"/>
              <a:stretch>
                <a:fillRect l="-43" t="0" r="-43" b="1"/>
              </a:stretch>
            </a:blipFill>
          </p:spPr>
        </p:sp>
      </p:gr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187266" y="313069"/>
            <a:ext cx="11374121" cy="2546983"/>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 Ysgolion yr 21ain Ganrif</a:t>
            </a:r>
          </a:p>
          <a:p>
            <a:pPr algn="l">
              <a:lnSpc>
                <a:spcPts val="6480"/>
              </a:lnSpc>
            </a:pPr>
            <a:r>
              <a:rPr lang="en-US" sz="5400">
                <a:solidFill>
                  <a:srgbClr val="000000"/>
                </a:solidFill>
                <a:latin typeface="Trebuchet MS"/>
                <a:ea typeface="Trebuchet MS"/>
                <a:cs typeface="Trebuchet MS"/>
                <a:sym typeface="Trebuchet MS"/>
              </a:rPr>
              <a:t> 21ˢᵗ Century Schools</a:t>
            </a:r>
          </a:p>
        </p:txBody>
      </p:sp>
      <p:sp>
        <p:nvSpPr>
          <p:cNvPr name="TextBox 3" id="3"/>
          <p:cNvSpPr txBox="true"/>
          <p:nvPr/>
        </p:nvSpPr>
        <p:spPr>
          <a:xfrm rot="0">
            <a:off x="1254272" y="2941968"/>
            <a:ext cx="5827248" cy="6235953"/>
          </a:xfrm>
          <a:prstGeom prst="rect">
            <a:avLst/>
          </a:prstGeom>
        </p:spPr>
        <p:txBody>
          <a:bodyPr anchor="t" rtlCol="false" tIns="0" lIns="0" bIns="0" rIns="0">
            <a:spAutoFit/>
          </a:bodyPr>
          <a:lstStyle/>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Llywodraeth Cymru, Awdurdod Lleol a Cymdeithas Llywodraeth Lleol Cymru</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Buddsoddiad cyfalaf tymor hir</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Nod i greu cenhedlaeth o ysgolion 21ain ganrif yng Nghymru</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Adnoddau cywir yn y lle cywir o’r blynyddoedd cynnar hyd at ôl-16</a:t>
            </a:r>
          </a:p>
        </p:txBody>
      </p:sp>
      <p:sp>
        <p:nvSpPr>
          <p:cNvPr name="TextBox 4" id="4"/>
          <p:cNvSpPr txBox="true"/>
          <p:nvPr/>
        </p:nvSpPr>
        <p:spPr>
          <a:xfrm rot="0">
            <a:off x="7926117" y="2770837"/>
            <a:ext cx="5648052" cy="6235955"/>
          </a:xfrm>
          <a:prstGeom prst="rect">
            <a:avLst/>
          </a:prstGeom>
        </p:spPr>
        <p:txBody>
          <a:bodyPr anchor="t" rtlCol="false" tIns="0" lIns="0" bIns="0" rIns="0">
            <a:spAutoFit/>
          </a:bodyPr>
          <a:lstStyle/>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Welsh Government, Local Authority and Welsh Local Government Association </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Long term capital investment programme</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Aim is to create a generation of 21ˢᵗ century schools in Wales.</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Right resources in right place for early years through to post -16</a:t>
            </a:r>
          </a:p>
          <a:p>
            <a:pPr algn="l" marL="597217" indent="-298609" lvl="1">
              <a:lnSpc>
                <a:spcPts val="3960"/>
              </a:lnSpc>
            </a:pPr>
          </a:p>
        </p:txBody>
      </p:sp>
      <p:grpSp>
        <p:nvGrpSpPr>
          <p:cNvPr name="Group 5" id="5"/>
          <p:cNvGrpSpPr>
            <a:grpSpLocks noChangeAspect="true"/>
          </p:cNvGrpSpPr>
          <p:nvPr/>
        </p:nvGrpSpPr>
        <p:grpSpPr>
          <a:xfrm rot="0">
            <a:off x="13834461" y="462998"/>
            <a:ext cx="4016530" cy="2711158"/>
            <a:chOff x="0" y="0"/>
            <a:chExt cx="5355374" cy="3614878"/>
          </a:xfrm>
        </p:grpSpPr>
        <p:sp>
          <p:nvSpPr>
            <p:cNvPr name="Freeform 6" id="6" descr="Community Architect: Cities in search of the &quot;21st century ..."/>
            <p:cNvSpPr/>
            <p:nvPr/>
          </p:nvSpPr>
          <p:spPr>
            <a:xfrm flipH="false" flipV="false" rot="0">
              <a:off x="0" y="0"/>
              <a:ext cx="5355336" cy="3614928"/>
            </a:xfrm>
            <a:custGeom>
              <a:avLst/>
              <a:gdLst/>
              <a:ahLst/>
              <a:cxnLst/>
              <a:rect r="r" b="b" t="t" l="l"/>
              <a:pathLst>
                <a:path h="3614928" w="5355336">
                  <a:moveTo>
                    <a:pt x="0" y="0"/>
                  </a:moveTo>
                  <a:lnTo>
                    <a:pt x="5355336" y="0"/>
                  </a:lnTo>
                  <a:lnTo>
                    <a:pt x="5355336" y="3614928"/>
                  </a:lnTo>
                  <a:lnTo>
                    <a:pt x="0" y="3614928"/>
                  </a:lnTo>
                  <a:lnTo>
                    <a:pt x="0" y="0"/>
                  </a:lnTo>
                  <a:close/>
                </a:path>
              </a:pathLst>
            </a:custGeom>
            <a:blipFill>
              <a:blip r:embed="rId2"/>
              <a:stretch>
                <a:fillRect l="-43" t="0" r="-43" b="1"/>
              </a:stretch>
            </a:blipFill>
          </p:spPr>
        </p:sp>
      </p:gr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1967799" y="1326241"/>
            <a:ext cx="11374121" cy="2546984"/>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Ysgolion yr 21ain Ganrif</a:t>
            </a:r>
          </a:p>
          <a:p>
            <a:pPr algn="l">
              <a:lnSpc>
                <a:spcPts val="6480"/>
              </a:lnSpc>
            </a:pPr>
            <a:r>
              <a:rPr lang="en-US" sz="5400">
                <a:solidFill>
                  <a:srgbClr val="000000"/>
                </a:solidFill>
                <a:latin typeface="Trebuchet MS"/>
                <a:ea typeface="Trebuchet MS"/>
                <a:cs typeface="Trebuchet MS"/>
                <a:sym typeface="Trebuchet MS"/>
              </a:rPr>
              <a:t>21ˢᵗ Century Schools</a:t>
            </a:r>
          </a:p>
        </p:txBody>
      </p:sp>
      <p:sp>
        <p:nvSpPr>
          <p:cNvPr name="TextBox 4" id="4"/>
          <p:cNvSpPr txBox="true"/>
          <p:nvPr/>
        </p:nvSpPr>
        <p:spPr>
          <a:xfrm rot="0">
            <a:off x="1340532" y="4338741"/>
            <a:ext cx="5426964" cy="4980621"/>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Adeiladau sy’n perfformio’n well ond yn rhatach i’w rhedeg</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Cwrdd ag anghenion y gymuned</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Amgylchedd dysgu rhagorol a gwell ddefnydd o adnoddau</a:t>
            </a:r>
          </a:p>
        </p:txBody>
      </p:sp>
      <p:sp>
        <p:nvSpPr>
          <p:cNvPr name="TextBox 5" id="5"/>
          <p:cNvSpPr txBox="true"/>
          <p:nvPr/>
        </p:nvSpPr>
        <p:spPr>
          <a:xfrm rot="0">
            <a:off x="8068620" y="4338741"/>
            <a:ext cx="6080100" cy="646150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Better performing buildings at lower cost</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Meets the needs of the community</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An excellent learning environment with better use of resources</a:t>
            </a:r>
          </a:p>
        </p:txBody>
      </p:sp>
      <p:grpSp>
        <p:nvGrpSpPr>
          <p:cNvPr name="Group 6" id="6"/>
          <p:cNvGrpSpPr>
            <a:grpSpLocks noChangeAspect="true"/>
          </p:cNvGrpSpPr>
          <p:nvPr/>
        </p:nvGrpSpPr>
        <p:grpSpPr>
          <a:xfrm rot="0">
            <a:off x="13834461" y="462998"/>
            <a:ext cx="4016530" cy="2711158"/>
            <a:chOff x="0" y="0"/>
            <a:chExt cx="5355374" cy="3614878"/>
          </a:xfrm>
        </p:grpSpPr>
        <p:sp>
          <p:nvSpPr>
            <p:cNvPr name="Freeform 7" id="7" descr="Community Architect: Cities in search of the &quot;21st century ..."/>
            <p:cNvSpPr/>
            <p:nvPr/>
          </p:nvSpPr>
          <p:spPr>
            <a:xfrm flipH="false" flipV="false" rot="0">
              <a:off x="0" y="0"/>
              <a:ext cx="5355336" cy="3614928"/>
            </a:xfrm>
            <a:custGeom>
              <a:avLst/>
              <a:gdLst/>
              <a:ahLst/>
              <a:cxnLst/>
              <a:rect r="r" b="b" t="t" l="l"/>
              <a:pathLst>
                <a:path h="3614928" w="5355336">
                  <a:moveTo>
                    <a:pt x="0" y="0"/>
                  </a:moveTo>
                  <a:lnTo>
                    <a:pt x="5355336" y="0"/>
                  </a:lnTo>
                  <a:lnTo>
                    <a:pt x="5355336" y="3614928"/>
                  </a:lnTo>
                  <a:lnTo>
                    <a:pt x="0" y="3614928"/>
                  </a:lnTo>
                  <a:lnTo>
                    <a:pt x="0" y="0"/>
                  </a:lnTo>
                  <a:close/>
                </a:path>
              </a:pathLst>
            </a:custGeom>
            <a:blipFill>
              <a:blip r:embed="rId2"/>
              <a:stretch>
                <a:fillRect l="-43" t="0" r="-43" b="1"/>
              </a:stretch>
            </a:blipFill>
          </p:spPr>
        </p:sp>
      </p:gr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924562" y="822604"/>
            <a:ext cx="11374121" cy="2546983"/>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 Ysgolion yr 21ain Ganrif</a:t>
            </a:r>
          </a:p>
          <a:p>
            <a:pPr algn="l">
              <a:lnSpc>
                <a:spcPts val="6480"/>
              </a:lnSpc>
            </a:pPr>
            <a:r>
              <a:rPr lang="en-US" sz="5400">
                <a:solidFill>
                  <a:srgbClr val="000000"/>
                </a:solidFill>
                <a:latin typeface="Trebuchet MS"/>
                <a:ea typeface="Trebuchet MS"/>
                <a:cs typeface="Trebuchet MS"/>
                <a:sym typeface="Trebuchet MS"/>
              </a:rPr>
              <a:t> 21ˢᵗ Century Schools</a:t>
            </a:r>
          </a:p>
        </p:txBody>
      </p:sp>
      <p:sp>
        <p:nvSpPr>
          <p:cNvPr name="TextBox 4" id="4"/>
          <p:cNvSpPr txBox="true"/>
          <p:nvPr/>
        </p:nvSpPr>
        <p:spPr>
          <a:xfrm rot="0">
            <a:off x="1107441" y="3267554"/>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Rhagfyr 2011 – Llywodraeth Cymru yn buddsoddi £1.4 biliwn ar gyfer y cam cyntaf o brosiectau</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Cyllid ar gyfer y rhaglen ar drefniant cyllido 50:50 rhwng yr Awdurdod Lleol a Llywodraeth Cymru</a:t>
            </a:r>
          </a:p>
        </p:txBody>
      </p:sp>
      <p:sp>
        <p:nvSpPr>
          <p:cNvPr name="TextBox 5" id="5"/>
          <p:cNvSpPr txBox="true"/>
          <p:nvPr/>
        </p:nvSpPr>
        <p:spPr>
          <a:xfrm rot="0">
            <a:off x="9127428" y="3441978"/>
            <a:ext cx="6080100" cy="646150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December 2011- Welsh Government £1.4 Billion investment for the first wave of projects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Funding for the programme is on a 50:50 funding basis between the Local Authority and Welsh Government</a:t>
            </a:r>
          </a:p>
        </p:txBody>
      </p:sp>
      <p:grpSp>
        <p:nvGrpSpPr>
          <p:cNvPr name="Group 6" id="6"/>
          <p:cNvGrpSpPr>
            <a:grpSpLocks noChangeAspect="true"/>
          </p:cNvGrpSpPr>
          <p:nvPr/>
        </p:nvGrpSpPr>
        <p:grpSpPr>
          <a:xfrm rot="0">
            <a:off x="12600384" y="0"/>
            <a:ext cx="3394263" cy="3224550"/>
            <a:chOff x="0" y="0"/>
            <a:chExt cx="4525684" cy="4299400"/>
          </a:xfrm>
        </p:grpSpPr>
        <p:sp>
          <p:nvSpPr>
            <p:cNvPr name="Freeform 7" id="7" descr="C:\Users\Alison\AppData\Local\Microsoft\Windows\INetCache\IE\DJ4LQXPF\informatica[1].jpg"/>
            <p:cNvSpPr/>
            <p:nvPr/>
          </p:nvSpPr>
          <p:spPr>
            <a:xfrm flipH="false" flipV="false" rot="0">
              <a:off x="0" y="0"/>
              <a:ext cx="4525645" cy="4299458"/>
            </a:xfrm>
            <a:custGeom>
              <a:avLst/>
              <a:gdLst/>
              <a:ahLst/>
              <a:cxnLst/>
              <a:rect r="r" b="b" t="t" l="l"/>
              <a:pathLst>
                <a:path h="4299458" w="4525645">
                  <a:moveTo>
                    <a:pt x="0" y="0"/>
                  </a:moveTo>
                  <a:lnTo>
                    <a:pt x="4525645" y="0"/>
                  </a:lnTo>
                  <a:lnTo>
                    <a:pt x="4525645" y="4299458"/>
                  </a:lnTo>
                  <a:lnTo>
                    <a:pt x="0" y="4299458"/>
                  </a:lnTo>
                  <a:lnTo>
                    <a:pt x="0" y="0"/>
                  </a:lnTo>
                  <a:close/>
                </a:path>
              </a:pathLst>
            </a:custGeom>
            <a:blipFill>
              <a:blip r:embed="rId2"/>
              <a:stretch>
                <a:fillRect l="0" t="0" r="0" b="1"/>
              </a:stretch>
            </a:blipFill>
          </p:spPr>
        </p:sp>
      </p:gr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3" id="3"/>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4" id="4"/>
          <p:cNvSpPr txBox="true"/>
          <p:nvPr/>
        </p:nvSpPr>
        <p:spPr>
          <a:xfrm rot="0">
            <a:off x="1107441" y="950595"/>
            <a:ext cx="12712122" cy="18992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Ysgol Bro Teifi (3 – 18 oed/years) </a:t>
            </a:r>
          </a:p>
          <a:p>
            <a:pPr algn="l">
              <a:lnSpc>
                <a:spcPts val="6480"/>
              </a:lnSpc>
            </a:pPr>
          </a:p>
        </p:txBody>
      </p:sp>
      <p:grpSp>
        <p:nvGrpSpPr>
          <p:cNvPr name="Group 5" id="5"/>
          <p:cNvGrpSpPr>
            <a:grpSpLocks noChangeAspect="true"/>
          </p:cNvGrpSpPr>
          <p:nvPr/>
        </p:nvGrpSpPr>
        <p:grpSpPr>
          <a:xfrm rot="0">
            <a:off x="15087600" y="286152"/>
            <a:ext cx="2857500" cy="2857500"/>
            <a:chOff x="0" y="0"/>
            <a:chExt cx="3810000" cy="3810000"/>
          </a:xfrm>
        </p:grpSpPr>
        <p:sp>
          <p:nvSpPr>
            <p:cNvPr name="Freeform 6" id="6" descr="Ysgol Dyffryn Teifi - Wicipedia"/>
            <p:cNvSpPr/>
            <p:nvPr/>
          </p:nvSpPr>
          <p:spPr>
            <a:xfrm flipH="false" flipV="false" rot="0">
              <a:off x="0" y="0"/>
              <a:ext cx="3810000" cy="3810000"/>
            </a:xfrm>
            <a:custGeom>
              <a:avLst/>
              <a:gdLst/>
              <a:ahLst/>
              <a:cxnLst/>
              <a:rect r="r" b="b" t="t" l="l"/>
              <a:pathLst>
                <a:path h="3810000" w="3810000">
                  <a:moveTo>
                    <a:pt x="0" y="0"/>
                  </a:moveTo>
                  <a:lnTo>
                    <a:pt x="3810000" y="0"/>
                  </a:lnTo>
                  <a:lnTo>
                    <a:pt x="3810000" y="3810000"/>
                  </a:lnTo>
                  <a:lnTo>
                    <a:pt x="0" y="3810000"/>
                  </a:lnTo>
                  <a:lnTo>
                    <a:pt x="0" y="0"/>
                  </a:lnTo>
                  <a:close/>
                </a:path>
              </a:pathLst>
            </a:custGeom>
            <a:blipFill>
              <a:blip r:embed="rId2"/>
              <a:stretch>
                <a:fillRect l="0" t="0" r="0" b="0"/>
              </a:stretch>
            </a:blipFill>
          </p:spPr>
        </p:sp>
      </p:grpSp>
      <p:grpSp>
        <p:nvGrpSpPr>
          <p:cNvPr name="Group 7" id="7"/>
          <p:cNvGrpSpPr>
            <a:grpSpLocks noChangeAspect="true"/>
          </p:cNvGrpSpPr>
          <p:nvPr/>
        </p:nvGrpSpPr>
        <p:grpSpPr>
          <a:xfrm rot="0">
            <a:off x="457200" y="2895600"/>
            <a:ext cx="14630400" cy="4800600"/>
            <a:chOff x="0" y="0"/>
            <a:chExt cx="19507200" cy="6400800"/>
          </a:xfrm>
        </p:grpSpPr>
        <p:sp>
          <p:nvSpPr>
            <p:cNvPr name="Freeform 8" id="8" descr="Ysgol Bro Teifi | Highadmit Projects"/>
            <p:cNvSpPr/>
            <p:nvPr/>
          </p:nvSpPr>
          <p:spPr>
            <a:xfrm flipH="false" flipV="false" rot="0">
              <a:off x="0" y="0"/>
              <a:ext cx="19507200" cy="6400800"/>
            </a:xfrm>
            <a:custGeom>
              <a:avLst/>
              <a:gdLst/>
              <a:ahLst/>
              <a:cxnLst/>
              <a:rect r="r" b="b" t="t" l="l"/>
              <a:pathLst>
                <a:path h="6400800" w="19507200">
                  <a:moveTo>
                    <a:pt x="0" y="0"/>
                  </a:moveTo>
                  <a:lnTo>
                    <a:pt x="19507200" y="0"/>
                  </a:lnTo>
                  <a:lnTo>
                    <a:pt x="19507200" y="6400800"/>
                  </a:lnTo>
                  <a:lnTo>
                    <a:pt x="0" y="6400800"/>
                  </a:lnTo>
                  <a:lnTo>
                    <a:pt x="0" y="0"/>
                  </a:lnTo>
                  <a:close/>
                </a:path>
              </a:pathLst>
            </a:custGeom>
            <a:blipFill>
              <a:blip r:embed="rId3"/>
              <a:stretch>
                <a:fillRect l="0" t="0" r="0" b="0"/>
              </a:stretch>
            </a:blipFill>
          </p:spPr>
        </p:sp>
      </p:grpSp>
      <p:grpSp>
        <p:nvGrpSpPr>
          <p:cNvPr name="Group 9" id="9"/>
          <p:cNvGrpSpPr>
            <a:grpSpLocks noChangeAspect="true"/>
          </p:cNvGrpSpPr>
          <p:nvPr/>
        </p:nvGrpSpPr>
        <p:grpSpPr>
          <a:xfrm rot="0">
            <a:off x="229581" y="6981189"/>
            <a:ext cx="5349240" cy="3181350"/>
            <a:chOff x="0" y="0"/>
            <a:chExt cx="7132320" cy="4241800"/>
          </a:xfrm>
        </p:grpSpPr>
        <p:sp>
          <p:nvSpPr>
            <p:cNvPr name="Freeform 10" id="10" descr="Ysgol Bro Teifi | Highadmit Projects"/>
            <p:cNvSpPr/>
            <p:nvPr/>
          </p:nvSpPr>
          <p:spPr>
            <a:xfrm flipH="false" flipV="false" rot="0">
              <a:off x="0" y="0"/>
              <a:ext cx="7132320" cy="4241800"/>
            </a:xfrm>
            <a:custGeom>
              <a:avLst/>
              <a:gdLst/>
              <a:ahLst/>
              <a:cxnLst/>
              <a:rect r="r" b="b" t="t" l="l"/>
              <a:pathLst>
                <a:path h="4241800" w="7132320">
                  <a:moveTo>
                    <a:pt x="0" y="0"/>
                  </a:moveTo>
                  <a:lnTo>
                    <a:pt x="7132320" y="0"/>
                  </a:lnTo>
                  <a:lnTo>
                    <a:pt x="7132320" y="4241800"/>
                  </a:lnTo>
                  <a:lnTo>
                    <a:pt x="0" y="4241800"/>
                  </a:lnTo>
                  <a:lnTo>
                    <a:pt x="0" y="0"/>
                  </a:lnTo>
                  <a:close/>
                </a:path>
              </a:pathLst>
            </a:custGeom>
            <a:blipFill>
              <a:blip r:embed="rId4"/>
              <a:stretch>
                <a:fillRect l="0" t="-13053" r="0" b="-13053"/>
              </a:stretch>
            </a:blipFill>
          </p:spPr>
        </p:sp>
      </p:grpSp>
      <p:grpSp>
        <p:nvGrpSpPr>
          <p:cNvPr name="Group 11" id="11"/>
          <p:cNvGrpSpPr>
            <a:grpSpLocks noChangeAspect="true"/>
          </p:cNvGrpSpPr>
          <p:nvPr/>
        </p:nvGrpSpPr>
        <p:grpSpPr>
          <a:xfrm rot="0">
            <a:off x="13642338" y="6981189"/>
            <a:ext cx="4091094" cy="3068321"/>
            <a:chOff x="0" y="0"/>
            <a:chExt cx="5454792" cy="4091094"/>
          </a:xfrm>
        </p:grpSpPr>
        <p:sp>
          <p:nvSpPr>
            <p:cNvPr name="Freeform 12" id="12" descr="Ysgol Bro Teifi – Oni Heuir Ni Fedir"/>
            <p:cNvSpPr/>
            <p:nvPr/>
          </p:nvSpPr>
          <p:spPr>
            <a:xfrm flipH="false" flipV="false" rot="0">
              <a:off x="0" y="0"/>
              <a:ext cx="5454777" cy="4091051"/>
            </a:xfrm>
            <a:custGeom>
              <a:avLst/>
              <a:gdLst/>
              <a:ahLst/>
              <a:cxnLst/>
              <a:rect r="r" b="b" t="t" l="l"/>
              <a:pathLst>
                <a:path h="4091051" w="5454777">
                  <a:moveTo>
                    <a:pt x="0" y="0"/>
                  </a:moveTo>
                  <a:lnTo>
                    <a:pt x="5454777" y="0"/>
                  </a:lnTo>
                  <a:lnTo>
                    <a:pt x="5454777" y="4091051"/>
                  </a:lnTo>
                  <a:lnTo>
                    <a:pt x="0" y="4091051"/>
                  </a:lnTo>
                  <a:lnTo>
                    <a:pt x="0" y="0"/>
                  </a:lnTo>
                  <a:close/>
                </a:path>
              </a:pathLst>
            </a:custGeom>
            <a:blipFill>
              <a:blip r:embed="rId5"/>
              <a:stretch>
                <a:fillRect l="0" t="0" r="0" b="-1"/>
              </a:stretch>
            </a:blipFill>
          </p:spPr>
        </p:sp>
      </p:grpSp>
      <p:grpSp>
        <p:nvGrpSpPr>
          <p:cNvPr name="Group 13" id="13"/>
          <p:cNvGrpSpPr>
            <a:grpSpLocks noChangeAspect="true"/>
          </p:cNvGrpSpPr>
          <p:nvPr/>
        </p:nvGrpSpPr>
        <p:grpSpPr>
          <a:xfrm rot="0">
            <a:off x="5578821" y="7338060"/>
            <a:ext cx="3769361" cy="2827020"/>
            <a:chOff x="0" y="0"/>
            <a:chExt cx="5025814" cy="3769360"/>
          </a:xfrm>
        </p:grpSpPr>
        <p:sp>
          <p:nvSpPr>
            <p:cNvPr name="Freeform 14" id="14" descr="Ysgol Bro Teifi – Oni Heuir Ni Fedir"/>
            <p:cNvSpPr/>
            <p:nvPr/>
          </p:nvSpPr>
          <p:spPr>
            <a:xfrm flipH="false" flipV="false" rot="0">
              <a:off x="0" y="0"/>
              <a:ext cx="5025771" cy="3769360"/>
            </a:xfrm>
            <a:custGeom>
              <a:avLst/>
              <a:gdLst/>
              <a:ahLst/>
              <a:cxnLst/>
              <a:rect r="r" b="b" t="t" l="l"/>
              <a:pathLst>
                <a:path h="3769360" w="5025771">
                  <a:moveTo>
                    <a:pt x="0" y="0"/>
                  </a:moveTo>
                  <a:lnTo>
                    <a:pt x="5025771" y="0"/>
                  </a:lnTo>
                  <a:lnTo>
                    <a:pt x="5025771" y="3769360"/>
                  </a:lnTo>
                  <a:lnTo>
                    <a:pt x="0" y="3769360"/>
                  </a:lnTo>
                  <a:lnTo>
                    <a:pt x="0" y="0"/>
                  </a:lnTo>
                  <a:close/>
                </a:path>
              </a:pathLst>
            </a:custGeom>
            <a:blipFill>
              <a:blip r:embed="rId6"/>
              <a:stretch>
                <a:fillRect l="0" t="0" r="0" b="0"/>
              </a:stretch>
            </a:blipFill>
          </p:spPr>
        </p:sp>
      </p:grpSp>
      <p:grpSp>
        <p:nvGrpSpPr>
          <p:cNvPr name="Group 15" id="15"/>
          <p:cNvGrpSpPr>
            <a:grpSpLocks noChangeAspect="true"/>
          </p:cNvGrpSpPr>
          <p:nvPr/>
        </p:nvGrpSpPr>
        <p:grpSpPr>
          <a:xfrm rot="0">
            <a:off x="9260938" y="7462520"/>
            <a:ext cx="4381400" cy="2909523"/>
            <a:chOff x="0" y="0"/>
            <a:chExt cx="5841866" cy="3879364"/>
          </a:xfrm>
        </p:grpSpPr>
        <p:sp>
          <p:nvSpPr>
            <p:cNvPr name="Freeform 16" id="16" descr="Ysgol Bro Teifi | Gym Gear"/>
            <p:cNvSpPr/>
            <p:nvPr/>
          </p:nvSpPr>
          <p:spPr>
            <a:xfrm flipH="false" flipV="false" rot="0">
              <a:off x="0" y="0"/>
              <a:ext cx="5841873" cy="3879342"/>
            </a:xfrm>
            <a:custGeom>
              <a:avLst/>
              <a:gdLst/>
              <a:ahLst/>
              <a:cxnLst/>
              <a:rect r="r" b="b" t="t" l="l"/>
              <a:pathLst>
                <a:path h="3879342" w="5841873">
                  <a:moveTo>
                    <a:pt x="0" y="0"/>
                  </a:moveTo>
                  <a:lnTo>
                    <a:pt x="5841873" y="0"/>
                  </a:lnTo>
                  <a:lnTo>
                    <a:pt x="5841873" y="3879342"/>
                  </a:lnTo>
                  <a:lnTo>
                    <a:pt x="0" y="3879342"/>
                  </a:lnTo>
                  <a:lnTo>
                    <a:pt x="0" y="0"/>
                  </a:lnTo>
                  <a:close/>
                </a:path>
              </a:pathLst>
            </a:custGeom>
            <a:blipFill>
              <a:blip r:embed="rId7"/>
              <a:stretch>
                <a:fillRect l="0" t="0" r="0" b="0"/>
              </a:stretch>
            </a:blipFill>
          </p:spPr>
        </p:sp>
      </p:gr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380758" y="1177385"/>
            <a:ext cx="10354236" cy="16325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Tasgau grŵp / Group Tasks</a:t>
            </a:r>
          </a:p>
        </p:txBody>
      </p:sp>
      <p:sp>
        <p:nvSpPr>
          <p:cNvPr name="TextBox 3" id="3"/>
          <p:cNvSpPr txBox="true"/>
          <p:nvPr/>
        </p:nvSpPr>
        <p:spPr>
          <a:xfrm rot="0">
            <a:off x="1625234" y="3488900"/>
            <a:ext cx="5593188" cy="7089681"/>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Dilynwch y ddolen isod a dewiswch enghraifft o ysgol ar gyfer yr 21ain ganrif</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Sut mae’r ysgol yn ehangu profiadau dysgu’r  dysgwyr i gymharu gydag ysgol fwy traddodiadol?</a:t>
            </a:r>
          </a:p>
          <a:p>
            <a:pPr algn="l" marL="488632" indent="-244316" lvl="1">
              <a:lnSpc>
                <a:spcPts val="3240"/>
              </a:lnSpc>
              <a:buFont typeface="Arial"/>
              <a:buChar char="•"/>
            </a:pPr>
            <a:r>
              <a:rPr lang="en-US" sz="2700" u="sng">
                <a:solidFill>
                  <a:srgbClr val="69A020"/>
                </a:solidFill>
                <a:latin typeface="Trebuchet MS"/>
                <a:ea typeface="Trebuchet MS"/>
                <a:cs typeface="Trebuchet MS"/>
                <a:sym typeface="Trebuchet MS"/>
                <a:hlinkClick r:id="rId2" tooltip="https://www.educationbuildings.wales/welsh-government-21st-century-schools-and-colleges-programme-and-wepco-mim-programme-update/"/>
              </a:rPr>
              <a:t>Rhaglen Ysgolion a Cholegau'r 21ain Ganrif Llywodraeth Cymru</a:t>
            </a:r>
          </a:p>
          <a:p>
            <a:pPr algn="l" marL="651510" indent="-325755" lvl="1">
              <a:lnSpc>
                <a:spcPts val="4320"/>
              </a:lnSpc>
            </a:pPr>
          </a:p>
        </p:txBody>
      </p:sp>
      <p:sp>
        <p:nvSpPr>
          <p:cNvPr name="TextBox 4" id="4"/>
          <p:cNvSpPr txBox="true"/>
          <p:nvPr/>
        </p:nvSpPr>
        <p:spPr>
          <a:xfrm rot="0">
            <a:off x="8125046" y="3284618"/>
            <a:ext cx="5540040" cy="6624354"/>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Follow the link below and choose an example of a 21ˢᵗ century school</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How does the school enhance the learning experiences of the pupils compared to a more traditional school?</a:t>
            </a:r>
          </a:p>
          <a:p>
            <a:pPr algn="l" marL="488632" indent="-244316" lvl="1">
              <a:lnSpc>
                <a:spcPts val="3240"/>
              </a:lnSpc>
              <a:buFont typeface="Arial"/>
              <a:buChar char="•"/>
            </a:pPr>
            <a:r>
              <a:rPr lang="en-US" sz="2700" u="sng">
                <a:solidFill>
                  <a:srgbClr val="69A020"/>
                </a:solidFill>
                <a:latin typeface="Trebuchet MS"/>
                <a:ea typeface="Trebuchet MS"/>
                <a:cs typeface="Trebuchet MS"/>
                <a:sym typeface="Trebuchet MS"/>
                <a:hlinkClick r:id="rId3" tooltip="https://www.educationbuildings.wales/welsh-government-21st-century-schools-and-colleges-programme-and-wepco-mim-programme-update/"/>
              </a:rPr>
              <a:t>Welsh Government 21st Century Schools and Colleges Programme</a:t>
            </a:r>
          </a:p>
          <a:p>
            <a:pPr algn="l" marL="651510" indent="-325755" lvl="1">
              <a:lnSpc>
                <a:spcPts val="4320"/>
              </a:lnSpc>
            </a:pPr>
          </a:p>
        </p:txBody>
      </p:sp>
      <p:grpSp>
        <p:nvGrpSpPr>
          <p:cNvPr name="Group 5" id="5"/>
          <p:cNvGrpSpPr>
            <a:grpSpLocks noChangeAspect="true"/>
          </p:cNvGrpSpPr>
          <p:nvPr/>
        </p:nvGrpSpPr>
        <p:grpSpPr>
          <a:xfrm rot="0">
            <a:off x="15167610" y="626840"/>
            <a:ext cx="2228850" cy="2228850"/>
            <a:chOff x="0" y="0"/>
            <a:chExt cx="2971800" cy="2971800"/>
          </a:xfrm>
        </p:grpSpPr>
        <p:sp>
          <p:nvSpPr>
            <p:cNvPr name="Freeform 6" id="6" descr="I'm Unique But Similar: Designing a Group Workplan For a ..."/>
            <p:cNvSpPr/>
            <p:nvPr/>
          </p:nvSpPr>
          <p:spPr>
            <a:xfrm flipH="false" flipV="false" rot="0">
              <a:off x="0" y="0"/>
              <a:ext cx="2971800" cy="2971800"/>
            </a:xfrm>
            <a:custGeom>
              <a:avLst/>
              <a:gdLst/>
              <a:ahLst/>
              <a:cxnLst/>
              <a:rect r="r" b="b" t="t" l="l"/>
              <a:pathLst>
                <a:path h="2971800" w="2971800">
                  <a:moveTo>
                    <a:pt x="0" y="0"/>
                  </a:moveTo>
                  <a:lnTo>
                    <a:pt x="2971800" y="0"/>
                  </a:lnTo>
                  <a:lnTo>
                    <a:pt x="2971800" y="2971800"/>
                  </a:lnTo>
                  <a:lnTo>
                    <a:pt x="0" y="2971800"/>
                  </a:lnTo>
                  <a:lnTo>
                    <a:pt x="0" y="0"/>
                  </a:lnTo>
                  <a:close/>
                </a:path>
              </a:pathLst>
            </a:custGeom>
            <a:blipFill>
              <a:blip r:embed="rId4"/>
              <a:stretch>
                <a:fillRect l="0" t="0" r="0" b="0"/>
              </a:stretch>
            </a:blipFill>
          </p:spPr>
        </p:sp>
      </p:gr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1107441" y="950595"/>
            <a:ext cx="12712122" cy="18992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Tasgau grwp: Beth am y dyfodol?</a:t>
            </a:r>
          </a:p>
          <a:p>
            <a:pPr algn="l">
              <a:lnSpc>
                <a:spcPts val="6480"/>
              </a:lnSpc>
            </a:pPr>
            <a:r>
              <a:rPr lang="en-US" sz="5400">
                <a:solidFill>
                  <a:srgbClr val="000000"/>
                </a:solidFill>
                <a:latin typeface="Trebuchet MS"/>
                <a:ea typeface="Trebuchet MS"/>
                <a:cs typeface="Trebuchet MS"/>
                <a:sym typeface="Trebuchet MS"/>
              </a:rPr>
              <a:t>Group Tasks: What about the future?</a:t>
            </a:r>
          </a:p>
        </p:txBody>
      </p:sp>
      <p:sp>
        <p:nvSpPr>
          <p:cNvPr name="TextBox 4" id="4"/>
          <p:cNvSpPr txBox="true"/>
          <p:nvPr/>
        </p:nvSpPr>
        <p:spPr>
          <a:xfrm rot="0">
            <a:off x="1107441" y="4730594"/>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Gwyliwch y clip fideo o ysgol Alt yn America.</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Beth yw eich barn o’r math system?</a:t>
            </a:r>
          </a:p>
          <a:p>
            <a:pPr algn="l" marL="651510" indent="-325755" lvl="1">
              <a:lnSpc>
                <a:spcPts val="4320"/>
              </a:lnSpc>
            </a:pPr>
          </a:p>
        </p:txBody>
      </p:sp>
      <p:sp>
        <p:nvSpPr>
          <p:cNvPr name="TextBox 5" id="5"/>
          <p:cNvSpPr txBox="true"/>
          <p:nvPr/>
        </p:nvSpPr>
        <p:spPr>
          <a:xfrm rot="0">
            <a:off x="7848315" y="4730592"/>
            <a:ext cx="6093171" cy="5748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Watch the </a:t>
            </a:r>
            <a:r>
              <a:rPr lang="en-US" sz="3600" u="sng">
                <a:solidFill>
                  <a:srgbClr val="69A020"/>
                </a:solidFill>
                <a:latin typeface="Trebuchet MS"/>
                <a:ea typeface="Trebuchet MS"/>
                <a:cs typeface="Trebuchet MS"/>
                <a:sym typeface="Trebuchet MS"/>
                <a:hlinkClick r:id="rId2" tooltip="http://www.bbc.co.uk/news/av/magazine-40485293/the-futuristic-school-where-you-re-always-on-camera"/>
              </a:rPr>
              <a:t>following clip </a:t>
            </a:r>
            <a:r>
              <a:rPr lang="en-US" sz="3600">
                <a:solidFill>
                  <a:srgbClr val="404040"/>
                </a:solidFill>
                <a:latin typeface="Trebuchet MS"/>
                <a:ea typeface="Trebuchet MS"/>
                <a:cs typeface="Trebuchet MS"/>
                <a:sym typeface="Trebuchet MS"/>
              </a:rPr>
              <a:t>from Alt school in America.</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What is your opinion of such a system?</a:t>
            </a:r>
          </a:p>
        </p:txBody>
      </p:sp>
      <p:grpSp>
        <p:nvGrpSpPr>
          <p:cNvPr name="Group 6" id="6"/>
          <p:cNvGrpSpPr>
            <a:grpSpLocks noChangeAspect="true"/>
          </p:cNvGrpSpPr>
          <p:nvPr/>
        </p:nvGrpSpPr>
        <p:grpSpPr>
          <a:xfrm rot="0">
            <a:off x="14739566" y="648908"/>
            <a:ext cx="2061717" cy="2103579"/>
            <a:chOff x="0" y="0"/>
            <a:chExt cx="2748956" cy="2804772"/>
          </a:xfrm>
        </p:grpSpPr>
        <p:sp>
          <p:nvSpPr>
            <p:cNvPr name="Freeform 7" id="7" descr="C:\Users\Alison\AppData\Local\Microsoft\Windows\INetCache\IE\8307H8Z8\thinking1[1].jpg"/>
            <p:cNvSpPr/>
            <p:nvPr/>
          </p:nvSpPr>
          <p:spPr>
            <a:xfrm flipH="false" flipV="false" rot="0">
              <a:off x="0" y="0"/>
              <a:ext cx="2748915" cy="2804795"/>
            </a:xfrm>
            <a:custGeom>
              <a:avLst/>
              <a:gdLst/>
              <a:ahLst/>
              <a:cxnLst/>
              <a:rect r="r" b="b" t="t" l="l"/>
              <a:pathLst>
                <a:path h="2804795" w="2748915">
                  <a:moveTo>
                    <a:pt x="0" y="0"/>
                  </a:moveTo>
                  <a:lnTo>
                    <a:pt x="2748915" y="0"/>
                  </a:lnTo>
                  <a:lnTo>
                    <a:pt x="2748915" y="2804795"/>
                  </a:lnTo>
                  <a:lnTo>
                    <a:pt x="0" y="2804795"/>
                  </a:lnTo>
                  <a:lnTo>
                    <a:pt x="0" y="0"/>
                  </a:lnTo>
                  <a:close/>
                </a:path>
              </a:pathLst>
            </a:custGeom>
            <a:blipFill>
              <a:blip r:embed="rId3"/>
              <a:stretch>
                <a:fillRect l="0" t="0" r="-1" b="0"/>
              </a:stretch>
            </a:blipFill>
          </p:spPr>
        </p:sp>
      </p:gr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3618816" y="1065714"/>
            <a:ext cx="10354236"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Rhestr gyfeirnodi</a:t>
            </a:r>
          </a:p>
          <a:p>
            <a:pPr algn="ctr">
              <a:lnSpc>
                <a:spcPts val="5831"/>
              </a:lnSpc>
            </a:pPr>
            <a:r>
              <a:rPr lang="en-US" sz="4859">
                <a:solidFill>
                  <a:srgbClr val="000000"/>
                </a:solidFill>
                <a:latin typeface="Trebuchet MS"/>
                <a:ea typeface="Trebuchet MS"/>
                <a:cs typeface="Trebuchet MS"/>
                <a:sym typeface="Trebuchet MS"/>
              </a:rPr>
              <a:t>Reference list</a:t>
            </a:r>
          </a:p>
        </p:txBody>
      </p:sp>
      <p:sp>
        <p:nvSpPr>
          <p:cNvPr name="TextBox 4" id="4"/>
          <p:cNvSpPr txBox="true"/>
          <p:nvPr/>
        </p:nvSpPr>
        <p:spPr>
          <a:xfrm rot="0">
            <a:off x="1740084" y="3018188"/>
            <a:ext cx="12890315" cy="7052681"/>
          </a:xfrm>
          <a:prstGeom prst="rect">
            <a:avLst/>
          </a:prstGeom>
        </p:spPr>
        <p:txBody>
          <a:bodyPr anchor="t" rtlCol="false" tIns="0" lIns="0" bIns="0" rIns="0">
            <a:spAutoFit/>
          </a:bodyPr>
          <a:lstStyle/>
          <a:p>
            <a:pPr algn="l" marL="401765" indent="-200882" lvl="1">
              <a:lnSpc>
                <a:spcPts val="2664"/>
              </a:lnSpc>
              <a:buFont typeface="Arial"/>
              <a:buChar char="•"/>
            </a:pPr>
            <a:r>
              <a:rPr lang="en-US" sz="2220">
                <a:solidFill>
                  <a:srgbClr val="404040"/>
                </a:solidFill>
                <a:latin typeface="Trebuchet MS"/>
                <a:ea typeface="Trebuchet MS"/>
                <a:cs typeface="Trebuchet MS"/>
                <a:sym typeface="Trebuchet MS"/>
              </a:rPr>
              <a:t>Estyn (2019) Federated Schools Common features of effective federation. Available online: </a:t>
            </a:r>
            <a:r>
              <a:rPr lang="en-US" sz="2220" u="sng">
                <a:solidFill>
                  <a:srgbClr val="69A020"/>
                </a:solidFill>
                <a:latin typeface="Trebuchet MS"/>
                <a:ea typeface="Trebuchet MS"/>
                <a:cs typeface="Trebuchet MS"/>
                <a:sym typeface="Trebuchet MS"/>
                <a:hlinkClick r:id="rId2" tooltip="https://www.estyn.gov.wales/sites/www.estyn.gov.wales/files/documents/Federated%20schools%20en.pdf"/>
              </a:rPr>
              <a:t>https://www.estyn.gov.wales/sites/www.estyn.gov.wales/files/documents/Federated%20schools%20en.pdf</a:t>
            </a:r>
            <a:r>
              <a:rPr lang="en-US" sz="2220">
                <a:solidFill>
                  <a:srgbClr val="404040"/>
                </a:solidFill>
                <a:latin typeface="Trebuchet MS"/>
                <a:ea typeface="Trebuchet MS"/>
                <a:cs typeface="Trebuchet MS"/>
                <a:sym typeface="Trebuchet MS"/>
              </a:rPr>
              <a:t> (Accessed 9/7/19)</a:t>
            </a:r>
          </a:p>
          <a:p>
            <a:pPr algn="l" marL="401765" indent="-200882" lvl="1">
              <a:lnSpc>
                <a:spcPts val="2664"/>
              </a:lnSpc>
              <a:buFont typeface="Arial"/>
              <a:buChar char="•"/>
            </a:pPr>
            <a:r>
              <a:rPr lang="en-US" sz="2220">
                <a:solidFill>
                  <a:srgbClr val="404040"/>
                </a:solidFill>
                <a:latin typeface="Trebuchet MS"/>
                <a:ea typeface="Trebuchet MS"/>
                <a:cs typeface="Trebuchet MS"/>
                <a:sym typeface="Trebuchet MS"/>
              </a:rPr>
              <a:t>Estyn (2013) School size and educational effectiveness. Available online at: </a:t>
            </a:r>
            <a:r>
              <a:rPr lang="en-US" sz="2220" u="sng">
                <a:solidFill>
                  <a:srgbClr val="69A020"/>
                </a:solidFill>
                <a:latin typeface="Trebuchet MS"/>
                <a:ea typeface="Trebuchet MS"/>
                <a:cs typeface="Trebuchet MS"/>
                <a:sym typeface="Trebuchet MS"/>
                <a:hlinkClick r:id="rId3" tooltip="https://www.estyn.gov.wales/sites/default/files/documents/School%20size%20and%20educational%20effectiveness%20-%20December%202013.pdf"/>
              </a:rPr>
              <a:t>https://www.estyn.gov.wales/sites/default/files/documents/School%20size%20and%20educational%20effectiveness%20-%20December%202013.pdf</a:t>
            </a:r>
            <a:r>
              <a:rPr lang="en-US" sz="2220">
                <a:solidFill>
                  <a:srgbClr val="404040"/>
                </a:solidFill>
                <a:latin typeface="Trebuchet MS"/>
                <a:ea typeface="Trebuchet MS"/>
                <a:cs typeface="Trebuchet MS"/>
                <a:sym typeface="Trebuchet MS"/>
              </a:rPr>
              <a:t> (Accessed 17/8/18)</a:t>
            </a:r>
          </a:p>
          <a:p>
            <a:pPr algn="l" marL="401765" indent="-200882" lvl="1">
              <a:lnSpc>
                <a:spcPts val="2664"/>
              </a:lnSpc>
              <a:buFont typeface="Arial"/>
              <a:buChar char="•"/>
            </a:pPr>
            <a:r>
              <a:rPr lang="en-US" sz="2220">
                <a:solidFill>
                  <a:srgbClr val="404040"/>
                </a:solidFill>
                <a:latin typeface="Trebuchet MS"/>
                <a:ea typeface="Trebuchet MS"/>
                <a:cs typeface="Trebuchet MS"/>
                <a:sym typeface="Trebuchet MS"/>
              </a:rPr>
              <a:t>Estyn (2007) Transforming schools: A discussion paper. Available online: </a:t>
            </a:r>
            <a:r>
              <a:rPr lang="en-US" sz="2220" u="sng">
                <a:solidFill>
                  <a:srgbClr val="69A020"/>
                </a:solidFill>
                <a:latin typeface="Trebuchet MS"/>
                <a:ea typeface="Trebuchet MS"/>
                <a:cs typeface="Trebuchet MS"/>
                <a:sym typeface="Trebuchet MS"/>
                <a:hlinkClick r:id="rId4" tooltip="http://learning.gov.wales/docs/learningwales/publications/130123transformingen.pdf"/>
              </a:rPr>
              <a:t>http://learning.gov.wales/docs/learningwales/publications/130123transformingen.pdf</a:t>
            </a:r>
            <a:r>
              <a:rPr lang="en-US" sz="2220">
                <a:solidFill>
                  <a:srgbClr val="404040"/>
                </a:solidFill>
                <a:latin typeface="Trebuchet MS"/>
                <a:ea typeface="Trebuchet MS"/>
                <a:cs typeface="Trebuchet MS"/>
                <a:sym typeface="Trebuchet MS"/>
              </a:rPr>
              <a:t> (Accessed 17/8/16)</a:t>
            </a:r>
          </a:p>
          <a:p>
            <a:pPr algn="l" marL="401765" indent="-200882" lvl="1">
              <a:lnSpc>
                <a:spcPts val="2664"/>
              </a:lnSpc>
              <a:buFont typeface="Arial"/>
              <a:buChar char="•"/>
            </a:pPr>
            <a:r>
              <a:rPr lang="en-US" sz="2220">
                <a:solidFill>
                  <a:srgbClr val="404040"/>
                </a:solidFill>
                <a:latin typeface="Trebuchet MS"/>
                <a:ea typeface="Trebuchet MS"/>
                <a:cs typeface="Trebuchet MS"/>
                <a:sym typeface="Trebuchet MS"/>
              </a:rPr>
              <a:t>Reynolds, D. and Jones, M. (2007) Small School Closure in Wales: New Evidence. Available online: </a:t>
            </a:r>
            <a:r>
              <a:rPr lang="en-US" sz="2220" u="sng">
                <a:solidFill>
                  <a:srgbClr val="69A020"/>
                </a:solidFill>
                <a:latin typeface="Trebuchet MS"/>
                <a:ea typeface="Trebuchet MS"/>
                <a:cs typeface="Trebuchet MS"/>
                <a:sym typeface="Trebuchet MS"/>
                <a:hlinkClick r:id="rId5" tooltip="http://www.iwa.wales/wp-content/uploads/2016/04/schoolclosurefinal.pdf"/>
              </a:rPr>
              <a:t>http://www.iwa.wales/wp-content/uploads/2016/04/schoolclosurefinal.pdf</a:t>
            </a:r>
            <a:r>
              <a:rPr lang="en-US" sz="2220">
                <a:solidFill>
                  <a:srgbClr val="404040"/>
                </a:solidFill>
                <a:latin typeface="Trebuchet MS"/>
                <a:ea typeface="Trebuchet MS"/>
                <a:cs typeface="Trebuchet MS"/>
                <a:sym typeface="Trebuchet MS"/>
              </a:rPr>
              <a:t> (Accessed 17/8/16)</a:t>
            </a:r>
          </a:p>
          <a:p>
            <a:pPr algn="l" marL="401765" indent="-200882" lvl="1">
              <a:lnSpc>
                <a:spcPts val="2664"/>
              </a:lnSpc>
              <a:buFont typeface="Arial"/>
              <a:buChar char="•"/>
            </a:pPr>
            <a:r>
              <a:rPr lang="en-US" sz="2220">
                <a:solidFill>
                  <a:srgbClr val="404040"/>
                </a:solidFill>
                <a:latin typeface="Trebuchet MS"/>
                <a:ea typeface="Trebuchet MS"/>
                <a:cs typeface="Trebuchet MS"/>
                <a:sym typeface="Trebuchet MS"/>
              </a:rPr>
              <a:t>Welsh Government (2013) School Organisation Code. Available online: </a:t>
            </a:r>
            <a:r>
              <a:rPr lang="en-US" sz="2220" u="sng">
                <a:solidFill>
                  <a:srgbClr val="69A020"/>
                </a:solidFill>
                <a:latin typeface="Trebuchet MS"/>
                <a:ea typeface="Trebuchet MS"/>
                <a:cs typeface="Trebuchet MS"/>
                <a:sym typeface="Trebuchet MS"/>
                <a:hlinkClick r:id="rId6" tooltip="http://www.assembly.wales/Laid%20Documents/SUB-LD9303%20-%20School%20Organisation%20Code-29042013-245748/sub-ld9303-e-English.pdf"/>
              </a:rPr>
              <a:t>http://www.assembly.wales/Laid%20Documents/SUB-LD9303%20-%20School%20Organisation%20Code-29042013-245748/sub-ld9303-e-English.pdf</a:t>
            </a:r>
            <a:r>
              <a:rPr lang="en-US" sz="2220">
                <a:solidFill>
                  <a:srgbClr val="404040"/>
                </a:solidFill>
                <a:latin typeface="Trebuchet MS"/>
                <a:ea typeface="Trebuchet MS"/>
                <a:cs typeface="Trebuchet MS"/>
                <a:sym typeface="Trebuchet MS"/>
              </a:rPr>
              <a:t> (Accessed 17/8/16)</a:t>
            </a:r>
          </a:p>
          <a:p>
            <a:pPr algn="l" marL="401765" indent="-200882" lvl="1">
              <a:lnSpc>
                <a:spcPts val="2664"/>
              </a:lnSpc>
              <a:buFont typeface="Arial"/>
              <a:buChar char="•"/>
            </a:pPr>
            <a:r>
              <a:rPr lang="en-US" sz="2220">
                <a:solidFill>
                  <a:srgbClr val="404040"/>
                </a:solidFill>
                <a:latin typeface="Trebuchet MS"/>
                <a:ea typeface="Trebuchet MS"/>
                <a:cs typeface="Trebuchet MS"/>
                <a:sym typeface="Trebuchet MS"/>
              </a:rPr>
              <a:t>Welsh Government (2014) Federation process of maintained schools in Wales  Available online: </a:t>
            </a:r>
            <a:r>
              <a:rPr lang="en-US" sz="2220" u="sng">
                <a:solidFill>
                  <a:srgbClr val="69A020"/>
                </a:solidFill>
                <a:latin typeface="Trebuchet MS"/>
                <a:ea typeface="Trebuchet MS"/>
                <a:cs typeface="Trebuchet MS"/>
                <a:sym typeface="Trebuchet MS"/>
                <a:hlinkClick r:id="rId7" tooltip="https://gov.wales/docs/dcells/publications/140522-guidance-on-federation-of-schools-en.pdf"/>
              </a:rPr>
              <a:t>https://gov.wales/docs/dcells/publications/140522-guidance-on-federation-of-schools-en.pdf</a:t>
            </a:r>
            <a:r>
              <a:rPr lang="en-US" sz="2220">
                <a:solidFill>
                  <a:srgbClr val="404040"/>
                </a:solidFill>
                <a:latin typeface="Trebuchet MS"/>
                <a:ea typeface="Trebuchet MS"/>
                <a:cs typeface="Trebuchet MS"/>
                <a:sym typeface="Trebuchet MS"/>
              </a:rPr>
              <a:t> (Accessed 17/8/18)</a:t>
            </a:r>
          </a:p>
          <a:p>
            <a:pPr algn="l" marL="351544" indent="-175772" lvl="1">
              <a:lnSpc>
                <a:spcPts val="2331"/>
              </a:lnSpc>
              <a:buFont typeface="Arial"/>
              <a:buChar char="•"/>
            </a:pPr>
            <a:r>
              <a:rPr lang="en-US" sz="1942">
                <a:solidFill>
                  <a:srgbClr val="404040"/>
                </a:solidFill>
                <a:latin typeface="Trebuchet MS"/>
                <a:ea typeface="Trebuchet MS"/>
                <a:cs typeface="Trebuchet MS"/>
                <a:sym typeface="Trebuchet MS"/>
              </a:rPr>
              <a:t>Welsh Government (no date) 21ˢᵗ Century schools Available online: </a:t>
            </a:r>
            <a:r>
              <a:rPr lang="en-US" sz="1942" u="sng">
                <a:solidFill>
                  <a:srgbClr val="69A020"/>
                </a:solidFill>
                <a:latin typeface="Trebuchet MS"/>
                <a:ea typeface="Trebuchet MS"/>
                <a:cs typeface="Trebuchet MS"/>
                <a:sym typeface="Trebuchet MS"/>
                <a:hlinkClick r:id="rId8" tooltip="http://21stcenturyschools.org/projects/south-wales/tygwyn/?lang=en"/>
              </a:rPr>
              <a:t>http://21stcenturyschools.org/projects/south-wales/tygwyn/?lang=en</a:t>
            </a:r>
            <a:r>
              <a:rPr lang="en-US" sz="1942">
                <a:solidFill>
                  <a:srgbClr val="404040"/>
                </a:solidFill>
                <a:latin typeface="Trebuchet MS"/>
                <a:ea typeface="Trebuchet MS"/>
                <a:cs typeface="Trebuchet MS"/>
                <a:sym typeface="Trebuchet MS"/>
              </a:rPr>
              <a:t> (Accessed 17/8/16)</a:t>
            </a:r>
          </a:p>
          <a:p>
            <a:pPr algn="l" marL="401765" indent="-200882" lvl="1">
              <a:lnSpc>
                <a:spcPts val="2664"/>
              </a:lnSpc>
            </a:pPr>
          </a:p>
          <a:p>
            <a:pPr algn="l" marL="401765" indent="-200882" lvl="1">
              <a:lnSpc>
                <a:spcPts val="2664"/>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DAG5vEHjyJM</dc:identifier>
  <dcterms:modified xsi:type="dcterms:W3CDTF">2011-08-01T06:04:30Z</dcterms:modified>
  <cp:revision>1</cp:revision>
  <dc:title>Addysg Sesiwn 6</dc:title>
</cp:coreProperties>
</file>