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9"/>
  </p:notesMasterIdLst>
  <p:handoutMasterIdLst>
    <p:handoutMasterId r:id="rId20"/>
  </p:handoutMasterIdLst>
  <p:sldIdLst>
    <p:sldId id="1497" r:id="rId5"/>
    <p:sldId id="1514" r:id="rId6"/>
    <p:sldId id="1499" r:id="rId7"/>
    <p:sldId id="1515" r:id="rId8"/>
    <p:sldId id="1516" r:id="rId9"/>
    <p:sldId id="1500" r:id="rId10"/>
    <p:sldId id="1502" r:id="rId11"/>
    <p:sldId id="1517" r:id="rId12"/>
    <p:sldId id="1518" r:id="rId13"/>
    <p:sldId id="1511" r:id="rId14"/>
    <p:sldId id="1512" r:id="rId15"/>
    <p:sldId id="1520" r:id="rId16"/>
    <p:sldId id="1521" r:id="rId17"/>
    <p:sldId id="151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1E2E37-4569-9D3C-45C1-57C7D22CE525}" v="3056" dt="2026-03-28T19:30:58.009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079" autoAdjust="0"/>
  </p:normalViewPr>
  <p:slideViewPr>
    <p:cSldViewPr snapToGrid="0">
      <p:cViewPr>
        <p:scale>
          <a:sx n="100" d="100"/>
          <a:sy n="100" d="100"/>
        </p:scale>
        <p:origin x="-82" y="-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2948C9-56F3-4D51-838F-7338D968F2CD}" type="doc">
      <dgm:prSet loTypeId="urn:microsoft.com/office/officeart/2005/8/layout/h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D11CA5-63FF-4CC9-8329-1DA5EBA674BC}">
      <dgm:prSet phldrT="[Text]" phldr="0" custT="1"/>
      <dgm:spPr/>
      <dgm:t>
        <a:bodyPr/>
        <a:lstStyle/>
        <a:p>
          <a:pPr rtl="0"/>
          <a:r>
            <a:rPr lang="en-GB" dirty="0">
              <a:latin typeface="Lora"/>
            </a:rPr>
            <a:t>30% </a:t>
          </a:r>
          <a:r>
            <a:rPr lang="en-GB" sz="1800" dirty="0">
              <a:latin typeface="Lora"/>
            </a:rPr>
            <a:t>Decline in in-store sales</a:t>
          </a:r>
          <a:endParaRPr lang="en-GB" sz="1400" dirty="0"/>
        </a:p>
      </dgm:t>
    </dgm:pt>
    <dgm:pt modelId="{9D9814AA-0B08-432C-847B-CECD47E5D564}" type="parTrans" cxnId="{849B9BE0-5AC5-440C-AF09-F32C53CA22F9}">
      <dgm:prSet/>
      <dgm:spPr/>
      <dgm:t>
        <a:bodyPr/>
        <a:lstStyle/>
        <a:p>
          <a:endParaRPr lang="en-GB"/>
        </a:p>
      </dgm:t>
    </dgm:pt>
    <dgm:pt modelId="{53C87DE3-B3D4-49EA-928B-CB66E654B90A}" type="sibTrans" cxnId="{849B9BE0-5AC5-440C-AF09-F32C53CA22F9}">
      <dgm:prSet/>
      <dgm:spPr/>
      <dgm:t>
        <a:bodyPr/>
        <a:lstStyle/>
        <a:p>
          <a:endParaRPr lang="en-GB"/>
        </a:p>
      </dgm:t>
    </dgm:pt>
    <dgm:pt modelId="{3FA1B95A-9267-41F6-998E-48C0C27F279F}">
      <dgm:prSet phldrT="[Text]" phldr="0" custT="1"/>
      <dgm:spPr/>
      <dgm:t>
        <a:bodyPr/>
        <a:lstStyle/>
        <a:p>
          <a:pPr rtl="0"/>
          <a:r>
            <a:rPr lang="en-GB" sz="1400" dirty="0">
              <a:latin typeface="Lora"/>
            </a:rPr>
            <a:t>Rising operational costs</a:t>
          </a:r>
          <a:endParaRPr lang="en-GB" sz="1400" dirty="0"/>
        </a:p>
      </dgm:t>
    </dgm:pt>
    <dgm:pt modelId="{EFA49E35-98D0-4BFC-A6D7-A2D4DC8188B3}" type="parTrans" cxnId="{74C18B12-94F0-4DAD-90E9-B89780ED2AC3}">
      <dgm:prSet/>
      <dgm:spPr/>
      <dgm:t>
        <a:bodyPr/>
        <a:lstStyle/>
        <a:p>
          <a:endParaRPr lang="en-GB"/>
        </a:p>
      </dgm:t>
    </dgm:pt>
    <dgm:pt modelId="{69473E37-D419-4C84-A714-A30C2EE7560D}" type="sibTrans" cxnId="{74C18B12-94F0-4DAD-90E9-B89780ED2AC3}">
      <dgm:prSet/>
      <dgm:spPr/>
      <dgm:t>
        <a:bodyPr/>
        <a:lstStyle/>
        <a:p>
          <a:endParaRPr lang="en-GB"/>
        </a:p>
      </dgm:t>
    </dgm:pt>
    <dgm:pt modelId="{4895616D-C564-4657-B109-A0C98020E140}">
      <dgm:prSet phldrT="[Text]" phldr="0" custT="1"/>
      <dgm:spPr/>
      <dgm:t>
        <a:bodyPr/>
        <a:lstStyle/>
        <a:p>
          <a:pPr rtl="0"/>
          <a:r>
            <a:rPr lang="en-GB" sz="1400" dirty="0">
              <a:latin typeface="Lora"/>
            </a:rPr>
            <a:t>Increased online competition</a:t>
          </a:r>
          <a:endParaRPr lang="en-GB" sz="1400" dirty="0"/>
        </a:p>
      </dgm:t>
    </dgm:pt>
    <dgm:pt modelId="{31E51237-0AB5-40AC-BDC9-C5E84801B08B}" type="parTrans" cxnId="{BA9BD1B3-1F0E-4DD4-84DE-5170D413D2C6}">
      <dgm:prSet/>
      <dgm:spPr/>
      <dgm:t>
        <a:bodyPr/>
        <a:lstStyle/>
        <a:p>
          <a:endParaRPr lang="en-GB"/>
        </a:p>
      </dgm:t>
    </dgm:pt>
    <dgm:pt modelId="{5E7B15B4-925E-4A07-9B94-29FF9828328C}" type="sibTrans" cxnId="{BA9BD1B3-1F0E-4DD4-84DE-5170D413D2C6}">
      <dgm:prSet/>
      <dgm:spPr/>
      <dgm:t>
        <a:bodyPr/>
        <a:lstStyle/>
        <a:p>
          <a:endParaRPr lang="en-GB"/>
        </a:p>
      </dgm:t>
    </dgm:pt>
    <dgm:pt modelId="{FD8C404A-B7EA-4D03-A151-735859D4F862}">
      <dgm:prSet phldrT="[Text]" phldr="0" custT="1"/>
      <dgm:spPr/>
      <dgm:t>
        <a:bodyPr/>
        <a:lstStyle/>
        <a:p>
          <a:pPr rtl="0"/>
          <a:r>
            <a:rPr lang="en-GB" sz="1400" dirty="0">
              <a:latin typeface="Lora"/>
            </a:rPr>
            <a:t>Reduced foot </a:t>
          </a:r>
          <a:r>
            <a:rPr lang="en-GB" sz="1400">
              <a:latin typeface="Lora"/>
            </a:rPr>
            <a:t>traffic</a:t>
          </a:r>
          <a:endParaRPr lang="en-GB" sz="1400" dirty="0"/>
        </a:p>
      </dgm:t>
    </dgm:pt>
    <dgm:pt modelId="{D5D9F92D-A8BB-4317-9ECD-5F0A14FF42ED}" type="parTrans" cxnId="{19C4EC14-E27F-40E3-8680-AC20A1B638AE}">
      <dgm:prSet/>
      <dgm:spPr/>
      <dgm:t>
        <a:bodyPr/>
        <a:lstStyle/>
        <a:p>
          <a:endParaRPr lang="en-GB"/>
        </a:p>
      </dgm:t>
    </dgm:pt>
    <dgm:pt modelId="{326FC8DB-0D02-4574-AE78-DE7C07B5DFDE}" type="sibTrans" cxnId="{19C4EC14-E27F-40E3-8680-AC20A1B638AE}">
      <dgm:prSet/>
      <dgm:spPr/>
      <dgm:t>
        <a:bodyPr/>
        <a:lstStyle/>
        <a:p>
          <a:endParaRPr lang="en-GB"/>
        </a:p>
      </dgm:t>
    </dgm:pt>
    <dgm:pt modelId="{586FBD72-F2C8-4EC7-8971-50F6AF03405C}" type="pres">
      <dgm:prSet presAssocID="{A02948C9-56F3-4D51-838F-7338D968F2CD}" presName="composite" presStyleCnt="0">
        <dgm:presLayoutVars>
          <dgm:chMax val="1"/>
          <dgm:dir/>
          <dgm:resizeHandles val="exact"/>
        </dgm:presLayoutVars>
      </dgm:prSet>
      <dgm:spPr/>
    </dgm:pt>
    <dgm:pt modelId="{8C29206C-DCBC-45F9-9C7D-B75BFA523485}" type="pres">
      <dgm:prSet presAssocID="{18D11CA5-63FF-4CC9-8329-1DA5EBA674BC}" presName="roof" presStyleLbl="dkBgShp" presStyleIdx="0" presStyleCnt="2"/>
      <dgm:spPr/>
    </dgm:pt>
    <dgm:pt modelId="{B0A93FF7-B6E5-4ABB-BE65-4136D2E3277A}" type="pres">
      <dgm:prSet presAssocID="{18D11CA5-63FF-4CC9-8329-1DA5EBA674BC}" presName="pillars" presStyleCnt="0"/>
      <dgm:spPr/>
    </dgm:pt>
    <dgm:pt modelId="{37AE8B6A-1F0B-4796-AB85-D209952BC068}" type="pres">
      <dgm:prSet presAssocID="{18D11CA5-63FF-4CC9-8329-1DA5EBA674BC}" presName="pillar1" presStyleLbl="node1" presStyleIdx="0" presStyleCnt="3">
        <dgm:presLayoutVars>
          <dgm:bulletEnabled val="1"/>
        </dgm:presLayoutVars>
      </dgm:prSet>
      <dgm:spPr/>
    </dgm:pt>
    <dgm:pt modelId="{5439D1CB-E8AE-43AD-B953-313C712656FC}" type="pres">
      <dgm:prSet presAssocID="{4895616D-C564-4657-B109-A0C98020E140}" presName="pillarX" presStyleLbl="node1" presStyleIdx="1" presStyleCnt="3">
        <dgm:presLayoutVars>
          <dgm:bulletEnabled val="1"/>
        </dgm:presLayoutVars>
      </dgm:prSet>
      <dgm:spPr/>
    </dgm:pt>
    <dgm:pt modelId="{746725C8-B220-4CF1-97EA-9EEA12F00175}" type="pres">
      <dgm:prSet presAssocID="{FD8C404A-B7EA-4D03-A151-735859D4F862}" presName="pillarX" presStyleLbl="node1" presStyleIdx="2" presStyleCnt="3">
        <dgm:presLayoutVars>
          <dgm:bulletEnabled val="1"/>
        </dgm:presLayoutVars>
      </dgm:prSet>
      <dgm:spPr/>
    </dgm:pt>
    <dgm:pt modelId="{7FCE4CA6-7F59-4325-8952-31ADA49337BE}" type="pres">
      <dgm:prSet presAssocID="{18D11CA5-63FF-4CC9-8329-1DA5EBA674BC}" presName="base" presStyleLbl="dkBgShp" presStyleIdx="1" presStyleCnt="2"/>
      <dgm:spPr/>
    </dgm:pt>
  </dgm:ptLst>
  <dgm:cxnLst>
    <dgm:cxn modelId="{4FB2E10E-ECE1-4B67-9937-867CDC3B38F5}" type="presOf" srcId="{FD8C404A-B7EA-4D03-A151-735859D4F862}" destId="{746725C8-B220-4CF1-97EA-9EEA12F00175}" srcOrd="0" destOrd="0" presId="urn:microsoft.com/office/officeart/2005/8/layout/hList3"/>
    <dgm:cxn modelId="{74C18B12-94F0-4DAD-90E9-B89780ED2AC3}" srcId="{18D11CA5-63FF-4CC9-8329-1DA5EBA674BC}" destId="{3FA1B95A-9267-41F6-998E-48C0C27F279F}" srcOrd="0" destOrd="0" parTransId="{EFA49E35-98D0-4BFC-A6D7-A2D4DC8188B3}" sibTransId="{69473E37-D419-4C84-A714-A30C2EE7560D}"/>
    <dgm:cxn modelId="{19C4EC14-E27F-40E3-8680-AC20A1B638AE}" srcId="{18D11CA5-63FF-4CC9-8329-1DA5EBA674BC}" destId="{FD8C404A-B7EA-4D03-A151-735859D4F862}" srcOrd="2" destOrd="0" parTransId="{D5D9F92D-A8BB-4317-9ECD-5F0A14FF42ED}" sibTransId="{326FC8DB-0D02-4574-AE78-DE7C07B5DFDE}"/>
    <dgm:cxn modelId="{920F5272-FA2E-4EAD-96D8-D049214356BA}" type="presOf" srcId="{A02948C9-56F3-4D51-838F-7338D968F2CD}" destId="{586FBD72-F2C8-4EC7-8971-50F6AF03405C}" srcOrd="0" destOrd="0" presId="urn:microsoft.com/office/officeart/2005/8/layout/hList3"/>
    <dgm:cxn modelId="{9CAD8583-D6B7-431E-88C7-4850E5705B4D}" type="presOf" srcId="{18D11CA5-63FF-4CC9-8329-1DA5EBA674BC}" destId="{8C29206C-DCBC-45F9-9C7D-B75BFA523485}" srcOrd="0" destOrd="0" presId="urn:microsoft.com/office/officeart/2005/8/layout/hList3"/>
    <dgm:cxn modelId="{E0DD538A-9AE3-41CC-8620-D5B09040691E}" type="presOf" srcId="{3FA1B95A-9267-41F6-998E-48C0C27F279F}" destId="{37AE8B6A-1F0B-4796-AB85-D209952BC068}" srcOrd="0" destOrd="0" presId="urn:microsoft.com/office/officeart/2005/8/layout/hList3"/>
    <dgm:cxn modelId="{E28A5699-74CC-40E8-993F-5CF89A4F920C}" type="presOf" srcId="{4895616D-C564-4657-B109-A0C98020E140}" destId="{5439D1CB-E8AE-43AD-B953-313C712656FC}" srcOrd="0" destOrd="0" presId="urn:microsoft.com/office/officeart/2005/8/layout/hList3"/>
    <dgm:cxn modelId="{BA9BD1B3-1F0E-4DD4-84DE-5170D413D2C6}" srcId="{18D11CA5-63FF-4CC9-8329-1DA5EBA674BC}" destId="{4895616D-C564-4657-B109-A0C98020E140}" srcOrd="1" destOrd="0" parTransId="{31E51237-0AB5-40AC-BDC9-C5E84801B08B}" sibTransId="{5E7B15B4-925E-4A07-9B94-29FF9828328C}"/>
    <dgm:cxn modelId="{849B9BE0-5AC5-440C-AF09-F32C53CA22F9}" srcId="{A02948C9-56F3-4D51-838F-7338D968F2CD}" destId="{18D11CA5-63FF-4CC9-8329-1DA5EBA674BC}" srcOrd="0" destOrd="0" parTransId="{9D9814AA-0B08-432C-847B-CECD47E5D564}" sibTransId="{53C87DE3-B3D4-49EA-928B-CB66E654B90A}"/>
    <dgm:cxn modelId="{8D3DC296-86E4-4839-9923-63A409B450FC}" type="presParOf" srcId="{586FBD72-F2C8-4EC7-8971-50F6AF03405C}" destId="{8C29206C-DCBC-45F9-9C7D-B75BFA523485}" srcOrd="0" destOrd="0" presId="urn:microsoft.com/office/officeart/2005/8/layout/hList3"/>
    <dgm:cxn modelId="{EDED60A7-643F-46EA-8842-EB72D16C8C84}" type="presParOf" srcId="{586FBD72-F2C8-4EC7-8971-50F6AF03405C}" destId="{B0A93FF7-B6E5-4ABB-BE65-4136D2E3277A}" srcOrd="1" destOrd="0" presId="urn:microsoft.com/office/officeart/2005/8/layout/hList3"/>
    <dgm:cxn modelId="{D479421C-5D06-455A-8873-58B65992508B}" type="presParOf" srcId="{B0A93FF7-B6E5-4ABB-BE65-4136D2E3277A}" destId="{37AE8B6A-1F0B-4796-AB85-D209952BC068}" srcOrd="0" destOrd="0" presId="urn:microsoft.com/office/officeart/2005/8/layout/hList3"/>
    <dgm:cxn modelId="{EC098936-A2A5-43CC-A5E4-79CEEACEBEEF}" type="presParOf" srcId="{B0A93FF7-B6E5-4ABB-BE65-4136D2E3277A}" destId="{5439D1CB-E8AE-43AD-B953-313C712656FC}" srcOrd="1" destOrd="0" presId="urn:microsoft.com/office/officeart/2005/8/layout/hList3"/>
    <dgm:cxn modelId="{19A5E609-061C-4CC4-9E31-4D764171D1D9}" type="presParOf" srcId="{B0A93FF7-B6E5-4ABB-BE65-4136D2E3277A}" destId="{746725C8-B220-4CF1-97EA-9EEA12F00175}" srcOrd="2" destOrd="0" presId="urn:microsoft.com/office/officeart/2005/8/layout/hList3"/>
    <dgm:cxn modelId="{49A477FA-2752-4DBE-89D7-17134493131D}" type="presParOf" srcId="{586FBD72-F2C8-4EC7-8971-50F6AF03405C}" destId="{7FCE4CA6-7F59-4325-8952-31ADA49337BE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3E9583-3240-467B-B9B8-DEF41279D44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739EB2-6617-4D9C-92A3-397574B9767F}">
      <dgm:prSet phldrT="[Text]" phldr="0" custT="1"/>
      <dgm:spPr/>
      <dgm:t>
        <a:bodyPr/>
        <a:lstStyle/>
        <a:p>
          <a:pPr rtl="0"/>
          <a:r>
            <a:rPr lang="en-GB" sz="1800" dirty="0">
              <a:latin typeface="Lora"/>
            </a:rPr>
            <a:t>People: Lack of digital skills</a:t>
          </a:r>
          <a:endParaRPr lang="en-GB" sz="1800" dirty="0"/>
        </a:p>
      </dgm:t>
    </dgm:pt>
    <dgm:pt modelId="{93902513-F0C7-4B2B-BC8E-4F2DB3D20741}" type="parTrans" cxnId="{6BCB0EAA-3BAF-4080-A697-D5FDA44AAF21}">
      <dgm:prSet/>
      <dgm:spPr/>
      <dgm:t>
        <a:bodyPr/>
        <a:lstStyle/>
        <a:p>
          <a:endParaRPr lang="en-GB"/>
        </a:p>
      </dgm:t>
    </dgm:pt>
    <dgm:pt modelId="{64F4C7DC-2E47-44E1-9886-551394926D62}" type="sibTrans" cxnId="{6BCB0EAA-3BAF-4080-A697-D5FDA44AAF21}">
      <dgm:prSet/>
      <dgm:spPr/>
      <dgm:t>
        <a:bodyPr/>
        <a:lstStyle/>
        <a:p>
          <a:endParaRPr lang="en-GB"/>
        </a:p>
      </dgm:t>
    </dgm:pt>
    <dgm:pt modelId="{E879730E-5D56-44A3-B8DF-1A4270A7AAD4}">
      <dgm:prSet phldrT="[Text]" phldr="0" custT="1"/>
      <dgm:spPr/>
      <dgm:t>
        <a:bodyPr/>
        <a:lstStyle/>
        <a:p>
          <a:pPr rtl="0"/>
          <a:r>
            <a:rPr lang="en-GB" sz="1800" dirty="0">
              <a:latin typeface="Lora"/>
            </a:rPr>
            <a:t>Process: No delivery system</a:t>
          </a:r>
          <a:endParaRPr lang="en-GB" sz="1800" dirty="0"/>
        </a:p>
      </dgm:t>
    </dgm:pt>
    <dgm:pt modelId="{14865021-8C7B-4833-B1EC-667F8C8D93FB}" type="parTrans" cxnId="{76B528D5-CC43-4E16-8E24-3253C1D22C0F}">
      <dgm:prSet/>
      <dgm:spPr/>
      <dgm:t>
        <a:bodyPr/>
        <a:lstStyle/>
        <a:p>
          <a:endParaRPr lang="en-GB"/>
        </a:p>
      </dgm:t>
    </dgm:pt>
    <dgm:pt modelId="{E511760D-B502-496F-8971-1B23A4091FCD}" type="sibTrans" cxnId="{76B528D5-CC43-4E16-8E24-3253C1D22C0F}">
      <dgm:prSet/>
      <dgm:spPr/>
      <dgm:t>
        <a:bodyPr/>
        <a:lstStyle/>
        <a:p>
          <a:endParaRPr lang="en-GB"/>
        </a:p>
      </dgm:t>
    </dgm:pt>
    <dgm:pt modelId="{866FE834-6201-430F-B847-6FE34796988E}">
      <dgm:prSet phldrT="[Text]" phldr="0"/>
      <dgm:spPr/>
      <dgm:t>
        <a:bodyPr/>
        <a:lstStyle/>
        <a:p>
          <a:pPr rtl="0"/>
          <a:r>
            <a:rPr lang="en-GB" sz="1200" dirty="0">
              <a:latin typeface="Lora"/>
            </a:rPr>
            <a:t>Technology: Poor website</a:t>
          </a:r>
          <a:endParaRPr lang="en-GB" sz="1200" dirty="0"/>
        </a:p>
      </dgm:t>
    </dgm:pt>
    <dgm:pt modelId="{EA0FBBFD-FCA1-4266-985F-36E24ECC2239}" type="parTrans" cxnId="{2CF23B23-279A-4AC3-820D-78E85068E252}">
      <dgm:prSet/>
      <dgm:spPr/>
      <dgm:t>
        <a:bodyPr/>
        <a:lstStyle/>
        <a:p>
          <a:endParaRPr lang="en-GB"/>
        </a:p>
      </dgm:t>
    </dgm:pt>
    <dgm:pt modelId="{0CADBE33-0BEA-437F-9A99-E4A4C2D23244}" type="sibTrans" cxnId="{2CF23B23-279A-4AC3-820D-78E85068E252}">
      <dgm:prSet/>
      <dgm:spPr/>
      <dgm:t>
        <a:bodyPr/>
        <a:lstStyle/>
        <a:p>
          <a:endParaRPr lang="en-GB"/>
        </a:p>
      </dgm:t>
    </dgm:pt>
    <dgm:pt modelId="{0500FDC7-AD11-4386-8C6C-CDC3866B4954}">
      <dgm:prSet phldrT="[Text]" phldr="0"/>
      <dgm:spPr/>
      <dgm:t>
        <a:bodyPr/>
        <a:lstStyle/>
        <a:p>
          <a:pPr rtl="0"/>
          <a:r>
            <a:rPr lang="en-GB" dirty="0">
              <a:latin typeface="Lora"/>
            </a:rPr>
            <a:t>Environment: Less foot </a:t>
          </a:r>
          <a:r>
            <a:rPr lang="en-GB">
              <a:latin typeface="Lora"/>
            </a:rPr>
            <a:t>traffic</a:t>
          </a:r>
          <a:endParaRPr lang="en-GB" dirty="0"/>
        </a:p>
      </dgm:t>
    </dgm:pt>
    <dgm:pt modelId="{83618963-884E-4B9F-B78D-F5B863AB2443}" type="parTrans" cxnId="{22EA3A30-18B0-4B05-A425-39C590A0D901}">
      <dgm:prSet/>
      <dgm:spPr/>
      <dgm:t>
        <a:bodyPr/>
        <a:lstStyle/>
        <a:p>
          <a:endParaRPr lang="en-GB"/>
        </a:p>
      </dgm:t>
    </dgm:pt>
    <dgm:pt modelId="{B50B24C6-6DB1-4789-BED6-CBC0E8D87CD0}" type="sibTrans" cxnId="{22EA3A30-18B0-4B05-A425-39C590A0D901}">
      <dgm:prSet/>
      <dgm:spPr/>
      <dgm:t>
        <a:bodyPr/>
        <a:lstStyle/>
        <a:p>
          <a:endParaRPr lang="en-GB"/>
        </a:p>
      </dgm:t>
    </dgm:pt>
    <dgm:pt modelId="{F13911D5-60DB-4ABD-B4F3-E76125D799EA}">
      <dgm:prSet phldrT="[Text]" phldr="0"/>
      <dgm:spPr/>
      <dgm:t>
        <a:bodyPr/>
        <a:lstStyle/>
        <a:p>
          <a:pPr rtl="0"/>
          <a:r>
            <a:rPr lang="en-GB">
              <a:latin typeface="Lora"/>
            </a:rPr>
            <a:t>Competition: Strong rivals</a:t>
          </a:r>
          <a:endParaRPr lang="en-GB"/>
        </a:p>
      </dgm:t>
    </dgm:pt>
    <dgm:pt modelId="{7156FDDA-4302-4559-AA4F-E8F1F2100173}" type="parTrans" cxnId="{E33165A1-0817-4848-A579-5783637E7951}">
      <dgm:prSet/>
      <dgm:spPr/>
      <dgm:t>
        <a:bodyPr/>
        <a:lstStyle/>
        <a:p>
          <a:endParaRPr lang="en-GB"/>
        </a:p>
      </dgm:t>
    </dgm:pt>
    <dgm:pt modelId="{323265E7-8F48-4FAC-8E74-D4BE1EEBF1D1}" type="sibTrans" cxnId="{E33165A1-0817-4848-A579-5783637E7951}">
      <dgm:prSet/>
      <dgm:spPr/>
      <dgm:t>
        <a:bodyPr/>
        <a:lstStyle/>
        <a:p>
          <a:endParaRPr lang="en-GB"/>
        </a:p>
      </dgm:t>
    </dgm:pt>
    <dgm:pt modelId="{48B2C0E9-F545-4AD3-9983-333E9E4E8559}">
      <dgm:prSet phldr="0"/>
      <dgm:spPr/>
      <dgm:t>
        <a:bodyPr/>
        <a:lstStyle/>
        <a:p>
          <a:pPr rtl="0"/>
          <a:r>
            <a:rPr lang="en-GB" dirty="0">
              <a:latin typeface="Lora"/>
            </a:rPr>
            <a:t>Cost: Rising </a:t>
          </a:r>
          <a:r>
            <a:rPr lang="en-GB">
              <a:latin typeface="Lora"/>
            </a:rPr>
            <a:t>expenses</a:t>
          </a:r>
          <a:endParaRPr lang="en-GB" dirty="0">
            <a:latin typeface="Lora"/>
          </a:endParaRPr>
        </a:p>
      </dgm:t>
    </dgm:pt>
    <dgm:pt modelId="{D5CE0538-F28C-4B3B-A187-8FD51965B368}" type="parTrans" cxnId="{51A1618D-7038-4CD7-85F1-7A84966EACCC}">
      <dgm:prSet/>
      <dgm:spPr/>
    </dgm:pt>
    <dgm:pt modelId="{EF625352-78D5-46AD-8C51-D9343BD9F3F6}" type="sibTrans" cxnId="{51A1618D-7038-4CD7-85F1-7A84966EACCC}">
      <dgm:prSet/>
      <dgm:spPr/>
    </dgm:pt>
    <dgm:pt modelId="{BEC2AB94-6A5E-4C73-BFDF-22FF2F4CE399}" type="pres">
      <dgm:prSet presAssocID="{C33E9583-3240-467B-B9B8-DEF41279D44E}" presName="diagram" presStyleCnt="0">
        <dgm:presLayoutVars>
          <dgm:dir/>
          <dgm:resizeHandles val="exact"/>
        </dgm:presLayoutVars>
      </dgm:prSet>
      <dgm:spPr/>
    </dgm:pt>
    <dgm:pt modelId="{B6B0E3ED-901C-4FDE-A54C-F73C0F9CD185}" type="pres">
      <dgm:prSet presAssocID="{DD739EB2-6617-4D9C-92A3-397574B9767F}" presName="node" presStyleLbl="node1" presStyleIdx="0" presStyleCnt="6">
        <dgm:presLayoutVars>
          <dgm:bulletEnabled val="1"/>
        </dgm:presLayoutVars>
      </dgm:prSet>
      <dgm:spPr/>
    </dgm:pt>
    <dgm:pt modelId="{900DA200-A693-408C-9EF1-124BB080590F}" type="pres">
      <dgm:prSet presAssocID="{64F4C7DC-2E47-44E1-9886-551394926D62}" presName="sibTrans" presStyleCnt="0"/>
      <dgm:spPr/>
    </dgm:pt>
    <dgm:pt modelId="{66BB84C8-936F-4543-9362-4072B7A107ED}" type="pres">
      <dgm:prSet presAssocID="{E879730E-5D56-44A3-B8DF-1A4270A7AAD4}" presName="node" presStyleLbl="node1" presStyleIdx="1" presStyleCnt="6">
        <dgm:presLayoutVars>
          <dgm:bulletEnabled val="1"/>
        </dgm:presLayoutVars>
      </dgm:prSet>
      <dgm:spPr/>
    </dgm:pt>
    <dgm:pt modelId="{367785BA-37A5-46EF-A4B3-287778B64AE1}" type="pres">
      <dgm:prSet presAssocID="{E511760D-B502-496F-8971-1B23A4091FCD}" presName="sibTrans" presStyleCnt="0"/>
      <dgm:spPr/>
    </dgm:pt>
    <dgm:pt modelId="{E90F4AE2-B317-481E-BFA2-9F0FBD0C4E81}" type="pres">
      <dgm:prSet presAssocID="{866FE834-6201-430F-B847-6FE34796988E}" presName="node" presStyleLbl="node1" presStyleIdx="2" presStyleCnt="6">
        <dgm:presLayoutVars>
          <dgm:bulletEnabled val="1"/>
        </dgm:presLayoutVars>
      </dgm:prSet>
      <dgm:spPr/>
    </dgm:pt>
    <dgm:pt modelId="{A0F62CA7-9E36-42B3-A146-5CBD3DB226C3}" type="pres">
      <dgm:prSet presAssocID="{0CADBE33-0BEA-437F-9A99-E4A4C2D23244}" presName="sibTrans" presStyleCnt="0"/>
      <dgm:spPr/>
    </dgm:pt>
    <dgm:pt modelId="{AD33C175-F84C-44BF-9755-2AFF98DDC063}" type="pres">
      <dgm:prSet presAssocID="{0500FDC7-AD11-4386-8C6C-CDC3866B4954}" presName="node" presStyleLbl="node1" presStyleIdx="3" presStyleCnt="6">
        <dgm:presLayoutVars>
          <dgm:bulletEnabled val="1"/>
        </dgm:presLayoutVars>
      </dgm:prSet>
      <dgm:spPr/>
    </dgm:pt>
    <dgm:pt modelId="{A04C50C1-CAC7-4ECA-8D1A-C5371F75BED0}" type="pres">
      <dgm:prSet presAssocID="{B50B24C6-6DB1-4789-BED6-CBC0E8D87CD0}" presName="sibTrans" presStyleCnt="0"/>
      <dgm:spPr/>
    </dgm:pt>
    <dgm:pt modelId="{142A36B3-1D04-447B-9195-A7236EBD32A9}" type="pres">
      <dgm:prSet presAssocID="{F13911D5-60DB-4ABD-B4F3-E76125D799EA}" presName="node" presStyleLbl="node1" presStyleIdx="4" presStyleCnt="6">
        <dgm:presLayoutVars>
          <dgm:bulletEnabled val="1"/>
        </dgm:presLayoutVars>
      </dgm:prSet>
      <dgm:spPr/>
    </dgm:pt>
    <dgm:pt modelId="{D62BB8B6-2633-46AF-B5E6-B69960970721}" type="pres">
      <dgm:prSet presAssocID="{323265E7-8F48-4FAC-8E74-D4BE1EEBF1D1}" presName="sibTrans" presStyleCnt="0"/>
      <dgm:spPr/>
    </dgm:pt>
    <dgm:pt modelId="{C76B8E1D-6FE4-40D2-8D8C-5A23D715FDE1}" type="pres">
      <dgm:prSet presAssocID="{48B2C0E9-F545-4AD3-9983-333E9E4E8559}" presName="node" presStyleLbl="node1" presStyleIdx="5" presStyleCnt="6">
        <dgm:presLayoutVars>
          <dgm:bulletEnabled val="1"/>
        </dgm:presLayoutVars>
      </dgm:prSet>
      <dgm:spPr/>
    </dgm:pt>
  </dgm:ptLst>
  <dgm:cxnLst>
    <dgm:cxn modelId="{7BBBE514-E34A-4BFB-9EB8-8609CE98EEB2}" type="presOf" srcId="{DD739EB2-6617-4D9C-92A3-397574B9767F}" destId="{B6B0E3ED-901C-4FDE-A54C-F73C0F9CD185}" srcOrd="0" destOrd="0" presId="urn:microsoft.com/office/officeart/2005/8/layout/default"/>
    <dgm:cxn modelId="{2CF23B23-279A-4AC3-820D-78E85068E252}" srcId="{C33E9583-3240-467B-B9B8-DEF41279D44E}" destId="{866FE834-6201-430F-B847-6FE34796988E}" srcOrd="2" destOrd="0" parTransId="{EA0FBBFD-FCA1-4266-985F-36E24ECC2239}" sibTransId="{0CADBE33-0BEA-437F-9A99-E4A4C2D23244}"/>
    <dgm:cxn modelId="{22EA3A30-18B0-4B05-A425-39C590A0D901}" srcId="{C33E9583-3240-467B-B9B8-DEF41279D44E}" destId="{0500FDC7-AD11-4386-8C6C-CDC3866B4954}" srcOrd="3" destOrd="0" parTransId="{83618963-884E-4B9F-B78D-F5B863AB2443}" sibTransId="{B50B24C6-6DB1-4789-BED6-CBC0E8D87CD0}"/>
    <dgm:cxn modelId="{F5177F49-D261-4421-85B9-8F456FCD935D}" type="presOf" srcId="{866FE834-6201-430F-B847-6FE34796988E}" destId="{E90F4AE2-B317-481E-BFA2-9F0FBD0C4E81}" srcOrd="0" destOrd="0" presId="urn:microsoft.com/office/officeart/2005/8/layout/default"/>
    <dgm:cxn modelId="{09F77C55-5F3C-48B8-820E-B8E251B70B79}" type="presOf" srcId="{F13911D5-60DB-4ABD-B4F3-E76125D799EA}" destId="{142A36B3-1D04-447B-9195-A7236EBD32A9}" srcOrd="0" destOrd="0" presId="urn:microsoft.com/office/officeart/2005/8/layout/default"/>
    <dgm:cxn modelId="{51A1618D-7038-4CD7-85F1-7A84966EACCC}" srcId="{C33E9583-3240-467B-B9B8-DEF41279D44E}" destId="{48B2C0E9-F545-4AD3-9983-333E9E4E8559}" srcOrd="5" destOrd="0" parTransId="{D5CE0538-F28C-4B3B-A187-8FD51965B368}" sibTransId="{EF625352-78D5-46AD-8C51-D9343BD9F3F6}"/>
    <dgm:cxn modelId="{BBE41191-6C8E-444A-B3A2-FA4897761FCB}" type="presOf" srcId="{C33E9583-3240-467B-B9B8-DEF41279D44E}" destId="{BEC2AB94-6A5E-4C73-BFDF-22FF2F4CE399}" srcOrd="0" destOrd="0" presId="urn:microsoft.com/office/officeart/2005/8/layout/default"/>
    <dgm:cxn modelId="{8A8FAD9E-C725-4AE5-8CE6-284F79D7EC03}" type="presOf" srcId="{48B2C0E9-F545-4AD3-9983-333E9E4E8559}" destId="{C76B8E1D-6FE4-40D2-8D8C-5A23D715FDE1}" srcOrd="0" destOrd="0" presId="urn:microsoft.com/office/officeart/2005/8/layout/default"/>
    <dgm:cxn modelId="{E33165A1-0817-4848-A579-5783637E7951}" srcId="{C33E9583-3240-467B-B9B8-DEF41279D44E}" destId="{F13911D5-60DB-4ABD-B4F3-E76125D799EA}" srcOrd="4" destOrd="0" parTransId="{7156FDDA-4302-4559-AA4F-E8F1F2100173}" sibTransId="{323265E7-8F48-4FAC-8E74-D4BE1EEBF1D1}"/>
    <dgm:cxn modelId="{5DCBBAA2-160C-402E-8E7E-3CDC9BBD5F98}" type="presOf" srcId="{E879730E-5D56-44A3-B8DF-1A4270A7AAD4}" destId="{66BB84C8-936F-4543-9362-4072B7A107ED}" srcOrd="0" destOrd="0" presId="urn:microsoft.com/office/officeart/2005/8/layout/default"/>
    <dgm:cxn modelId="{6BCB0EAA-3BAF-4080-A697-D5FDA44AAF21}" srcId="{C33E9583-3240-467B-B9B8-DEF41279D44E}" destId="{DD739EB2-6617-4D9C-92A3-397574B9767F}" srcOrd="0" destOrd="0" parTransId="{93902513-F0C7-4B2B-BC8E-4F2DB3D20741}" sibTransId="{64F4C7DC-2E47-44E1-9886-551394926D62}"/>
    <dgm:cxn modelId="{76B528D5-CC43-4E16-8E24-3253C1D22C0F}" srcId="{C33E9583-3240-467B-B9B8-DEF41279D44E}" destId="{E879730E-5D56-44A3-B8DF-1A4270A7AAD4}" srcOrd="1" destOrd="0" parTransId="{14865021-8C7B-4833-B1EC-667F8C8D93FB}" sibTransId="{E511760D-B502-496F-8971-1B23A4091FCD}"/>
    <dgm:cxn modelId="{3C6D30FC-D664-43AC-8759-5F6EB0BCE3EC}" type="presOf" srcId="{0500FDC7-AD11-4386-8C6C-CDC3866B4954}" destId="{AD33C175-F84C-44BF-9755-2AFF98DDC063}" srcOrd="0" destOrd="0" presId="urn:microsoft.com/office/officeart/2005/8/layout/default"/>
    <dgm:cxn modelId="{6A5BC541-9B63-4396-9DC4-BF07067D03C0}" type="presParOf" srcId="{BEC2AB94-6A5E-4C73-BFDF-22FF2F4CE399}" destId="{B6B0E3ED-901C-4FDE-A54C-F73C0F9CD185}" srcOrd="0" destOrd="0" presId="urn:microsoft.com/office/officeart/2005/8/layout/default"/>
    <dgm:cxn modelId="{20518616-FC05-4BE4-8270-02EF623A18E0}" type="presParOf" srcId="{BEC2AB94-6A5E-4C73-BFDF-22FF2F4CE399}" destId="{900DA200-A693-408C-9EF1-124BB080590F}" srcOrd="1" destOrd="0" presId="urn:microsoft.com/office/officeart/2005/8/layout/default"/>
    <dgm:cxn modelId="{AC1D0E5D-BD8C-4FBD-916D-5CA7DBA947C1}" type="presParOf" srcId="{BEC2AB94-6A5E-4C73-BFDF-22FF2F4CE399}" destId="{66BB84C8-936F-4543-9362-4072B7A107ED}" srcOrd="2" destOrd="0" presId="urn:microsoft.com/office/officeart/2005/8/layout/default"/>
    <dgm:cxn modelId="{D1A0C208-03AB-403C-BB06-214560210D74}" type="presParOf" srcId="{BEC2AB94-6A5E-4C73-BFDF-22FF2F4CE399}" destId="{367785BA-37A5-46EF-A4B3-287778B64AE1}" srcOrd="3" destOrd="0" presId="urn:microsoft.com/office/officeart/2005/8/layout/default"/>
    <dgm:cxn modelId="{4135F3E8-2A6D-49F1-BB27-96B3C72F978C}" type="presParOf" srcId="{BEC2AB94-6A5E-4C73-BFDF-22FF2F4CE399}" destId="{E90F4AE2-B317-481E-BFA2-9F0FBD0C4E81}" srcOrd="4" destOrd="0" presId="urn:microsoft.com/office/officeart/2005/8/layout/default"/>
    <dgm:cxn modelId="{A49445BE-86C2-45CA-84C4-7B0AE3AC874C}" type="presParOf" srcId="{BEC2AB94-6A5E-4C73-BFDF-22FF2F4CE399}" destId="{A0F62CA7-9E36-42B3-A146-5CBD3DB226C3}" srcOrd="5" destOrd="0" presId="urn:microsoft.com/office/officeart/2005/8/layout/default"/>
    <dgm:cxn modelId="{A8069A11-A53F-4AA6-A8D3-FFC78D985CCE}" type="presParOf" srcId="{BEC2AB94-6A5E-4C73-BFDF-22FF2F4CE399}" destId="{AD33C175-F84C-44BF-9755-2AFF98DDC063}" srcOrd="6" destOrd="0" presId="urn:microsoft.com/office/officeart/2005/8/layout/default"/>
    <dgm:cxn modelId="{1E02567B-75F2-4F76-BBC7-C8F8D5E2BF2F}" type="presParOf" srcId="{BEC2AB94-6A5E-4C73-BFDF-22FF2F4CE399}" destId="{A04C50C1-CAC7-4ECA-8D1A-C5371F75BED0}" srcOrd="7" destOrd="0" presId="urn:microsoft.com/office/officeart/2005/8/layout/default"/>
    <dgm:cxn modelId="{4BF2F63B-3F95-4D30-A894-430FF97AA1E5}" type="presParOf" srcId="{BEC2AB94-6A5E-4C73-BFDF-22FF2F4CE399}" destId="{142A36B3-1D04-447B-9195-A7236EBD32A9}" srcOrd="8" destOrd="0" presId="urn:microsoft.com/office/officeart/2005/8/layout/default"/>
    <dgm:cxn modelId="{1ED4482A-743B-4635-A9A3-872F531AD031}" type="presParOf" srcId="{BEC2AB94-6A5E-4C73-BFDF-22FF2F4CE399}" destId="{D62BB8B6-2633-46AF-B5E6-B69960970721}" srcOrd="9" destOrd="0" presId="urn:microsoft.com/office/officeart/2005/8/layout/default"/>
    <dgm:cxn modelId="{072A89EE-7C1B-475F-B31A-1E7B3E911A12}" type="presParOf" srcId="{BEC2AB94-6A5E-4C73-BFDF-22FF2F4CE399}" destId="{C76B8E1D-6FE4-40D2-8D8C-5A23D715FDE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29206C-DCBC-45F9-9C7D-B75BFA523485}">
      <dsp:nvSpPr>
        <dsp:cNvPr id="0" name=""/>
        <dsp:cNvSpPr/>
      </dsp:nvSpPr>
      <dsp:spPr>
        <a:xfrm>
          <a:off x="0" y="0"/>
          <a:ext cx="4572000" cy="10972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kern="1200" dirty="0">
              <a:latin typeface="Lora"/>
            </a:rPr>
            <a:t>30% </a:t>
          </a:r>
          <a:r>
            <a:rPr lang="en-GB" sz="1800" kern="1200" dirty="0">
              <a:latin typeface="Lora"/>
            </a:rPr>
            <a:t>Decline in in-store sales</a:t>
          </a:r>
          <a:endParaRPr lang="en-GB" sz="1400" kern="1200" dirty="0"/>
        </a:p>
      </dsp:txBody>
      <dsp:txXfrm>
        <a:off x="0" y="0"/>
        <a:ext cx="4572000" cy="1097280"/>
      </dsp:txXfrm>
    </dsp:sp>
    <dsp:sp modelId="{37AE8B6A-1F0B-4796-AB85-D209952BC068}">
      <dsp:nvSpPr>
        <dsp:cNvPr id="0" name=""/>
        <dsp:cNvSpPr/>
      </dsp:nvSpPr>
      <dsp:spPr>
        <a:xfrm>
          <a:off x="2232" y="1097280"/>
          <a:ext cx="1522511" cy="23042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Lora"/>
            </a:rPr>
            <a:t>Rising operational costs</a:t>
          </a:r>
          <a:endParaRPr lang="en-GB" sz="1400" kern="1200" dirty="0"/>
        </a:p>
      </dsp:txBody>
      <dsp:txXfrm>
        <a:off x="2232" y="1097280"/>
        <a:ext cx="1522511" cy="2304288"/>
      </dsp:txXfrm>
    </dsp:sp>
    <dsp:sp modelId="{5439D1CB-E8AE-43AD-B953-313C712656FC}">
      <dsp:nvSpPr>
        <dsp:cNvPr id="0" name=""/>
        <dsp:cNvSpPr/>
      </dsp:nvSpPr>
      <dsp:spPr>
        <a:xfrm>
          <a:off x="1524744" y="1097280"/>
          <a:ext cx="1522511" cy="23042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Lora"/>
            </a:rPr>
            <a:t>Increased online competition</a:t>
          </a:r>
          <a:endParaRPr lang="en-GB" sz="1400" kern="1200" dirty="0"/>
        </a:p>
      </dsp:txBody>
      <dsp:txXfrm>
        <a:off x="1524744" y="1097280"/>
        <a:ext cx="1522511" cy="2304288"/>
      </dsp:txXfrm>
    </dsp:sp>
    <dsp:sp modelId="{746725C8-B220-4CF1-97EA-9EEA12F00175}">
      <dsp:nvSpPr>
        <dsp:cNvPr id="0" name=""/>
        <dsp:cNvSpPr/>
      </dsp:nvSpPr>
      <dsp:spPr>
        <a:xfrm>
          <a:off x="3047255" y="1097280"/>
          <a:ext cx="1522511" cy="230428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Lora"/>
            </a:rPr>
            <a:t>Reduced foot </a:t>
          </a:r>
          <a:r>
            <a:rPr lang="en-GB" sz="1400" kern="1200">
              <a:latin typeface="Lora"/>
            </a:rPr>
            <a:t>traffic</a:t>
          </a:r>
          <a:endParaRPr lang="en-GB" sz="1400" kern="1200" dirty="0"/>
        </a:p>
      </dsp:txBody>
      <dsp:txXfrm>
        <a:off x="3047255" y="1097280"/>
        <a:ext cx="1522511" cy="2304288"/>
      </dsp:txXfrm>
    </dsp:sp>
    <dsp:sp modelId="{7FCE4CA6-7F59-4325-8952-31ADA49337BE}">
      <dsp:nvSpPr>
        <dsp:cNvPr id="0" name=""/>
        <dsp:cNvSpPr/>
      </dsp:nvSpPr>
      <dsp:spPr>
        <a:xfrm>
          <a:off x="0" y="3401568"/>
          <a:ext cx="4572000" cy="25603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0E3ED-901C-4FDE-A54C-F73C0F9CD185}">
      <dsp:nvSpPr>
        <dsp:cNvPr id="0" name=""/>
        <dsp:cNvSpPr/>
      </dsp:nvSpPr>
      <dsp:spPr>
        <a:xfrm>
          <a:off x="409" y="256430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ora"/>
            </a:rPr>
            <a:t>People: Lack of digital skills</a:t>
          </a:r>
          <a:endParaRPr lang="en-GB" sz="1800" kern="1200" dirty="0"/>
        </a:p>
      </dsp:txBody>
      <dsp:txXfrm>
        <a:off x="409" y="256430"/>
        <a:ext cx="1596181" cy="957708"/>
      </dsp:txXfrm>
    </dsp:sp>
    <dsp:sp modelId="{66BB84C8-936F-4543-9362-4072B7A107ED}">
      <dsp:nvSpPr>
        <dsp:cNvPr id="0" name=""/>
        <dsp:cNvSpPr/>
      </dsp:nvSpPr>
      <dsp:spPr>
        <a:xfrm>
          <a:off x="1756209" y="256430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ora"/>
            </a:rPr>
            <a:t>Process: No delivery system</a:t>
          </a:r>
          <a:endParaRPr lang="en-GB" sz="1800" kern="1200" dirty="0"/>
        </a:p>
      </dsp:txBody>
      <dsp:txXfrm>
        <a:off x="1756209" y="256430"/>
        <a:ext cx="1596181" cy="957708"/>
      </dsp:txXfrm>
    </dsp:sp>
    <dsp:sp modelId="{E90F4AE2-B317-481E-BFA2-9F0FBD0C4E81}">
      <dsp:nvSpPr>
        <dsp:cNvPr id="0" name=""/>
        <dsp:cNvSpPr/>
      </dsp:nvSpPr>
      <dsp:spPr>
        <a:xfrm>
          <a:off x="409" y="1373758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Lora"/>
            </a:rPr>
            <a:t>Technology: Poor website</a:t>
          </a:r>
          <a:endParaRPr lang="en-GB" sz="1700" kern="1200" dirty="0"/>
        </a:p>
      </dsp:txBody>
      <dsp:txXfrm>
        <a:off x="409" y="1373758"/>
        <a:ext cx="1596181" cy="957708"/>
      </dsp:txXfrm>
    </dsp:sp>
    <dsp:sp modelId="{AD33C175-F84C-44BF-9755-2AFF98DDC063}">
      <dsp:nvSpPr>
        <dsp:cNvPr id="0" name=""/>
        <dsp:cNvSpPr/>
      </dsp:nvSpPr>
      <dsp:spPr>
        <a:xfrm>
          <a:off x="1756209" y="1373758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Lora"/>
            </a:rPr>
            <a:t>Environment: Less foot </a:t>
          </a:r>
          <a:r>
            <a:rPr lang="en-GB" sz="1700" kern="1200">
              <a:latin typeface="Lora"/>
            </a:rPr>
            <a:t>traffic</a:t>
          </a:r>
          <a:endParaRPr lang="en-GB" sz="1700" kern="1200" dirty="0"/>
        </a:p>
      </dsp:txBody>
      <dsp:txXfrm>
        <a:off x="1756209" y="1373758"/>
        <a:ext cx="1596181" cy="957708"/>
      </dsp:txXfrm>
    </dsp:sp>
    <dsp:sp modelId="{142A36B3-1D04-447B-9195-A7236EBD32A9}">
      <dsp:nvSpPr>
        <dsp:cNvPr id="0" name=""/>
        <dsp:cNvSpPr/>
      </dsp:nvSpPr>
      <dsp:spPr>
        <a:xfrm>
          <a:off x="409" y="2491085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Lora"/>
            </a:rPr>
            <a:t>Competition: Strong rivals</a:t>
          </a:r>
          <a:endParaRPr lang="en-GB" sz="1700" kern="1200"/>
        </a:p>
      </dsp:txBody>
      <dsp:txXfrm>
        <a:off x="409" y="2491085"/>
        <a:ext cx="1596181" cy="957708"/>
      </dsp:txXfrm>
    </dsp:sp>
    <dsp:sp modelId="{C76B8E1D-6FE4-40D2-8D8C-5A23D715FDE1}">
      <dsp:nvSpPr>
        <dsp:cNvPr id="0" name=""/>
        <dsp:cNvSpPr/>
      </dsp:nvSpPr>
      <dsp:spPr>
        <a:xfrm>
          <a:off x="1756209" y="2491085"/>
          <a:ext cx="1596181" cy="9577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Lora"/>
            </a:rPr>
            <a:t>Cost: Rising </a:t>
          </a:r>
          <a:r>
            <a:rPr lang="en-GB" sz="1700" kern="1200">
              <a:latin typeface="Lora"/>
            </a:rPr>
            <a:t>expenses</a:t>
          </a:r>
          <a:endParaRPr lang="en-GB" sz="1700" kern="1200" dirty="0">
            <a:latin typeface="Lora"/>
          </a:endParaRPr>
        </a:p>
      </dsp:txBody>
      <dsp:txXfrm>
        <a:off x="1756209" y="2491085"/>
        <a:ext cx="1596181" cy="957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>
            <a:normAutofit/>
          </a:bodyPr>
          <a:lstStyle/>
          <a:p>
            <a:r>
              <a:rPr lang="en-US"/>
              <a:t>Green Haven Florists 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60467" y="1524987"/>
            <a:ext cx="3355578" cy="73481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Presented by Catalin-Constantin Avram (2422877)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/>
          <a:lstStyle/>
          <a:p>
            <a:pPr algn="just"/>
            <a:r>
              <a:rPr lang="en-US" sz="1800" b="1" dirty="0"/>
              <a:t>Business Analysis Presentation </a:t>
            </a:r>
            <a:br>
              <a:rPr lang="en-US" sz="1800" b="1" dirty="0"/>
            </a:br>
            <a:br>
              <a:rPr lang="en-US" sz="1800" b="1" dirty="0"/>
            </a:br>
            <a:r>
              <a:rPr lang="en-US" sz="1800" b="1" dirty="0"/>
              <a:t>Decline in Sales and </a:t>
            </a:r>
            <a:r>
              <a:rPr lang="en-US" sz="1800" b="1"/>
              <a:t>Strategic Response</a:t>
            </a:r>
            <a:endParaRPr lang="en-US" sz="1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521F-CC42-235E-F804-B826A36205D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cs typeface="Poppins Light"/>
              </a:rPr>
              <a:t>Introduction:</a:t>
            </a:r>
            <a:endParaRPr lang="en-US" b="1" dirty="0">
              <a:cs typeface="Poppins Light"/>
            </a:endParaRPr>
          </a:p>
          <a:p>
            <a:r>
              <a:rPr lang="en-US" dirty="0">
                <a:cs typeface="Poppins Light"/>
              </a:rPr>
              <a:t>Small independent florist in </a:t>
            </a:r>
            <a:r>
              <a:rPr lang="en-US">
                <a:cs typeface="Poppins Light"/>
              </a:rPr>
              <a:t>Norwich</a:t>
            </a:r>
            <a:endParaRPr lang="en-US" dirty="0">
              <a:cs typeface="Poppins Light"/>
            </a:endParaRPr>
          </a:p>
          <a:p>
            <a:r>
              <a:rPr lang="en-US">
                <a:cs typeface="Poppins Light"/>
              </a:rPr>
              <a:t>Founded in 2016</a:t>
            </a:r>
            <a:endParaRPr lang="en-US" dirty="0">
              <a:cs typeface="Poppins Light"/>
            </a:endParaRPr>
          </a:p>
          <a:p>
            <a:r>
              <a:rPr lang="en-US" dirty="0">
                <a:cs typeface="Poppins Light"/>
              </a:rPr>
              <a:t>Known for eco-friendly bespoke arrangements</a:t>
            </a:r>
          </a:p>
          <a:p>
            <a:r>
              <a:rPr lang="en-US" dirty="0">
                <a:cs typeface="Poppins Light"/>
              </a:rPr>
              <a:t>Facing decline in sales and rising compet</a:t>
            </a:r>
            <a:r>
              <a:rPr lang="en-US">
                <a:cs typeface="Poppins Light"/>
              </a:rPr>
              <a:t>ition</a:t>
            </a:r>
            <a:endParaRPr lang="en-US" dirty="0">
              <a:cs typeface="Poppins Light"/>
            </a:endParaRPr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49422" y="333756"/>
            <a:ext cx="6086539" cy="6190488"/>
          </a:xfrm>
        </p:spPr>
      </p:pic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24942" y="539840"/>
            <a:ext cx="2727617" cy="604078"/>
          </a:xfrm>
        </p:spPr>
        <p:txBody>
          <a:bodyPr anchor="b"/>
          <a:lstStyle/>
          <a:p>
            <a:r>
              <a:rPr lang="en-US" sz="2400" b="1" dirty="0"/>
              <a:t>Key </a:t>
            </a:r>
            <a:r>
              <a:rPr lang="en-US" sz="2400" b="1"/>
              <a:t>Issues</a:t>
            </a:r>
            <a:endParaRPr lang="en-US" sz="2400" b="1" dirty="0"/>
          </a:p>
        </p:txBody>
      </p:sp>
      <p:graphicFrame>
        <p:nvGraphicFramePr>
          <p:cNvPr id="623" name="Diagram 622">
            <a:extLst>
              <a:ext uri="{FF2B5EF4-FFF2-40B4-BE49-F238E27FC236}">
                <a16:creationId xmlns:a16="http://schemas.microsoft.com/office/drawing/2014/main" id="{0621BC1C-804D-5F24-4DD7-467296BFD6C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0220659"/>
              </p:ext>
            </p:extLst>
          </p:nvPr>
        </p:nvGraphicFramePr>
        <p:xfrm>
          <a:off x="7094113" y="1814848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AA463-F531-1FC1-6826-167C367BD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86621" y="1052880"/>
            <a:ext cx="2815710" cy="482909"/>
          </a:xfrm>
        </p:spPr>
        <p:txBody>
          <a:bodyPr>
            <a:normAutofit/>
          </a:bodyPr>
          <a:lstStyle/>
          <a:p>
            <a:r>
              <a:rPr lang="en-US" sz="2400" b="1" dirty="0"/>
              <a:t>Internal </a:t>
            </a:r>
            <a:r>
              <a:rPr lang="en-US" sz="2400" b="1"/>
              <a:t>Issues</a:t>
            </a:r>
            <a:endParaRPr lang="en-US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A2ECDC-EA82-3357-ED0E-AC044DF39CE4}"/>
              </a:ext>
            </a:extLst>
          </p:cNvPr>
          <p:cNvSpPr txBox="1"/>
          <p:nvPr/>
        </p:nvSpPr>
        <p:spPr>
          <a:xfrm>
            <a:off x="2496280" y="2509249"/>
            <a:ext cx="6220494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>
                <a:cs typeface="Poppins Light"/>
              </a:rPr>
              <a:t>Outdated website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Weak digital </a:t>
            </a:r>
            <a:r>
              <a:rPr lang="en-GB" sz="1400">
                <a:cs typeface="Poppins Light"/>
              </a:rPr>
              <a:t>marketing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Over-reliance on walk-in </a:t>
            </a:r>
            <a:r>
              <a:rPr lang="en-GB" sz="1400">
                <a:cs typeface="Poppins Light"/>
              </a:rPr>
              <a:t>customers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Limited delivery </a:t>
            </a:r>
            <a:r>
              <a:rPr lang="en-GB" sz="1400">
                <a:cs typeface="Poppins Light"/>
              </a:rPr>
              <a:t>options</a:t>
            </a:r>
            <a:endParaRPr lang="en-GB" sz="1400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racture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1BC45-CAED-BB43-A297-009708D5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Quote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63662" y="561268"/>
            <a:ext cx="9264676" cy="1039898"/>
          </a:xfrm>
        </p:spPr>
        <p:txBody>
          <a:bodyPr/>
          <a:lstStyle/>
          <a:p>
            <a:r>
              <a:rPr lang="en-US" sz="2400" b="1"/>
              <a:t>External issues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28A04E-EA3E-8EF1-C796-21CA9BE02668}"/>
              </a:ext>
            </a:extLst>
          </p:cNvPr>
          <p:cNvSpPr txBox="1"/>
          <p:nvPr/>
        </p:nvSpPr>
        <p:spPr>
          <a:xfrm>
            <a:off x="2063444" y="2697107"/>
            <a:ext cx="717103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Shift to online </a:t>
            </a:r>
            <a:r>
              <a:rPr lang="en-GB" sz="1400">
                <a:cs typeface="Poppins Light"/>
              </a:rPr>
              <a:t>shopping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New competitors (boutique + national </a:t>
            </a:r>
            <a:r>
              <a:rPr lang="en-GB" sz="1400">
                <a:cs typeface="Poppins Light"/>
              </a:rPr>
              <a:t>chain)</a:t>
            </a:r>
          </a:p>
          <a:p>
            <a:pPr marL="285750" indent="-285750">
              <a:buFont typeface="Arial"/>
              <a:buChar char="•"/>
            </a:pPr>
            <a:r>
              <a:rPr lang="en-GB" sz="1400">
                <a:cs typeface="Poppins Light"/>
              </a:rPr>
              <a:t>Rising flower costs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cs typeface="Poppins Light"/>
              </a:rPr>
              <a:t>Inflation im</a:t>
            </a:r>
            <a:r>
              <a:rPr lang="en-GB" sz="1400">
                <a:cs typeface="Poppins Light"/>
              </a:rPr>
              <a:t>pact</a:t>
            </a:r>
            <a:endParaRPr lang="en-GB" sz="1400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9080" y="244697"/>
            <a:ext cx="3595634" cy="645397"/>
          </a:xfrm>
        </p:spPr>
        <p:txBody>
          <a:bodyPr anchor="t">
            <a:normAutofit/>
          </a:bodyPr>
          <a:lstStyle/>
          <a:p>
            <a:r>
              <a:rPr lang="en-US" sz="2400" b="1" dirty="0"/>
              <a:t>5W2H </a:t>
            </a:r>
            <a:r>
              <a:rPr lang="en-US" sz="2400" b="1" dirty="0" err="1"/>
              <a:t>aNALYSIS</a:t>
            </a:r>
          </a:p>
        </p:txBody>
      </p:sp>
      <p:pic>
        <p:nvPicPr>
          <p:cNvPr id="6" name="Picture Placeholder 5" descr="A close up of a flower&#10;&#10;AI-generated content may be incorrect.">
            <a:extLst>
              <a:ext uri="{FF2B5EF4-FFF2-40B4-BE49-F238E27FC236}">
                <a16:creationId xmlns:a16="http://schemas.microsoft.com/office/drawing/2014/main" id="{C7A5CA8F-7969-FB1B-3D7C-48B9352CB8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7533977" y="1281733"/>
            <a:ext cx="4040989" cy="4298872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noFill/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FB04B3C-1897-56B5-06C7-ED55CA58EE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811848"/>
              </p:ext>
            </p:extLst>
          </p:nvPr>
        </p:nvGraphicFramePr>
        <p:xfrm>
          <a:off x="617837" y="1215081"/>
          <a:ext cx="6371279" cy="45620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54964">
                  <a:extLst>
                    <a:ext uri="{9D8B030D-6E8A-4147-A177-3AD203B41FA5}">
                      <a16:colId xmlns:a16="http://schemas.microsoft.com/office/drawing/2014/main" val="2437516645"/>
                    </a:ext>
                  </a:extLst>
                </a:gridCol>
                <a:gridCol w="5016315">
                  <a:extLst>
                    <a:ext uri="{9D8B030D-6E8A-4147-A177-3AD203B41FA5}">
                      <a16:colId xmlns:a16="http://schemas.microsoft.com/office/drawing/2014/main" val="3430259827"/>
                    </a:ext>
                  </a:extLst>
                </a:gridCol>
              </a:tblGrid>
              <a:tr h="649344">
                <a:tc>
                  <a:txBody>
                    <a:bodyPr/>
                    <a:lstStyle/>
                    <a:p>
                      <a:r>
                        <a:rPr lang="en-GB" b="1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Sales decli</a:t>
                      </a:r>
                      <a:r>
                        <a:rPr lang="en-GB" sz="1800"/>
                        <a:t>ne</a:t>
                      </a: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72302"/>
                  </a:ext>
                </a:extLst>
              </a:tr>
              <a:tr h="649344">
                <a:tc>
                  <a:txBody>
                    <a:bodyPr/>
                    <a:lstStyle/>
                    <a:p>
                      <a:r>
                        <a:rPr lang="en-GB" b="1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Competition and weak digital presen</a:t>
                      </a:r>
                      <a:r>
                        <a:rPr lang="en-GB"/>
                        <a:t>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8192184"/>
                  </a:ext>
                </a:extLst>
              </a:tr>
              <a:tr h="649344">
                <a:tc>
                  <a:txBody>
                    <a:bodyPr/>
                    <a:lstStyle/>
                    <a:p>
                      <a:r>
                        <a:rPr lang="en-GB" b="1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Physical store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309600"/>
                  </a:ext>
                </a:extLst>
              </a:tr>
              <a:tr h="649344">
                <a:tc>
                  <a:txBody>
                    <a:bodyPr/>
                    <a:lstStyle/>
                    <a:p>
                      <a:r>
                        <a:rPr lang="en-GB" b="1" err="1"/>
                        <a:t>Whe</a:t>
                      </a:r>
                      <a:r>
                        <a:rPr lang="en-GB" b="1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Last 12 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5269268"/>
                  </a:ext>
                </a:extLst>
              </a:tr>
              <a:tr h="649344">
                <a:tc>
                  <a:txBody>
                    <a:bodyPr/>
                    <a:lstStyle/>
                    <a:p>
                      <a:r>
                        <a:rPr lang="en-GB" b="1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Customers shifting </a:t>
                      </a:r>
                      <a:r>
                        <a:rPr lang="en-GB" err="1"/>
                        <a:t>onlin</a:t>
                      </a:r>
                      <a:r>
                        <a:rPr lang="en-GB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7021813"/>
                  </a:ext>
                </a:extLst>
              </a:tr>
              <a:tr h="649344">
                <a:tc>
                  <a:txBody>
                    <a:bodyPr/>
                    <a:lstStyle/>
                    <a:p>
                      <a:r>
                        <a:rPr lang="en-GB" b="1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Reduced footfall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1390211"/>
                  </a:ext>
                </a:extLst>
              </a:tr>
              <a:tr h="665993">
                <a:tc>
                  <a:txBody>
                    <a:bodyPr/>
                    <a:lstStyle/>
                    <a:p>
                      <a:r>
                        <a:rPr lang="en-GB" b="1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30% </a:t>
                      </a:r>
                      <a:r>
                        <a:rPr lang="en-GB" err="1"/>
                        <a:t>declin</a:t>
                      </a:r>
                      <a:r>
                        <a:rPr lang="en-GB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0809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8806" y="465439"/>
            <a:ext cx="4553397" cy="716249"/>
          </a:xfrm>
        </p:spPr>
        <p:txBody>
          <a:bodyPr/>
          <a:lstStyle/>
          <a:p>
            <a:r>
              <a:rPr lang="en-US" sz="2400" b="1" dirty="0"/>
              <a:t>PESTEL </a:t>
            </a:r>
            <a:r>
              <a:rPr lang="en-US" sz="2400" b="1" dirty="0" err="1"/>
              <a:t>oVerview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40882A3-B4F2-8FD9-9856-949F2458C1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7500116"/>
              </p:ext>
            </p:extLst>
          </p:nvPr>
        </p:nvGraphicFramePr>
        <p:xfrm>
          <a:off x="556054" y="1760837"/>
          <a:ext cx="11119524" cy="26423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3254">
                  <a:extLst>
                    <a:ext uri="{9D8B030D-6E8A-4147-A177-3AD203B41FA5}">
                      <a16:colId xmlns:a16="http://schemas.microsoft.com/office/drawing/2014/main" val="1487238696"/>
                    </a:ext>
                  </a:extLst>
                </a:gridCol>
                <a:gridCol w="1853254">
                  <a:extLst>
                    <a:ext uri="{9D8B030D-6E8A-4147-A177-3AD203B41FA5}">
                      <a16:colId xmlns:a16="http://schemas.microsoft.com/office/drawing/2014/main" val="460609304"/>
                    </a:ext>
                  </a:extLst>
                </a:gridCol>
                <a:gridCol w="1853254">
                  <a:extLst>
                    <a:ext uri="{9D8B030D-6E8A-4147-A177-3AD203B41FA5}">
                      <a16:colId xmlns:a16="http://schemas.microsoft.com/office/drawing/2014/main" val="1191021669"/>
                    </a:ext>
                  </a:extLst>
                </a:gridCol>
                <a:gridCol w="1853254">
                  <a:extLst>
                    <a:ext uri="{9D8B030D-6E8A-4147-A177-3AD203B41FA5}">
                      <a16:colId xmlns:a16="http://schemas.microsoft.com/office/drawing/2014/main" val="975725811"/>
                    </a:ext>
                  </a:extLst>
                </a:gridCol>
                <a:gridCol w="1853254">
                  <a:extLst>
                    <a:ext uri="{9D8B030D-6E8A-4147-A177-3AD203B41FA5}">
                      <a16:colId xmlns:a16="http://schemas.microsoft.com/office/drawing/2014/main" val="1313165479"/>
                    </a:ext>
                  </a:extLst>
                </a:gridCol>
                <a:gridCol w="1853254">
                  <a:extLst>
                    <a:ext uri="{9D8B030D-6E8A-4147-A177-3AD203B41FA5}">
                      <a16:colId xmlns:a16="http://schemas.microsoft.com/office/drawing/2014/main" val="509366110"/>
                    </a:ext>
                  </a:extLst>
                </a:gridCol>
              </a:tblGrid>
              <a:tr h="972966">
                <a:tc>
                  <a:txBody>
                    <a:bodyPr/>
                    <a:lstStyle/>
                    <a:p>
                      <a:r>
                        <a:rPr lang="en-GB" b="1"/>
                        <a:t>Political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err="1"/>
                        <a:t>Technologica</a:t>
                      </a:r>
                      <a:r>
                        <a:rPr lang="en-GB" b="1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Legal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540645"/>
                  </a:ext>
                </a:extLst>
              </a:tr>
              <a:tr h="1669410">
                <a:tc>
                  <a:txBody>
                    <a:bodyPr/>
                    <a:lstStyle/>
                    <a:p>
                      <a:r>
                        <a:rPr lang="en-GB" dirty="0"/>
                        <a:t>Im</a:t>
                      </a:r>
                      <a:r>
                        <a:rPr lang="en-GB"/>
                        <a:t>port 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Online shoppi</a:t>
                      </a:r>
                      <a:r>
                        <a:rPr lang="en-GB"/>
                        <a:t>ng trend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Competitor advantage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Sustainability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Packaging </a:t>
                      </a:r>
                      <a:r>
                        <a:rPr lang="en-GB"/>
                        <a:t>regulations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85427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66960-6EB7-5543-D7E2-21C56C333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2568" y="299762"/>
            <a:ext cx="4482344" cy="596799"/>
          </a:xfrm>
        </p:spPr>
        <p:txBody>
          <a:bodyPr/>
          <a:lstStyle/>
          <a:p>
            <a:r>
              <a:rPr lang="en-US" sz="2400" b="1"/>
              <a:t>PESTEL CRITIQUE</a:t>
            </a:r>
            <a:endParaRPr lang="en-US" sz="2400" b="1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5FE3FC3-583B-F15E-6F7D-D251180B33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841465"/>
              </p:ext>
            </p:extLst>
          </p:nvPr>
        </p:nvGraphicFramePr>
        <p:xfrm>
          <a:off x="2001383" y="2256673"/>
          <a:ext cx="8168638" cy="24298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28274">
                  <a:extLst>
                    <a:ext uri="{9D8B030D-6E8A-4147-A177-3AD203B41FA5}">
                      <a16:colId xmlns:a16="http://schemas.microsoft.com/office/drawing/2014/main" val="2963553654"/>
                    </a:ext>
                  </a:extLst>
                </a:gridCol>
                <a:gridCol w="4640364">
                  <a:extLst>
                    <a:ext uri="{9D8B030D-6E8A-4147-A177-3AD203B41FA5}">
                      <a16:colId xmlns:a16="http://schemas.microsoft.com/office/drawing/2014/main" val="1115242618"/>
                    </a:ext>
                  </a:extLst>
                </a:gridCol>
              </a:tblGrid>
              <a:tr h="596581">
                <a:tc>
                  <a:txBody>
                    <a:bodyPr/>
                    <a:lstStyle/>
                    <a:p>
                      <a:r>
                        <a:rPr lang="en-GB" sz="1800" b="1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Broad external view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4386231"/>
                  </a:ext>
                </a:extLst>
              </a:tr>
              <a:tr h="596581">
                <a:tc>
                  <a:txBody>
                    <a:bodyPr/>
                    <a:lstStyle/>
                    <a:p>
                      <a:r>
                        <a:rPr lang="en-GB" b="1"/>
                        <a:t>Weaknesses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Too general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50169"/>
                  </a:ext>
                </a:extLst>
              </a:tr>
              <a:tr h="596581">
                <a:tc>
                  <a:txBody>
                    <a:bodyPr/>
                    <a:lstStyle/>
                    <a:p>
                      <a:r>
                        <a:rPr lang="en-GB" b="1"/>
                        <a:t>Does not</a:t>
                      </a:r>
                      <a:r>
                        <a:rPr lang="en-GB" b="1" dirty="0"/>
                        <a:t> provide solutions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7101105"/>
                  </a:ext>
                </a:extLst>
              </a:tr>
              <a:tr h="596581">
                <a:tc>
                  <a:txBody>
                    <a:bodyPr/>
                    <a:lstStyle/>
                    <a:p>
                      <a:r>
                        <a:rPr lang="en-GB" b="1" dirty="0"/>
                        <a:t>Needs </a:t>
                      </a:r>
                      <a:r>
                        <a:rPr lang="en-GB" b="1"/>
                        <a:t>combination with other tools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394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3826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648479" y="231071"/>
            <a:ext cx="5143423" cy="630372"/>
          </a:xfrm>
        </p:spPr>
        <p:txBody>
          <a:bodyPr>
            <a:noAutofit/>
          </a:bodyPr>
          <a:lstStyle/>
          <a:p>
            <a:r>
              <a:rPr lang="en-US" sz="2400" b="1" dirty="0"/>
              <a:t>Cause and Effect </a:t>
            </a:r>
            <a:r>
              <a:rPr lang="en-US" sz="2400" b="1"/>
              <a:t>analysis</a:t>
            </a: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2A3161-4032-401B-F386-C42DDE2375B7}"/>
              </a:ext>
            </a:extLst>
          </p:cNvPr>
          <p:cNvSpPr txBox="1"/>
          <p:nvPr/>
        </p:nvSpPr>
        <p:spPr>
          <a:xfrm>
            <a:off x="1618717" y="3943450"/>
            <a:ext cx="88391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cs typeface="Poppins Light"/>
              </a:rPr>
              <a:t>Identifies root causes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cs typeface="Poppins Light"/>
              </a:rPr>
              <a:t>Visual tool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Poppins Light"/>
              </a:rPr>
              <a:t>But may </a:t>
            </a:r>
            <a:r>
              <a:rPr lang="en-GB">
                <a:cs typeface="Poppins Light"/>
              </a:rPr>
              <a:t>oversimplify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cs typeface="Poppins Light"/>
              </a:rPr>
              <a:t>Does not </a:t>
            </a:r>
            <a:r>
              <a:rPr lang="en-GB">
                <a:cs typeface="Poppins Light"/>
              </a:rPr>
              <a:t>prioritize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0" kern="1200" cap="all" spc="50" baseline="0"/>
              <a:t>FISHBONE CAUSES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329880BA-1A4C-8B7E-9BD5-94A960B57331}"/>
              </a:ext>
            </a:extLst>
          </p:cNvPr>
          <p:cNvGraphicFramePr>
            <a:graphicFrameLocks noGrp="1"/>
          </p:cNvGraphicFramePr>
          <p:nvPr>
            <p:ph sz="quarter" idx="14"/>
          </p:nvPr>
        </p:nvGraphicFramePr>
        <p:xfrm>
          <a:off x="858838" y="2244725"/>
          <a:ext cx="3352800" cy="3705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" name="Picture 10" descr="Four mackerel fish on a barbecue grill">
            <a:extLst>
              <a:ext uri="{FF2B5EF4-FFF2-40B4-BE49-F238E27FC236}">
                <a16:creationId xmlns:a16="http://schemas.microsoft.com/office/drawing/2014/main" id="{A4FFDA6C-6554-3531-3A10-A08BAB333E3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9992" r="-5" b="2469"/>
          <a:stretch>
            <a:fillRect/>
          </a:stretch>
        </p:blipFill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567110"/>
          </a:xfrm>
        </p:spPr>
        <p:txBody>
          <a:bodyPr>
            <a:normAutofit/>
          </a:bodyPr>
          <a:lstStyle/>
          <a:p>
            <a:r>
              <a:rPr lang="en-US" sz="2400" b="1"/>
              <a:t>KEY FINDINGS</a:t>
            </a:r>
            <a:endParaRPr lang="en-US" sz="2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2816038"/>
            <a:ext cx="4222117" cy="3114064"/>
          </a:xfrm>
        </p:spPr>
        <p:txBody>
          <a:bodyPr>
            <a:normAutofit/>
          </a:bodyPr>
          <a:lstStyle/>
          <a:p>
            <a:pPr marL="342900" indent="-342900">
              <a:buChar char="•"/>
            </a:pPr>
            <a:r>
              <a:rPr lang="en-US" sz="1800" dirty="0">
                <a:cs typeface="Poppins Light"/>
              </a:rPr>
              <a:t>Online shift driving </a:t>
            </a:r>
            <a:r>
              <a:rPr lang="en-US" sz="1800" dirty="0" err="1">
                <a:cs typeface="Poppins Light"/>
              </a:rPr>
              <a:t>declin</a:t>
            </a:r>
            <a:r>
              <a:rPr lang="en-US" sz="1800" dirty="0">
                <a:cs typeface="Poppins Light"/>
              </a:rPr>
              <a:t>e</a:t>
            </a:r>
          </a:p>
          <a:p>
            <a:pPr marL="342900" indent="-342900">
              <a:buChar char="•"/>
            </a:pPr>
            <a:r>
              <a:rPr lang="en-US" sz="1800">
                <a:cs typeface="Poppins Light"/>
              </a:rPr>
              <a:t>Weak digital presence</a:t>
            </a:r>
          </a:p>
          <a:p>
            <a:pPr marL="342900" indent="-342900">
              <a:buChar char="•"/>
            </a:pPr>
            <a:r>
              <a:rPr lang="en-US" sz="1800">
                <a:cs typeface="Poppins Light"/>
              </a:rPr>
              <a:t>Rising costs</a:t>
            </a:r>
          </a:p>
          <a:p>
            <a:pPr marL="342900" indent="-342900">
              <a:buChar char="•"/>
            </a:pPr>
            <a:r>
              <a:rPr lang="en-US" sz="1800" dirty="0">
                <a:cs typeface="Poppins Light"/>
              </a:rPr>
              <a:t>Strong competition</a:t>
            </a:r>
          </a:p>
          <a:p>
            <a:pPr marL="342900" indent="-342900">
              <a:buChar char="•"/>
            </a:pPr>
            <a:r>
              <a:rPr lang="en-US" sz="1800" dirty="0">
                <a:cs typeface="Poppins Light"/>
              </a:rPr>
              <a:t>Need for </a:t>
            </a:r>
            <a:r>
              <a:rPr lang="en-US" sz="1800">
                <a:cs typeface="Poppins Light"/>
              </a:rPr>
              <a:t>modernization</a:t>
            </a:r>
            <a:endParaRPr lang="en-US" sz="1800" dirty="0">
              <a:cs typeface="Poppins Light"/>
            </a:endParaRPr>
          </a:p>
        </p:txBody>
      </p:sp>
      <p:pic>
        <p:nvPicPr>
          <p:cNvPr id="18" name="Picture Placeholder 17" descr="White objects on a white surface">
            <a:extLst>
              <a:ext uri="{FF2B5EF4-FFF2-40B4-BE49-F238E27FC236}">
                <a16:creationId xmlns:a16="http://schemas.microsoft.com/office/drawing/2014/main" id="{2DF43209-08B5-4410-CE46-63D3FC42015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140" y="333756"/>
            <a:ext cx="6226810" cy="6190488"/>
          </a:xfrm>
        </p:spPr>
      </p:pic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560C3-8A0E-4C4D-D45A-843BBAFD79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598002"/>
          </a:xfrm>
        </p:spPr>
        <p:txBody>
          <a:bodyPr>
            <a:normAutofit/>
          </a:bodyPr>
          <a:lstStyle/>
          <a:p>
            <a:r>
              <a:rPr lang="en-GB" sz="2400" b="1"/>
              <a:t>RECOMMENDATIONS</a:t>
            </a:r>
            <a:endParaRPr lang="en-GB" sz="2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AE769-EF34-A1F4-59E7-58672FED0D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1940768"/>
            <a:ext cx="4222117" cy="4009929"/>
          </a:xfrm>
        </p:spPr>
        <p:txBody>
          <a:bodyPr>
            <a:normAutofit/>
          </a:bodyPr>
          <a:lstStyle/>
          <a:p>
            <a:pPr marL="285750" indent="-285750">
              <a:buChar char="•"/>
            </a:pPr>
            <a:r>
              <a:rPr lang="en-GB" sz="1800">
                <a:cs typeface="Poppins Light"/>
              </a:rPr>
              <a:t>Build e-commerce website</a:t>
            </a:r>
          </a:p>
          <a:p>
            <a:pPr marL="285750" indent="-285750">
              <a:buChar char="•"/>
            </a:pPr>
            <a:r>
              <a:rPr lang="en-GB" sz="1800" dirty="0">
                <a:cs typeface="Poppins Light"/>
              </a:rPr>
              <a:t>Improve social media marketi</a:t>
            </a:r>
            <a:r>
              <a:rPr lang="en-GB" sz="1800">
                <a:cs typeface="Poppins Light"/>
              </a:rPr>
              <a:t>ng</a:t>
            </a:r>
          </a:p>
          <a:p>
            <a:pPr marL="285750" indent="-285750">
              <a:buChar char="•"/>
            </a:pPr>
            <a:r>
              <a:rPr lang="en-GB" sz="1800" dirty="0">
                <a:cs typeface="Poppins Light"/>
              </a:rPr>
              <a:t>Offer </a:t>
            </a:r>
            <a:r>
              <a:rPr lang="en-GB" sz="1800">
                <a:cs typeface="Poppins Light"/>
              </a:rPr>
              <a:t>subscriptions</a:t>
            </a:r>
          </a:p>
          <a:p>
            <a:pPr marL="285750" indent="-285750">
              <a:buChar char="•"/>
            </a:pPr>
            <a:r>
              <a:rPr lang="en-GB" sz="1800" dirty="0">
                <a:cs typeface="Poppins Light"/>
              </a:rPr>
              <a:t>Introduce delivery servi</a:t>
            </a:r>
            <a:r>
              <a:rPr lang="en-GB" sz="1800">
                <a:cs typeface="Poppins Light"/>
              </a:rPr>
              <a:t>ce</a:t>
            </a:r>
          </a:p>
          <a:p>
            <a:pPr marL="285750" indent="-285750">
              <a:buChar char="•"/>
            </a:pPr>
            <a:r>
              <a:rPr lang="en-GB" sz="1800">
                <a:cs typeface="Poppins Light"/>
              </a:rPr>
              <a:t>Leverage eco-branding</a:t>
            </a:r>
            <a:endParaRPr lang="en-GB" sz="1800" dirty="0">
              <a:cs typeface="Poppins Light"/>
            </a:endParaRPr>
          </a:p>
        </p:txBody>
      </p:sp>
      <p:pic>
        <p:nvPicPr>
          <p:cNvPr id="5" name="Picture Placeholder 4" descr="A close up of a flower&#10;&#10;AI-generated content may be incorrect.">
            <a:extLst>
              <a:ext uri="{FF2B5EF4-FFF2-40B4-BE49-F238E27FC236}">
                <a16:creationId xmlns:a16="http://schemas.microsoft.com/office/drawing/2014/main" id="{B99028B0-C175-E5DA-29D1-04A91AA1987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6487" r="16487"/>
          <a:stretch/>
        </p:blipFill>
        <p:spPr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2903442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CCF3-1C54-3CF3-AE68-82C8BD4344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495410"/>
            <a:ext cx="4222117" cy="474434"/>
          </a:xfrm>
        </p:spPr>
        <p:txBody>
          <a:bodyPr>
            <a:normAutofit/>
          </a:bodyPr>
          <a:lstStyle/>
          <a:p>
            <a:r>
              <a:rPr lang="en-GB" sz="2400" b="1"/>
              <a:t>References list</a:t>
            </a:r>
            <a:endParaRPr lang="en-GB" sz="2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10E35A-F96A-9604-40E0-6F705A24FC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972823"/>
            <a:ext cx="4222117" cy="5400062"/>
          </a:xfrm>
        </p:spPr>
        <p:txBody>
          <a:bodyPr>
            <a:normAutofit lnSpcReduction="10000"/>
          </a:bodyPr>
          <a:lstStyle/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Kotler, P.</a:t>
            </a:r>
            <a:r>
              <a:rPr lang="en-GB" sz="1400">
                <a:cs typeface="Poppins Light"/>
              </a:rPr>
              <a:t> and Keller, K.L. (2016) Marketing Management.</a:t>
            </a:r>
          </a:p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Johnson, G. , Scholes, K. and Whittington, R. (2020) Exploring Strategy.</a:t>
            </a:r>
          </a:p>
          <a:p>
            <a:pPr marL="285750" indent="-285750">
              <a:buChar char="•"/>
            </a:pPr>
            <a:r>
              <a:rPr lang="en-GB" sz="1400">
                <a:cs typeface="Poppins Light"/>
              </a:rPr>
              <a:t>Mind Tools (n.d.) PESTLE Analysis.</a:t>
            </a: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r>
              <a:rPr lang="en-GB" sz="1400">
                <a:cs typeface="Poppins Light"/>
              </a:rPr>
              <a:t>Mind Tools (n.d.) Cause and Effect Analysis (Fishbone Diagram).</a:t>
            </a: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Chartered Institute of Marketing (CIM) </a:t>
            </a:r>
            <a:r>
              <a:rPr lang="en-GB" sz="1400">
                <a:cs typeface="Poppins Light"/>
              </a:rPr>
              <a:t>(2023) Digital Marketing Strategy Guide.</a:t>
            </a:r>
          </a:p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Office fo</a:t>
            </a:r>
            <a:r>
              <a:rPr lang="en-GB" sz="1400">
                <a:cs typeface="Poppins Light"/>
              </a:rPr>
              <a:t>r National Statistics (ONS) (2025) Retail Sales, Great Britain.</a:t>
            </a: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Statista (2025) E-commerce </a:t>
            </a:r>
            <a:r>
              <a:rPr lang="en-GB" sz="1400">
                <a:cs typeface="Poppins Light"/>
              </a:rPr>
              <a:t>trends in the UK.</a:t>
            </a: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r>
              <a:rPr lang="en-GB" sz="1400" dirty="0">
                <a:cs typeface="Poppins Light"/>
              </a:rPr>
              <a:t>Chaffey, D. (2022) Digital Marketing: Strategy, Implementation and </a:t>
            </a:r>
            <a:r>
              <a:rPr lang="en-GB" sz="1400">
                <a:cs typeface="Poppins Light"/>
              </a:rPr>
              <a:t>Practice.</a:t>
            </a: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endParaRPr lang="en-GB" sz="1400" dirty="0">
              <a:cs typeface="Poppins Light"/>
            </a:endParaRPr>
          </a:p>
          <a:p>
            <a:pPr marL="285750" indent="-285750">
              <a:buChar char="•"/>
            </a:pPr>
            <a:endParaRPr lang="en-GB" sz="1400" dirty="0">
              <a:cs typeface="Poppins Light"/>
            </a:endParaRPr>
          </a:p>
        </p:txBody>
      </p:sp>
      <p:pic>
        <p:nvPicPr>
          <p:cNvPr id="5" name="Picture Placeholder 4" descr="Blur blurry image of a library&#10;&#10;AI-generated content may be incorrect.">
            <a:extLst>
              <a:ext uri="{FF2B5EF4-FFF2-40B4-BE49-F238E27FC236}">
                <a16:creationId xmlns:a16="http://schemas.microsoft.com/office/drawing/2014/main" id="{F734FCA8-2CA0-2D1B-23A7-A8B84FF2051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6438" r="16438"/>
          <a:stretch/>
        </p:blipFill>
        <p:spPr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174247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 descr="A group of tulips in a garden&#10;&#10;AI-generated content may be incorrect.">
            <a:extLst>
              <a:ext uri="{FF2B5EF4-FFF2-40B4-BE49-F238E27FC236}">
                <a16:creationId xmlns:a16="http://schemas.microsoft.com/office/drawing/2014/main" id="{B6DEDB87-5E5E-6039-7A8D-866ED3001A7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7707" b="7707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39EA08-8B4E-CA2C-06A2-0C5EE8C073E6}"/>
              </a:ext>
            </a:extLst>
          </p:cNvPr>
          <p:cNvSpPr txBox="1"/>
          <p:nvPr/>
        </p:nvSpPr>
        <p:spPr>
          <a:xfrm>
            <a:off x="7829818" y="401928"/>
            <a:ext cx="37413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>
                <a:solidFill>
                  <a:srgbClr val="FFFF00"/>
                </a:solidFill>
                <a:cs typeface="Poppins Light"/>
              </a:rPr>
              <a:t>THANK YOU</a:t>
            </a:r>
            <a:endParaRPr lang="en-GB" sz="4800" b="1" dirty="0">
              <a:solidFill>
                <a:srgbClr val="FFFF00"/>
              </a:solidFill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942366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216</Words>
  <Application>Microsoft Office PowerPoint</Application>
  <PresentationFormat>Widescreen</PresentationFormat>
  <Paragraphs>36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Gradient Circle</vt:lpstr>
      <vt:lpstr>Green Haven Florists Case Study</vt:lpstr>
      <vt:lpstr>Business Analysis Presentation   Decline in Sales and Strategic Response</vt:lpstr>
      <vt:lpstr>Key Issues</vt:lpstr>
      <vt:lpstr>PowerPoint Presentation</vt:lpstr>
      <vt:lpstr>Quote</vt:lpstr>
      <vt:lpstr>5W2H aNALYSIS</vt:lpstr>
      <vt:lpstr>PESTEL oVerview</vt:lpstr>
      <vt:lpstr>PESTEL CRITIQUE</vt:lpstr>
      <vt:lpstr>PowerPoint Presentation</vt:lpstr>
      <vt:lpstr>FISHBONE CAUSES</vt:lpstr>
      <vt:lpstr>KEY FINDINGS</vt:lpstr>
      <vt:lpstr>RECOMMENDATIONS</vt:lpstr>
      <vt:lpstr>References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859</cp:revision>
  <dcterms:created xsi:type="dcterms:W3CDTF">2026-03-28T15:30:34Z</dcterms:created>
  <dcterms:modified xsi:type="dcterms:W3CDTF">2026-03-28T19:36:32Z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