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6" r:id="rId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9" d="100"/>
          <a:sy n="79" d="100"/>
        </p:scale>
        <p:origin x="74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3662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lampardinquiry.org.uk/wp-content/uploads/2025/05/DC15-Race-Equality-Foundation-Racial-disparities-in-mental-health-Literature-and-evidence-review.pdf"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2C2A23-F6A2-9B52-4A0F-90DC2B9F487B}"/>
              </a:ext>
            </a:extLst>
          </p:cNvPr>
          <p:cNvPicPr/>
          <p:nvPr/>
        </p:nvPicPr>
        <p:blipFill>
          <a:blip r:embed="rId2"/>
          <a:stretch>
            <a:fillRect/>
          </a:stretch>
        </p:blipFill>
        <p:spPr>
          <a:xfrm>
            <a:off x="465137" y="126460"/>
            <a:ext cx="3104914" cy="1147863"/>
          </a:xfrm>
          <a:prstGeom prst="rect">
            <a:avLst/>
          </a:prstGeom>
        </p:spPr>
      </p:pic>
      <p:sp>
        <p:nvSpPr>
          <p:cNvPr id="7" name="TextBox 6">
            <a:extLst>
              <a:ext uri="{FF2B5EF4-FFF2-40B4-BE49-F238E27FC236}">
                <a16:creationId xmlns:a16="http://schemas.microsoft.com/office/drawing/2014/main" id="{39557190-A24E-982E-8952-133D7069C7C0}"/>
              </a:ext>
            </a:extLst>
          </p:cNvPr>
          <p:cNvSpPr txBox="1"/>
          <p:nvPr/>
        </p:nvSpPr>
        <p:spPr>
          <a:xfrm>
            <a:off x="145915" y="1418897"/>
            <a:ext cx="11693987" cy="5509200"/>
          </a:xfrm>
          <a:prstGeom prst="rect">
            <a:avLst/>
          </a:prstGeom>
          <a:noFill/>
        </p:spPr>
        <p:txBody>
          <a:bodyPr wrap="square" rtlCol="0">
            <a:spAutoFit/>
          </a:bodyPr>
          <a:lstStyle/>
          <a:p>
            <a:pPr algn="ctr"/>
            <a:r>
              <a:rPr lang="en-GB" sz="2400" b="1" dirty="0">
                <a:solidFill>
                  <a:schemeClr val="accent1">
                    <a:lumMod val="50000"/>
                  </a:schemeClr>
                </a:solidFill>
                <a:latin typeface="Times New Roman" panose="02020603050405020304" pitchFamily="18" charset="0"/>
                <a:cs typeface="Times New Roman" panose="02020603050405020304" pitchFamily="18" charset="0"/>
              </a:rPr>
              <a:t>TITLE: BARRIERS TO ASSESSING NHS MENTAL HEALTH SERVICES AMONG BLACK AND MINORITY ETHNICS (BME) COMMUNITIES IN THE UK: A SYSTEMATIC REVIEW</a:t>
            </a:r>
          </a:p>
          <a:p>
            <a:endParaRPr lang="en-GB" sz="2000" b="1" dirty="0"/>
          </a:p>
          <a:p>
            <a:r>
              <a:rPr lang="en-GB" sz="2000" b="1" dirty="0"/>
              <a:t>STUDENT NAME: IKECHKUWU NZEDIEGWU</a:t>
            </a:r>
          </a:p>
          <a:p>
            <a:r>
              <a:rPr lang="en-GB" sz="2000" b="1" dirty="0"/>
              <a:t>STUDENT ID: 2226941</a:t>
            </a:r>
          </a:p>
          <a:p>
            <a:r>
              <a:rPr lang="en-GB" sz="2000" b="1" dirty="0"/>
              <a:t>PROGRAMME: MSC PUBLIC HEALTH AND SOCIAL CARE PRACTICE IN PRACTICE</a:t>
            </a:r>
          </a:p>
          <a:p>
            <a:r>
              <a:rPr lang="en-GB" sz="2000" b="1" dirty="0"/>
              <a:t>MODULE: PRACTICE BASED RESEARCH </a:t>
            </a:r>
          </a:p>
          <a:p>
            <a:r>
              <a:rPr lang="en-GB" sz="2000" b="1" dirty="0"/>
              <a:t>MODULE CODE: LHCS 7008</a:t>
            </a:r>
          </a:p>
          <a:p>
            <a:r>
              <a:rPr lang="en-GB" sz="2000" b="1" dirty="0"/>
              <a:t>LECTURER: OLUWADAMILOLA TAYO</a:t>
            </a:r>
          </a:p>
          <a:p>
            <a:r>
              <a:rPr lang="en-GB" sz="2000" b="1" dirty="0"/>
              <a:t>ASSIGNMENT: COMPONENT 1 INDIVIDUAL PRESENTATION</a:t>
            </a:r>
            <a:r>
              <a:rPr lang="en-GB" sz="2000" dirty="0"/>
              <a:t>. </a:t>
            </a:r>
          </a:p>
          <a:p>
            <a:endParaRPr lang="en-GB" sz="2000" dirty="0"/>
          </a:p>
          <a:p>
            <a:pPr algn="ctr"/>
            <a:r>
              <a:rPr lang="en-GB" sz="2000" b="1" dirty="0">
                <a:solidFill>
                  <a:schemeClr val="accent1">
                    <a:lumMod val="75000"/>
                  </a:schemeClr>
                </a:solidFill>
              </a:rPr>
              <a:t>ACKNOWLEDGEMENT OF THE USE OF AI: </a:t>
            </a:r>
          </a:p>
          <a:p>
            <a:pPr algn="ctr"/>
            <a:r>
              <a:rPr lang="en-GB" sz="2000" dirty="0"/>
              <a:t>I HEREBY ACKNOWLEDGE THE USE OF AI FOR EDITING AND PROOF-READING THIS POSTER </a:t>
            </a:r>
          </a:p>
          <a:p>
            <a:endParaRPr lang="en-GB" sz="2000" dirty="0"/>
          </a:p>
          <a:p>
            <a:endParaRPr lang="en-GB" sz="2000" dirty="0"/>
          </a:p>
          <a:p>
            <a:endParaRPr lang="en-GB" sz="2000" dirty="0"/>
          </a:p>
        </p:txBody>
      </p:sp>
    </p:spTree>
    <p:extLst>
      <p:ext uri="{BB962C8B-B14F-4D97-AF65-F5344CB8AC3E}">
        <p14:creationId xmlns:p14="http://schemas.microsoft.com/office/powerpoint/2010/main" val="2520037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7FBFC"/>
        </a:solidFill>
        <a:effectLst/>
      </p:bgPr>
    </p:bg>
    <p:spTree>
      <p:nvGrpSpPr>
        <p:cNvPr id="1" name=""/>
        <p:cNvGrpSpPr/>
        <p:nvPr/>
      </p:nvGrpSpPr>
      <p:grpSpPr>
        <a:xfrm>
          <a:off x="0" y="0"/>
          <a:ext cx="0" cy="0"/>
          <a:chOff x="0" y="0"/>
          <a:chExt cx="0" cy="0"/>
        </a:xfrm>
      </p:grpSpPr>
      <p:sp>
        <p:nvSpPr>
          <p:cNvPr id="2" name="Shape 0"/>
          <p:cNvSpPr/>
          <p:nvPr/>
        </p:nvSpPr>
        <p:spPr>
          <a:xfrm>
            <a:off x="-38889" y="-62059"/>
            <a:ext cx="12161520" cy="1127007"/>
          </a:xfrm>
          <a:prstGeom prst="rect">
            <a:avLst/>
          </a:prstGeom>
          <a:solidFill>
            <a:srgbClr val="015F6B"/>
          </a:solidFill>
          <a:ln w="12700">
            <a:solidFill>
              <a:srgbClr val="015F6B"/>
            </a:solidFill>
            <a:prstDash val="solid"/>
          </a:ln>
        </p:spPr>
        <p:txBody>
          <a:bodyPr/>
          <a:lstStyle/>
          <a:p>
            <a:endParaRPr lang="en-GB"/>
          </a:p>
        </p:txBody>
      </p:sp>
      <p:sp>
        <p:nvSpPr>
          <p:cNvPr id="3" name="Shape 1"/>
          <p:cNvSpPr/>
          <p:nvPr/>
        </p:nvSpPr>
        <p:spPr>
          <a:xfrm>
            <a:off x="0" y="914400"/>
            <a:ext cx="12161520" cy="54864"/>
          </a:xfrm>
          <a:prstGeom prst="rect">
            <a:avLst/>
          </a:prstGeom>
          <a:solidFill>
            <a:srgbClr val="F2994A"/>
          </a:solidFill>
          <a:ln w="12700">
            <a:solidFill>
              <a:srgbClr val="F2994A"/>
            </a:solidFill>
            <a:prstDash val="solid"/>
          </a:ln>
        </p:spPr>
        <p:txBody>
          <a:bodyPr/>
          <a:lstStyle/>
          <a:p>
            <a:endParaRPr lang="en-GB"/>
          </a:p>
        </p:txBody>
      </p:sp>
      <p:sp>
        <p:nvSpPr>
          <p:cNvPr id="4" name="Text 2"/>
          <p:cNvSpPr/>
          <p:nvPr/>
        </p:nvSpPr>
        <p:spPr>
          <a:xfrm>
            <a:off x="1566041" y="-61580"/>
            <a:ext cx="9532882" cy="544647"/>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Barriers to Accessing NHS Mental Health Services Among Black and Minority Ethnic (BME) Communities in the UK: A Systematic Review</a:t>
            </a:r>
            <a:endParaRPr lang="en-US" sz="2000" dirty="0"/>
          </a:p>
        </p:txBody>
      </p:sp>
      <p:sp>
        <p:nvSpPr>
          <p:cNvPr id="6" name="Shape 4"/>
          <p:cNvSpPr/>
          <p:nvPr/>
        </p:nvSpPr>
        <p:spPr>
          <a:xfrm>
            <a:off x="164592" y="1078992"/>
            <a:ext cx="37033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164592" y="1078992"/>
            <a:ext cx="3703320"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1. Prevalence of the Problem</a:t>
            </a:r>
            <a:endParaRPr lang="en-US" sz="1400" dirty="0"/>
          </a:p>
        </p:txBody>
      </p:sp>
      <p:sp>
        <p:nvSpPr>
          <p:cNvPr id="8" name="Shape 6"/>
          <p:cNvSpPr/>
          <p:nvPr/>
        </p:nvSpPr>
        <p:spPr>
          <a:xfrm>
            <a:off x="164592" y="1371600"/>
            <a:ext cx="3703320" cy="955875"/>
          </a:xfrm>
          <a:prstGeom prst="roundRect">
            <a:avLst>
              <a:gd name="adj" fmla="val 6400"/>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9" name="Text 7"/>
          <p:cNvSpPr/>
          <p:nvPr/>
        </p:nvSpPr>
        <p:spPr>
          <a:xfrm>
            <a:off x="256032" y="1426464"/>
            <a:ext cx="3520440" cy="987552"/>
          </a:xfrm>
          <a:prstGeom prst="rect">
            <a:avLst/>
          </a:prstGeom>
          <a:noFill/>
          <a:ln/>
        </p:spPr>
        <p:txBody>
          <a:bodyPr wrap="square" rtlCol="0" anchor="t"/>
          <a:lstStyle/>
          <a:p>
            <a:r>
              <a:rPr lang="en-US" sz="780" dirty="0">
                <a:solidFill>
                  <a:srgbClr val="1E2D2F"/>
                </a:solidFill>
                <a:latin typeface="Calibri" pitchFamily="34" charset="0"/>
                <a:ea typeface="Calibri" pitchFamily="34" charset="-122"/>
                <a:cs typeface="Calibri" pitchFamily="34" charset="-120"/>
              </a:rPr>
              <a:t>BME communities in the UK are disproportionately affected by mental health challenges yet remain critically underserved by NHS services. Despite comprising approximately 14% of the UK population (ONS, 2021), individuals from Black, Asian and Minority Ethnic backgrounds consistently report poorer mental health outcomes and face higher rates of compulsory detention under the Mental Health Act 1983 (Barnett et al., 2019).</a:t>
            </a:r>
            <a:endParaRPr lang="en-US" sz="780" dirty="0"/>
          </a:p>
        </p:txBody>
      </p:sp>
      <p:sp>
        <p:nvSpPr>
          <p:cNvPr id="12" name="Text 10"/>
          <p:cNvSpPr/>
          <p:nvPr/>
        </p:nvSpPr>
        <p:spPr>
          <a:xfrm>
            <a:off x="164592" y="2700811"/>
            <a:ext cx="1115568" cy="320954"/>
          </a:xfrm>
          <a:prstGeom prst="rect">
            <a:avLst/>
          </a:prstGeom>
          <a:noFill/>
          <a:ln/>
        </p:spPr>
        <p:txBody>
          <a:bodyPr wrap="square" lIns="0" tIns="0" rIns="0" bIns="0" rtlCol="0" anchor="t"/>
          <a:lstStyle/>
          <a:p>
            <a:pPr marL="0" indent="0" algn="ctr">
              <a:buNone/>
            </a:pPr>
            <a:r>
              <a:rPr lang="en-US" sz="700" dirty="0">
                <a:solidFill>
                  <a:srgbClr val="FFFFFF"/>
                </a:solidFill>
                <a:latin typeface="Calibri" pitchFamily="34" charset="0"/>
                <a:ea typeface="Calibri" pitchFamily="34" charset="-122"/>
                <a:cs typeface="Calibri" pitchFamily="34" charset="-120"/>
              </a:rPr>
              <a:t>Black men more likely to be detained (CQC, 2023)</a:t>
            </a:r>
            <a:endParaRPr lang="en-US" sz="700" dirty="0"/>
          </a:p>
        </p:txBody>
      </p:sp>
      <p:sp>
        <p:nvSpPr>
          <p:cNvPr id="15" name="Text 13"/>
          <p:cNvSpPr/>
          <p:nvPr/>
        </p:nvSpPr>
        <p:spPr>
          <a:xfrm>
            <a:off x="1389835" y="2689933"/>
            <a:ext cx="1115568" cy="320954"/>
          </a:xfrm>
          <a:prstGeom prst="rect">
            <a:avLst/>
          </a:prstGeom>
          <a:noFill/>
          <a:ln/>
        </p:spPr>
        <p:txBody>
          <a:bodyPr wrap="square" lIns="0" tIns="0" rIns="0" bIns="0" rtlCol="0" anchor="t"/>
          <a:lstStyle/>
          <a:p>
            <a:pPr marL="0" indent="0" algn="ctr">
              <a:buNone/>
            </a:pPr>
            <a:r>
              <a:rPr lang="en-US" sz="700" dirty="0">
                <a:solidFill>
                  <a:srgbClr val="FFFFFF"/>
                </a:solidFill>
                <a:latin typeface="Calibri" pitchFamily="34" charset="0"/>
                <a:ea typeface="Calibri" pitchFamily="34" charset="-122"/>
                <a:cs typeface="Calibri" pitchFamily="34" charset="-120"/>
              </a:rPr>
              <a:t>UK population are BME (ONS, 2021)</a:t>
            </a:r>
            <a:endParaRPr lang="en-US" sz="700" dirty="0"/>
          </a:p>
        </p:txBody>
      </p:sp>
      <p:sp>
        <p:nvSpPr>
          <p:cNvPr id="18" name="Text 16"/>
          <p:cNvSpPr/>
          <p:nvPr/>
        </p:nvSpPr>
        <p:spPr>
          <a:xfrm>
            <a:off x="2540172" y="2679062"/>
            <a:ext cx="1115568" cy="320954"/>
          </a:xfrm>
          <a:prstGeom prst="rect">
            <a:avLst/>
          </a:prstGeom>
          <a:noFill/>
          <a:ln/>
        </p:spPr>
        <p:txBody>
          <a:bodyPr wrap="square" lIns="0" tIns="0" rIns="0" bIns="0" rtlCol="0" anchor="t"/>
          <a:lstStyle/>
          <a:p>
            <a:pPr marL="0" indent="0" algn="ctr">
              <a:buNone/>
            </a:pPr>
            <a:r>
              <a:rPr lang="en-US" sz="700" dirty="0">
                <a:solidFill>
                  <a:srgbClr val="FFFFFF"/>
                </a:solidFill>
                <a:latin typeface="Calibri" pitchFamily="34" charset="0"/>
                <a:ea typeface="Calibri" pitchFamily="34" charset="-122"/>
                <a:cs typeface="Calibri" pitchFamily="34" charset="-120"/>
              </a:rPr>
              <a:t>Less likely to be referred via GP (NHS England, 2022)</a:t>
            </a:r>
            <a:endParaRPr lang="en-US" sz="700" dirty="0"/>
          </a:p>
        </p:txBody>
      </p:sp>
      <p:sp>
        <p:nvSpPr>
          <p:cNvPr id="19" name="Shape 17"/>
          <p:cNvSpPr/>
          <p:nvPr/>
        </p:nvSpPr>
        <p:spPr>
          <a:xfrm>
            <a:off x="228414" y="3164406"/>
            <a:ext cx="3703320" cy="1005840"/>
          </a:xfrm>
          <a:prstGeom prst="roundRect">
            <a:avLst>
              <a:gd name="adj" fmla="val 7273"/>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20" name="Text 18"/>
          <p:cNvSpPr/>
          <p:nvPr/>
        </p:nvSpPr>
        <p:spPr>
          <a:xfrm>
            <a:off x="266944" y="3143971"/>
            <a:ext cx="3520440" cy="938083"/>
          </a:xfrm>
          <a:prstGeom prst="rect">
            <a:avLst/>
          </a:prstGeom>
          <a:noFill/>
          <a:ln/>
        </p:spPr>
        <p:txBody>
          <a:bodyPr wrap="square" rtlCol="0" anchor="t"/>
          <a:lstStyle/>
          <a:p>
            <a:r>
              <a:rPr lang="en-US" sz="750" dirty="0">
                <a:solidFill>
                  <a:srgbClr val="1E2D2F"/>
                </a:solidFill>
                <a:latin typeface="Calibri" pitchFamily="34" charset="0"/>
                <a:ea typeface="Calibri" pitchFamily="34" charset="-122"/>
                <a:cs typeface="Calibri" pitchFamily="34" charset="-120"/>
              </a:rPr>
              <a:t>Approximately 1 out of 4 people in the UK are affected with mental health disorders such as depression and anxiety every year (McManus et al., 2016). While the prevalence is comparably higher among BME populations, service uptake remains significantly lower. NHS Race and Health Observatory (2023)  found that Black Caribbean individuals are 44% less likely to complete a course of IAPT therapy compared to White British counterparts. Additionally, South Asian women report elevated levels of psychological distress but are less likely to seek professional help due to cultural and structural barriers (Bhui et al., 2018).</a:t>
            </a:r>
            <a:endParaRPr lang="en-US" sz="750" dirty="0"/>
          </a:p>
        </p:txBody>
      </p:sp>
      <p:sp>
        <p:nvSpPr>
          <p:cNvPr id="21" name="Shape 19"/>
          <p:cNvSpPr/>
          <p:nvPr/>
        </p:nvSpPr>
        <p:spPr>
          <a:xfrm>
            <a:off x="246888" y="4362153"/>
            <a:ext cx="37033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22" name="Text 20"/>
          <p:cNvSpPr/>
          <p:nvPr/>
        </p:nvSpPr>
        <p:spPr>
          <a:xfrm>
            <a:off x="164592" y="4379976"/>
            <a:ext cx="3703320"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2. Rationale</a:t>
            </a:r>
            <a:endParaRPr lang="en-US" sz="1400" dirty="0"/>
          </a:p>
        </p:txBody>
      </p:sp>
      <p:sp>
        <p:nvSpPr>
          <p:cNvPr id="23" name="Shape 21"/>
          <p:cNvSpPr/>
          <p:nvPr/>
        </p:nvSpPr>
        <p:spPr>
          <a:xfrm>
            <a:off x="164592" y="4672583"/>
            <a:ext cx="3749040" cy="1822525"/>
          </a:xfrm>
          <a:prstGeom prst="roundRect">
            <a:avLst>
              <a:gd name="adj" fmla="val 4571"/>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24" name="Text 22"/>
          <p:cNvSpPr/>
          <p:nvPr/>
        </p:nvSpPr>
        <p:spPr>
          <a:xfrm>
            <a:off x="256032" y="4736591"/>
            <a:ext cx="3520440" cy="1850337"/>
          </a:xfrm>
          <a:prstGeom prst="rect">
            <a:avLst/>
          </a:prstGeom>
          <a:noFill/>
          <a:ln/>
        </p:spPr>
        <p:txBody>
          <a:bodyPr wrap="square" rtlCol="0" anchor="t"/>
          <a:lstStyle/>
          <a:p>
            <a:r>
              <a:rPr lang="en-US" sz="750" b="1" dirty="0">
                <a:solidFill>
                  <a:srgbClr val="1E2D2F"/>
                </a:solidFill>
                <a:latin typeface="Calibri" pitchFamily="34" charset="0"/>
                <a:ea typeface="Calibri" pitchFamily="34" charset="-122"/>
                <a:cs typeface="Calibri" pitchFamily="34" charset="-120"/>
              </a:rPr>
              <a:t>Urgency &amp; Importance
</a:t>
            </a:r>
            <a:r>
              <a:rPr lang="en-US" sz="750" dirty="0">
                <a:solidFill>
                  <a:srgbClr val="1E2D2F"/>
                </a:solidFill>
                <a:latin typeface="Calibri" pitchFamily="34" charset="0"/>
                <a:ea typeface="Calibri" pitchFamily="34" charset="-122"/>
                <a:cs typeface="Calibri" pitchFamily="34" charset="-120"/>
              </a:rPr>
              <a:t>Despite NHS commitments under the Long-Term Plan to improve mental health parity of esteem, significant ethnic disparities continues to prevail (NHS England, 2019) . Existing research </a:t>
            </a:r>
            <a:r>
              <a:rPr lang="en-US" sz="750" dirty="0" err="1">
                <a:solidFill>
                  <a:srgbClr val="1E2D2F"/>
                </a:solidFill>
                <a:latin typeface="Calibri" pitchFamily="34" charset="0"/>
                <a:ea typeface="Calibri" pitchFamily="34" charset="-122"/>
                <a:cs typeface="Calibri" pitchFamily="34" charset="-120"/>
              </a:rPr>
              <a:t>utilises</a:t>
            </a:r>
            <a:r>
              <a:rPr lang="en-US" sz="750" dirty="0">
                <a:solidFill>
                  <a:srgbClr val="1E2D2F"/>
                </a:solidFill>
                <a:latin typeface="Calibri" pitchFamily="34" charset="0"/>
                <a:ea typeface="Calibri" pitchFamily="34" charset="-122"/>
                <a:cs typeface="Calibri" pitchFamily="34" charset="-120"/>
              </a:rPr>
              <a:t> quantitative approaches, creating a gap in the lived-experience data. This study addresses that gap by adopting a systematic approach to help understand and address the challenges of BME communities in regards to mental health.
</a:t>
            </a:r>
            <a:r>
              <a:rPr lang="en-US" sz="750" b="1" dirty="0">
                <a:solidFill>
                  <a:srgbClr val="1E2D2F"/>
                </a:solidFill>
                <a:latin typeface="Calibri" pitchFamily="34" charset="0"/>
                <a:ea typeface="Calibri" pitchFamily="34" charset="-122"/>
                <a:cs typeface="Calibri" pitchFamily="34" charset="-120"/>
              </a:rPr>
              <a:t>Originality
</a:t>
            </a:r>
            <a:r>
              <a:rPr lang="en-US" sz="750" dirty="0">
                <a:solidFill>
                  <a:srgbClr val="1E2D2F"/>
                </a:solidFill>
                <a:latin typeface="Calibri" pitchFamily="34" charset="0"/>
                <a:ea typeface="Calibri" pitchFamily="34" charset="-122"/>
                <a:cs typeface="Calibri" pitchFamily="34" charset="-120"/>
              </a:rPr>
              <a:t>While systemic reviews such as  </a:t>
            </a:r>
            <a:r>
              <a:rPr lang="en-US" sz="750" dirty="0" err="1">
                <a:solidFill>
                  <a:srgbClr val="1E2D2F"/>
                </a:solidFill>
                <a:latin typeface="Calibri" pitchFamily="34" charset="0"/>
                <a:ea typeface="Calibri" pitchFamily="34" charset="-122"/>
                <a:cs typeface="Calibri" pitchFamily="34" charset="-120"/>
              </a:rPr>
              <a:t>Halvorsrud</a:t>
            </a:r>
            <a:r>
              <a:rPr lang="en-US" sz="750" dirty="0">
                <a:solidFill>
                  <a:srgbClr val="1E2D2F"/>
                </a:solidFill>
                <a:latin typeface="Calibri" pitchFamily="34" charset="0"/>
                <a:ea typeface="Calibri" pitchFamily="34" charset="-122"/>
                <a:cs typeface="Calibri" pitchFamily="34" charset="-120"/>
              </a:rPr>
              <a:t> et al., 2018 and Bhui et al., 2015, few studies integrate intersectional perspectives exploring how race, gender, socioeconomic status and immigration history simultaneously shape mental health access. This study uniquely examines how these intersecting identities constitute barriers, offering new insight for policy reform and culturally responsive care design.</a:t>
            </a:r>
            <a:endParaRPr lang="en-US" sz="750" dirty="0"/>
          </a:p>
        </p:txBody>
      </p:sp>
      <p:sp>
        <p:nvSpPr>
          <p:cNvPr id="25" name="Shape 23"/>
          <p:cNvSpPr/>
          <p:nvPr/>
        </p:nvSpPr>
        <p:spPr>
          <a:xfrm>
            <a:off x="4005072" y="1078992"/>
            <a:ext cx="37033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26" name="Text 24"/>
          <p:cNvSpPr/>
          <p:nvPr/>
        </p:nvSpPr>
        <p:spPr>
          <a:xfrm>
            <a:off x="4005072" y="1078992"/>
            <a:ext cx="3703320"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3. Research Question, Aim &amp; Objectives</a:t>
            </a:r>
            <a:endParaRPr lang="en-US" sz="1400" dirty="0"/>
          </a:p>
        </p:txBody>
      </p:sp>
      <p:sp>
        <p:nvSpPr>
          <p:cNvPr id="27" name="Shape 25"/>
          <p:cNvSpPr/>
          <p:nvPr/>
        </p:nvSpPr>
        <p:spPr>
          <a:xfrm>
            <a:off x="4005072" y="1371600"/>
            <a:ext cx="3703320" cy="566928"/>
          </a:xfrm>
          <a:prstGeom prst="roundRect">
            <a:avLst>
              <a:gd name="adj" fmla="val 12903"/>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28" name="Text 26"/>
          <p:cNvSpPr/>
          <p:nvPr/>
        </p:nvSpPr>
        <p:spPr>
          <a:xfrm>
            <a:off x="4096512" y="1417320"/>
            <a:ext cx="3520440" cy="475488"/>
          </a:xfrm>
          <a:prstGeom prst="rect">
            <a:avLst/>
          </a:prstGeom>
          <a:noFill/>
          <a:ln/>
        </p:spPr>
        <p:txBody>
          <a:bodyPr wrap="square" rtlCol="0" anchor="t"/>
          <a:lstStyle/>
          <a:p>
            <a:pPr marL="0" indent="0" algn="l">
              <a:buNone/>
            </a:pPr>
            <a:r>
              <a:rPr lang="en-US" sz="780" b="1" dirty="0">
                <a:solidFill>
                  <a:srgbClr val="1E2D2F"/>
                </a:solidFill>
                <a:latin typeface="Calibri" pitchFamily="34" charset="0"/>
                <a:ea typeface="Calibri" pitchFamily="34" charset="-122"/>
                <a:cs typeface="Calibri" pitchFamily="34" charset="-120"/>
              </a:rPr>
              <a:t>Research Question:  </a:t>
            </a:r>
            <a:r>
              <a:rPr lang="en-US" sz="780" dirty="0">
                <a:solidFill>
                  <a:srgbClr val="1E2D2F"/>
                </a:solidFill>
                <a:latin typeface="Calibri" pitchFamily="34" charset="0"/>
                <a:ea typeface="Calibri" pitchFamily="34" charset="-122"/>
                <a:cs typeface="Calibri" pitchFamily="34" charset="-120"/>
              </a:rPr>
              <a:t>What are the key barriers experienced by BME individuals in accessing NHS mental health services in the UK, and how do cultural, systemic and interpersonal factors shape their help-seeking behaviours?</a:t>
            </a:r>
            <a:endParaRPr lang="en-US" sz="780" dirty="0"/>
          </a:p>
        </p:txBody>
      </p:sp>
      <p:sp>
        <p:nvSpPr>
          <p:cNvPr id="29" name="Shape 27"/>
          <p:cNvSpPr/>
          <p:nvPr/>
        </p:nvSpPr>
        <p:spPr>
          <a:xfrm>
            <a:off x="4005072" y="1965960"/>
            <a:ext cx="3703320" cy="457200"/>
          </a:xfrm>
          <a:prstGeom prst="roundRect">
            <a:avLst>
              <a:gd name="adj" fmla="val 16000"/>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30" name="Text 28"/>
          <p:cNvSpPr/>
          <p:nvPr/>
        </p:nvSpPr>
        <p:spPr>
          <a:xfrm>
            <a:off x="4096512" y="2011680"/>
            <a:ext cx="3520440" cy="365760"/>
          </a:xfrm>
          <a:prstGeom prst="rect">
            <a:avLst/>
          </a:prstGeom>
          <a:noFill/>
          <a:ln/>
        </p:spPr>
        <p:txBody>
          <a:bodyPr wrap="square" rtlCol="0" anchor="t"/>
          <a:lstStyle/>
          <a:p>
            <a:pPr marL="0" indent="0" algn="l">
              <a:buNone/>
            </a:pPr>
            <a:r>
              <a:rPr lang="en-US" sz="780" b="1" dirty="0">
                <a:solidFill>
                  <a:srgbClr val="1E2D2F"/>
                </a:solidFill>
                <a:latin typeface="Calibri" pitchFamily="34" charset="0"/>
                <a:ea typeface="Calibri" pitchFamily="34" charset="-122"/>
                <a:cs typeface="Calibri" pitchFamily="34" charset="-120"/>
              </a:rPr>
              <a:t>Aim:  </a:t>
            </a:r>
            <a:r>
              <a:rPr lang="en-US" sz="780" dirty="0">
                <a:solidFill>
                  <a:srgbClr val="1E2D2F"/>
                </a:solidFill>
                <a:latin typeface="Calibri" pitchFamily="34" charset="0"/>
                <a:ea typeface="Calibri" pitchFamily="34" charset="-122"/>
                <a:cs typeface="Calibri" pitchFamily="34" charset="-120"/>
              </a:rPr>
              <a:t>To investigate the lived experiences of BME individuals in the UK, exploring the key barriers preventing their access to quality NHS mental health services to inform better care.</a:t>
            </a:r>
            <a:endParaRPr lang="en-US" sz="780" dirty="0"/>
          </a:p>
        </p:txBody>
      </p:sp>
      <p:sp>
        <p:nvSpPr>
          <p:cNvPr id="31" name="Shape 29"/>
          <p:cNvSpPr/>
          <p:nvPr/>
        </p:nvSpPr>
        <p:spPr>
          <a:xfrm>
            <a:off x="4005072" y="2450592"/>
            <a:ext cx="3703320" cy="1508760"/>
          </a:xfrm>
          <a:prstGeom prst="roundRect">
            <a:avLst>
              <a:gd name="adj" fmla="val 4848"/>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32" name="Shape 30"/>
          <p:cNvSpPr/>
          <p:nvPr/>
        </p:nvSpPr>
        <p:spPr>
          <a:xfrm>
            <a:off x="4114800" y="2560320"/>
            <a:ext cx="246888" cy="246888"/>
          </a:xfrm>
          <a:prstGeom prst="ellipse">
            <a:avLst/>
          </a:prstGeom>
          <a:solidFill>
            <a:srgbClr val="028090"/>
          </a:solidFill>
          <a:ln w="12700">
            <a:solidFill>
              <a:srgbClr val="028090"/>
            </a:solidFill>
            <a:prstDash val="solid"/>
          </a:ln>
        </p:spPr>
        <p:txBody>
          <a:bodyPr/>
          <a:lstStyle/>
          <a:p>
            <a:endParaRPr lang="en-GB"/>
          </a:p>
        </p:txBody>
      </p:sp>
      <p:sp>
        <p:nvSpPr>
          <p:cNvPr id="33" name="Text 31"/>
          <p:cNvSpPr/>
          <p:nvPr/>
        </p:nvSpPr>
        <p:spPr>
          <a:xfrm>
            <a:off x="4114800" y="2560320"/>
            <a:ext cx="246888" cy="246888"/>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a:t>
            </a:r>
            <a:endParaRPr lang="en-US" sz="800" dirty="0"/>
          </a:p>
        </p:txBody>
      </p:sp>
      <p:sp>
        <p:nvSpPr>
          <p:cNvPr id="34" name="Text 32"/>
          <p:cNvSpPr/>
          <p:nvPr/>
        </p:nvSpPr>
        <p:spPr>
          <a:xfrm>
            <a:off x="4425696" y="2560320"/>
            <a:ext cx="3191256" cy="384048"/>
          </a:xfrm>
          <a:prstGeom prst="rect">
            <a:avLst/>
          </a:prstGeom>
          <a:noFill/>
          <a:ln/>
        </p:spPr>
        <p:txBody>
          <a:bodyPr wrap="square" rtlCol="0" anchor="t"/>
          <a:lstStyle/>
          <a:p>
            <a:pPr marL="0" indent="0" algn="l">
              <a:buNone/>
            </a:pPr>
            <a:r>
              <a:rPr lang="en-US" sz="750" dirty="0">
                <a:solidFill>
                  <a:srgbClr val="1E2D2F"/>
                </a:solidFill>
                <a:latin typeface="Calibri" pitchFamily="34" charset="0"/>
                <a:ea typeface="Calibri" pitchFamily="34" charset="-122"/>
                <a:cs typeface="Calibri" pitchFamily="34" charset="-120"/>
              </a:rPr>
              <a:t>To examine the institutional and systemic factors in the NHS limiting access to mental health services for BME communities (Kirmayer et al., 2018; Bhui et al., 2015).</a:t>
            </a:r>
            <a:endParaRPr lang="en-US" sz="750" dirty="0"/>
          </a:p>
        </p:txBody>
      </p:sp>
      <p:sp>
        <p:nvSpPr>
          <p:cNvPr id="35" name="Shape 33"/>
          <p:cNvSpPr/>
          <p:nvPr/>
        </p:nvSpPr>
        <p:spPr>
          <a:xfrm>
            <a:off x="4114800" y="2999232"/>
            <a:ext cx="246888" cy="246888"/>
          </a:xfrm>
          <a:prstGeom prst="ellipse">
            <a:avLst/>
          </a:prstGeom>
          <a:solidFill>
            <a:srgbClr val="028090"/>
          </a:solidFill>
          <a:ln w="12700">
            <a:solidFill>
              <a:srgbClr val="028090"/>
            </a:solidFill>
            <a:prstDash val="solid"/>
          </a:ln>
        </p:spPr>
        <p:txBody>
          <a:bodyPr/>
          <a:lstStyle/>
          <a:p>
            <a:endParaRPr lang="en-GB"/>
          </a:p>
        </p:txBody>
      </p:sp>
      <p:sp>
        <p:nvSpPr>
          <p:cNvPr id="36" name="Text 34"/>
          <p:cNvSpPr/>
          <p:nvPr/>
        </p:nvSpPr>
        <p:spPr>
          <a:xfrm>
            <a:off x="4114800" y="2999232"/>
            <a:ext cx="246888" cy="246888"/>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2</a:t>
            </a:r>
            <a:endParaRPr lang="en-US" sz="800" dirty="0"/>
          </a:p>
        </p:txBody>
      </p:sp>
      <p:sp>
        <p:nvSpPr>
          <p:cNvPr id="37" name="Text 35"/>
          <p:cNvSpPr/>
          <p:nvPr/>
        </p:nvSpPr>
        <p:spPr>
          <a:xfrm>
            <a:off x="4425696" y="2999232"/>
            <a:ext cx="3191256" cy="246888"/>
          </a:xfrm>
          <a:prstGeom prst="rect">
            <a:avLst/>
          </a:prstGeom>
          <a:noFill/>
          <a:ln/>
        </p:spPr>
        <p:txBody>
          <a:bodyPr wrap="square" rtlCol="0" anchor="t"/>
          <a:lstStyle/>
          <a:p>
            <a:pPr marL="0" indent="0" algn="l">
              <a:buNone/>
            </a:pPr>
            <a:r>
              <a:rPr lang="en-US" sz="750" dirty="0">
                <a:solidFill>
                  <a:srgbClr val="1E2D2F"/>
                </a:solidFill>
                <a:latin typeface="Calibri" pitchFamily="34" charset="0"/>
                <a:ea typeface="Calibri" pitchFamily="34" charset="-122"/>
                <a:cs typeface="Calibri" pitchFamily="34" charset="-120"/>
              </a:rPr>
              <a:t>To investigate the role of cultural beliefs, community stigma and mistrust of mainstream healthcare services in shaping help-seeking behaviours among BME communities.</a:t>
            </a:r>
            <a:endParaRPr lang="en-US" sz="750" dirty="0"/>
          </a:p>
        </p:txBody>
      </p:sp>
      <p:sp>
        <p:nvSpPr>
          <p:cNvPr id="38" name="Shape 36"/>
          <p:cNvSpPr/>
          <p:nvPr/>
        </p:nvSpPr>
        <p:spPr>
          <a:xfrm>
            <a:off x="4114800" y="3438144"/>
            <a:ext cx="246888" cy="246888"/>
          </a:xfrm>
          <a:prstGeom prst="ellipse">
            <a:avLst/>
          </a:prstGeom>
          <a:solidFill>
            <a:srgbClr val="028090"/>
          </a:solidFill>
          <a:ln w="12700">
            <a:solidFill>
              <a:srgbClr val="028090"/>
            </a:solidFill>
            <a:prstDash val="solid"/>
          </a:ln>
        </p:spPr>
        <p:txBody>
          <a:bodyPr/>
          <a:lstStyle/>
          <a:p>
            <a:endParaRPr lang="en-GB"/>
          </a:p>
        </p:txBody>
      </p:sp>
      <p:sp>
        <p:nvSpPr>
          <p:cNvPr id="39" name="Text 37"/>
          <p:cNvSpPr/>
          <p:nvPr/>
        </p:nvSpPr>
        <p:spPr>
          <a:xfrm>
            <a:off x="4114800" y="3438144"/>
            <a:ext cx="246888" cy="246888"/>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3</a:t>
            </a:r>
            <a:endParaRPr lang="en-US" sz="800" dirty="0"/>
          </a:p>
        </p:txBody>
      </p:sp>
      <p:sp>
        <p:nvSpPr>
          <p:cNvPr id="40" name="Text 38"/>
          <p:cNvSpPr/>
          <p:nvPr/>
        </p:nvSpPr>
        <p:spPr>
          <a:xfrm>
            <a:off x="4425696" y="3438144"/>
            <a:ext cx="3191256" cy="384048"/>
          </a:xfrm>
          <a:prstGeom prst="rect">
            <a:avLst/>
          </a:prstGeom>
          <a:noFill/>
          <a:ln/>
        </p:spPr>
        <p:txBody>
          <a:bodyPr wrap="square" rtlCol="0" anchor="t"/>
          <a:lstStyle/>
          <a:p>
            <a:pPr marL="0" indent="0" algn="l">
              <a:buNone/>
            </a:pPr>
            <a:r>
              <a:rPr lang="en-US" sz="750" dirty="0">
                <a:solidFill>
                  <a:srgbClr val="1E2D2F"/>
                </a:solidFill>
                <a:latin typeface="Calibri" pitchFamily="34" charset="0"/>
                <a:ea typeface="Calibri" pitchFamily="34" charset="-122"/>
                <a:cs typeface="Calibri" pitchFamily="34" charset="-120"/>
              </a:rPr>
              <a:t>To identify opportunities for change within the NHS and recommend culturally competent, inclusive, and competent care models for BME populations (</a:t>
            </a:r>
            <a:r>
              <a:rPr lang="en-US" sz="750" dirty="0" err="1">
                <a:solidFill>
                  <a:srgbClr val="1E2D2F"/>
                </a:solidFill>
                <a:latin typeface="Calibri" pitchFamily="34" charset="0"/>
                <a:ea typeface="Calibri" pitchFamily="34" charset="-122"/>
                <a:cs typeface="Calibri" pitchFamily="34" charset="-120"/>
              </a:rPr>
              <a:t>Memon</a:t>
            </a:r>
            <a:r>
              <a:rPr lang="en-US" sz="750" dirty="0">
                <a:solidFill>
                  <a:srgbClr val="1E2D2F"/>
                </a:solidFill>
                <a:latin typeface="Calibri" pitchFamily="34" charset="0"/>
                <a:ea typeface="Calibri" pitchFamily="34" charset="-122"/>
                <a:cs typeface="Calibri" pitchFamily="34" charset="-120"/>
              </a:rPr>
              <a:t> et al., 20216)</a:t>
            </a:r>
            <a:endParaRPr lang="en-US" sz="750" dirty="0"/>
          </a:p>
        </p:txBody>
      </p:sp>
      <p:sp>
        <p:nvSpPr>
          <p:cNvPr id="41" name="Shape 39"/>
          <p:cNvSpPr/>
          <p:nvPr/>
        </p:nvSpPr>
        <p:spPr>
          <a:xfrm>
            <a:off x="4005072" y="3986784"/>
            <a:ext cx="37033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42" name="Text 40"/>
          <p:cNvSpPr/>
          <p:nvPr/>
        </p:nvSpPr>
        <p:spPr>
          <a:xfrm>
            <a:off x="4005072" y="3986784"/>
            <a:ext cx="3703320"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4. Proposed Methodology</a:t>
            </a:r>
            <a:endParaRPr lang="en-US" sz="1400" dirty="0"/>
          </a:p>
        </p:txBody>
      </p:sp>
      <p:sp>
        <p:nvSpPr>
          <p:cNvPr id="43" name="Shape 41"/>
          <p:cNvSpPr/>
          <p:nvPr/>
        </p:nvSpPr>
        <p:spPr>
          <a:xfrm>
            <a:off x="4005072" y="4279392"/>
            <a:ext cx="3703320" cy="1312491"/>
          </a:xfrm>
          <a:prstGeom prst="roundRect">
            <a:avLst>
              <a:gd name="adj" fmla="val 5161"/>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44" name="Text 42"/>
          <p:cNvSpPr/>
          <p:nvPr/>
        </p:nvSpPr>
        <p:spPr>
          <a:xfrm>
            <a:off x="4114800" y="4257826"/>
            <a:ext cx="3502152" cy="237744"/>
          </a:xfrm>
          <a:prstGeom prst="rect">
            <a:avLst/>
          </a:prstGeom>
          <a:noFill/>
          <a:ln/>
        </p:spPr>
        <p:txBody>
          <a:bodyPr wrap="square" rtlCol="0" anchor="t"/>
          <a:lstStyle/>
          <a:p>
            <a:r>
              <a:rPr lang="en-US" sz="700" b="1" dirty="0">
                <a:solidFill>
                  <a:srgbClr val="1E2D2F"/>
                </a:solidFill>
                <a:latin typeface="Calibri" pitchFamily="34" charset="0"/>
                <a:ea typeface="Calibri" pitchFamily="34" charset="-122"/>
                <a:cs typeface="Calibri" pitchFamily="34" charset="-120"/>
              </a:rPr>
              <a:t>Design: A </a:t>
            </a:r>
            <a:r>
              <a:rPr lang="en-US" sz="700" dirty="0">
                <a:solidFill>
                  <a:srgbClr val="1E2D2F"/>
                </a:solidFill>
                <a:latin typeface="Calibri" pitchFamily="34" charset="0"/>
                <a:ea typeface="Calibri" pitchFamily="34" charset="-122"/>
                <a:cs typeface="Calibri" pitchFamily="34" charset="-120"/>
              </a:rPr>
              <a:t>systematic literature review (SLR) will be conducted to critically </a:t>
            </a:r>
            <a:r>
              <a:rPr lang="en-US" sz="700" dirty="0" err="1">
                <a:solidFill>
                  <a:srgbClr val="1E2D2F"/>
                </a:solidFill>
                <a:latin typeface="Calibri" pitchFamily="34" charset="0"/>
                <a:ea typeface="Calibri" pitchFamily="34" charset="-122"/>
                <a:cs typeface="Calibri" pitchFamily="34" charset="-120"/>
              </a:rPr>
              <a:t>synthesise</a:t>
            </a:r>
            <a:r>
              <a:rPr lang="en-US" sz="700" dirty="0">
                <a:solidFill>
                  <a:srgbClr val="1E2D2F"/>
                </a:solidFill>
                <a:latin typeface="Calibri" pitchFamily="34" charset="0"/>
                <a:ea typeface="Calibri" pitchFamily="34" charset="-122"/>
                <a:cs typeface="Calibri" pitchFamily="34" charset="-120"/>
              </a:rPr>
              <a:t> existing qualitative and quantitative evidence on barriers to access of mental health services among BME communities.</a:t>
            </a:r>
            <a:endParaRPr lang="en-US" sz="700" dirty="0"/>
          </a:p>
        </p:txBody>
      </p:sp>
      <p:sp>
        <p:nvSpPr>
          <p:cNvPr id="45" name="Text 43"/>
          <p:cNvSpPr/>
          <p:nvPr/>
        </p:nvSpPr>
        <p:spPr>
          <a:xfrm>
            <a:off x="4114800" y="4599432"/>
            <a:ext cx="3502152" cy="237744"/>
          </a:xfrm>
          <a:prstGeom prst="rect">
            <a:avLst/>
          </a:prstGeom>
          <a:noFill/>
          <a:ln/>
        </p:spPr>
        <p:txBody>
          <a:bodyPr wrap="square" rtlCol="0" anchor="t"/>
          <a:lstStyle/>
          <a:p>
            <a:r>
              <a:rPr lang="en-US" sz="700" b="1" dirty="0">
                <a:solidFill>
                  <a:srgbClr val="1E2D2F"/>
                </a:solidFill>
                <a:latin typeface="Calibri" pitchFamily="34" charset="0"/>
                <a:ea typeface="Calibri" pitchFamily="34" charset="-122"/>
                <a:cs typeface="Calibri" pitchFamily="34" charset="-120"/>
              </a:rPr>
              <a:t>Search Strategy: </a:t>
            </a:r>
            <a:r>
              <a:rPr lang="en-US" sz="700" dirty="0">
                <a:solidFill>
                  <a:srgbClr val="1E2D2F"/>
                </a:solidFill>
                <a:latin typeface="Calibri" pitchFamily="34" charset="0"/>
                <a:ea typeface="Calibri" pitchFamily="34" charset="-122"/>
                <a:cs typeface="Calibri" pitchFamily="34" charset="-120"/>
              </a:rPr>
              <a:t>Databases ; PubMed, </a:t>
            </a:r>
            <a:r>
              <a:rPr lang="en-US" sz="700" dirty="0" err="1">
                <a:solidFill>
                  <a:srgbClr val="1E2D2F"/>
                </a:solidFill>
                <a:latin typeface="Calibri" pitchFamily="34" charset="0"/>
                <a:ea typeface="Calibri" pitchFamily="34" charset="-122"/>
                <a:cs typeface="Calibri" pitchFamily="34" charset="-120"/>
              </a:rPr>
              <a:t>PsycINFO</a:t>
            </a:r>
            <a:r>
              <a:rPr lang="en-US" sz="700" dirty="0">
                <a:solidFill>
                  <a:srgbClr val="1E2D2F"/>
                </a:solidFill>
                <a:latin typeface="Calibri" pitchFamily="34" charset="0"/>
                <a:ea typeface="Calibri" pitchFamily="34" charset="-122"/>
                <a:cs typeface="Calibri" pitchFamily="34" charset="-120"/>
              </a:rPr>
              <a:t>, CINAHL and Cochrane Library will be searched using terms like "BME," "mental health," "NHS," "barriers," and "help-seeking." Date range: 2016–2026.</a:t>
            </a:r>
            <a:endParaRPr lang="en-US" sz="700" dirty="0"/>
          </a:p>
        </p:txBody>
      </p:sp>
      <p:sp>
        <p:nvSpPr>
          <p:cNvPr id="46" name="Text 44"/>
          <p:cNvSpPr/>
          <p:nvPr/>
        </p:nvSpPr>
        <p:spPr>
          <a:xfrm>
            <a:off x="4114800" y="4916194"/>
            <a:ext cx="3502152" cy="237744"/>
          </a:xfrm>
          <a:prstGeom prst="rect">
            <a:avLst/>
          </a:prstGeom>
          <a:noFill/>
          <a:ln/>
        </p:spPr>
        <p:txBody>
          <a:bodyPr wrap="square" rtlCol="0" anchor="t"/>
          <a:lstStyle/>
          <a:p>
            <a:r>
              <a:rPr lang="en-US" sz="700" b="1" dirty="0">
                <a:solidFill>
                  <a:srgbClr val="1E2D2F"/>
                </a:solidFill>
                <a:latin typeface="Calibri" pitchFamily="34" charset="0"/>
                <a:ea typeface="Calibri" pitchFamily="34" charset="-122"/>
                <a:cs typeface="Calibri" pitchFamily="34" charset="-120"/>
              </a:rPr>
              <a:t>Inclusion Criteria: </a:t>
            </a:r>
            <a:r>
              <a:rPr lang="en-US" sz="700" dirty="0">
                <a:solidFill>
                  <a:srgbClr val="1E2D2F"/>
                </a:solidFill>
                <a:latin typeface="Calibri" pitchFamily="34" charset="0"/>
                <a:ea typeface="Calibri" pitchFamily="34" charset="-122"/>
                <a:cs typeface="Calibri" pitchFamily="34" charset="-120"/>
              </a:rPr>
              <a:t>Peer-reviewed studies published in English, focused on BME populations in the UK and access to mental health services.</a:t>
            </a:r>
            <a:endParaRPr lang="en-US" sz="700" dirty="0"/>
          </a:p>
        </p:txBody>
      </p:sp>
      <p:sp>
        <p:nvSpPr>
          <p:cNvPr id="47" name="Text 45"/>
          <p:cNvSpPr/>
          <p:nvPr/>
        </p:nvSpPr>
        <p:spPr>
          <a:xfrm>
            <a:off x="4114800" y="5093208"/>
            <a:ext cx="3502152" cy="237744"/>
          </a:xfrm>
          <a:prstGeom prst="rect">
            <a:avLst/>
          </a:prstGeom>
          <a:noFill/>
          <a:ln/>
        </p:spPr>
        <p:txBody>
          <a:bodyPr wrap="square" rtlCol="0" anchor="t"/>
          <a:lstStyle/>
          <a:p>
            <a:r>
              <a:rPr lang="en-US" sz="700" b="1" dirty="0">
                <a:solidFill>
                  <a:srgbClr val="1E2D2F"/>
                </a:solidFill>
                <a:latin typeface="Calibri" pitchFamily="34" charset="0"/>
                <a:ea typeface="Calibri" pitchFamily="34" charset="-122"/>
                <a:cs typeface="Calibri" pitchFamily="34" charset="-120"/>
              </a:rPr>
              <a:t>Exclusion Criteria</a:t>
            </a:r>
            <a:r>
              <a:rPr lang="en-US" sz="700" dirty="0">
                <a:solidFill>
                  <a:srgbClr val="1E2D2F"/>
                </a:solidFill>
                <a:latin typeface="Calibri" pitchFamily="34" charset="0"/>
                <a:ea typeface="Calibri" pitchFamily="34" charset="-122"/>
                <a:cs typeface="Calibri" pitchFamily="34" charset="-120"/>
              </a:rPr>
              <a:t>: Studies outside the UK context, non-peer-reviewed sources, and studies focused solely on physical health conditions.</a:t>
            </a:r>
          </a:p>
          <a:p>
            <a:endParaRPr lang="en-US" sz="700" dirty="0"/>
          </a:p>
        </p:txBody>
      </p:sp>
      <p:sp>
        <p:nvSpPr>
          <p:cNvPr id="48" name="Text 46"/>
          <p:cNvSpPr/>
          <p:nvPr/>
        </p:nvSpPr>
        <p:spPr>
          <a:xfrm>
            <a:off x="4114800" y="5340096"/>
            <a:ext cx="3502152" cy="237744"/>
          </a:xfrm>
          <a:prstGeom prst="rect">
            <a:avLst/>
          </a:prstGeom>
          <a:noFill/>
          <a:ln/>
        </p:spPr>
        <p:txBody>
          <a:bodyPr wrap="square" rtlCol="0" anchor="t"/>
          <a:lstStyle/>
          <a:p>
            <a:r>
              <a:rPr lang="en-US" sz="740" b="1" dirty="0">
                <a:solidFill>
                  <a:srgbClr val="1E2D2F"/>
                </a:solidFill>
                <a:latin typeface="Calibri" pitchFamily="34" charset="0"/>
                <a:ea typeface="Calibri" pitchFamily="34" charset="-122"/>
                <a:cs typeface="Calibri" pitchFamily="34" charset="-120"/>
              </a:rPr>
              <a:t>Ethics: : </a:t>
            </a:r>
            <a:r>
              <a:rPr lang="en-US" sz="740" dirty="0">
                <a:solidFill>
                  <a:srgbClr val="1E2D2F"/>
                </a:solidFill>
                <a:latin typeface="Calibri" pitchFamily="34" charset="0"/>
                <a:ea typeface="Calibri" pitchFamily="34" charset="-122"/>
                <a:cs typeface="Calibri" pitchFamily="34" charset="-120"/>
              </a:rPr>
              <a:t>Secondary data study; no primary data collection</a:t>
            </a:r>
            <a:endParaRPr lang="en-US" sz="740" dirty="0"/>
          </a:p>
        </p:txBody>
      </p:sp>
      <p:sp>
        <p:nvSpPr>
          <p:cNvPr id="49" name="Shape 47"/>
          <p:cNvSpPr/>
          <p:nvPr/>
        </p:nvSpPr>
        <p:spPr>
          <a:xfrm>
            <a:off x="4005072" y="5533300"/>
            <a:ext cx="3703320" cy="336385"/>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50" name="Text 48"/>
          <p:cNvSpPr/>
          <p:nvPr/>
        </p:nvSpPr>
        <p:spPr>
          <a:xfrm>
            <a:off x="4005072" y="5641086"/>
            <a:ext cx="3703320" cy="27432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5. Research Impact</a:t>
            </a:r>
            <a:endParaRPr lang="en-US" sz="1600" dirty="0"/>
          </a:p>
        </p:txBody>
      </p:sp>
      <p:sp>
        <p:nvSpPr>
          <p:cNvPr id="51" name="Shape 49"/>
          <p:cNvSpPr/>
          <p:nvPr/>
        </p:nvSpPr>
        <p:spPr>
          <a:xfrm>
            <a:off x="4014216" y="5895497"/>
            <a:ext cx="3703320" cy="1005840"/>
          </a:xfrm>
          <a:prstGeom prst="roundRect">
            <a:avLst>
              <a:gd name="adj" fmla="val 7273"/>
            </a:avLst>
          </a:prstGeom>
          <a:solidFill>
            <a:srgbClr val="FFFFFF"/>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52" name="Text 50"/>
          <p:cNvSpPr/>
          <p:nvPr/>
        </p:nvSpPr>
        <p:spPr>
          <a:xfrm>
            <a:off x="4014216" y="5850063"/>
            <a:ext cx="3548404" cy="1178804"/>
          </a:xfrm>
          <a:prstGeom prst="rect">
            <a:avLst/>
          </a:prstGeom>
          <a:noFill/>
          <a:ln/>
        </p:spPr>
        <p:txBody>
          <a:bodyPr wrap="square" rtlCol="0" anchor="t"/>
          <a:lstStyle/>
          <a:p>
            <a:pPr marL="0" indent="0" algn="l">
              <a:buNone/>
            </a:pPr>
            <a:r>
              <a:rPr lang="en-US" sz="700" b="1" dirty="0">
                <a:solidFill>
                  <a:srgbClr val="1E2D2F"/>
                </a:solidFill>
                <a:latin typeface="Calibri" pitchFamily="34" charset="0"/>
                <a:ea typeface="Calibri" pitchFamily="34" charset="-122"/>
                <a:cs typeface="Calibri" pitchFamily="34" charset="-120"/>
              </a:rPr>
              <a:t>Target population:</a:t>
            </a:r>
            <a:r>
              <a:rPr lang="en-US" sz="700" dirty="0">
                <a:solidFill>
                  <a:srgbClr val="1E2D2F"/>
                </a:solidFill>
                <a:latin typeface="Calibri" pitchFamily="34" charset="0"/>
                <a:ea typeface="Calibri" pitchFamily="34" charset="-122"/>
                <a:cs typeface="Calibri" pitchFamily="34" charset="-120"/>
              </a:rPr>
              <a:t> Amplifies BME voices; validates lived experiences; informs person-</a:t>
            </a:r>
            <a:r>
              <a:rPr lang="en-US" sz="700" dirty="0" err="1">
                <a:solidFill>
                  <a:srgbClr val="1E2D2F"/>
                </a:solidFill>
                <a:latin typeface="Calibri" pitchFamily="34" charset="0"/>
                <a:ea typeface="Calibri" pitchFamily="34" charset="-122"/>
                <a:cs typeface="Calibri" pitchFamily="34" charset="-120"/>
              </a:rPr>
              <a:t>centred</a:t>
            </a:r>
            <a:r>
              <a:rPr lang="en-US" sz="700" dirty="0">
                <a:solidFill>
                  <a:srgbClr val="1E2D2F"/>
                </a:solidFill>
                <a:latin typeface="Calibri" pitchFamily="34" charset="0"/>
                <a:ea typeface="Calibri" pitchFamily="34" charset="-122"/>
                <a:cs typeface="Calibri" pitchFamily="34" charset="-120"/>
              </a:rPr>
              <a:t> care .</a:t>
            </a:r>
            <a:endParaRPr lang="en-US" sz="700" dirty="0"/>
          </a:p>
          <a:p>
            <a:pPr marL="0" indent="0" algn="l">
              <a:buNone/>
            </a:pPr>
            <a:r>
              <a:rPr lang="en-US" sz="700" b="1" dirty="0">
                <a:solidFill>
                  <a:srgbClr val="1E2D2F"/>
                </a:solidFill>
                <a:latin typeface="Calibri" pitchFamily="34" charset="0"/>
                <a:ea typeface="Calibri" pitchFamily="34" charset="-122"/>
                <a:cs typeface="Calibri" pitchFamily="34" charset="-120"/>
              </a:rPr>
              <a:t>NHS Services:</a:t>
            </a:r>
            <a:r>
              <a:rPr lang="en-US" sz="700" dirty="0">
                <a:solidFill>
                  <a:srgbClr val="1E2D2F"/>
                </a:solidFill>
                <a:latin typeface="Calibri" pitchFamily="34" charset="0"/>
                <a:ea typeface="Calibri" pitchFamily="34" charset="-122"/>
                <a:cs typeface="Calibri" pitchFamily="34" charset="-120"/>
              </a:rPr>
              <a:t> Evidence base for culturally adapted IAPT pathways and staff diversity training (</a:t>
            </a:r>
            <a:r>
              <a:rPr lang="en-US" sz="700" dirty="0" err="1">
                <a:solidFill>
                  <a:srgbClr val="1E2D2F"/>
                </a:solidFill>
                <a:latin typeface="Calibri" pitchFamily="34" charset="0"/>
                <a:ea typeface="Calibri" pitchFamily="34" charset="-122"/>
                <a:cs typeface="Calibri" pitchFamily="34" charset="-120"/>
              </a:rPr>
              <a:t>Bhui</a:t>
            </a:r>
            <a:r>
              <a:rPr lang="en-US" sz="700" dirty="0">
                <a:solidFill>
                  <a:srgbClr val="1E2D2F"/>
                </a:solidFill>
                <a:latin typeface="Calibri" pitchFamily="34" charset="0"/>
                <a:ea typeface="Calibri" pitchFamily="34" charset="-122"/>
                <a:cs typeface="Calibri" pitchFamily="34" charset="-120"/>
              </a:rPr>
              <a:t> et al., 2018; NHSE, 2022).</a:t>
            </a:r>
            <a:endParaRPr lang="en-US" sz="700" dirty="0"/>
          </a:p>
          <a:p>
            <a:pPr marL="0" indent="0" algn="l">
              <a:buNone/>
            </a:pPr>
            <a:r>
              <a:rPr lang="en-US" sz="700" b="1" dirty="0">
                <a:solidFill>
                  <a:srgbClr val="1E2D2F"/>
                </a:solidFill>
                <a:latin typeface="Calibri" pitchFamily="34" charset="0"/>
                <a:ea typeface="Calibri" pitchFamily="34" charset="-122"/>
                <a:cs typeface="Calibri" pitchFamily="34" charset="-120"/>
              </a:rPr>
              <a:t>Policy:</a:t>
            </a:r>
            <a:r>
              <a:rPr lang="en-US" sz="700" dirty="0">
                <a:solidFill>
                  <a:srgbClr val="1E2D2F"/>
                </a:solidFill>
                <a:latin typeface="Calibri" pitchFamily="34" charset="0"/>
                <a:ea typeface="Calibri" pitchFamily="34" charset="-122"/>
                <a:cs typeface="Calibri" pitchFamily="34" charset="-120"/>
              </a:rPr>
              <a:t> Informs Equality Act 2010 compliance, NHS race equality frameworks; supports MH Units (Use of Force) Act 2018 review.</a:t>
            </a:r>
            <a:endParaRPr lang="en-US" sz="700" dirty="0"/>
          </a:p>
          <a:p>
            <a:pPr marL="0" indent="0" algn="l">
              <a:buNone/>
            </a:pPr>
            <a:r>
              <a:rPr lang="en-US" sz="700" b="1" dirty="0">
                <a:solidFill>
                  <a:srgbClr val="1E2D2F"/>
                </a:solidFill>
                <a:latin typeface="Calibri" pitchFamily="34" charset="0"/>
                <a:ea typeface="Calibri" pitchFamily="34" charset="-122"/>
                <a:cs typeface="Calibri" pitchFamily="34" charset="-120"/>
              </a:rPr>
              <a:t>Professionals:</a:t>
            </a:r>
            <a:r>
              <a:rPr lang="en-US" sz="700" dirty="0">
                <a:solidFill>
                  <a:srgbClr val="1E2D2F"/>
                </a:solidFill>
                <a:latin typeface="Calibri" pitchFamily="34" charset="0"/>
                <a:ea typeface="Calibri" pitchFamily="34" charset="-122"/>
                <a:cs typeface="Calibri" pitchFamily="34" charset="-120"/>
              </a:rPr>
              <a:t> Equips clinicians with intersectional competencies to reduce diagnostic bias and coercive practices (Fernando, 2017).</a:t>
            </a:r>
            <a:endParaRPr lang="en-US" sz="700" dirty="0"/>
          </a:p>
          <a:p>
            <a:pPr marL="0" indent="0" algn="l">
              <a:buNone/>
            </a:pPr>
            <a:r>
              <a:rPr lang="en-US" sz="700" b="1" dirty="0">
                <a:solidFill>
                  <a:srgbClr val="1E2D2F"/>
                </a:solidFill>
                <a:latin typeface="Calibri" pitchFamily="34" charset="0"/>
                <a:ea typeface="Calibri" pitchFamily="34" charset="-122"/>
                <a:cs typeface="Calibri" pitchFamily="34" charset="-120"/>
              </a:rPr>
              <a:t>Wider society:</a:t>
            </a:r>
            <a:r>
              <a:rPr lang="en-US" sz="700" dirty="0">
                <a:solidFill>
                  <a:srgbClr val="1E2D2F"/>
                </a:solidFill>
                <a:latin typeface="Calibri" pitchFamily="34" charset="0"/>
                <a:ea typeface="Calibri" pitchFamily="34" charset="-122"/>
                <a:cs typeface="Calibri" pitchFamily="34" charset="-120"/>
              </a:rPr>
              <a:t> Reduces mental health stigma within BME communities through community  education</a:t>
            </a:r>
            <a:endParaRPr lang="en-US" sz="700" dirty="0"/>
          </a:p>
        </p:txBody>
      </p:sp>
      <p:sp>
        <p:nvSpPr>
          <p:cNvPr id="53" name="Shape 51"/>
          <p:cNvSpPr/>
          <p:nvPr/>
        </p:nvSpPr>
        <p:spPr>
          <a:xfrm>
            <a:off x="7845552" y="1078992"/>
            <a:ext cx="41605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54" name="Text 52"/>
          <p:cNvSpPr/>
          <p:nvPr/>
        </p:nvSpPr>
        <p:spPr>
          <a:xfrm>
            <a:off x="7845552" y="1078992"/>
            <a:ext cx="4160520"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6. Conceptual Framework</a:t>
            </a:r>
            <a:endParaRPr lang="en-US" sz="1400" dirty="0"/>
          </a:p>
        </p:txBody>
      </p:sp>
      <p:sp>
        <p:nvSpPr>
          <p:cNvPr id="70" name="Text 68"/>
          <p:cNvSpPr/>
          <p:nvPr/>
        </p:nvSpPr>
        <p:spPr>
          <a:xfrm>
            <a:off x="7936992" y="2499320"/>
            <a:ext cx="3977640" cy="155448"/>
          </a:xfrm>
          <a:prstGeom prst="rect">
            <a:avLst/>
          </a:prstGeom>
          <a:noFill/>
          <a:ln/>
        </p:spPr>
        <p:txBody>
          <a:bodyPr wrap="square" rtlCol="0" anchor="ctr"/>
          <a:lstStyle/>
          <a:p>
            <a:pPr marL="0" indent="0" algn="ctr">
              <a:buNone/>
            </a:pPr>
            <a:r>
              <a:rPr lang="en-US" sz="680" i="1" dirty="0">
                <a:solidFill>
                  <a:srgbClr val="4A5568"/>
                </a:solidFill>
                <a:latin typeface="Calibri" pitchFamily="34" charset="0"/>
                <a:ea typeface="Calibri" pitchFamily="34" charset="-122"/>
                <a:cs typeface="Calibri" pitchFamily="34" charset="-120"/>
              </a:rPr>
              <a:t>Theoretical Lenses: Social Exclusion Theory (Bhui et al., 2015) </a:t>
            </a:r>
            <a:endParaRPr lang="en-US" sz="680" dirty="0"/>
          </a:p>
        </p:txBody>
      </p:sp>
      <p:sp>
        <p:nvSpPr>
          <p:cNvPr id="71" name="Shape 69"/>
          <p:cNvSpPr/>
          <p:nvPr/>
        </p:nvSpPr>
        <p:spPr>
          <a:xfrm>
            <a:off x="7828008" y="2667273"/>
            <a:ext cx="41605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72" name="Text 70"/>
          <p:cNvSpPr/>
          <p:nvPr/>
        </p:nvSpPr>
        <p:spPr>
          <a:xfrm>
            <a:off x="7845552" y="2667385"/>
            <a:ext cx="4160520" cy="274320"/>
          </a:xfrm>
          <a:prstGeom prst="rect">
            <a:avLst/>
          </a:prstGeom>
          <a:noFill/>
          <a:ln/>
        </p:spPr>
        <p:txBody>
          <a:bodyPr wrap="square" lIns="0" tIns="0" rIns="0" bIns="0" rtlCol="0" anchor="ctr"/>
          <a:lstStyle/>
          <a:p>
            <a:pPr marL="0" indent="0" algn="ctr">
              <a:buNone/>
            </a:pPr>
            <a:r>
              <a:rPr lang="en-US" sz="1400" b="1" dirty="0">
                <a:solidFill>
                  <a:srgbClr val="FFFFFF"/>
                </a:solidFill>
                <a:latin typeface="Cambria" pitchFamily="34" charset="0"/>
                <a:ea typeface="Cambria" pitchFamily="34" charset="-122"/>
                <a:cs typeface="Cambria" pitchFamily="34" charset="-120"/>
              </a:rPr>
              <a:t>7. Key Themes in the Literature</a:t>
            </a:r>
            <a:endParaRPr lang="en-US" sz="1400" dirty="0"/>
          </a:p>
        </p:txBody>
      </p:sp>
      <p:sp>
        <p:nvSpPr>
          <p:cNvPr id="73" name="Shape 71"/>
          <p:cNvSpPr/>
          <p:nvPr/>
        </p:nvSpPr>
        <p:spPr>
          <a:xfrm>
            <a:off x="7837046" y="2980944"/>
            <a:ext cx="4160520" cy="704088"/>
          </a:xfrm>
          <a:prstGeom prst="roundRect">
            <a:avLst>
              <a:gd name="adj" fmla="val 10390"/>
            </a:avLst>
          </a:prstGeom>
          <a:solidFill>
            <a:srgbClr val="E8F4F8"/>
          </a:solidFill>
          <a:ln w="9525">
            <a:solidFill>
              <a:srgbClr val="D1E8EB"/>
            </a:solidFill>
            <a:prstDash val="solid"/>
          </a:ln>
          <a:effectLst>
            <a:outerShdw blurRad="63500" dist="25400" dir="2700000" algn="bl" rotWithShape="0">
              <a:srgbClr val="000000">
                <a:alpha val="10000"/>
              </a:srgbClr>
            </a:outerShdw>
          </a:effectLst>
        </p:spPr>
        <p:txBody>
          <a:bodyPr/>
          <a:lstStyle/>
          <a:p>
            <a:endParaRPr lang="en-GB"/>
          </a:p>
        </p:txBody>
      </p:sp>
      <p:sp>
        <p:nvSpPr>
          <p:cNvPr id="74" name="Text 72"/>
          <p:cNvSpPr/>
          <p:nvPr/>
        </p:nvSpPr>
        <p:spPr>
          <a:xfrm>
            <a:off x="7974312" y="3026338"/>
            <a:ext cx="3959352" cy="201168"/>
          </a:xfrm>
          <a:prstGeom prst="rect">
            <a:avLst/>
          </a:prstGeom>
          <a:noFill/>
          <a:ln/>
        </p:spPr>
        <p:txBody>
          <a:bodyPr wrap="square" rtlCol="0" anchor="t"/>
          <a:lstStyle/>
          <a:p>
            <a:pPr marL="0" indent="0" algn="l">
              <a:buNone/>
            </a:pPr>
            <a:r>
              <a:rPr lang="en-US" sz="800" b="1" dirty="0">
                <a:solidFill>
                  <a:srgbClr val="015F6B"/>
                </a:solidFill>
                <a:latin typeface="Cambria" pitchFamily="34" charset="0"/>
                <a:ea typeface="Cambria" pitchFamily="34" charset="-122"/>
                <a:cs typeface="Cambria" pitchFamily="34" charset="-120"/>
              </a:rPr>
              <a:t>Institutional Racism and Structural Inequality</a:t>
            </a:r>
            <a:endParaRPr lang="en-US" sz="800" dirty="0"/>
          </a:p>
        </p:txBody>
      </p:sp>
      <p:sp>
        <p:nvSpPr>
          <p:cNvPr id="77" name="Text 75"/>
          <p:cNvSpPr/>
          <p:nvPr/>
        </p:nvSpPr>
        <p:spPr>
          <a:xfrm>
            <a:off x="7974312" y="3154754"/>
            <a:ext cx="3959352" cy="201168"/>
          </a:xfrm>
          <a:prstGeom prst="rect">
            <a:avLst/>
          </a:prstGeom>
          <a:noFill/>
          <a:ln/>
        </p:spPr>
        <p:txBody>
          <a:bodyPr wrap="square" rtlCol="0" anchor="t"/>
          <a:lstStyle/>
          <a:p>
            <a:pPr marL="0" indent="0" algn="l">
              <a:buNone/>
            </a:pPr>
            <a:r>
              <a:rPr lang="en-US" sz="800" b="1" dirty="0">
                <a:solidFill>
                  <a:srgbClr val="015F6B"/>
                </a:solidFill>
                <a:latin typeface="Cambria" pitchFamily="34" charset="0"/>
                <a:ea typeface="Cambria" pitchFamily="34" charset="-122"/>
                <a:cs typeface="Cambria" pitchFamily="34" charset="-120"/>
              </a:rPr>
              <a:t>Stigma, Shame and Cultural Norms</a:t>
            </a:r>
            <a:endParaRPr lang="en-US" sz="800" dirty="0"/>
          </a:p>
        </p:txBody>
      </p:sp>
      <p:sp>
        <p:nvSpPr>
          <p:cNvPr id="80" name="Text 78"/>
          <p:cNvSpPr/>
          <p:nvPr/>
        </p:nvSpPr>
        <p:spPr>
          <a:xfrm>
            <a:off x="7974312" y="3309324"/>
            <a:ext cx="3959352" cy="201168"/>
          </a:xfrm>
          <a:prstGeom prst="rect">
            <a:avLst/>
          </a:prstGeom>
          <a:noFill/>
          <a:ln/>
        </p:spPr>
        <p:txBody>
          <a:bodyPr wrap="square" rtlCol="0" anchor="t"/>
          <a:lstStyle/>
          <a:p>
            <a:pPr marL="0" indent="0" algn="l">
              <a:buNone/>
            </a:pPr>
            <a:r>
              <a:rPr lang="en-US" sz="800" b="1" dirty="0">
                <a:solidFill>
                  <a:srgbClr val="015F6B"/>
                </a:solidFill>
                <a:latin typeface="Cambria" pitchFamily="34" charset="0"/>
                <a:ea typeface="Cambria" pitchFamily="34" charset="-122"/>
                <a:cs typeface="Cambria" pitchFamily="34" charset="-120"/>
              </a:rPr>
              <a:t>Mistrust and Historical Harm</a:t>
            </a:r>
            <a:endParaRPr lang="en-US" sz="800" dirty="0"/>
          </a:p>
        </p:txBody>
      </p:sp>
      <p:sp>
        <p:nvSpPr>
          <p:cNvPr id="83" name="Text 81"/>
          <p:cNvSpPr/>
          <p:nvPr/>
        </p:nvSpPr>
        <p:spPr>
          <a:xfrm>
            <a:off x="7978352" y="3461731"/>
            <a:ext cx="3959352" cy="201168"/>
          </a:xfrm>
          <a:prstGeom prst="rect">
            <a:avLst/>
          </a:prstGeom>
          <a:noFill/>
          <a:ln/>
        </p:spPr>
        <p:txBody>
          <a:bodyPr wrap="square" rtlCol="0" anchor="t"/>
          <a:lstStyle/>
          <a:p>
            <a:pPr marL="0" indent="0" algn="l">
              <a:buNone/>
            </a:pPr>
            <a:r>
              <a:rPr lang="en-US" sz="800" b="1" dirty="0">
                <a:solidFill>
                  <a:srgbClr val="015F6B"/>
                </a:solidFill>
                <a:latin typeface="Cambria" pitchFamily="34" charset="0"/>
                <a:ea typeface="Cambria" pitchFamily="34" charset="-122"/>
                <a:cs typeface="Cambria" pitchFamily="34" charset="-120"/>
              </a:rPr>
              <a:t>Language, Access and Socioeconomic Barriers</a:t>
            </a:r>
            <a:endParaRPr lang="en-US" sz="800" dirty="0"/>
          </a:p>
        </p:txBody>
      </p:sp>
      <p:sp>
        <p:nvSpPr>
          <p:cNvPr id="85" name="Shape 83"/>
          <p:cNvSpPr/>
          <p:nvPr/>
        </p:nvSpPr>
        <p:spPr>
          <a:xfrm>
            <a:off x="7708392" y="3730477"/>
            <a:ext cx="4160520" cy="274320"/>
          </a:xfrm>
          <a:prstGeom prst="roundRect">
            <a:avLst>
              <a:gd name="adj" fmla="val 16667"/>
            </a:avLst>
          </a:prstGeom>
          <a:solidFill>
            <a:srgbClr val="028090"/>
          </a:solidFill>
          <a:ln w="12700">
            <a:solidFill>
              <a:srgbClr val="028090"/>
            </a:solidFill>
            <a:prstDash val="solid"/>
          </a:ln>
        </p:spPr>
        <p:txBody>
          <a:bodyPr/>
          <a:lstStyle/>
          <a:p>
            <a:endParaRPr lang="en-GB"/>
          </a:p>
        </p:txBody>
      </p:sp>
      <p:sp>
        <p:nvSpPr>
          <p:cNvPr id="86" name="Text 84"/>
          <p:cNvSpPr/>
          <p:nvPr/>
        </p:nvSpPr>
        <p:spPr>
          <a:xfrm>
            <a:off x="7562620" y="3732305"/>
            <a:ext cx="4160520" cy="274320"/>
          </a:xfrm>
          <a:prstGeom prst="rect">
            <a:avLst/>
          </a:prstGeom>
          <a:noFill/>
          <a:ln/>
        </p:spPr>
        <p:txBody>
          <a:bodyPr wrap="square" lIns="0" tIns="0" rIns="0" bIns="0"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8. References </a:t>
            </a:r>
            <a:endParaRPr lang="en-US" dirty="0"/>
          </a:p>
        </p:txBody>
      </p:sp>
      <p:sp>
        <p:nvSpPr>
          <p:cNvPr id="109" name="Shape 107"/>
          <p:cNvSpPr/>
          <p:nvPr/>
        </p:nvSpPr>
        <p:spPr>
          <a:xfrm>
            <a:off x="30480" y="7038011"/>
            <a:ext cx="12161520" cy="182880"/>
          </a:xfrm>
          <a:prstGeom prst="rect">
            <a:avLst/>
          </a:prstGeom>
          <a:solidFill>
            <a:srgbClr val="015F6B"/>
          </a:solidFill>
          <a:ln w="12700">
            <a:solidFill>
              <a:srgbClr val="015F6B"/>
            </a:solidFill>
            <a:prstDash val="solid"/>
          </a:ln>
        </p:spPr>
        <p:txBody>
          <a:bodyPr/>
          <a:lstStyle/>
          <a:p>
            <a:endParaRPr lang="en-GB"/>
          </a:p>
        </p:txBody>
      </p:sp>
      <p:sp>
        <p:nvSpPr>
          <p:cNvPr id="110" name="Text 108"/>
          <p:cNvSpPr/>
          <p:nvPr/>
        </p:nvSpPr>
        <p:spPr>
          <a:xfrm>
            <a:off x="182880" y="6675120"/>
            <a:ext cx="11795760" cy="182880"/>
          </a:xfrm>
          <a:prstGeom prst="rect">
            <a:avLst/>
          </a:prstGeom>
          <a:noFill/>
          <a:ln/>
        </p:spPr>
        <p:txBody>
          <a:bodyPr wrap="square" lIns="0" tIns="0" rIns="0" bIns="0" rtlCol="0" anchor="ctr"/>
          <a:lstStyle/>
          <a:p>
            <a:pPr marL="0" indent="0" algn="ctr">
              <a:buNone/>
            </a:pPr>
            <a:r>
              <a:rPr lang="en-US" sz="650" dirty="0">
                <a:solidFill>
                  <a:srgbClr val="FFFFFF"/>
                </a:solidFill>
                <a:latin typeface="Calibri" pitchFamily="34" charset="0"/>
                <a:ea typeface="Calibri" pitchFamily="34" charset="-122"/>
                <a:cs typeface="Calibri" pitchFamily="34" charset="-120"/>
              </a:rPr>
              <a:t>LCHS7008 Practice-Based Research | MSc Public Health &amp; Social Care in Practice | University of Wales Trinity Saint David | Module Submission: 5th July 2026  |  AI Usage: Proofreading only (Grammar &amp; Syntax)</a:t>
            </a:r>
            <a:endParaRPr lang="en-US" sz="650" dirty="0"/>
          </a:p>
        </p:txBody>
      </p:sp>
      <p:sp>
        <p:nvSpPr>
          <p:cNvPr id="115" name="TextBox 114"/>
          <p:cNvSpPr txBox="1"/>
          <p:nvPr/>
        </p:nvSpPr>
        <p:spPr>
          <a:xfrm>
            <a:off x="7672348" y="3934653"/>
            <a:ext cx="4489172" cy="3046988"/>
          </a:xfrm>
          <a:prstGeom prst="rect">
            <a:avLst/>
          </a:prstGeom>
          <a:noFill/>
        </p:spPr>
        <p:txBody>
          <a:bodyPr wrap="square" rtlCol="0">
            <a:spAutoFit/>
          </a:bodyPr>
          <a:lstStyle/>
          <a:p>
            <a:r>
              <a:rPr lang="en-US" sz="800" dirty="0" err="1"/>
              <a:t>Alegría</a:t>
            </a:r>
            <a:r>
              <a:rPr lang="en-US" sz="800" dirty="0"/>
              <a:t>, M., </a:t>
            </a:r>
            <a:r>
              <a:rPr lang="en-US" sz="800" dirty="0" err="1"/>
              <a:t>NeMoyer</a:t>
            </a:r>
            <a:r>
              <a:rPr lang="en-US" sz="800" dirty="0"/>
              <a:t>, A., </a:t>
            </a:r>
            <a:r>
              <a:rPr lang="en-US" sz="800" dirty="0" err="1"/>
              <a:t>Falgàs</a:t>
            </a:r>
            <a:r>
              <a:rPr lang="en-US" sz="800" dirty="0"/>
              <a:t> </a:t>
            </a:r>
            <a:r>
              <a:rPr lang="en-US" sz="800" dirty="0" err="1"/>
              <a:t>Bagué</a:t>
            </a:r>
            <a:r>
              <a:rPr lang="en-US" sz="800" dirty="0"/>
              <a:t>, I., Wang, Y. and Alvarez, K., 2018. Social determinants of mental health: where we are and where we need to go. </a:t>
            </a:r>
            <a:r>
              <a:rPr lang="en-US" sz="800" i="1" dirty="0"/>
              <a:t>Current psychiatry reports</a:t>
            </a:r>
            <a:r>
              <a:rPr lang="en-US" sz="800" dirty="0"/>
              <a:t>, </a:t>
            </a:r>
            <a:r>
              <a:rPr lang="en-US" sz="800" i="1" dirty="0"/>
              <a:t>20</a:t>
            </a:r>
            <a:r>
              <a:rPr lang="en-US" sz="800" dirty="0"/>
              <a:t>(11), p.95. https://pmc.ncbi.nlm.nih.gov/articles/PMC6181118/</a:t>
            </a:r>
          </a:p>
          <a:p>
            <a:r>
              <a:rPr lang="en-US" sz="800" dirty="0"/>
              <a:t>Barnett, P., Mackay, E., Matthews, H., Gate, R., Greenwood, H., </a:t>
            </a:r>
            <a:r>
              <a:rPr lang="en-US" sz="800" dirty="0" err="1"/>
              <a:t>Ariyo</a:t>
            </a:r>
            <a:r>
              <a:rPr lang="en-US" sz="800" dirty="0"/>
              <a:t>, K., </a:t>
            </a:r>
            <a:r>
              <a:rPr lang="en-US" sz="800" dirty="0" err="1"/>
              <a:t>Bhui</a:t>
            </a:r>
            <a:r>
              <a:rPr lang="en-US" sz="800" dirty="0"/>
              <a:t>, K., </a:t>
            </a:r>
            <a:r>
              <a:rPr lang="en-US" sz="800" dirty="0" err="1"/>
              <a:t>Halvorsrud</a:t>
            </a:r>
            <a:r>
              <a:rPr lang="en-US" sz="800" dirty="0"/>
              <a:t>, K., Pilling, S. and Smith, S., 2019. Ethnic variations in compulsory detention under the Mental Health Act: a systematic review and meta-analysis of international data. </a:t>
            </a:r>
            <a:r>
              <a:rPr lang="en-US" sz="800" i="1" dirty="0"/>
              <a:t>The Lancet Psychiatry</a:t>
            </a:r>
            <a:r>
              <a:rPr lang="en-US" sz="800" dirty="0"/>
              <a:t>, </a:t>
            </a:r>
            <a:r>
              <a:rPr lang="en-US" sz="800" i="1" dirty="0"/>
              <a:t>6</a:t>
            </a:r>
            <a:r>
              <a:rPr lang="en-US" sz="800" dirty="0"/>
              <a:t>(4), pp.305-317. https://pmc.ncbi.nlm.nih.gov/articles/PMC6494977/</a:t>
            </a:r>
          </a:p>
          <a:p>
            <a:r>
              <a:rPr lang="en-US" sz="800" dirty="0" err="1"/>
              <a:t>Bignall</a:t>
            </a:r>
            <a:r>
              <a:rPr lang="en-US" sz="800" dirty="0"/>
              <a:t>, T., </a:t>
            </a:r>
            <a:r>
              <a:rPr lang="en-US" sz="800" dirty="0" err="1"/>
              <a:t>Jeraj</a:t>
            </a:r>
            <a:r>
              <a:rPr lang="en-US" sz="800" dirty="0"/>
              <a:t>, S., </a:t>
            </a:r>
            <a:r>
              <a:rPr lang="en-US" sz="800" dirty="0" err="1"/>
              <a:t>Helsby</a:t>
            </a:r>
            <a:r>
              <a:rPr lang="en-US" sz="800" dirty="0"/>
              <a:t>, E. and Butt, J., 2019. Racial disparities in mental health. </a:t>
            </a:r>
            <a:r>
              <a:rPr lang="en-US" sz="800" i="1" dirty="0"/>
              <a:t>London: Race Equity Foundation</a:t>
            </a:r>
            <a:r>
              <a:rPr lang="en-US" sz="800" dirty="0"/>
              <a:t>. </a:t>
            </a:r>
            <a:r>
              <a:rPr lang="en-US" sz="800" u="sng" dirty="0">
                <a:hlinkClick r:id="rId3"/>
              </a:rPr>
              <a:t>https://lampardinquiry.org.uk/wp-content/uploads/2025/05/DC15-Race-Equality-Foundation-Racial-disparities-in-mental-health-Literature-and-evidence-review.pdf</a:t>
            </a:r>
            <a:endParaRPr lang="en-US" sz="800" dirty="0"/>
          </a:p>
          <a:p>
            <a:r>
              <a:rPr lang="en-US" sz="800" dirty="0" err="1"/>
              <a:t>Bhui</a:t>
            </a:r>
            <a:r>
              <a:rPr lang="en-US" sz="800" dirty="0"/>
              <a:t>, K., </a:t>
            </a:r>
            <a:r>
              <a:rPr lang="en-US" sz="800" dirty="0" err="1"/>
              <a:t>Stansfeld</a:t>
            </a:r>
            <a:r>
              <a:rPr lang="en-US" sz="800" dirty="0"/>
              <a:t>, S., Hull, S. et al. (2015). Ethnic variations in pathways to and use of specialist mental health services in the UK. </a:t>
            </a:r>
            <a:r>
              <a:rPr lang="en-US" sz="800" i="1" dirty="0"/>
              <a:t>British Journal of Psychiatry</a:t>
            </a:r>
            <a:r>
              <a:rPr lang="en-US" sz="800" dirty="0"/>
              <a:t>, 179, pp.627–634. https://www.researchgate.net/publication/10920901_Ethnic_variations_in_pathways_to_and_use_of_specialist_mental_health_services_in_the_UK_-_Systematic_review</a:t>
            </a:r>
          </a:p>
          <a:p>
            <a:r>
              <a:rPr lang="en-US" sz="800" dirty="0"/>
              <a:t>Care Quality Commission, 2023. </a:t>
            </a:r>
            <a:r>
              <a:rPr lang="en-US" sz="800" i="1" dirty="0"/>
              <a:t>Monitoring the Mental Health Act 2022/23</a:t>
            </a:r>
            <a:r>
              <a:rPr lang="en-US" sz="800" dirty="0"/>
              <a:t>. CQC. https://www.cqc.org.uk/publications/monitoring-mental-health-act/2022-2023</a:t>
            </a:r>
          </a:p>
          <a:p>
            <a:r>
              <a:rPr lang="en-US" sz="800" dirty="0"/>
              <a:t>Fernando, S., 2020. Institutional racism in psychiatry and clinical psychology: race matters in mental health by </a:t>
            </a:r>
            <a:r>
              <a:rPr lang="en-US" sz="800" dirty="0" err="1"/>
              <a:t>Suman</a:t>
            </a:r>
            <a:r>
              <a:rPr lang="en-US" sz="800" dirty="0"/>
              <a:t> Fernando Palgrave Macmillan. 2018. pp. ISBN 9783319873800. </a:t>
            </a:r>
            <a:r>
              <a:rPr lang="en-US" sz="800" i="1" dirty="0"/>
              <a:t>The British Journal of Psychiatry</a:t>
            </a:r>
            <a:r>
              <a:rPr lang="en-US" sz="800" dirty="0"/>
              <a:t>. https://www.researchgate.net/publication/349487097_Suman_Fernando_Institutional_racism_in_psychiatry_and_clinical_psychology_Race_matters_in_mental_health</a:t>
            </a:r>
          </a:p>
          <a:p>
            <a:r>
              <a:rPr lang="en-US" sz="800" dirty="0" err="1"/>
              <a:t>Halvorsrud</a:t>
            </a:r>
            <a:r>
              <a:rPr lang="en-US" sz="800" dirty="0"/>
              <a:t>, K., </a:t>
            </a:r>
            <a:r>
              <a:rPr lang="en-US" sz="800" dirty="0" err="1"/>
              <a:t>Nazroo</a:t>
            </a:r>
            <a:r>
              <a:rPr lang="en-US" sz="800" dirty="0"/>
              <a:t>, J., Otis, M., Brown </a:t>
            </a:r>
            <a:r>
              <a:rPr lang="en-US" sz="800" dirty="0" err="1"/>
              <a:t>Hajdukova</a:t>
            </a:r>
            <a:r>
              <a:rPr lang="en-US" sz="800" dirty="0"/>
              <a:t>, E. and </a:t>
            </a:r>
            <a:r>
              <a:rPr lang="en-US" sz="800" dirty="0" err="1"/>
              <a:t>Bhui</a:t>
            </a:r>
            <a:r>
              <a:rPr lang="en-US" sz="800" dirty="0"/>
              <a:t>, K., 2018. Ethnic inequalities and pathways to care in psychosis in England: a systematic review and meta-analysis. </a:t>
            </a:r>
            <a:r>
              <a:rPr lang="en-US" sz="800" i="1" dirty="0"/>
              <a:t>BMC medicine</a:t>
            </a:r>
            <a:r>
              <a:rPr lang="en-US" sz="800" dirty="0"/>
              <a:t>, </a:t>
            </a:r>
            <a:r>
              <a:rPr lang="en-US" sz="800" i="1" dirty="0"/>
              <a:t>16</a:t>
            </a:r>
            <a:r>
              <a:rPr lang="en-US" sz="800" dirty="0"/>
              <a:t>(1), p.223. https://pubmed.ncbi.nlm.nih.gov/30537961/</a:t>
            </a:r>
          </a:p>
        </p:txBody>
      </p:sp>
      <p:pic>
        <p:nvPicPr>
          <p:cNvPr id="117" name="Picture 116"/>
          <p:cNvPicPr>
            <a:picLocks noChangeAspect="1"/>
          </p:cNvPicPr>
          <p:nvPr/>
        </p:nvPicPr>
        <p:blipFill>
          <a:blip r:embed="rId4"/>
          <a:stretch>
            <a:fillRect/>
          </a:stretch>
        </p:blipFill>
        <p:spPr>
          <a:xfrm>
            <a:off x="320040" y="2420385"/>
            <a:ext cx="3230254" cy="746935"/>
          </a:xfrm>
          <a:prstGeom prst="rect">
            <a:avLst/>
          </a:prstGeom>
        </p:spPr>
      </p:pic>
      <p:pic>
        <p:nvPicPr>
          <p:cNvPr id="118" name="Picture 117"/>
          <p:cNvPicPr>
            <a:picLocks noChangeAspect="1"/>
          </p:cNvPicPr>
          <p:nvPr/>
        </p:nvPicPr>
        <p:blipFill>
          <a:blip r:embed="rId5"/>
          <a:stretch>
            <a:fillRect/>
          </a:stretch>
        </p:blipFill>
        <p:spPr>
          <a:xfrm>
            <a:off x="8057724" y="1359797"/>
            <a:ext cx="3811188" cy="1181265"/>
          </a:xfrm>
          <a:prstGeom prst="rect">
            <a:avLst/>
          </a:prstGeom>
        </p:spPr>
      </p:pic>
      <p:sp>
        <p:nvSpPr>
          <p:cNvPr id="64" name="Text 3"/>
          <p:cNvSpPr/>
          <p:nvPr/>
        </p:nvSpPr>
        <p:spPr>
          <a:xfrm>
            <a:off x="3005957" y="479810"/>
            <a:ext cx="8565931" cy="334483"/>
          </a:xfrm>
          <a:prstGeom prst="rect">
            <a:avLst/>
          </a:prstGeom>
          <a:noFill/>
          <a:ln/>
        </p:spPr>
        <p:txBody>
          <a:bodyPr wrap="square" lIns="0" tIns="0" rIns="0" bIns="0" rtlCol="0" anchor="ctr"/>
          <a:lstStyle/>
          <a:p>
            <a:pPr marL="0" indent="0" algn="l">
              <a:buNone/>
            </a:pPr>
            <a:endParaRPr lang="en-US" sz="1200" dirty="0">
              <a:latin typeface="Cambria" panose="02040503050406030204" pitchFamily="18" charset="0"/>
              <a:ea typeface="Cambria" panose="020405030504060302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TotalTime>
  <Words>1414</Words>
  <Application>Microsoft Office PowerPoint</Application>
  <PresentationFormat>Widescreen</PresentationFormat>
  <Paragraphs>60</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Cambria</vt:lpstr>
      <vt:lpstr>Times New Roman</vt:lpstr>
      <vt:lpstr>Office Theme</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BME Mental Health NHS Barriers Poster</dc:title>
  <dc:subject>PptxGenJS Presentation</dc:subject>
  <dc:creator>miracle nzediegwu</dc:creator>
  <cp:lastModifiedBy>miracle nzediegwu</cp:lastModifiedBy>
  <cp:revision>3</cp:revision>
  <dcterms:created xsi:type="dcterms:W3CDTF">2026-06-30T01:06:20Z</dcterms:created>
  <dcterms:modified xsi:type="dcterms:W3CDTF">2026-07-04T21:00:51Z</dcterms:modified>
</cp:coreProperties>
</file>