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12" r:id="rId1"/>
  </p:sldMasterIdLst>
  <p:notesMasterIdLst>
    <p:notesMasterId r:id="rId16"/>
  </p:notesMasterIdLst>
  <p:sldIdLst>
    <p:sldId id="256" r:id="rId2"/>
    <p:sldId id="257" r:id="rId3"/>
    <p:sldId id="259" r:id="rId4"/>
    <p:sldId id="260" r:id="rId5"/>
    <p:sldId id="268" r:id="rId6"/>
    <p:sldId id="262" r:id="rId7"/>
    <p:sldId id="263" r:id="rId8"/>
    <p:sldId id="265" r:id="rId9"/>
    <p:sldId id="264" r:id="rId10"/>
    <p:sldId id="267" r:id="rId11"/>
    <p:sldId id="269" r:id="rId12"/>
    <p:sldId id="271" r:id="rId13"/>
    <p:sldId id="272" r:id="rId14"/>
    <p:sldId id="27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C12533-47D4-4335-91AC-093D9A61553D}" v="535" dt="2023-11-30T13:07:16.7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3333" autoAdjust="0"/>
  </p:normalViewPr>
  <p:slideViewPr>
    <p:cSldViewPr snapToGrid="0">
      <p:cViewPr varScale="1">
        <p:scale>
          <a:sx n="60" d="100"/>
          <a:sy n="60" d="100"/>
        </p:scale>
        <p:origin x="1550"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jones" userId="b6b5d7170dafab7b" providerId="LiveId" clId="{05C12533-47D4-4335-91AC-093D9A61553D}"/>
    <pc:docChg chg="undo redo custSel addSld delSld modSld sldOrd">
      <pc:chgData name="Natasha jones" userId="b6b5d7170dafab7b" providerId="LiveId" clId="{05C12533-47D4-4335-91AC-093D9A61553D}" dt="2023-11-30T13:07:16.744" v="16014" actId="20577"/>
      <pc:docMkLst>
        <pc:docMk/>
      </pc:docMkLst>
      <pc:sldChg chg="addSp delSp modSp mod modTransition modAnim">
        <pc:chgData name="Natasha jones" userId="b6b5d7170dafab7b" providerId="LiveId" clId="{05C12533-47D4-4335-91AC-093D9A61553D}" dt="2023-11-29T22:02:12.096" v="15326"/>
        <pc:sldMkLst>
          <pc:docMk/>
          <pc:sldMk cId="3402908126" sldId="256"/>
        </pc:sldMkLst>
        <pc:spChg chg="del mod">
          <ac:chgData name="Natasha jones" userId="b6b5d7170dafab7b" providerId="LiveId" clId="{05C12533-47D4-4335-91AC-093D9A61553D}" dt="2023-11-28T10:51:39.088" v="5701" actId="478"/>
          <ac:spMkLst>
            <pc:docMk/>
            <pc:sldMk cId="3402908126" sldId="256"/>
            <ac:spMk id="2" creationId="{39284AF0-C341-CF3C-F1AB-573993607414}"/>
          </ac:spMkLst>
        </pc:spChg>
        <pc:spChg chg="del mod">
          <ac:chgData name="Natasha jones" userId="b6b5d7170dafab7b" providerId="LiveId" clId="{05C12533-47D4-4335-91AC-093D9A61553D}" dt="2023-11-28T10:51:41.985" v="5702" actId="478"/>
          <ac:spMkLst>
            <pc:docMk/>
            <pc:sldMk cId="3402908126" sldId="256"/>
            <ac:spMk id="3" creationId="{A7C0DAA8-611F-280F-D462-F8245CF87AEE}"/>
          </ac:spMkLst>
        </pc:spChg>
        <pc:spChg chg="add del mod">
          <ac:chgData name="Natasha jones" userId="b6b5d7170dafab7b" providerId="LiveId" clId="{05C12533-47D4-4335-91AC-093D9A61553D}" dt="2023-11-28T10:52:59.352" v="5710" actId="478"/>
          <ac:spMkLst>
            <pc:docMk/>
            <pc:sldMk cId="3402908126" sldId="256"/>
            <ac:spMk id="4" creationId="{E33E70CC-5044-0EF2-257C-D086A5BE5007}"/>
          </ac:spMkLst>
        </pc:spChg>
        <pc:spChg chg="add mod">
          <ac:chgData name="Natasha jones" userId="b6b5d7170dafab7b" providerId="LiveId" clId="{05C12533-47D4-4335-91AC-093D9A61553D}" dt="2023-11-28T10:58:12.339" v="5839" actId="1076"/>
          <ac:spMkLst>
            <pc:docMk/>
            <pc:sldMk cId="3402908126" sldId="256"/>
            <ac:spMk id="5" creationId="{51752CC8-5BAF-7C44-1F47-26A9A4E45A82}"/>
          </ac:spMkLst>
        </pc:spChg>
        <pc:spChg chg="add mod">
          <ac:chgData name="Natasha jones" userId="b6b5d7170dafab7b" providerId="LiveId" clId="{05C12533-47D4-4335-91AC-093D9A61553D}" dt="2023-11-28T10:58:17.066" v="5840" actId="1076"/>
          <ac:spMkLst>
            <pc:docMk/>
            <pc:sldMk cId="3402908126" sldId="256"/>
            <ac:spMk id="6" creationId="{B43D21F8-5955-6A6A-F53D-2CFD6978F621}"/>
          </ac:spMkLst>
        </pc:spChg>
      </pc:sldChg>
      <pc:sldChg chg="modSp mod modTransition modAnim modNotesTx">
        <pc:chgData name="Natasha jones" userId="b6b5d7170dafab7b" providerId="LiveId" clId="{05C12533-47D4-4335-91AC-093D9A61553D}" dt="2023-11-30T13:07:16.744" v="16014" actId="20577"/>
        <pc:sldMkLst>
          <pc:docMk/>
          <pc:sldMk cId="3975747547" sldId="257"/>
        </pc:sldMkLst>
        <pc:spChg chg="mod">
          <ac:chgData name="Natasha jones" userId="b6b5d7170dafab7b" providerId="LiveId" clId="{05C12533-47D4-4335-91AC-093D9A61553D}" dt="2023-11-28T11:43:51.766" v="7189" actId="1076"/>
          <ac:spMkLst>
            <pc:docMk/>
            <pc:sldMk cId="3975747547" sldId="257"/>
            <ac:spMk id="2" creationId="{E70400BE-E9E2-F51D-0FD1-387F635D5D22}"/>
          </ac:spMkLst>
        </pc:spChg>
        <pc:spChg chg="mod">
          <ac:chgData name="Natasha jones" userId="b6b5d7170dafab7b" providerId="LiveId" clId="{05C12533-47D4-4335-91AC-093D9A61553D}" dt="2023-11-30T13:07:16.744" v="16014" actId="20577"/>
          <ac:spMkLst>
            <pc:docMk/>
            <pc:sldMk cId="3975747547" sldId="257"/>
            <ac:spMk id="3" creationId="{20FC5DEA-094D-1A8F-623E-B3421FF04EF8}"/>
          </ac:spMkLst>
        </pc:spChg>
      </pc:sldChg>
      <pc:sldChg chg="modSp new del">
        <pc:chgData name="Natasha jones" userId="b6b5d7170dafab7b" providerId="LiveId" clId="{05C12533-47D4-4335-91AC-093D9A61553D}" dt="2023-11-26T17:01:35.389" v="715" actId="2696"/>
        <pc:sldMkLst>
          <pc:docMk/>
          <pc:sldMk cId="1430633987" sldId="258"/>
        </pc:sldMkLst>
        <pc:spChg chg="mod">
          <ac:chgData name="Natasha jones" userId="b6b5d7170dafab7b" providerId="LiveId" clId="{05C12533-47D4-4335-91AC-093D9A61553D}" dt="2023-11-26T17:01:06.879" v="712"/>
          <ac:spMkLst>
            <pc:docMk/>
            <pc:sldMk cId="1430633987" sldId="258"/>
            <ac:spMk id="2" creationId="{57BBC99D-3AC5-E4E1-F78B-FB59AA060D02}"/>
          </ac:spMkLst>
        </pc:spChg>
        <pc:spChg chg="mod">
          <ac:chgData name="Natasha jones" userId="b6b5d7170dafab7b" providerId="LiveId" clId="{05C12533-47D4-4335-91AC-093D9A61553D}" dt="2023-11-26T17:01:06.879" v="712"/>
          <ac:spMkLst>
            <pc:docMk/>
            <pc:sldMk cId="1430633987" sldId="258"/>
            <ac:spMk id="3" creationId="{4387E168-F7B2-A02A-393C-1A7F1264A2ED}"/>
          </ac:spMkLst>
        </pc:spChg>
        <pc:spChg chg="mod">
          <ac:chgData name="Natasha jones" userId="b6b5d7170dafab7b" providerId="LiveId" clId="{05C12533-47D4-4335-91AC-093D9A61553D}" dt="2023-11-26T17:01:06.879" v="712"/>
          <ac:spMkLst>
            <pc:docMk/>
            <pc:sldMk cId="1430633987" sldId="258"/>
            <ac:spMk id="4" creationId="{820E1A1D-EF27-CF3A-E257-3F18D3887ED6}"/>
          </ac:spMkLst>
        </pc:spChg>
      </pc:sldChg>
      <pc:sldChg chg="new del">
        <pc:chgData name="Natasha jones" userId="b6b5d7170dafab7b" providerId="LiveId" clId="{05C12533-47D4-4335-91AC-093D9A61553D}" dt="2023-11-26T17:01:53.285" v="717" actId="2696"/>
        <pc:sldMkLst>
          <pc:docMk/>
          <pc:sldMk cId="2378761174" sldId="258"/>
        </pc:sldMkLst>
      </pc:sldChg>
      <pc:sldChg chg="delSp modSp new del mod">
        <pc:chgData name="Natasha jones" userId="b6b5d7170dafab7b" providerId="LiveId" clId="{05C12533-47D4-4335-91AC-093D9A61553D}" dt="2023-11-26T17:05:15.693" v="731" actId="47"/>
        <pc:sldMkLst>
          <pc:docMk/>
          <pc:sldMk cId="3571557351" sldId="258"/>
        </pc:sldMkLst>
        <pc:spChg chg="del mod">
          <ac:chgData name="Natasha jones" userId="b6b5d7170dafab7b" providerId="LiveId" clId="{05C12533-47D4-4335-91AC-093D9A61553D}" dt="2023-11-26T17:04:42.294" v="727" actId="478"/>
          <ac:spMkLst>
            <pc:docMk/>
            <pc:sldMk cId="3571557351" sldId="258"/>
            <ac:spMk id="2" creationId="{4F8A8BE6-7009-8237-3A7A-F59A0584BE83}"/>
          </ac:spMkLst>
        </pc:spChg>
        <pc:spChg chg="del mod">
          <ac:chgData name="Natasha jones" userId="b6b5d7170dafab7b" providerId="LiveId" clId="{05C12533-47D4-4335-91AC-093D9A61553D}" dt="2023-11-26T17:04:38.069" v="726" actId="478"/>
          <ac:spMkLst>
            <pc:docMk/>
            <pc:sldMk cId="3571557351" sldId="258"/>
            <ac:spMk id="3" creationId="{82FC3D06-DD2E-38D4-6010-28E23E5A715F}"/>
          </ac:spMkLst>
        </pc:spChg>
        <pc:spChg chg="del mod">
          <ac:chgData name="Natasha jones" userId="b6b5d7170dafab7b" providerId="LiveId" clId="{05C12533-47D4-4335-91AC-093D9A61553D}" dt="2023-11-26T17:04:44.843" v="728" actId="478"/>
          <ac:spMkLst>
            <pc:docMk/>
            <pc:sldMk cId="3571557351" sldId="258"/>
            <ac:spMk id="4" creationId="{31D35DD4-DB71-D5F3-FB4A-BDCB726DDC67}"/>
          </ac:spMkLst>
        </pc:spChg>
      </pc:sldChg>
      <pc:sldChg chg="addSp delSp modSp new del mod ord">
        <pc:chgData name="Natasha jones" userId="b6b5d7170dafab7b" providerId="LiveId" clId="{05C12533-47D4-4335-91AC-093D9A61553D}" dt="2023-11-29T21:19:08.641" v="14844" actId="47"/>
        <pc:sldMkLst>
          <pc:docMk/>
          <pc:sldMk cId="4274365446" sldId="258"/>
        </pc:sldMkLst>
        <pc:spChg chg="add del mod">
          <ac:chgData name="Natasha jones" userId="b6b5d7170dafab7b" providerId="LiveId" clId="{05C12533-47D4-4335-91AC-093D9A61553D}" dt="2023-11-26T17:24:37.419" v="1298" actId="478"/>
          <ac:spMkLst>
            <pc:docMk/>
            <pc:sldMk cId="4274365446" sldId="258"/>
            <ac:spMk id="2" creationId="{3E233567-DB44-93A7-A135-EC174E8A5F76}"/>
          </ac:spMkLst>
        </pc:spChg>
        <pc:spChg chg="add mod">
          <ac:chgData name="Natasha jones" userId="b6b5d7170dafab7b" providerId="LiveId" clId="{05C12533-47D4-4335-91AC-093D9A61553D}" dt="2023-11-29T21:04:30.154" v="14771" actId="313"/>
          <ac:spMkLst>
            <pc:docMk/>
            <pc:sldMk cId="4274365446" sldId="258"/>
            <ac:spMk id="2" creationId="{76424FA4-E841-9C4D-B29E-0CC4ADDDBF38}"/>
          </ac:spMkLst>
        </pc:spChg>
      </pc:sldChg>
      <pc:sldChg chg="new del">
        <pc:chgData name="Natasha jones" userId="b6b5d7170dafab7b" providerId="LiveId" clId="{05C12533-47D4-4335-91AC-093D9A61553D}" dt="2023-11-26T17:05:13.729" v="730" actId="47"/>
        <pc:sldMkLst>
          <pc:docMk/>
          <pc:sldMk cId="699168878" sldId="259"/>
        </pc:sldMkLst>
      </pc:sldChg>
      <pc:sldChg chg="new del">
        <pc:chgData name="Natasha jones" userId="b6b5d7170dafab7b" providerId="LiveId" clId="{05C12533-47D4-4335-91AC-093D9A61553D}" dt="2023-11-26T17:01:31.265" v="714" actId="2696"/>
        <pc:sldMkLst>
          <pc:docMk/>
          <pc:sldMk cId="1359338413" sldId="259"/>
        </pc:sldMkLst>
      </pc:sldChg>
      <pc:sldChg chg="addSp delSp modSp new mod modTransition modAnim modNotesTx">
        <pc:chgData name="Natasha jones" userId="b6b5d7170dafab7b" providerId="LiveId" clId="{05C12533-47D4-4335-91AC-093D9A61553D}" dt="2023-11-29T22:02:21.069" v="15328"/>
        <pc:sldMkLst>
          <pc:docMk/>
          <pc:sldMk cId="1672524188" sldId="259"/>
        </pc:sldMkLst>
        <pc:spChg chg="mod">
          <ac:chgData name="Natasha jones" userId="b6b5d7170dafab7b" providerId="LiveId" clId="{05C12533-47D4-4335-91AC-093D9A61553D}" dt="2023-11-29T10:27:03.168" v="10635" actId="20577"/>
          <ac:spMkLst>
            <pc:docMk/>
            <pc:sldMk cId="1672524188" sldId="259"/>
            <ac:spMk id="2" creationId="{658A1176-391F-8863-60F8-29D4CF3006E0}"/>
          </ac:spMkLst>
        </pc:spChg>
        <pc:spChg chg="del mod">
          <ac:chgData name="Natasha jones" userId="b6b5d7170dafab7b" providerId="LiveId" clId="{05C12533-47D4-4335-91AC-093D9A61553D}" dt="2023-11-26T17:09:08.653" v="785" actId="478"/>
          <ac:spMkLst>
            <pc:docMk/>
            <pc:sldMk cId="1672524188" sldId="259"/>
            <ac:spMk id="3" creationId="{69C1371A-0907-33EE-6077-8F8477BA4BD1}"/>
          </ac:spMkLst>
        </pc:spChg>
        <pc:spChg chg="add del mod">
          <ac:chgData name="Natasha jones" userId="b6b5d7170dafab7b" providerId="LiveId" clId="{05C12533-47D4-4335-91AC-093D9A61553D}" dt="2023-11-29T10:30:18.799" v="10688"/>
          <ac:spMkLst>
            <pc:docMk/>
            <pc:sldMk cId="1672524188" sldId="259"/>
            <ac:spMk id="3" creationId="{DAA7EB6B-FC02-0EE8-5DFB-343AED5FD2CE}"/>
          </ac:spMkLst>
        </pc:spChg>
        <pc:spChg chg="add mod">
          <ac:chgData name="Natasha jones" userId="b6b5d7170dafab7b" providerId="LiveId" clId="{05C12533-47D4-4335-91AC-093D9A61553D}" dt="2023-11-29T10:30:38.524" v="10694" actId="1076"/>
          <ac:spMkLst>
            <pc:docMk/>
            <pc:sldMk cId="1672524188" sldId="259"/>
            <ac:spMk id="4" creationId="{C654435B-B3BC-141D-76BB-4960B9405927}"/>
          </ac:spMkLst>
        </pc:spChg>
        <pc:spChg chg="add mod">
          <ac:chgData name="Natasha jones" userId="b6b5d7170dafab7b" providerId="LiveId" clId="{05C12533-47D4-4335-91AC-093D9A61553D}" dt="2023-11-29T10:30:47.428" v="10696" actId="313"/>
          <ac:spMkLst>
            <pc:docMk/>
            <pc:sldMk cId="1672524188" sldId="259"/>
            <ac:spMk id="5" creationId="{807F8FD3-F0A8-910B-3344-A8BA15FC6903}"/>
          </ac:spMkLst>
        </pc:spChg>
      </pc:sldChg>
      <pc:sldChg chg="addSp delSp modSp new mod ord modTransition modAnim modNotesTx">
        <pc:chgData name="Natasha jones" userId="b6b5d7170dafab7b" providerId="LiveId" clId="{05C12533-47D4-4335-91AC-093D9A61553D}" dt="2023-11-29T22:02:25.467" v="15329"/>
        <pc:sldMkLst>
          <pc:docMk/>
          <pc:sldMk cId="1538294470" sldId="260"/>
        </pc:sldMkLst>
        <pc:spChg chg="del">
          <ac:chgData name="Natasha jones" userId="b6b5d7170dafab7b" providerId="LiveId" clId="{05C12533-47D4-4335-91AC-093D9A61553D}" dt="2023-11-28T08:47:10.783" v="1508" actId="478"/>
          <ac:spMkLst>
            <pc:docMk/>
            <pc:sldMk cId="1538294470" sldId="260"/>
            <ac:spMk id="2" creationId="{202F7449-F3D6-1B71-70E7-E2CD58B200B0}"/>
          </ac:spMkLst>
        </pc:spChg>
        <pc:spChg chg="add mod">
          <ac:chgData name="Natasha jones" userId="b6b5d7170dafab7b" providerId="LiveId" clId="{05C12533-47D4-4335-91AC-093D9A61553D}" dt="2023-11-29T10:15:37.256" v="10172" actId="1076"/>
          <ac:spMkLst>
            <pc:docMk/>
            <pc:sldMk cId="1538294470" sldId="260"/>
            <ac:spMk id="2" creationId="{92C154DF-E193-19B3-2DCA-8A4884FE6B45}"/>
          </ac:spMkLst>
        </pc:spChg>
        <pc:spChg chg="del">
          <ac:chgData name="Natasha jones" userId="b6b5d7170dafab7b" providerId="LiveId" clId="{05C12533-47D4-4335-91AC-093D9A61553D}" dt="2023-11-28T08:47:13.631" v="1509" actId="478"/>
          <ac:spMkLst>
            <pc:docMk/>
            <pc:sldMk cId="1538294470" sldId="260"/>
            <ac:spMk id="3" creationId="{2649C645-2024-50F3-DE1D-171C149493B3}"/>
          </ac:spMkLst>
        </pc:spChg>
        <pc:spChg chg="add mod">
          <ac:chgData name="Natasha jones" userId="b6b5d7170dafab7b" providerId="LiveId" clId="{05C12533-47D4-4335-91AC-093D9A61553D}" dt="2023-11-28T11:50:22.791" v="7241" actId="1076"/>
          <ac:spMkLst>
            <pc:docMk/>
            <pc:sldMk cId="1538294470" sldId="260"/>
            <ac:spMk id="4" creationId="{90D65491-0033-9C93-4605-B314EB1445F9}"/>
          </ac:spMkLst>
        </pc:spChg>
        <pc:spChg chg="add mod">
          <ac:chgData name="Natasha jones" userId="b6b5d7170dafab7b" providerId="LiveId" clId="{05C12533-47D4-4335-91AC-093D9A61553D}" dt="2023-11-28T11:51:04.209" v="7257" actId="1076"/>
          <ac:spMkLst>
            <pc:docMk/>
            <pc:sldMk cId="1538294470" sldId="260"/>
            <ac:spMk id="7" creationId="{E7A9F703-09BC-F0E1-565C-0447C8C0D651}"/>
          </ac:spMkLst>
        </pc:spChg>
        <pc:picChg chg="add mod">
          <ac:chgData name="Natasha jones" userId="b6b5d7170dafab7b" providerId="LiveId" clId="{05C12533-47D4-4335-91AC-093D9A61553D}" dt="2023-11-28T08:54:34.292" v="1584" actId="1076"/>
          <ac:picMkLst>
            <pc:docMk/>
            <pc:sldMk cId="1538294470" sldId="260"/>
            <ac:picMk id="6" creationId="{B101915F-4953-D45C-F0AA-2ABEE5098409}"/>
          </ac:picMkLst>
        </pc:picChg>
      </pc:sldChg>
      <pc:sldChg chg="addSp delSp modSp new del mod ord modTransition modAnim modNotesTx">
        <pc:chgData name="Natasha jones" userId="b6b5d7170dafab7b" providerId="LiveId" clId="{05C12533-47D4-4335-91AC-093D9A61553D}" dt="2023-11-29T11:36:12.312" v="12043" actId="47"/>
        <pc:sldMkLst>
          <pc:docMk/>
          <pc:sldMk cId="1842146502" sldId="261"/>
        </pc:sldMkLst>
        <pc:spChg chg="mod">
          <ac:chgData name="Natasha jones" userId="b6b5d7170dafab7b" providerId="LiveId" clId="{05C12533-47D4-4335-91AC-093D9A61553D}" dt="2023-11-28T09:15:15.663" v="2246" actId="115"/>
          <ac:spMkLst>
            <pc:docMk/>
            <pc:sldMk cId="1842146502" sldId="261"/>
            <ac:spMk id="2" creationId="{6C5164A8-094E-66D8-46A3-15CC11800255}"/>
          </ac:spMkLst>
        </pc:spChg>
        <pc:spChg chg="del mod">
          <ac:chgData name="Natasha jones" userId="b6b5d7170dafab7b" providerId="LiveId" clId="{05C12533-47D4-4335-91AC-093D9A61553D}" dt="2023-11-28T09:14:15.336" v="2213" actId="478"/>
          <ac:spMkLst>
            <pc:docMk/>
            <pc:sldMk cId="1842146502" sldId="261"/>
            <ac:spMk id="3" creationId="{D5B08AAC-8F3A-D4A6-E8A8-6F8C78C019CD}"/>
          </ac:spMkLst>
        </pc:spChg>
        <pc:spChg chg="add mod">
          <ac:chgData name="Natasha jones" userId="b6b5d7170dafab7b" providerId="LiveId" clId="{05C12533-47D4-4335-91AC-093D9A61553D}" dt="2023-11-28T09:16:34.335" v="2324" actId="20577"/>
          <ac:spMkLst>
            <pc:docMk/>
            <pc:sldMk cId="1842146502" sldId="261"/>
            <ac:spMk id="4" creationId="{E69932C6-5712-6399-D708-721191C53EFA}"/>
          </ac:spMkLst>
        </pc:spChg>
        <pc:spChg chg="add del mod">
          <ac:chgData name="Natasha jones" userId="b6b5d7170dafab7b" providerId="LiveId" clId="{05C12533-47D4-4335-91AC-093D9A61553D}" dt="2023-11-28T09:17:51.426" v="2406" actId="478"/>
          <ac:spMkLst>
            <pc:docMk/>
            <pc:sldMk cId="1842146502" sldId="261"/>
            <ac:spMk id="5" creationId="{A0227DAB-6FA3-2A0F-E0BE-A7AECB4144C4}"/>
          </ac:spMkLst>
        </pc:spChg>
        <pc:spChg chg="add mod">
          <ac:chgData name="Natasha jones" userId="b6b5d7170dafab7b" providerId="LiveId" clId="{05C12533-47D4-4335-91AC-093D9A61553D}" dt="2023-11-28T09:18:34.097" v="2414" actId="1076"/>
          <ac:spMkLst>
            <pc:docMk/>
            <pc:sldMk cId="1842146502" sldId="261"/>
            <ac:spMk id="6" creationId="{F453F556-5408-1FCF-9A3C-74CA1EEF408C}"/>
          </ac:spMkLst>
        </pc:spChg>
        <pc:spChg chg="add mod">
          <ac:chgData name="Natasha jones" userId="b6b5d7170dafab7b" providerId="LiveId" clId="{05C12533-47D4-4335-91AC-093D9A61553D}" dt="2023-11-28T09:21:00.164" v="2485" actId="1076"/>
          <ac:spMkLst>
            <pc:docMk/>
            <pc:sldMk cId="1842146502" sldId="261"/>
            <ac:spMk id="7" creationId="{3A90B00B-08D2-EB92-AF0E-80D491C41785}"/>
          </ac:spMkLst>
        </pc:spChg>
        <pc:spChg chg="add mod">
          <ac:chgData name="Natasha jones" userId="b6b5d7170dafab7b" providerId="LiveId" clId="{05C12533-47D4-4335-91AC-093D9A61553D}" dt="2023-11-28T09:19:10.754" v="2441" actId="20577"/>
          <ac:spMkLst>
            <pc:docMk/>
            <pc:sldMk cId="1842146502" sldId="261"/>
            <ac:spMk id="8" creationId="{56562751-D1A8-C24B-AF68-25E4C20C7A11}"/>
          </ac:spMkLst>
        </pc:spChg>
        <pc:spChg chg="add mod">
          <ac:chgData name="Natasha jones" userId="b6b5d7170dafab7b" providerId="LiveId" clId="{05C12533-47D4-4335-91AC-093D9A61553D}" dt="2023-11-28T09:19:41.142" v="2457" actId="1076"/>
          <ac:spMkLst>
            <pc:docMk/>
            <pc:sldMk cId="1842146502" sldId="261"/>
            <ac:spMk id="9" creationId="{CB46063E-CF0D-B44F-2A6B-AB82DC2E7136}"/>
          </ac:spMkLst>
        </pc:spChg>
        <pc:spChg chg="add mod">
          <ac:chgData name="Natasha jones" userId="b6b5d7170dafab7b" providerId="LiveId" clId="{05C12533-47D4-4335-91AC-093D9A61553D}" dt="2023-11-28T09:21:02.436" v="2486" actId="1076"/>
          <ac:spMkLst>
            <pc:docMk/>
            <pc:sldMk cId="1842146502" sldId="261"/>
            <ac:spMk id="10" creationId="{7F79D5A5-59DD-E629-EA35-6FC39AB3E2EC}"/>
          </ac:spMkLst>
        </pc:spChg>
        <pc:spChg chg="add mod">
          <ac:chgData name="Natasha jones" userId="b6b5d7170dafab7b" providerId="LiveId" clId="{05C12533-47D4-4335-91AC-093D9A61553D}" dt="2023-11-28T09:21:35.777" v="2503" actId="1076"/>
          <ac:spMkLst>
            <pc:docMk/>
            <pc:sldMk cId="1842146502" sldId="261"/>
            <ac:spMk id="11" creationId="{766566D0-F125-749F-A26B-940C9BE31807}"/>
          </ac:spMkLst>
        </pc:spChg>
      </pc:sldChg>
      <pc:sldChg chg="new del">
        <pc:chgData name="Natasha jones" userId="b6b5d7170dafab7b" providerId="LiveId" clId="{05C12533-47D4-4335-91AC-093D9A61553D}" dt="2023-11-28T09:28:35.603" v="3153" actId="47"/>
        <pc:sldMkLst>
          <pc:docMk/>
          <pc:sldMk cId="1872691009" sldId="262"/>
        </pc:sldMkLst>
      </pc:sldChg>
      <pc:sldChg chg="addSp delSp modSp new mod ord modTransition modAnim modNotesTx">
        <pc:chgData name="Natasha jones" userId="b6b5d7170dafab7b" providerId="LiveId" clId="{05C12533-47D4-4335-91AC-093D9A61553D}" dt="2023-11-29T22:02:46.157" v="15331"/>
        <pc:sldMkLst>
          <pc:docMk/>
          <pc:sldMk cId="4066965772" sldId="262"/>
        </pc:sldMkLst>
        <pc:spChg chg="del">
          <ac:chgData name="Natasha jones" userId="b6b5d7170dafab7b" providerId="LiveId" clId="{05C12533-47D4-4335-91AC-093D9A61553D}" dt="2023-11-28T09:28:54.211" v="3157" actId="478"/>
          <ac:spMkLst>
            <pc:docMk/>
            <pc:sldMk cId="4066965772" sldId="262"/>
            <ac:spMk id="2" creationId="{017B4A2F-08E9-01DE-B523-D898294A0242}"/>
          </ac:spMkLst>
        </pc:spChg>
        <pc:spChg chg="add del mod">
          <ac:chgData name="Natasha jones" userId="b6b5d7170dafab7b" providerId="LiveId" clId="{05C12533-47D4-4335-91AC-093D9A61553D}" dt="2023-11-29T10:16:01.393" v="10175"/>
          <ac:spMkLst>
            <pc:docMk/>
            <pc:sldMk cId="4066965772" sldId="262"/>
            <ac:spMk id="2" creationId="{228B2446-90DD-7566-9389-61D14A25CCE0}"/>
          </ac:spMkLst>
        </pc:spChg>
        <pc:spChg chg="del">
          <ac:chgData name="Natasha jones" userId="b6b5d7170dafab7b" providerId="LiveId" clId="{05C12533-47D4-4335-91AC-093D9A61553D}" dt="2023-11-28T09:28:59.162" v="3159" actId="478"/>
          <ac:spMkLst>
            <pc:docMk/>
            <pc:sldMk cId="4066965772" sldId="262"/>
            <ac:spMk id="3" creationId="{A567B4A7-DAAB-CF17-1AFF-85FF4A2F686C}"/>
          </ac:spMkLst>
        </pc:spChg>
        <pc:spChg chg="add mod">
          <ac:chgData name="Natasha jones" userId="b6b5d7170dafab7b" providerId="LiveId" clId="{05C12533-47D4-4335-91AC-093D9A61553D}" dt="2023-11-29T10:17:27.562" v="10183" actId="2711"/>
          <ac:spMkLst>
            <pc:docMk/>
            <pc:sldMk cId="4066965772" sldId="262"/>
            <ac:spMk id="3" creationId="{D6FECE03-5580-ADD5-6BDA-828505C53991}"/>
          </ac:spMkLst>
        </pc:spChg>
        <pc:spChg chg="del">
          <ac:chgData name="Natasha jones" userId="b6b5d7170dafab7b" providerId="LiveId" clId="{05C12533-47D4-4335-91AC-093D9A61553D}" dt="2023-11-28T09:28:56.319" v="3158" actId="478"/>
          <ac:spMkLst>
            <pc:docMk/>
            <pc:sldMk cId="4066965772" sldId="262"/>
            <ac:spMk id="4" creationId="{B1381134-A87C-AE89-9776-E1141D839B0B}"/>
          </ac:spMkLst>
        </pc:spChg>
        <pc:spChg chg="add del mod">
          <ac:chgData name="Natasha jones" userId="b6b5d7170dafab7b" providerId="LiveId" clId="{05C12533-47D4-4335-91AC-093D9A61553D}" dt="2023-11-28T09:48:41.860" v="3168"/>
          <ac:spMkLst>
            <pc:docMk/>
            <pc:sldMk cId="4066965772" sldId="262"/>
            <ac:spMk id="5" creationId="{783B1FB3-D8B5-2008-14D8-FBE0437E64FF}"/>
          </ac:spMkLst>
        </pc:spChg>
        <pc:spChg chg="add mod">
          <ac:chgData name="Natasha jones" userId="b6b5d7170dafab7b" providerId="LiveId" clId="{05C12533-47D4-4335-91AC-093D9A61553D}" dt="2023-11-28T09:58:31.967" v="3715" actId="20577"/>
          <ac:spMkLst>
            <pc:docMk/>
            <pc:sldMk cId="4066965772" sldId="262"/>
            <ac:spMk id="6" creationId="{2863A0A7-8DB4-09B9-A7E4-98D2E773F067}"/>
          </ac:spMkLst>
        </pc:spChg>
        <pc:spChg chg="add mod">
          <ac:chgData name="Natasha jones" userId="b6b5d7170dafab7b" providerId="LiveId" clId="{05C12533-47D4-4335-91AC-093D9A61553D}" dt="2023-11-28T10:05:03.220" v="3880" actId="1076"/>
          <ac:spMkLst>
            <pc:docMk/>
            <pc:sldMk cId="4066965772" sldId="262"/>
            <ac:spMk id="7" creationId="{B09E1214-944B-CE14-39E4-0ECE659A4072}"/>
          </ac:spMkLst>
        </pc:spChg>
        <pc:picChg chg="add mod">
          <ac:chgData name="Natasha jones" userId="b6b5d7170dafab7b" providerId="LiveId" clId="{05C12533-47D4-4335-91AC-093D9A61553D}" dt="2023-11-28T09:42:04.625" v="3164" actId="1076"/>
          <ac:picMkLst>
            <pc:docMk/>
            <pc:sldMk cId="4066965772" sldId="262"/>
            <ac:picMk id="1026" creationId="{390D8C25-FFFC-9B59-9476-19F0BCB81847}"/>
          </ac:picMkLst>
        </pc:picChg>
      </pc:sldChg>
      <pc:sldChg chg="new del">
        <pc:chgData name="Natasha jones" userId="b6b5d7170dafab7b" providerId="LiveId" clId="{05C12533-47D4-4335-91AC-093D9A61553D}" dt="2023-11-28T10:06:34.008" v="3990" actId="47"/>
        <pc:sldMkLst>
          <pc:docMk/>
          <pc:sldMk cId="2637449044" sldId="263"/>
        </pc:sldMkLst>
      </pc:sldChg>
      <pc:sldChg chg="addSp delSp modSp new mod ord modTransition modAnim modNotesTx">
        <pc:chgData name="Natasha jones" userId="b6b5d7170dafab7b" providerId="LiveId" clId="{05C12533-47D4-4335-91AC-093D9A61553D}" dt="2023-11-29T22:02:48.428" v="15332"/>
        <pc:sldMkLst>
          <pc:docMk/>
          <pc:sldMk cId="2966500396" sldId="263"/>
        </pc:sldMkLst>
        <pc:spChg chg="mod">
          <ac:chgData name="Natasha jones" userId="b6b5d7170dafab7b" providerId="LiveId" clId="{05C12533-47D4-4335-91AC-093D9A61553D}" dt="2023-11-28T10:18:39.164" v="4406" actId="20577"/>
          <ac:spMkLst>
            <pc:docMk/>
            <pc:sldMk cId="2966500396" sldId="263"/>
            <ac:spMk id="2" creationId="{016D6E87-C377-3463-615E-DE3B1585D366}"/>
          </ac:spMkLst>
        </pc:spChg>
        <pc:spChg chg="del mod">
          <ac:chgData name="Natasha jones" userId="b6b5d7170dafab7b" providerId="LiveId" clId="{05C12533-47D4-4335-91AC-093D9A61553D}" dt="2023-11-28T10:19:01.270" v="4421" actId="478"/>
          <ac:spMkLst>
            <pc:docMk/>
            <pc:sldMk cId="2966500396" sldId="263"/>
            <ac:spMk id="3" creationId="{4992D7BB-6E61-33D1-18B3-5F0A69D1FFE2}"/>
          </ac:spMkLst>
        </pc:spChg>
        <pc:spChg chg="add mod">
          <ac:chgData name="Natasha jones" userId="b6b5d7170dafab7b" providerId="LiveId" clId="{05C12533-47D4-4335-91AC-093D9A61553D}" dt="2023-11-28T10:50:11.881" v="5670" actId="1076"/>
          <ac:spMkLst>
            <pc:docMk/>
            <pc:sldMk cId="2966500396" sldId="263"/>
            <ac:spMk id="4" creationId="{D67B87AC-6BDB-7F85-B996-54AC00FE70D0}"/>
          </ac:spMkLst>
        </pc:spChg>
      </pc:sldChg>
      <pc:sldChg chg="addSp delSp modSp new mod modTransition modAnim modNotesTx">
        <pc:chgData name="Natasha jones" userId="b6b5d7170dafab7b" providerId="LiveId" clId="{05C12533-47D4-4335-91AC-093D9A61553D}" dt="2023-11-29T22:02:53.988" v="15333"/>
        <pc:sldMkLst>
          <pc:docMk/>
          <pc:sldMk cId="576797569" sldId="264"/>
        </pc:sldMkLst>
        <pc:spChg chg="add mod">
          <ac:chgData name="Natasha jones" userId="b6b5d7170dafab7b" providerId="LiveId" clId="{05C12533-47D4-4335-91AC-093D9A61553D}" dt="2023-11-29T10:14:01.358" v="10161" actId="1076"/>
          <ac:spMkLst>
            <pc:docMk/>
            <pc:sldMk cId="576797569" sldId="264"/>
            <ac:spMk id="2" creationId="{9E6AFABC-9CB8-87AA-179C-29ECB9A77FF0}"/>
          </ac:spMkLst>
        </pc:spChg>
        <pc:spChg chg="del mod">
          <ac:chgData name="Natasha jones" userId="b6b5d7170dafab7b" providerId="LiveId" clId="{05C12533-47D4-4335-91AC-093D9A61553D}" dt="2023-11-28T17:50:35.009" v="7264" actId="478"/>
          <ac:spMkLst>
            <pc:docMk/>
            <pc:sldMk cId="576797569" sldId="264"/>
            <ac:spMk id="2" creationId="{B6EB6A0E-9F0C-50C7-E75B-9CBA1A8841BF}"/>
          </ac:spMkLst>
        </pc:spChg>
        <pc:spChg chg="del mod">
          <ac:chgData name="Natasha jones" userId="b6b5d7170dafab7b" providerId="LiveId" clId="{05C12533-47D4-4335-91AC-093D9A61553D}" dt="2023-11-28T18:04:20.512" v="7676" actId="478"/>
          <ac:spMkLst>
            <pc:docMk/>
            <pc:sldMk cId="576797569" sldId="264"/>
            <ac:spMk id="3" creationId="{07F69D1A-7157-83BC-DF57-DDF8E8D7E082}"/>
          </ac:spMkLst>
        </pc:spChg>
        <pc:spChg chg="add del mod">
          <ac:chgData name="Natasha jones" userId="b6b5d7170dafab7b" providerId="LiveId" clId="{05C12533-47D4-4335-91AC-093D9A61553D}" dt="2023-11-28T18:00:38.661" v="7645"/>
          <ac:spMkLst>
            <pc:docMk/>
            <pc:sldMk cId="576797569" sldId="264"/>
            <ac:spMk id="4" creationId="{49093B59-EF0E-7AAE-92C2-95A3D2EFBB50}"/>
          </ac:spMkLst>
        </pc:spChg>
        <pc:spChg chg="add mod">
          <ac:chgData name="Natasha jones" userId="b6b5d7170dafab7b" providerId="LiveId" clId="{05C12533-47D4-4335-91AC-093D9A61553D}" dt="2023-11-29T12:38:16.535" v="12877" actId="20577"/>
          <ac:spMkLst>
            <pc:docMk/>
            <pc:sldMk cId="576797569" sldId="264"/>
            <ac:spMk id="5" creationId="{95D25430-BE45-CD5B-CFBE-E3ED88C0FD3B}"/>
          </ac:spMkLst>
        </pc:spChg>
        <pc:spChg chg="add del mod">
          <ac:chgData name="Natasha jones" userId="b6b5d7170dafab7b" providerId="LiveId" clId="{05C12533-47D4-4335-91AC-093D9A61553D}" dt="2023-11-28T18:04:22.308" v="7677" actId="478"/>
          <ac:spMkLst>
            <pc:docMk/>
            <pc:sldMk cId="576797569" sldId="264"/>
            <ac:spMk id="7" creationId="{47E2908E-76BA-70A8-9B17-5C681B863E7A}"/>
          </ac:spMkLst>
        </pc:spChg>
        <pc:spChg chg="add mod">
          <ac:chgData name="Natasha jones" userId="b6b5d7170dafab7b" providerId="LiveId" clId="{05C12533-47D4-4335-91AC-093D9A61553D}" dt="2023-11-28T18:06:13.893" v="7729" actId="113"/>
          <ac:spMkLst>
            <pc:docMk/>
            <pc:sldMk cId="576797569" sldId="264"/>
            <ac:spMk id="8" creationId="{3EA56649-AC9F-7B84-9021-593E2A5848FA}"/>
          </ac:spMkLst>
        </pc:spChg>
        <pc:picChg chg="add del mod">
          <ac:chgData name="Natasha jones" userId="b6b5d7170dafab7b" providerId="LiveId" clId="{05C12533-47D4-4335-91AC-093D9A61553D}" dt="2023-11-28T18:20:52.656" v="7735" actId="478"/>
          <ac:picMkLst>
            <pc:docMk/>
            <pc:sldMk cId="576797569" sldId="264"/>
            <ac:picMk id="1026" creationId="{38086B0F-E5CD-6113-DA25-ECA7D7738FC0}"/>
          </ac:picMkLst>
        </pc:picChg>
        <pc:picChg chg="add mod">
          <ac:chgData name="Natasha jones" userId="b6b5d7170dafab7b" providerId="LiveId" clId="{05C12533-47D4-4335-91AC-093D9A61553D}" dt="2023-11-28T18:21:10.057" v="7740" actId="1076"/>
          <ac:picMkLst>
            <pc:docMk/>
            <pc:sldMk cId="576797569" sldId="264"/>
            <ac:picMk id="1028" creationId="{A20069D9-D98F-1654-1C39-BAA5DEF1CD6D}"/>
          </ac:picMkLst>
        </pc:picChg>
      </pc:sldChg>
      <pc:sldChg chg="addSp delSp modSp new mod ord modTransition modAnim modNotesTx">
        <pc:chgData name="Natasha jones" userId="b6b5d7170dafab7b" providerId="LiveId" clId="{05C12533-47D4-4335-91AC-093D9A61553D}" dt="2023-11-29T22:00:25.321" v="15309"/>
        <pc:sldMkLst>
          <pc:docMk/>
          <pc:sldMk cId="4043664333" sldId="265"/>
        </pc:sldMkLst>
        <pc:spChg chg="mod">
          <ac:chgData name="Natasha jones" userId="b6b5d7170dafab7b" providerId="LiveId" clId="{05C12533-47D4-4335-91AC-093D9A61553D}" dt="2023-11-28T11:07:22.454" v="5853" actId="115"/>
          <ac:spMkLst>
            <pc:docMk/>
            <pc:sldMk cId="4043664333" sldId="265"/>
            <ac:spMk id="2" creationId="{F697C85B-D1D8-DA45-F9FC-3DF544C81BF4}"/>
          </ac:spMkLst>
        </pc:spChg>
        <pc:spChg chg="del">
          <ac:chgData name="Natasha jones" userId="b6b5d7170dafab7b" providerId="LiveId" clId="{05C12533-47D4-4335-91AC-093D9A61553D}" dt="2023-11-28T11:07:25.309" v="5854" actId="478"/>
          <ac:spMkLst>
            <pc:docMk/>
            <pc:sldMk cId="4043664333" sldId="265"/>
            <ac:spMk id="3" creationId="{1A1F47A9-9892-7AC8-B4A6-AB6B14F5A8F3}"/>
          </ac:spMkLst>
        </pc:spChg>
        <pc:spChg chg="add mod">
          <ac:chgData name="Natasha jones" userId="b6b5d7170dafab7b" providerId="LiveId" clId="{05C12533-47D4-4335-91AC-093D9A61553D}" dt="2023-11-29T10:13:03.294" v="10136" actId="1076"/>
          <ac:spMkLst>
            <pc:docMk/>
            <pc:sldMk cId="4043664333" sldId="265"/>
            <ac:spMk id="3" creationId="{E13A8510-F0CF-0BF3-23BC-9D0C5DFD594B}"/>
          </ac:spMkLst>
        </pc:spChg>
        <pc:spChg chg="add del mod">
          <ac:chgData name="Natasha jones" userId="b6b5d7170dafab7b" providerId="LiveId" clId="{05C12533-47D4-4335-91AC-093D9A61553D}" dt="2023-11-28T11:24:10.542" v="6519" actId="1076"/>
          <ac:spMkLst>
            <pc:docMk/>
            <pc:sldMk cId="4043664333" sldId="265"/>
            <ac:spMk id="4" creationId="{303A2805-839E-947A-DFD3-47C5A4DEBC6E}"/>
          </ac:spMkLst>
        </pc:spChg>
        <pc:spChg chg="add del mod">
          <ac:chgData name="Natasha jones" userId="b6b5d7170dafab7b" providerId="LiveId" clId="{05C12533-47D4-4335-91AC-093D9A61553D}" dt="2023-11-28T11:24:41.136" v="6523"/>
          <ac:spMkLst>
            <pc:docMk/>
            <pc:sldMk cId="4043664333" sldId="265"/>
            <ac:spMk id="5" creationId="{3596385C-9F2E-07D6-1BCA-4DF115424EA9}"/>
          </ac:spMkLst>
        </pc:spChg>
        <pc:spChg chg="add mod">
          <ac:chgData name="Natasha jones" userId="b6b5d7170dafab7b" providerId="LiveId" clId="{05C12533-47D4-4335-91AC-093D9A61553D}" dt="2023-11-28T11:36:18.825" v="7142" actId="20577"/>
          <ac:spMkLst>
            <pc:docMk/>
            <pc:sldMk cId="4043664333" sldId="265"/>
            <ac:spMk id="6" creationId="{8514D5FC-3C42-2A46-4016-69D18B927A6E}"/>
          </ac:spMkLst>
        </pc:spChg>
        <pc:picChg chg="add del mod">
          <ac:chgData name="Natasha jones" userId="b6b5d7170dafab7b" providerId="LiveId" clId="{05C12533-47D4-4335-91AC-093D9A61553D}" dt="2023-11-28T11:23:28.846" v="6509"/>
          <ac:picMkLst>
            <pc:docMk/>
            <pc:sldMk cId="4043664333" sldId="265"/>
            <ac:picMk id="2050" creationId="{49C12393-C302-F8A4-EFDA-E9A93A388158}"/>
          </ac:picMkLst>
        </pc:picChg>
        <pc:picChg chg="add mod">
          <ac:chgData name="Natasha jones" userId="b6b5d7170dafab7b" providerId="LiveId" clId="{05C12533-47D4-4335-91AC-093D9A61553D}" dt="2023-11-28T11:24:16.119" v="6520" actId="1076"/>
          <ac:picMkLst>
            <pc:docMk/>
            <pc:sldMk cId="4043664333" sldId="265"/>
            <ac:picMk id="2052" creationId="{DC947A6D-380A-4B2B-D39B-63327C000E7C}"/>
          </ac:picMkLst>
        </pc:picChg>
      </pc:sldChg>
      <pc:sldChg chg="addSp delSp modSp new del mod">
        <pc:chgData name="Natasha jones" userId="b6b5d7170dafab7b" providerId="LiveId" clId="{05C12533-47D4-4335-91AC-093D9A61553D}" dt="2023-11-29T21:19:10.957" v="14845" actId="47"/>
        <pc:sldMkLst>
          <pc:docMk/>
          <pc:sldMk cId="4098826170" sldId="266"/>
        </pc:sldMkLst>
        <pc:spChg chg="add mod">
          <ac:chgData name="Natasha jones" userId="b6b5d7170dafab7b" providerId="LiveId" clId="{05C12533-47D4-4335-91AC-093D9A61553D}" dt="2023-11-29T21:04:43.401" v="14772" actId="948"/>
          <ac:spMkLst>
            <pc:docMk/>
            <pc:sldMk cId="4098826170" sldId="266"/>
            <ac:spMk id="2" creationId="{D9A44AC4-A81C-26BC-433F-EB71D5ED5D33}"/>
          </ac:spMkLst>
        </pc:spChg>
        <pc:spChg chg="add del mod">
          <ac:chgData name="Natasha jones" userId="b6b5d7170dafab7b" providerId="LiveId" clId="{05C12533-47D4-4335-91AC-093D9A61553D}" dt="2023-11-29T10:43:06.080" v="11556" actId="22"/>
          <ac:spMkLst>
            <pc:docMk/>
            <pc:sldMk cId="4098826170" sldId="266"/>
            <ac:spMk id="4" creationId="{0656DD1E-FC37-6B42-406A-D63680F98B50}"/>
          </ac:spMkLst>
        </pc:spChg>
      </pc:sldChg>
      <pc:sldChg chg="addSp delSp modSp new mod modTransition modAnim modNotesTx">
        <pc:chgData name="Natasha jones" userId="b6b5d7170dafab7b" providerId="LiveId" clId="{05C12533-47D4-4335-91AC-093D9A61553D}" dt="2023-11-29T22:02:56.876" v="15334"/>
        <pc:sldMkLst>
          <pc:docMk/>
          <pc:sldMk cId="2811121726" sldId="267"/>
        </pc:sldMkLst>
        <pc:spChg chg="del">
          <ac:chgData name="Natasha jones" userId="b6b5d7170dafab7b" providerId="LiveId" clId="{05C12533-47D4-4335-91AC-093D9A61553D}" dt="2023-11-28T18:41:56.169" v="8402" actId="478"/>
          <ac:spMkLst>
            <pc:docMk/>
            <pc:sldMk cId="2811121726" sldId="267"/>
            <ac:spMk id="2" creationId="{4CA516CE-9C34-45BE-ABD5-3DCE2EDEA6D6}"/>
          </ac:spMkLst>
        </pc:spChg>
        <pc:spChg chg="add mod">
          <ac:chgData name="Natasha jones" userId="b6b5d7170dafab7b" providerId="LiveId" clId="{05C12533-47D4-4335-91AC-093D9A61553D}" dt="2023-11-29T10:11:41.042" v="10119" actId="1076"/>
          <ac:spMkLst>
            <pc:docMk/>
            <pc:sldMk cId="2811121726" sldId="267"/>
            <ac:spMk id="2" creationId="{F1951CBB-57AF-A7C7-EE20-43C9D7DDDB95}"/>
          </ac:spMkLst>
        </pc:spChg>
        <pc:spChg chg="del">
          <ac:chgData name="Natasha jones" userId="b6b5d7170dafab7b" providerId="LiveId" clId="{05C12533-47D4-4335-91AC-093D9A61553D}" dt="2023-11-28T18:41:58.579" v="8403" actId="478"/>
          <ac:spMkLst>
            <pc:docMk/>
            <pc:sldMk cId="2811121726" sldId="267"/>
            <ac:spMk id="3" creationId="{163630B6-D351-B2E8-1CBF-F32FBA3C5B12}"/>
          </ac:spMkLst>
        </pc:spChg>
        <pc:spChg chg="add del mod">
          <ac:chgData name="Natasha jones" userId="b6b5d7170dafab7b" providerId="LiveId" clId="{05C12533-47D4-4335-91AC-093D9A61553D}" dt="2023-11-29T19:57:37.696" v="13570" actId="478"/>
          <ac:spMkLst>
            <pc:docMk/>
            <pc:sldMk cId="2811121726" sldId="267"/>
            <ac:spMk id="3" creationId="{6A0D9172-9B2A-B43F-B6A2-22A3B0F1C354}"/>
          </ac:spMkLst>
        </pc:spChg>
        <pc:spChg chg="add del mod">
          <ac:chgData name="Natasha jones" userId="b6b5d7170dafab7b" providerId="LiveId" clId="{05C12533-47D4-4335-91AC-093D9A61553D}" dt="2023-11-29T11:36:11.309" v="12042"/>
          <ac:spMkLst>
            <pc:docMk/>
            <pc:sldMk cId="2811121726" sldId="267"/>
            <ac:spMk id="3" creationId="{8A7BD1EE-EE94-80BF-7FAD-8DC2F24DF35E}"/>
          </ac:spMkLst>
        </pc:spChg>
        <pc:spChg chg="add mod">
          <ac:chgData name="Natasha jones" userId="b6b5d7170dafab7b" providerId="LiveId" clId="{05C12533-47D4-4335-91AC-093D9A61553D}" dt="2023-11-29T11:07:58.133" v="12034" actId="20577"/>
          <ac:spMkLst>
            <pc:docMk/>
            <pc:sldMk cId="2811121726" sldId="267"/>
            <ac:spMk id="4" creationId="{241C31AF-C8EA-2711-F0D3-E1BF2085820F}"/>
          </ac:spMkLst>
        </pc:spChg>
        <pc:spChg chg="add mod">
          <ac:chgData name="Natasha jones" userId="b6b5d7170dafab7b" providerId="LiveId" clId="{05C12533-47D4-4335-91AC-093D9A61553D}" dt="2023-11-29T19:58:48.084" v="13611" actId="1076"/>
          <ac:spMkLst>
            <pc:docMk/>
            <pc:sldMk cId="2811121726" sldId="267"/>
            <ac:spMk id="5" creationId="{51554D7D-B37D-D08E-1408-470353E9F692}"/>
          </ac:spMkLst>
        </pc:spChg>
        <pc:spChg chg="add mod">
          <ac:chgData name="Natasha jones" userId="b6b5d7170dafab7b" providerId="LiveId" clId="{05C12533-47D4-4335-91AC-093D9A61553D}" dt="2023-11-29T19:58:35.391" v="13610" actId="1076"/>
          <ac:spMkLst>
            <pc:docMk/>
            <pc:sldMk cId="2811121726" sldId="267"/>
            <ac:spMk id="6" creationId="{356BE44C-F5C4-25A8-8F2A-660A839E7A93}"/>
          </ac:spMkLst>
        </pc:spChg>
        <pc:picChg chg="add mod">
          <ac:chgData name="Natasha jones" userId="b6b5d7170dafab7b" providerId="LiveId" clId="{05C12533-47D4-4335-91AC-093D9A61553D}" dt="2023-11-29T10:10:06.580" v="10080" actId="1076"/>
          <ac:picMkLst>
            <pc:docMk/>
            <pc:sldMk cId="2811121726" sldId="267"/>
            <ac:picMk id="1026" creationId="{47A45772-C8B4-5BB7-BCA0-58244AE36F56}"/>
          </ac:picMkLst>
        </pc:picChg>
      </pc:sldChg>
      <pc:sldChg chg="addSp modSp new mod ord modTransition modAnim modNotesTx">
        <pc:chgData name="Natasha jones" userId="b6b5d7170dafab7b" providerId="LiveId" clId="{05C12533-47D4-4335-91AC-093D9A61553D}" dt="2023-11-29T22:02:29.566" v="15330"/>
        <pc:sldMkLst>
          <pc:docMk/>
          <pc:sldMk cId="536634369" sldId="268"/>
        </pc:sldMkLst>
        <pc:spChg chg="mod">
          <ac:chgData name="Natasha jones" userId="b6b5d7170dafab7b" providerId="LiveId" clId="{05C12533-47D4-4335-91AC-093D9A61553D}" dt="2023-11-29T10:33:15.525" v="10833" actId="115"/>
          <ac:spMkLst>
            <pc:docMk/>
            <pc:sldMk cId="536634369" sldId="268"/>
            <ac:spMk id="2" creationId="{6CF2DBB9-6A74-D5DA-9EE8-701660ECC9DF}"/>
          </ac:spMkLst>
        </pc:spChg>
        <pc:spChg chg="add mod">
          <ac:chgData name="Natasha jones" userId="b6b5d7170dafab7b" providerId="LiveId" clId="{05C12533-47D4-4335-91AC-093D9A61553D}" dt="2023-11-29T11:06:59.460" v="12031" actId="1076"/>
          <ac:spMkLst>
            <pc:docMk/>
            <pc:sldMk cId="536634369" sldId="268"/>
            <ac:spMk id="3" creationId="{437287D3-A158-F675-0238-CADC312AA660}"/>
          </ac:spMkLst>
        </pc:spChg>
        <pc:spChg chg="add mod">
          <ac:chgData name="Natasha jones" userId="b6b5d7170dafab7b" providerId="LiveId" clId="{05C12533-47D4-4335-91AC-093D9A61553D}" dt="2023-11-29T11:06:49.077" v="12030" actId="1076"/>
          <ac:spMkLst>
            <pc:docMk/>
            <pc:sldMk cId="536634369" sldId="268"/>
            <ac:spMk id="4" creationId="{D8631C09-F245-3EE9-5E42-8D0CFD6FCE8D}"/>
          </ac:spMkLst>
        </pc:spChg>
      </pc:sldChg>
      <pc:sldChg chg="addSp delSp modSp new mod modTransition modAnim modNotesTx">
        <pc:chgData name="Natasha jones" userId="b6b5d7170dafab7b" providerId="LiveId" clId="{05C12533-47D4-4335-91AC-093D9A61553D}" dt="2023-11-29T22:02:59.376" v="15335"/>
        <pc:sldMkLst>
          <pc:docMk/>
          <pc:sldMk cId="1698721467" sldId="269"/>
        </pc:sldMkLst>
        <pc:spChg chg="del">
          <ac:chgData name="Natasha jones" userId="b6b5d7170dafab7b" providerId="LiveId" clId="{05C12533-47D4-4335-91AC-093D9A61553D}" dt="2023-11-29T19:59:53.816" v="13614" actId="478"/>
          <ac:spMkLst>
            <pc:docMk/>
            <pc:sldMk cId="1698721467" sldId="269"/>
            <ac:spMk id="2" creationId="{83367002-51FB-50FE-1AB6-358CBBC07847}"/>
          </ac:spMkLst>
        </pc:spChg>
        <pc:spChg chg="del">
          <ac:chgData name="Natasha jones" userId="b6b5d7170dafab7b" providerId="LiveId" clId="{05C12533-47D4-4335-91AC-093D9A61553D}" dt="2023-11-29T19:59:49.002" v="13613" actId="478"/>
          <ac:spMkLst>
            <pc:docMk/>
            <pc:sldMk cId="1698721467" sldId="269"/>
            <ac:spMk id="3" creationId="{FCCAABDD-80B7-1728-3B46-90E0DE6FD7C0}"/>
          </ac:spMkLst>
        </pc:spChg>
        <pc:spChg chg="del">
          <ac:chgData name="Natasha jones" userId="b6b5d7170dafab7b" providerId="LiveId" clId="{05C12533-47D4-4335-91AC-093D9A61553D}" dt="2023-11-29T19:59:56.938" v="13615" actId="478"/>
          <ac:spMkLst>
            <pc:docMk/>
            <pc:sldMk cId="1698721467" sldId="269"/>
            <ac:spMk id="4" creationId="{83FE2A58-A12E-DCCC-D107-D62F35D8B63D}"/>
          </ac:spMkLst>
        </pc:spChg>
        <pc:spChg chg="add mod">
          <ac:chgData name="Natasha jones" userId="b6b5d7170dafab7b" providerId="LiveId" clId="{05C12533-47D4-4335-91AC-093D9A61553D}" dt="2023-11-29T20:24:56.457" v="14228" actId="1076"/>
          <ac:spMkLst>
            <pc:docMk/>
            <pc:sldMk cId="1698721467" sldId="269"/>
            <ac:spMk id="5" creationId="{4EDB382E-9FFE-1E94-66A5-598086EC1012}"/>
          </ac:spMkLst>
        </pc:spChg>
        <pc:spChg chg="add mod">
          <ac:chgData name="Natasha jones" userId="b6b5d7170dafab7b" providerId="LiveId" clId="{05C12533-47D4-4335-91AC-093D9A61553D}" dt="2023-11-29T21:50:17.954" v="15156" actId="1076"/>
          <ac:spMkLst>
            <pc:docMk/>
            <pc:sldMk cId="1698721467" sldId="269"/>
            <ac:spMk id="6" creationId="{FA090E4D-3F64-7B98-1F7F-791019AB2F03}"/>
          </ac:spMkLst>
        </pc:spChg>
        <pc:spChg chg="add mod">
          <ac:chgData name="Natasha jones" userId="b6b5d7170dafab7b" providerId="LiveId" clId="{05C12533-47D4-4335-91AC-093D9A61553D}" dt="2023-11-29T21:51:50.792" v="15173" actId="1076"/>
          <ac:spMkLst>
            <pc:docMk/>
            <pc:sldMk cId="1698721467" sldId="269"/>
            <ac:spMk id="7" creationId="{B7186919-5D2B-34DD-6DF2-C961ABC8A82F}"/>
          </ac:spMkLst>
        </pc:spChg>
        <pc:picChg chg="add mod">
          <ac:chgData name="Natasha jones" userId="b6b5d7170dafab7b" providerId="LiveId" clId="{05C12533-47D4-4335-91AC-093D9A61553D}" dt="2023-11-29T21:50:06.206" v="15155" actId="14100"/>
          <ac:picMkLst>
            <pc:docMk/>
            <pc:sldMk cId="1698721467" sldId="269"/>
            <ac:picMk id="1026" creationId="{A9E7FD0E-EDAA-0880-5A4F-665A1D9C1918}"/>
          </ac:picMkLst>
        </pc:picChg>
      </pc:sldChg>
      <pc:sldChg chg="new del">
        <pc:chgData name="Natasha jones" userId="b6b5d7170dafab7b" providerId="LiveId" clId="{05C12533-47D4-4335-91AC-093D9A61553D}" dt="2023-11-29T11:09:12.867" v="12037" actId="47"/>
        <pc:sldMkLst>
          <pc:docMk/>
          <pc:sldMk cId="2701956758" sldId="269"/>
        </pc:sldMkLst>
      </pc:sldChg>
      <pc:sldChg chg="addSp modSp new del mod ord">
        <pc:chgData name="Natasha jones" userId="b6b5d7170dafab7b" providerId="LiveId" clId="{05C12533-47D4-4335-91AC-093D9A61553D}" dt="2023-11-29T21:19:19.914" v="14846" actId="47"/>
        <pc:sldMkLst>
          <pc:docMk/>
          <pc:sldMk cId="438403938" sldId="270"/>
        </pc:sldMkLst>
        <pc:spChg chg="add mod">
          <ac:chgData name="Natasha jones" userId="b6b5d7170dafab7b" providerId="LiveId" clId="{05C12533-47D4-4335-91AC-093D9A61553D}" dt="2023-11-29T21:04:55.842" v="14773" actId="948"/>
          <ac:spMkLst>
            <pc:docMk/>
            <pc:sldMk cId="438403938" sldId="270"/>
            <ac:spMk id="2" creationId="{3AB2445C-50AF-029C-43B7-1143DE01D98B}"/>
          </ac:spMkLst>
        </pc:spChg>
      </pc:sldChg>
      <pc:sldChg chg="addSp delSp modSp new mod modTransition modAnim modNotesTx">
        <pc:chgData name="Natasha jones" userId="b6b5d7170dafab7b" providerId="LiveId" clId="{05C12533-47D4-4335-91AC-093D9A61553D}" dt="2023-11-30T12:58:21.663" v="15978"/>
        <pc:sldMkLst>
          <pc:docMk/>
          <pc:sldMk cId="4191646172" sldId="271"/>
        </pc:sldMkLst>
        <pc:spChg chg="del">
          <ac:chgData name="Natasha jones" userId="b6b5d7170dafab7b" providerId="LiveId" clId="{05C12533-47D4-4335-91AC-093D9A61553D}" dt="2023-11-29T20:38:43.219" v="14677" actId="478"/>
          <ac:spMkLst>
            <pc:docMk/>
            <pc:sldMk cId="4191646172" sldId="271"/>
            <ac:spMk id="2" creationId="{0AB5862B-1A19-D4B2-B7E0-D8C6A8341367}"/>
          </ac:spMkLst>
        </pc:spChg>
        <pc:spChg chg="add mod">
          <ac:chgData name="Natasha jones" userId="b6b5d7170dafab7b" providerId="LiveId" clId="{05C12533-47D4-4335-91AC-093D9A61553D}" dt="2023-11-30T12:55:21.523" v="15968" actId="20577"/>
          <ac:spMkLst>
            <pc:docMk/>
            <pc:sldMk cId="4191646172" sldId="271"/>
            <ac:spMk id="2" creationId="{A7400DB7-C02B-2821-0D70-16EA2D8C3E24}"/>
          </ac:spMkLst>
        </pc:spChg>
        <pc:spChg chg="del">
          <ac:chgData name="Natasha jones" userId="b6b5d7170dafab7b" providerId="LiveId" clId="{05C12533-47D4-4335-91AC-093D9A61553D}" dt="2023-11-29T20:38:45.710" v="14678" actId="478"/>
          <ac:spMkLst>
            <pc:docMk/>
            <pc:sldMk cId="4191646172" sldId="271"/>
            <ac:spMk id="3" creationId="{D4919E83-810E-C3F7-D078-C34E283FB745}"/>
          </ac:spMkLst>
        </pc:spChg>
        <pc:spChg chg="add mod">
          <ac:chgData name="Natasha jones" userId="b6b5d7170dafab7b" providerId="LiveId" clId="{05C12533-47D4-4335-91AC-093D9A61553D}" dt="2023-11-29T20:39:22.006" v="14698" actId="20577"/>
          <ac:spMkLst>
            <pc:docMk/>
            <pc:sldMk cId="4191646172" sldId="271"/>
            <ac:spMk id="4" creationId="{3ECE8851-DA8A-653F-BEE1-B6BC5B5EA910}"/>
          </ac:spMkLst>
        </pc:spChg>
      </pc:sldChg>
      <pc:sldChg chg="addSp delSp modSp new mod modTransition">
        <pc:chgData name="Natasha jones" userId="b6b5d7170dafab7b" providerId="LiveId" clId="{05C12533-47D4-4335-91AC-093D9A61553D}" dt="2023-11-29T22:03:07.809" v="15337"/>
        <pc:sldMkLst>
          <pc:docMk/>
          <pc:sldMk cId="747757681" sldId="272"/>
        </pc:sldMkLst>
        <pc:spChg chg="add del mod">
          <ac:chgData name="Natasha jones" userId="b6b5d7170dafab7b" providerId="LiveId" clId="{05C12533-47D4-4335-91AC-093D9A61553D}" dt="2023-11-29T21:11:26.137" v="14787" actId="478"/>
          <ac:spMkLst>
            <pc:docMk/>
            <pc:sldMk cId="747757681" sldId="272"/>
            <ac:spMk id="3" creationId="{0B8563E0-1D87-63B6-87B2-7186B7F8E9FF}"/>
          </ac:spMkLst>
        </pc:spChg>
        <pc:spChg chg="add mod">
          <ac:chgData name="Natasha jones" userId="b6b5d7170dafab7b" providerId="LiveId" clId="{05C12533-47D4-4335-91AC-093D9A61553D}" dt="2023-11-29T21:56:28.932" v="15290" actId="20577"/>
          <ac:spMkLst>
            <pc:docMk/>
            <pc:sldMk cId="747757681" sldId="272"/>
            <ac:spMk id="5" creationId="{AFD7A2F3-8E46-8F0E-18FF-FF68853B948D}"/>
          </ac:spMkLst>
        </pc:spChg>
        <pc:spChg chg="add mod">
          <ac:chgData name="Natasha jones" userId="b6b5d7170dafab7b" providerId="LiveId" clId="{05C12533-47D4-4335-91AC-093D9A61553D}" dt="2023-11-29T21:16:51.535" v="14834" actId="404"/>
          <ac:spMkLst>
            <pc:docMk/>
            <pc:sldMk cId="747757681" sldId="272"/>
            <ac:spMk id="6" creationId="{465D96F3-41AF-D45C-3349-A727047224A0}"/>
          </ac:spMkLst>
        </pc:spChg>
      </pc:sldChg>
      <pc:sldChg chg="addSp delSp modSp new add del mod">
        <pc:chgData name="Natasha jones" userId="b6b5d7170dafab7b" providerId="LiveId" clId="{05C12533-47D4-4335-91AC-093D9A61553D}" dt="2023-11-29T21:03:59.171" v="14768" actId="47"/>
        <pc:sldMkLst>
          <pc:docMk/>
          <pc:sldMk cId="3084797132" sldId="272"/>
        </pc:sldMkLst>
        <pc:spChg chg="add del">
          <ac:chgData name="Natasha jones" userId="b6b5d7170dafab7b" providerId="LiveId" clId="{05C12533-47D4-4335-91AC-093D9A61553D}" dt="2023-11-29T20:56:43.285" v="14713" actId="478"/>
          <ac:spMkLst>
            <pc:docMk/>
            <pc:sldMk cId="3084797132" sldId="272"/>
            <ac:spMk id="3" creationId="{AA9BC0AD-752D-F748-58F7-9F0E5AA52184}"/>
          </ac:spMkLst>
        </pc:spChg>
        <pc:spChg chg="add mod">
          <ac:chgData name="Natasha jones" userId="b6b5d7170dafab7b" providerId="LiveId" clId="{05C12533-47D4-4335-91AC-093D9A61553D}" dt="2023-11-29T20:57:58.689" v="14716" actId="1076"/>
          <ac:spMkLst>
            <pc:docMk/>
            <pc:sldMk cId="3084797132" sldId="272"/>
            <ac:spMk id="5" creationId="{A3B75935-4B72-2703-51DB-7B343CBF25B6}"/>
          </ac:spMkLst>
        </pc:spChg>
      </pc:sldChg>
      <pc:sldChg chg="addSp modSp new add del mod">
        <pc:chgData name="Natasha jones" userId="b6b5d7170dafab7b" providerId="LiveId" clId="{05C12533-47D4-4335-91AC-093D9A61553D}" dt="2023-11-29T21:03:58.202" v="14767" actId="47"/>
        <pc:sldMkLst>
          <pc:docMk/>
          <pc:sldMk cId="740128044" sldId="273"/>
        </pc:sldMkLst>
        <pc:spChg chg="add mod">
          <ac:chgData name="Natasha jones" userId="b6b5d7170dafab7b" providerId="LiveId" clId="{05C12533-47D4-4335-91AC-093D9A61553D}" dt="2023-11-29T20:59:30.809" v="14722" actId="313"/>
          <ac:spMkLst>
            <pc:docMk/>
            <pc:sldMk cId="740128044" sldId="273"/>
            <ac:spMk id="3" creationId="{83E9D217-0CB5-2A78-54A4-2FB394D3256E}"/>
          </ac:spMkLst>
        </pc:spChg>
      </pc:sldChg>
      <pc:sldChg chg="addSp delSp modSp new mod modTransition">
        <pc:chgData name="Natasha jones" userId="b6b5d7170dafab7b" providerId="LiveId" clId="{05C12533-47D4-4335-91AC-093D9A61553D}" dt="2023-11-29T22:03:10.530" v="15338"/>
        <pc:sldMkLst>
          <pc:docMk/>
          <pc:sldMk cId="2349584723" sldId="273"/>
        </pc:sldMkLst>
        <pc:spChg chg="add del mod">
          <ac:chgData name="Natasha jones" userId="b6b5d7170dafab7b" providerId="LiveId" clId="{05C12533-47D4-4335-91AC-093D9A61553D}" dt="2023-11-29T21:11:56.966" v="14790" actId="478"/>
          <ac:spMkLst>
            <pc:docMk/>
            <pc:sldMk cId="2349584723" sldId="273"/>
            <ac:spMk id="3" creationId="{0A48FEF0-D086-5F30-4FC6-D39F93718092}"/>
          </ac:spMkLst>
        </pc:spChg>
        <pc:spChg chg="add mod">
          <ac:chgData name="Natasha jones" userId="b6b5d7170dafab7b" providerId="LiveId" clId="{05C12533-47D4-4335-91AC-093D9A61553D}" dt="2023-11-29T21:18:45.683" v="14843" actId="1076"/>
          <ac:spMkLst>
            <pc:docMk/>
            <pc:sldMk cId="2349584723" sldId="273"/>
            <ac:spMk id="5" creationId="{C0759405-A256-F53C-E03E-865F30CD8DA7}"/>
          </ac:spMkLst>
        </pc:spChg>
      </pc:sldChg>
      <pc:sldChg chg="addSp delSp modSp new add del mod">
        <pc:chgData name="Natasha jones" userId="b6b5d7170dafab7b" providerId="LiveId" clId="{05C12533-47D4-4335-91AC-093D9A61553D}" dt="2023-11-29T21:03:57.622" v="14766" actId="47"/>
        <pc:sldMkLst>
          <pc:docMk/>
          <pc:sldMk cId="680791203" sldId="274"/>
        </pc:sldMkLst>
        <pc:spChg chg="add del mod">
          <ac:chgData name="Natasha jones" userId="b6b5d7170dafab7b" providerId="LiveId" clId="{05C12533-47D4-4335-91AC-093D9A61553D}" dt="2023-11-29T21:03:50.775" v="14765" actId="22"/>
          <ac:spMkLst>
            <pc:docMk/>
            <pc:sldMk cId="680791203" sldId="274"/>
            <ac:spMk id="3" creationId="{55F38636-6C05-A11A-2C2B-5692BA0CDD52}"/>
          </ac:spMkLst>
        </pc:spChg>
      </pc:sldChg>
      <pc:sldChg chg="addSp new del mod">
        <pc:chgData name="Natasha jones" userId="b6b5d7170dafab7b" providerId="LiveId" clId="{05C12533-47D4-4335-91AC-093D9A61553D}" dt="2023-11-29T21:14:21.659" v="14804" actId="47"/>
        <pc:sldMkLst>
          <pc:docMk/>
          <pc:sldMk cId="2809448540" sldId="274"/>
        </pc:sldMkLst>
        <pc:spChg chg="add">
          <ac:chgData name="Natasha jones" userId="b6b5d7170dafab7b" providerId="LiveId" clId="{05C12533-47D4-4335-91AC-093D9A61553D}" dt="2023-11-29T21:12:35.007" v="14792" actId="22"/>
          <ac:spMkLst>
            <pc:docMk/>
            <pc:sldMk cId="2809448540" sldId="274"/>
            <ac:spMk id="3" creationId="{74415047-1773-9197-C9E4-57D0E640D40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628066-6589-4708-A573-992AE58371D8}" type="datetimeFigureOut">
              <a:rPr lang="en-GB" smtClean="0"/>
              <a:t>30/11/2023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CB4ED9-DA34-4CAF-83E0-857D811A4AB2}" type="slidenum">
              <a:rPr lang="en-GB" smtClean="0"/>
              <a:t>‹#›</a:t>
            </a:fld>
            <a:endParaRPr lang="en-GB"/>
          </a:p>
        </p:txBody>
      </p:sp>
    </p:spTree>
    <p:extLst>
      <p:ext uri="{BB962C8B-B14F-4D97-AF65-F5344CB8AC3E}">
        <p14:creationId xmlns:p14="http://schemas.microsoft.com/office/powerpoint/2010/main" val="17715567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afternoon my name is Natasha and this presentation today will explore Marxism which comes under the umbrella of the conflict theory and how it relates to the real life situation of poverty.  The main points it will cover is what is conflict theory? What is Marxism? What poverty is? And how Marxism looks at poverty?</a:t>
            </a:r>
          </a:p>
        </p:txBody>
      </p:sp>
      <p:sp>
        <p:nvSpPr>
          <p:cNvPr id="4" name="Slide Number Placeholder 3"/>
          <p:cNvSpPr>
            <a:spLocks noGrp="1"/>
          </p:cNvSpPr>
          <p:nvPr>
            <p:ph type="sldNum" sz="quarter" idx="5"/>
          </p:nvPr>
        </p:nvSpPr>
        <p:spPr/>
        <p:txBody>
          <a:bodyPr/>
          <a:lstStyle/>
          <a:p>
            <a:fld id="{11CB4ED9-DA34-4CAF-83E0-857D811A4AB2}" type="slidenum">
              <a:rPr lang="en-GB" smtClean="0"/>
              <a:t>2</a:t>
            </a:fld>
            <a:endParaRPr lang="en-GB"/>
          </a:p>
        </p:txBody>
      </p:sp>
    </p:spTree>
    <p:extLst>
      <p:ext uri="{BB962C8B-B14F-4D97-AF65-F5344CB8AC3E}">
        <p14:creationId xmlns:p14="http://schemas.microsoft.com/office/powerpoint/2010/main" val="27761130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 theory and Marxism</a:t>
            </a:r>
          </a:p>
          <a:p>
            <a:r>
              <a:rPr lang="en-GB" dirty="0"/>
              <a:t>Hays suggests that conflict theory first developed by Karl Marx is a theory that society is in a state of perpetual conflict because of competition for limited resources.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According to Nickerson </a:t>
            </a:r>
            <a:r>
              <a:rPr lang="en-GB" sz="1200" b="0" i="0" dirty="0">
                <a:solidFill>
                  <a:srgbClr val="282828"/>
                </a:solidFill>
                <a:effectLst/>
              </a:rPr>
              <a:t>‘Marxism draws a differentiation between two groups of people in society: the proletariat and the bourgeoisie. According to Marx, the bourgeoisie exploited the labour of the proletariat for profit’</a:t>
            </a:r>
            <a:endParaRPr lang="en-GB" dirty="0"/>
          </a:p>
        </p:txBody>
      </p:sp>
      <p:sp>
        <p:nvSpPr>
          <p:cNvPr id="4" name="Slide Number Placeholder 3"/>
          <p:cNvSpPr>
            <a:spLocks noGrp="1"/>
          </p:cNvSpPr>
          <p:nvPr>
            <p:ph type="sldNum" sz="quarter" idx="5"/>
          </p:nvPr>
        </p:nvSpPr>
        <p:spPr/>
        <p:txBody>
          <a:bodyPr/>
          <a:lstStyle/>
          <a:p>
            <a:fld id="{11CB4ED9-DA34-4CAF-83E0-857D811A4AB2}" type="slidenum">
              <a:rPr lang="en-GB" smtClean="0"/>
              <a:t>3</a:t>
            </a:fld>
            <a:endParaRPr lang="en-GB"/>
          </a:p>
        </p:txBody>
      </p:sp>
    </p:spTree>
    <p:extLst>
      <p:ext uri="{BB962C8B-B14F-4D97-AF65-F5344CB8AC3E}">
        <p14:creationId xmlns:p14="http://schemas.microsoft.com/office/powerpoint/2010/main" val="34212200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Karl Marx</a:t>
            </a:r>
          </a:p>
          <a:p>
            <a:endParaRPr lang="en-GB" dirty="0"/>
          </a:p>
          <a:p>
            <a:r>
              <a:rPr lang="en-GB" dirty="0"/>
              <a:t>Marx’s version of conflict theory focused on the conflict between two primary classes.  Each class consists of a group of people bound by mutual interests and certain degree of property ownership. These  were called the bourgeoisie a group of people that represented wealth and means. The other group were the proletariat these included the working class poor people.</a:t>
            </a:r>
          </a:p>
          <a:p>
            <a:endParaRPr lang="en-GB" dirty="0"/>
          </a:p>
          <a:p>
            <a:r>
              <a:rPr lang="en-GB" dirty="0"/>
              <a:t>Karl Marx  suggests that ‘society is in a state of perpetual conflict because of competition for limited resources’</a:t>
            </a:r>
          </a:p>
          <a:p>
            <a:endParaRPr lang="en-GB" dirty="0"/>
          </a:p>
          <a:p>
            <a:r>
              <a:rPr lang="en-GB" dirty="0"/>
              <a:t>Conflict theory suggests that people with wealth and power try to hold on to that wealth and power by any means possible.</a:t>
            </a:r>
          </a:p>
          <a:p>
            <a:endParaRPr lang="en-GB" dirty="0"/>
          </a:p>
          <a:p>
            <a:r>
              <a:rPr lang="en-GB" dirty="0"/>
              <a:t>The powerful and wealthy suppress the poor and powerless.</a:t>
            </a:r>
          </a:p>
          <a:p>
            <a:endParaRPr lang="en-GB" dirty="0"/>
          </a:p>
          <a:p>
            <a:r>
              <a:rPr lang="en-GB" dirty="0"/>
              <a:t>Individuals and groups within society will work to try to maximize their own wealth and power.</a:t>
            </a:r>
          </a:p>
          <a:p>
            <a:endParaRPr lang="en-GB" dirty="0"/>
          </a:p>
        </p:txBody>
      </p:sp>
      <p:sp>
        <p:nvSpPr>
          <p:cNvPr id="4" name="Slide Number Placeholder 3"/>
          <p:cNvSpPr>
            <a:spLocks noGrp="1"/>
          </p:cNvSpPr>
          <p:nvPr>
            <p:ph type="sldNum" sz="quarter" idx="5"/>
          </p:nvPr>
        </p:nvSpPr>
        <p:spPr/>
        <p:txBody>
          <a:bodyPr/>
          <a:lstStyle/>
          <a:p>
            <a:fld id="{11CB4ED9-DA34-4CAF-83E0-857D811A4AB2}" type="slidenum">
              <a:rPr lang="en-GB" smtClean="0"/>
              <a:t>4</a:t>
            </a:fld>
            <a:endParaRPr lang="en-GB"/>
          </a:p>
        </p:txBody>
      </p:sp>
    </p:spTree>
    <p:extLst>
      <p:ext uri="{BB962C8B-B14F-4D97-AF65-F5344CB8AC3E}">
        <p14:creationId xmlns:p14="http://schemas.microsoft.com/office/powerpoint/2010/main" val="18279155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Understanding Marxism</a:t>
            </a:r>
          </a:p>
          <a:p>
            <a:endParaRPr lang="en-GB" dirty="0"/>
          </a:p>
          <a:p>
            <a:r>
              <a:rPr lang="en-GB" dirty="0"/>
              <a:t>Marxism is a social, political and economic philosophy named after Karl Marx. Marxism has had a great historical influence on the organization of countries as well as numerous theories in sociology. Using the method of Marxism sociologist can outline the dominant power structures of society and examine their effects on how people withing society see power structures.  The two main classes :</a:t>
            </a:r>
          </a:p>
          <a:p>
            <a:endParaRPr lang="en-GB" dirty="0"/>
          </a:p>
          <a:p>
            <a:r>
              <a:rPr lang="en-GB" u="sng" dirty="0"/>
              <a:t>The Bourgeoisie </a:t>
            </a:r>
          </a:p>
          <a:p>
            <a:endParaRPr lang="en-GB" dirty="0"/>
          </a:p>
          <a:p>
            <a:r>
              <a:rPr lang="en-GB" dirty="0"/>
              <a:t>The bourgeoise are the ruling class that influence and  have power to give access to political and cultural views (Guy-Evans 2023)</a:t>
            </a:r>
          </a:p>
          <a:p>
            <a:r>
              <a:rPr lang="en-GB" dirty="0"/>
              <a:t>The bourgeoisie have the means of production everything needed to produce goods in society.( Nickerson C 2023)</a:t>
            </a:r>
            <a:r>
              <a:rPr lang="en-GB" u="sng" dirty="0"/>
              <a:t> </a:t>
            </a:r>
          </a:p>
          <a:p>
            <a:endParaRPr lang="en-GB" u="sng" dirty="0"/>
          </a:p>
          <a:p>
            <a:r>
              <a:rPr lang="en-GB" u="sng" dirty="0"/>
              <a:t>The Proletariats</a:t>
            </a:r>
          </a:p>
          <a:p>
            <a:endParaRPr lang="en-GB" u="sng" dirty="0"/>
          </a:p>
          <a:p>
            <a:r>
              <a:rPr lang="en-GB" dirty="0"/>
              <a:t>The proletariats are the class who own their labour but do not have the means of production. They have no property, must find employment in order to obtain an income. (Guy-Evans 2023)</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1CB4ED9-DA34-4CAF-83E0-857D811A4AB2}" type="slidenum">
              <a:rPr lang="en-GB" smtClean="0"/>
              <a:t>5</a:t>
            </a:fld>
            <a:endParaRPr lang="en-GB"/>
          </a:p>
        </p:txBody>
      </p:sp>
    </p:spTree>
    <p:extLst>
      <p:ext uri="{BB962C8B-B14F-4D97-AF65-F5344CB8AC3E}">
        <p14:creationId xmlns:p14="http://schemas.microsoft.com/office/powerpoint/2010/main" val="20581808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Ralph </a:t>
            </a:r>
            <a:r>
              <a:rPr lang="en-GB" dirty="0" err="1"/>
              <a:t>Dahrendorf</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According to Martin Slattery Ralf </a:t>
            </a:r>
            <a:r>
              <a:rPr lang="en-GB" dirty="0" err="1"/>
              <a:t>Dahrendorf</a:t>
            </a:r>
            <a:r>
              <a:rPr lang="en-GB" dirty="0"/>
              <a:t> has sought to take the conflict theory further, like Marx he identifies class conflict as the key dynamic for social change in industrial societies however unlike Marx he based his analysis not on ownership and non-ownership of the means of production but by the participation in and exclusion from power and in particular from position of authority.</a:t>
            </a:r>
          </a:p>
          <a:p>
            <a:endParaRPr lang="en-GB" dirty="0"/>
          </a:p>
        </p:txBody>
      </p:sp>
      <p:sp>
        <p:nvSpPr>
          <p:cNvPr id="4" name="Slide Number Placeholder 3"/>
          <p:cNvSpPr>
            <a:spLocks noGrp="1"/>
          </p:cNvSpPr>
          <p:nvPr>
            <p:ph type="sldNum" sz="quarter" idx="5"/>
          </p:nvPr>
        </p:nvSpPr>
        <p:spPr/>
        <p:txBody>
          <a:bodyPr/>
          <a:lstStyle/>
          <a:p>
            <a:fld id="{11CB4ED9-DA34-4CAF-83E0-857D811A4AB2}" type="slidenum">
              <a:rPr lang="en-GB" smtClean="0"/>
              <a:t>6</a:t>
            </a:fld>
            <a:endParaRPr lang="en-GB"/>
          </a:p>
        </p:txBody>
      </p:sp>
    </p:spTree>
    <p:extLst>
      <p:ext uri="{BB962C8B-B14F-4D97-AF65-F5344CB8AC3E}">
        <p14:creationId xmlns:p14="http://schemas.microsoft.com/office/powerpoint/2010/main" val="25170260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Poverty and social exclusion</a:t>
            </a:r>
          </a:p>
          <a:p>
            <a:endParaRPr lang="en-GB" dirty="0"/>
          </a:p>
          <a:p>
            <a:r>
              <a:rPr lang="en-GB" dirty="0"/>
              <a:t>Robert Egwea suggests that The connection between poverty and social exclusion is a subject that’s been a debate among academics for a long time. Ruth </a:t>
            </a:r>
            <a:r>
              <a:rPr lang="en-GB" dirty="0" err="1"/>
              <a:t>Levitas</a:t>
            </a:r>
            <a:r>
              <a:rPr lang="en-GB" dirty="0"/>
              <a:t> suggest that  “Social exclusion is a complex and multi-dimensional process. It involves the lack or </a:t>
            </a:r>
          </a:p>
          <a:p>
            <a:r>
              <a:rPr lang="en-GB" dirty="0"/>
              <a:t>denial of resources, rights, goods and services, and the inability to participate in the normal relationship and activities, available to the majority of people in society, </a:t>
            </a:r>
            <a:r>
              <a:rPr lang="en-GB" dirty="0" err="1"/>
              <a:t>wether</a:t>
            </a:r>
            <a:r>
              <a:rPr lang="en-GB" dirty="0"/>
              <a:t> in economic, social, cultural or political arenas” </a:t>
            </a:r>
          </a:p>
          <a:p>
            <a:r>
              <a:rPr lang="en-GB" dirty="0"/>
              <a:t>‘While the concept of social exclusion is a broad and multi-dimensional, that of poverty appears to be more focussed on their deficiency in resources or inability to meet minimum needs’ (Egwea R 2019)</a:t>
            </a:r>
          </a:p>
          <a:p>
            <a:endParaRPr lang="en-GB" dirty="0"/>
          </a:p>
        </p:txBody>
      </p:sp>
      <p:sp>
        <p:nvSpPr>
          <p:cNvPr id="4" name="Slide Number Placeholder 3"/>
          <p:cNvSpPr>
            <a:spLocks noGrp="1"/>
          </p:cNvSpPr>
          <p:nvPr>
            <p:ph type="sldNum" sz="quarter" idx="5"/>
          </p:nvPr>
        </p:nvSpPr>
        <p:spPr/>
        <p:txBody>
          <a:bodyPr/>
          <a:lstStyle/>
          <a:p>
            <a:fld id="{11CB4ED9-DA34-4CAF-83E0-857D811A4AB2}" type="slidenum">
              <a:rPr lang="en-GB" smtClean="0"/>
              <a:t>7</a:t>
            </a:fld>
            <a:endParaRPr lang="en-GB"/>
          </a:p>
        </p:txBody>
      </p:sp>
    </p:spTree>
    <p:extLst>
      <p:ext uri="{BB962C8B-B14F-4D97-AF65-F5344CB8AC3E}">
        <p14:creationId xmlns:p14="http://schemas.microsoft.com/office/powerpoint/2010/main" val="26317049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Poverty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People suffer from poverty when they don’t have enough money for basic needs for example not being able to buy food, or to heat their home or even put a roof over their heads. If you are living in poverty, it can affect every aspect of your life and leave you feeling like you can't do things other people take for granted. Poverty is a complex issue. There is no one way of measuring it. A single figure can only show us part of the story, and poverty statistics only ever show a snapshot of a moment in time. According to London trust The poverty line for the UK is 60% of the median income. The median means the middle earners. If you earn less than 60% of what median earners earn you are classed as in poverty.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1CB4ED9-DA34-4CAF-83E0-857D811A4AB2}" type="slidenum">
              <a:rPr lang="en-GB" smtClean="0"/>
              <a:t>8</a:t>
            </a:fld>
            <a:endParaRPr lang="en-GB"/>
          </a:p>
        </p:txBody>
      </p:sp>
    </p:spTree>
    <p:extLst>
      <p:ext uri="{BB962C8B-B14F-4D97-AF65-F5344CB8AC3E}">
        <p14:creationId xmlns:p14="http://schemas.microsoft.com/office/powerpoint/2010/main" val="30952165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Poverty statistics in the united kingdom show that even though the UK is one of the most developed countries in the world it struggles significantly with poverty. According to a report made by </a:t>
            </a:r>
            <a:r>
              <a:rPr lang="en-GB" dirty="0" err="1"/>
              <a:t>statista</a:t>
            </a:r>
            <a:r>
              <a:rPr lang="en-GB" dirty="0"/>
              <a:t> as of 2022 around 11 million people in the UK were living in a relative poverty with that number increasing to 14.4 million when housing costs are considered. </a:t>
            </a:r>
          </a:p>
        </p:txBody>
      </p:sp>
      <p:sp>
        <p:nvSpPr>
          <p:cNvPr id="4" name="Slide Number Placeholder 3"/>
          <p:cNvSpPr>
            <a:spLocks noGrp="1"/>
          </p:cNvSpPr>
          <p:nvPr>
            <p:ph type="sldNum" sz="quarter" idx="5"/>
          </p:nvPr>
        </p:nvSpPr>
        <p:spPr/>
        <p:txBody>
          <a:bodyPr/>
          <a:lstStyle/>
          <a:p>
            <a:fld id="{11CB4ED9-DA34-4CAF-83E0-857D811A4AB2}" type="slidenum">
              <a:rPr lang="en-GB" smtClean="0"/>
              <a:t>9</a:t>
            </a:fld>
            <a:endParaRPr lang="en-GB"/>
          </a:p>
        </p:txBody>
      </p:sp>
    </p:spTree>
    <p:extLst>
      <p:ext uri="{BB962C8B-B14F-4D97-AF65-F5344CB8AC3E}">
        <p14:creationId xmlns:p14="http://schemas.microsoft.com/office/powerpoint/2010/main" val="38621250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Marxism and poverty</a:t>
            </a:r>
          </a:p>
          <a:p>
            <a:endParaRPr lang="en-GB" dirty="0"/>
          </a:p>
          <a:p>
            <a:r>
              <a:rPr lang="en-GB" dirty="0"/>
              <a:t>Trumpeter suggest that the Marxist theory </a:t>
            </a:r>
            <a:r>
              <a:rPr lang="en-GB" b="0" i="0" dirty="0">
                <a:solidFill>
                  <a:schemeClr val="bg1"/>
                </a:solidFill>
                <a:effectLst/>
                <a:latin typeface="open sans" panose="020F0502020204030204" pitchFamily="34" charset="0"/>
              </a:rPr>
              <a:t>maintains that poverty, like wealth, is an inevitable consequence of a capitalist society. Marxists argue that poverty benefits the ruling class, as it ensures that there is always a workforce willing to accept low wages’  He also suggests that </a:t>
            </a:r>
            <a:r>
              <a:rPr lang="en-GB" dirty="0">
                <a:solidFill>
                  <a:schemeClr val="bg1"/>
                </a:solidFill>
                <a:latin typeface="open sans" panose="020F0502020204030204" pitchFamily="34" charset="0"/>
              </a:rPr>
              <a:t>The bourgeoisies benefit from the existence of poverty. Peet expresses that the </a:t>
            </a:r>
            <a:r>
              <a:rPr lang="en-GB" dirty="0" err="1">
                <a:solidFill>
                  <a:schemeClr val="bg1"/>
                </a:solidFill>
                <a:latin typeface="open sans" panose="020F0502020204030204" pitchFamily="34" charset="0"/>
              </a:rPr>
              <a:t>marxisit</a:t>
            </a:r>
            <a:r>
              <a:rPr lang="en-GB" dirty="0">
                <a:solidFill>
                  <a:schemeClr val="bg1"/>
                </a:solidFill>
                <a:latin typeface="open sans" panose="020F0502020204030204" pitchFamily="34" charset="0"/>
              </a:rPr>
              <a:t> theorize that poverty and inequality are functional element  of the capitalist mode of production. </a:t>
            </a:r>
            <a:endParaRPr lang="en-GB" dirty="0"/>
          </a:p>
        </p:txBody>
      </p:sp>
      <p:sp>
        <p:nvSpPr>
          <p:cNvPr id="4" name="Slide Number Placeholder 3"/>
          <p:cNvSpPr>
            <a:spLocks noGrp="1"/>
          </p:cNvSpPr>
          <p:nvPr>
            <p:ph type="sldNum" sz="quarter" idx="5"/>
          </p:nvPr>
        </p:nvSpPr>
        <p:spPr/>
        <p:txBody>
          <a:bodyPr/>
          <a:lstStyle/>
          <a:p>
            <a:fld id="{11CB4ED9-DA34-4CAF-83E0-857D811A4AB2}" type="slidenum">
              <a:rPr lang="en-GB" smtClean="0"/>
              <a:t>10</a:t>
            </a:fld>
            <a:endParaRPr lang="en-GB"/>
          </a:p>
        </p:txBody>
      </p:sp>
    </p:spTree>
    <p:extLst>
      <p:ext uri="{BB962C8B-B14F-4D97-AF65-F5344CB8AC3E}">
        <p14:creationId xmlns:p14="http://schemas.microsoft.com/office/powerpoint/2010/main" val="1583614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Social Justice transforming lives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March 2012 Social justice: transforming lives was published and explains the government's plans for giving families and individuals facing numerous difficulties the support they need to turn their lives around. Social justice took a new approach to tackling poverty in all forms. The  Government believes that the focus on income over the last decade has ignored the root causes of poverty and in doing so has allowed social problems to deepen.</a:t>
            </a:r>
          </a:p>
        </p:txBody>
      </p:sp>
      <p:sp>
        <p:nvSpPr>
          <p:cNvPr id="4" name="Slide Number Placeholder 3"/>
          <p:cNvSpPr>
            <a:spLocks noGrp="1"/>
          </p:cNvSpPr>
          <p:nvPr>
            <p:ph type="sldNum" sz="quarter" idx="5"/>
          </p:nvPr>
        </p:nvSpPr>
        <p:spPr/>
        <p:txBody>
          <a:bodyPr/>
          <a:lstStyle/>
          <a:p>
            <a:fld id="{11CB4ED9-DA34-4CAF-83E0-857D811A4AB2}" type="slidenum">
              <a:rPr lang="en-GB" smtClean="0"/>
              <a:t>11</a:t>
            </a:fld>
            <a:endParaRPr lang="en-GB"/>
          </a:p>
        </p:txBody>
      </p:sp>
    </p:spTree>
    <p:extLst>
      <p:ext uri="{BB962C8B-B14F-4D97-AF65-F5344CB8AC3E}">
        <p14:creationId xmlns:p14="http://schemas.microsoft.com/office/powerpoint/2010/main" val="10132680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chemeClr val="bg1"/>
                </a:solidFill>
              </a:rPr>
              <a:t>To conclude poverty is a big problem global. The statistics in the UK alone are extremely high . The Conflict theory that was founded by Karl Marx suggests that people with wealth and power try to hold on to that by any means possible.  Marxists theorists see poverty as being a class issue.</a:t>
            </a:r>
          </a:p>
          <a:p>
            <a:r>
              <a:rPr lang="en-GB" b="0" i="0" dirty="0">
                <a:solidFill>
                  <a:schemeClr val="bg1"/>
                </a:solidFill>
                <a:effectLst/>
                <a:latin typeface="open sans" panose="020F0502020204030204" pitchFamily="34" charset="0"/>
              </a:rPr>
              <a:t>Marxist Theory maintains that poverty, like wealth, is an inevitable consequence of a capitalist society. Marxists suggests</a:t>
            </a:r>
            <a:r>
              <a:rPr lang="en-GB" dirty="0">
                <a:solidFill>
                  <a:schemeClr val="bg1"/>
                </a:solidFill>
                <a:latin typeface="open sans" panose="020F0502020204030204" pitchFamily="34" charset="0"/>
              </a:rPr>
              <a:t> that poverty benefits the ruling class as there is always the working class that are willing to work for low wages. </a:t>
            </a:r>
          </a:p>
          <a:p>
            <a:endParaRPr lang="en-GB" dirty="0"/>
          </a:p>
        </p:txBody>
      </p:sp>
      <p:sp>
        <p:nvSpPr>
          <p:cNvPr id="4" name="Slide Number Placeholder 3"/>
          <p:cNvSpPr>
            <a:spLocks noGrp="1"/>
          </p:cNvSpPr>
          <p:nvPr>
            <p:ph type="sldNum" sz="quarter" idx="5"/>
          </p:nvPr>
        </p:nvSpPr>
        <p:spPr/>
        <p:txBody>
          <a:bodyPr/>
          <a:lstStyle/>
          <a:p>
            <a:fld id="{11CB4ED9-DA34-4CAF-83E0-857D811A4AB2}" type="slidenum">
              <a:rPr lang="en-GB" smtClean="0"/>
              <a:t>12</a:t>
            </a:fld>
            <a:endParaRPr lang="en-GB"/>
          </a:p>
        </p:txBody>
      </p:sp>
    </p:spTree>
    <p:extLst>
      <p:ext uri="{BB962C8B-B14F-4D97-AF65-F5344CB8AC3E}">
        <p14:creationId xmlns:p14="http://schemas.microsoft.com/office/powerpoint/2010/main" val="29332487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B6D8E34C-A1E1-430E-A056-3A2053DF8F6F}" type="datetimeFigureOut">
              <a:rPr lang="en-GB" smtClean="0"/>
              <a:t>30/11/2023</a:t>
            </a:fld>
            <a:endParaRPr lang="en-GB"/>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endParaRPr lang="en-GB"/>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4143AE7C-9C61-447C-BE50-B29F9F955DE1}" type="slidenum">
              <a:rPr lang="en-GB" smtClean="0"/>
              <a:t>‹#›</a:t>
            </a:fld>
            <a:endParaRPr lang="en-GB"/>
          </a:p>
        </p:txBody>
      </p:sp>
    </p:spTree>
    <p:extLst>
      <p:ext uri="{BB962C8B-B14F-4D97-AF65-F5344CB8AC3E}">
        <p14:creationId xmlns:p14="http://schemas.microsoft.com/office/powerpoint/2010/main" val="8982217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D8E34C-A1E1-430E-A056-3A2053DF8F6F}" type="datetimeFigureOut">
              <a:rPr lang="en-GB" smtClean="0"/>
              <a:t>30/11/2023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43AE7C-9C61-447C-BE50-B29F9F955DE1}" type="slidenum">
              <a:rPr lang="en-GB" smtClean="0"/>
              <a:t>‹#›</a:t>
            </a:fld>
            <a:endParaRPr lang="en-GB"/>
          </a:p>
        </p:txBody>
      </p:sp>
    </p:spTree>
    <p:extLst>
      <p:ext uri="{BB962C8B-B14F-4D97-AF65-F5344CB8AC3E}">
        <p14:creationId xmlns:p14="http://schemas.microsoft.com/office/powerpoint/2010/main" val="144276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D8E34C-A1E1-430E-A056-3A2053DF8F6F}" type="datetimeFigureOut">
              <a:rPr lang="en-GB" smtClean="0"/>
              <a:t>30/11/2023</a:t>
            </a:fld>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143AE7C-9C61-447C-BE50-B29F9F955DE1}" type="slidenum">
              <a:rPr lang="en-GB" smtClean="0"/>
              <a:t>‹#›</a:t>
            </a:fld>
            <a:endParaRPr lang="en-GB"/>
          </a:p>
        </p:txBody>
      </p:sp>
    </p:spTree>
    <p:extLst>
      <p:ext uri="{BB962C8B-B14F-4D97-AF65-F5344CB8AC3E}">
        <p14:creationId xmlns:p14="http://schemas.microsoft.com/office/powerpoint/2010/main" val="2996147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D8E34C-A1E1-430E-A056-3A2053DF8F6F}" type="datetimeFigureOut">
              <a:rPr lang="en-GB" smtClean="0"/>
              <a:t>30/11/2023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43AE7C-9C61-447C-BE50-B29F9F955DE1}" type="slidenum">
              <a:rPr lang="en-GB" smtClean="0"/>
              <a:t>‹#›</a:t>
            </a:fld>
            <a:endParaRPr lang="en-GB"/>
          </a:p>
        </p:txBody>
      </p:sp>
    </p:spTree>
    <p:extLst>
      <p:ext uri="{BB962C8B-B14F-4D97-AF65-F5344CB8AC3E}">
        <p14:creationId xmlns:p14="http://schemas.microsoft.com/office/powerpoint/2010/main" val="3714013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D8E34C-A1E1-430E-A056-3A2053DF8F6F}" type="datetimeFigureOut">
              <a:rPr lang="en-GB" smtClean="0"/>
              <a:t>30/11/2023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143AE7C-9C61-447C-BE50-B29F9F955DE1}" type="slidenum">
              <a:rPr lang="en-GB" smtClean="0"/>
              <a:t>‹#›</a:t>
            </a:fld>
            <a:endParaRPr lang="en-GB"/>
          </a:p>
        </p:txBody>
      </p:sp>
    </p:spTree>
    <p:extLst>
      <p:ext uri="{BB962C8B-B14F-4D97-AF65-F5344CB8AC3E}">
        <p14:creationId xmlns:p14="http://schemas.microsoft.com/office/powerpoint/2010/main" val="14773277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D8E34C-A1E1-430E-A056-3A2053DF8F6F}" type="datetimeFigureOut">
              <a:rPr lang="en-GB" smtClean="0"/>
              <a:t>30/11/2023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143AE7C-9C61-447C-BE50-B29F9F955DE1}" type="slidenum">
              <a:rPr lang="en-GB" smtClean="0"/>
              <a:t>‹#›</a:t>
            </a:fld>
            <a:endParaRPr lang="en-GB"/>
          </a:p>
        </p:txBody>
      </p:sp>
    </p:spTree>
    <p:extLst>
      <p:ext uri="{BB962C8B-B14F-4D97-AF65-F5344CB8AC3E}">
        <p14:creationId xmlns:p14="http://schemas.microsoft.com/office/powerpoint/2010/main" val="843724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D8E34C-A1E1-430E-A056-3A2053DF8F6F}" type="datetimeFigureOut">
              <a:rPr lang="en-GB" smtClean="0"/>
              <a:t>30/11/2023</a:t>
            </a:fld>
            <a:endParaRPr lang="en-GB"/>
          </a:p>
        </p:txBody>
      </p:sp>
      <p:sp>
        <p:nvSpPr>
          <p:cNvPr id="3" name="Footer Placeholder 2"/>
          <p:cNvSpPr>
            <a:spLocks noGrp="1"/>
          </p:cNvSpPr>
          <p:nvPr>
            <p:ph type="ftr" sz="quarter" idx="11"/>
          </p:nvPr>
        </p:nvSpPr>
        <p:spPr/>
        <p:txBody>
          <a:bodyPr/>
          <a:lstStyle/>
          <a:p>
            <a:endParaRPr lang="en-GB"/>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143AE7C-9C61-447C-BE50-B29F9F955DE1}" type="slidenum">
              <a:rPr lang="en-GB" smtClean="0"/>
              <a:t>‹#›</a:t>
            </a:fld>
            <a:endParaRPr lang="en-GB"/>
          </a:p>
        </p:txBody>
      </p:sp>
    </p:spTree>
    <p:extLst>
      <p:ext uri="{BB962C8B-B14F-4D97-AF65-F5344CB8AC3E}">
        <p14:creationId xmlns:p14="http://schemas.microsoft.com/office/powerpoint/2010/main" val="3164318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D8E34C-A1E1-430E-A056-3A2053DF8F6F}" type="datetimeFigureOut">
              <a:rPr lang="en-GB" smtClean="0"/>
              <a:t>30/11/2023</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143AE7C-9C61-447C-BE50-B29F9F955DE1}" type="slidenum">
              <a:rPr lang="en-GB" smtClean="0"/>
              <a:t>‹#›</a:t>
            </a:fld>
            <a:endParaRPr lang="en-GB"/>
          </a:p>
        </p:txBody>
      </p:sp>
    </p:spTree>
    <p:extLst>
      <p:ext uri="{BB962C8B-B14F-4D97-AF65-F5344CB8AC3E}">
        <p14:creationId xmlns:p14="http://schemas.microsoft.com/office/powerpoint/2010/main" val="33865807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D8E34C-A1E1-430E-A056-3A2053DF8F6F}" type="datetimeFigureOut">
              <a:rPr lang="en-GB" smtClean="0"/>
              <a:t>30/11/2023</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143AE7C-9C61-447C-BE50-B29F9F955DE1}" type="slidenum">
              <a:rPr lang="en-GB" smtClean="0"/>
              <a:t>‹#›</a:t>
            </a:fld>
            <a:endParaRPr lang="en-GB"/>
          </a:p>
        </p:txBody>
      </p:sp>
    </p:spTree>
    <p:extLst>
      <p:ext uri="{BB962C8B-B14F-4D97-AF65-F5344CB8AC3E}">
        <p14:creationId xmlns:p14="http://schemas.microsoft.com/office/powerpoint/2010/main" val="35509422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D8E34C-A1E1-430E-A056-3A2053DF8F6F}" type="datetimeFigureOut">
              <a:rPr lang="en-GB" smtClean="0"/>
              <a:t>30/11/2023</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143AE7C-9C61-447C-BE50-B29F9F955DE1}" type="slidenum">
              <a:rPr lang="en-GB" smtClean="0"/>
              <a:t>‹#›</a:t>
            </a:fld>
            <a:endParaRPr lang="en-GB"/>
          </a:p>
        </p:txBody>
      </p:sp>
    </p:spTree>
    <p:extLst>
      <p:ext uri="{BB962C8B-B14F-4D97-AF65-F5344CB8AC3E}">
        <p14:creationId xmlns:p14="http://schemas.microsoft.com/office/powerpoint/2010/main" val="38181374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B6D8E34C-A1E1-430E-A056-3A2053DF8F6F}" type="datetimeFigureOut">
              <a:rPr lang="en-GB" smtClean="0"/>
              <a:t>30/11/2023</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143AE7C-9C61-447C-BE50-B29F9F955DE1}" type="slidenum">
              <a:rPr lang="en-GB" smtClean="0"/>
              <a:t>‹#›</a:t>
            </a:fld>
            <a:endParaRPr lang="en-GB"/>
          </a:p>
        </p:txBody>
      </p:sp>
    </p:spTree>
    <p:extLst>
      <p:ext uri="{BB962C8B-B14F-4D97-AF65-F5344CB8AC3E}">
        <p14:creationId xmlns:p14="http://schemas.microsoft.com/office/powerpoint/2010/main" val="19457885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B6D8E34C-A1E1-430E-A056-3A2053DF8F6F}" type="datetimeFigureOut">
              <a:rPr lang="en-GB" smtClean="0"/>
              <a:t>30/11/2023</a:t>
            </a:fld>
            <a:endParaRPr lang="en-GB"/>
          </a:p>
        </p:txBody>
      </p:sp>
      <p:sp>
        <p:nvSpPr>
          <p:cNvPr id="5" name="Footer Placeholder 4"/>
          <p:cNvSpPr>
            <a:spLocks noGrp="1"/>
          </p:cNvSpPr>
          <p:nvPr>
            <p:ph type="ftr" sz="quarter" idx="11"/>
          </p:nvPr>
        </p:nvSpPr>
        <p:spPr/>
        <p:txBody>
          <a:bodyPr/>
          <a:lstStyle/>
          <a:p>
            <a:endParaRPr lang="en-GB"/>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143AE7C-9C61-447C-BE50-B29F9F955DE1}" type="slidenum">
              <a:rPr lang="en-GB" smtClean="0"/>
              <a:t>‹#›</a:t>
            </a:fld>
            <a:endParaRPr lang="en-GB"/>
          </a:p>
        </p:txBody>
      </p:sp>
    </p:spTree>
    <p:extLst>
      <p:ext uri="{BB962C8B-B14F-4D97-AF65-F5344CB8AC3E}">
        <p14:creationId xmlns:p14="http://schemas.microsoft.com/office/powerpoint/2010/main" val="25159592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D8E34C-A1E1-430E-A056-3A2053DF8F6F}" type="datetimeFigureOut">
              <a:rPr lang="en-GB" smtClean="0"/>
              <a:t>30/11/2023</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143AE7C-9C61-447C-BE50-B29F9F955DE1}" type="slidenum">
              <a:rPr lang="en-GB" smtClean="0"/>
              <a:t>‹#›</a:t>
            </a:fld>
            <a:endParaRPr lang="en-GB"/>
          </a:p>
        </p:txBody>
      </p:sp>
    </p:spTree>
    <p:extLst>
      <p:ext uri="{BB962C8B-B14F-4D97-AF65-F5344CB8AC3E}">
        <p14:creationId xmlns:p14="http://schemas.microsoft.com/office/powerpoint/2010/main" val="19862597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D8E34C-A1E1-430E-A056-3A2053DF8F6F}" type="datetimeFigureOut">
              <a:rPr lang="en-GB" smtClean="0"/>
              <a:t>30/11/2023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143AE7C-9C61-447C-BE50-B29F9F955DE1}" type="slidenum">
              <a:rPr lang="en-GB" smtClean="0"/>
              <a:t>‹#›</a:t>
            </a:fld>
            <a:endParaRPr lang="en-GB"/>
          </a:p>
        </p:txBody>
      </p:sp>
    </p:spTree>
    <p:extLst>
      <p:ext uri="{BB962C8B-B14F-4D97-AF65-F5344CB8AC3E}">
        <p14:creationId xmlns:p14="http://schemas.microsoft.com/office/powerpoint/2010/main" val="24585004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D8E34C-A1E1-430E-A056-3A2053DF8F6F}" type="datetimeFigureOut">
              <a:rPr lang="en-GB" smtClean="0"/>
              <a:t>30/11/2023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143AE7C-9C61-447C-BE50-B29F9F955DE1}" type="slidenum">
              <a:rPr lang="en-GB" smtClean="0"/>
              <a:t>‹#›</a:t>
            </a:fld>
            <a:endParaRPr lang="en-GB"/>
          </a:p>
        </p:txBody>
      </p:sp>
    </p:spTree>
    <p:extLst>
      <p:ext uri="{BB962C8B-B14F-4D97-AF65-F5344CB8AC3E}">
        <p14:creationId xmlns:p14="http://schemas.microsoft.com/office/powerpoint/2010/main" val="33708197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D8E34C-A1E1-430E-A056-3A2053DF8F6F}" type="datetimeFigureOut">
              <a:rPr lang="en-GB" smtClean="0"/>
              <a:t>30/11/2023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43AE7C-9C61-447C-BE50-B29F9F955DE1}" type="slidenum">
              <a:rPr lang="en-GB" smtClean="0"/>
              <a:t>‹#›</a:t>
            </a:fld>
            <a:endParaRPr lang="en-GB"/>
          </a:p>
        </p:txBody>
      </p:sp>
    </p:spTree>
    <p:extLst>
      <p:ext uri="{BB962C8B-B14F-4D97-AF65-F5344CB8AC3E}">
        <p14:creationId xmlns:p14="http://schemas.microsoft.com/office/powerpoint/2010/main" val="31609757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D8E34C-A1E1-430E-A056-3A2053DF8F6F}" type="datetimeFigureOut">
              <a:rPr lang="en-GB" smtClean="0"/>
              <a:t>30/11/2023</a:t>
            </a:fld>
            <a:endParaRPr lang="en-GB"/>
          </a:p>
        </p:txBody>
      </p:sp>
      <p:sp>
        <p:nvSpPr>
          <p:cNvPr id="5" name="Footer Placeholder 4"/>
          <p:cNvSpPr>
            <a:spLocks noGrp="1"/>
          </p:cNvSpPr>
          <p:nvPr>
            <p:ph type="ftr" sz="quarter" idx="11"/>
          </p:nvPr>
        </p:nvSpPr>
        <p:spPr/>
        <p:txBody>
          <a:bodyPr/>
          <a:lstStyle/>
          <a:p>
            <a:endParaRPr lang="en-GB"/>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143AE7C-9C61-447C-BE50-B29F9F955DE1}" type="slidenum">
              <a:rPr lang="en-GB" smtClean="0"/>
              <a:t>‹#›</a:t>
            </a:fld>
            <a:endParaRPr lang="en-GB"/>
          </a:p>
        </p:txBody>
      </p:sp>
    </p:spTree>
    <p:extLst>
      <p:ext uri="{BB962C8B-B14F-4D97-AF65-F5344CB8AC3E}">
        <p14:creationId xmlns:p14="http://schemas.microsoft.com/office/powerpoint/2010/main" val="9538115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B6D8E34C-A1E1-430E-A056-3A2053DF8F6F}" type="datetimeFigureOut">
              <a:rPr lang="en-GB" smtClean="0"/>
              <a:t>30/11/2023</a:t>
            </a:fld>
            <a:endParaRPr lang="en-GB"/>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143AE7C-9C61-447C-BE50-B29F9F955DE1}" type="slidenum">
              <a:rPr lang="en-GB" smtClean="0"/>
              <a:t>‹#›</a:t>
            </a:fld>
            <a:endParaRPr lang="en-GB"/>
          </a:p>
        </p:txBody>
      </p:sp>
    </p:spTree>
    <p:extLst>
      <p:ext uri="{BB962C8B-B14F-4D97-AF65-F5344CB8AC3E}">
        <p14:creationId xmlns:p14="http://schemas.microsoft.com/office/powerpoint/2010/main" val="1298408583"/>
      </p:ext>
    </p:extLst>
  </p:cSld>
  <p:clrMap bg1="lt1" tx1="dk1" bg2="lt2" tx2="dk2" accent1="accent1" accent2="accent2" accent3="accent3" accent4="accent4" accent5="accent5" accent6="accent6" hlink="hlink" folHlink="folHlink"/>
  <p:sldLayoutIdLst>
    <p:sldLayoutId id="2147484113" r:id="rId1"/>
    <p:sldLayoutId id="2147484114" r:id="rId2"/>
    <p:sldLayoutId id="2147484115" r:id="rId3"/>
    <p:sldLayoutId id="2147484116" r:id="rId4"/>
    <p:sldLayoutId id="2147484117" r:id="rId5"/>
    <p:sldLayoutId id="2147484118" r:id="rId6"/>
    <p:sldLayoutId id="2147484119" r:id="rId7"/>
    <p:sldLayoutId id="2147484120" r:id="rId8"/>
    <p:sldLayoutId id="2147484121" r:id="rId9"/>
    <p:sldLayoutId id="2147484122" r:id="rId10"/>
    <p:sldLayoutId id="2147484123" r:id="rId11"/>
    <p:sldLayoutId id="2147484124" r:id="rId12"/>
    <p:sldLayoutId id="2147484125" r:id="rId13"/>
    <p:sldLayoutId id="2147484126" r:id="rId14"/>
    <p:sldLayoutId id="2147484127" r:id="rId15"/>
    <p:sldLayoutId id="2147484128" r:id="rId16"/>
    <p:sldLayoutId id="2147484129"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s://dera.ioe.ac.uk/id/eprint/6853/1/multidimensional.pdf" TargetMode="External"/><Relationship Id="rId3" Type="http://schemas.openxmlformats.org/officeDocument/2006/relationships/hyperlink" Target="https://www.statista.com/topics/3809/poverty-in-the-uk/" TargetMode="External"/><Relationship Id="rId7" Type="http://schemas.openxmlformats.org/officeDocument/2006/relationships/hyperlink" Target="https://www.investopedia.com/terms/c/conflict-theory.asp" TargetMode="External"/><Relationship Id="rId2" Type="http://schemas.openxmlformats.org/officeDocument/2006/relationships/hyperlink" Target="https://www.alreporter.com/2019/12/10/newly-published-studies-shine-light-on-child-poverty-and-social-injustice/" TargetMode="External"/><Relationship Id="rId1" Type="http://schemas.openxmlformats.org/officeDocument/2006/relationships/slideLayout" Target="../slideLayouts/slideLayout7.xml"/><Relationship Id="rId6" Type="http://schemas.openxmlformats.org/officeDocument/2006/relationships/hyperlink" Target="https://simplysociology.com/bourgeoisie-proletariat.html" TargetMode="External"/><Relationship Id="rId5" Type="http://schemas.openxmlformats.org/officeDocument/2006/relationships/hyperlink" Target="https://www.goconqr.com/mapamental/2729060/teorias-sociologicas-final" TargetMode="External"/><Relationship Id="rId4" Type="http://schemas.openxmlformats.org/officeDocument/2006/relationships/hyperlink" Target="https://papers.ssrn.com/sol3/papers.cfm?abstract_id=3427781" TargetMode="External"/><Relationship Id="rId9" Type="http://schemas.openxmlformats.org/officeDocument/2006/relationships/hyperlink" Target="https://blogs.lse.ac.uk/lsehistory/2022/04/06/ralf-dahrendorf-an-appreciation/"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tandfonline.com/doi/epdf/10.1111/j.1467-8306.1975.tb01063.x?needAccess=true" TargetMode="External"/><Relationship Id="rId7" Type="http://schemas.openxmlformats.org/officeDocument/2006/relationships/hyperlink" Target="https://trustforlondon.org.uk/news/what-is-poverty/?gclid=EAIaIQobChMIpbXJgMfmggMVMo-DBx05aQBKEAAYBCAAEgIwS_D_BwE" TargetMode="External"/><Relationship Id="rId2" Type="http://schemas.openxmlformats.org/officeDocument/2006/relationships/hyperlink" Target="https://www.simplypsychology.org/marxism.html" TargetMode="External"/><Relationship Id="rId1" Type="http://schemas.openxmlformats.org/officeDocument/2006/relationships/slideLayout" Target="../slideLayouts/slideLayout7.xml"/><Relationship Id="rId6" Type="http://schemas.openxmlformats.org/officeDocument/2006/relationships/hyperlink" Target="https://www.philosophyzer.com/marxist-theory-on-poverty/?utm_content=cmp-true" TargetMode="External"/><Relationship Id="rId5" Type="http://schemas.openxmlformats.org/officeDocument/2006/relationships/hyperlink" Target="http://therighthuman.blogspot.com/2012/09/poverty-in-uk-save-children-launches.html" TargetMode="External"/><Relationship Id="rId4" Type="http://schemas.openxmlformats.org/officeDocument/2006/relationships/hyperlink" Target="https://assets.publishing.service.gov.uk/government/uploads/system/uploads/attachment_data/file/49515/social-justice-transforming-liv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1752CC8-5BAF-7C44-1F47-26A9A4E45A82}"/>
              </a:ext>
            </a:extLst>
          </p:cNvPr>
          <p:cNvSpPr/>
          <p:nvPr/>
        </p:nvSpPr>
        <p:spPr>
          <a:xfrm>
            <a:off x="633650" y="696575"/>
            <a:ext cx="4645824" cy="2585323"/>
          </a:xfrm>
          <a:prstGeom prst="rect">
            <a:avLst/>
          </a:prstGeom>
          <a:noFill/>
        </p:spPr>
        <p:txBody>
          <a:bodyPr wrap="none" lIns="91440" tIns="45720" rIns="91440" bIns="45720">
            <a:spAutoFit/>
          </a:bodyPr>
          <a:lstStyle/>
          <a:p>
            <a:pPr algn="ctr"/>
            <a:r>
              <a:rPr lang="en-GB" sz="54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ECSO4001</a:t>
            </a:r>
          </a:p>
          <a:p>
            <a:pPr algn="ctr"/>
            <a:r>
              <a:rPr lang="en-GB"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Assignment 2</a:t>
            </a:r>
          </a:p>
          <a:p>
            <a:pPr algn="ctr"/>
            <a:r>
              <a:rPr lang="en-GB" sz="54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2317776</a:t>
            </a:r>
            <a:endParaRPr lang="en-GB"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6" name="Rectangle 5">
            <a:extLst>
              <a:ext uri="{FF2B5EF4-FFF2-40B4-BE49-F238E27FC236}">
                <a16:creationId xmlns:a16="http://schemas.microsoft.com/office/drawing/2014/main" id="{B43D21F8-5955-6A6A-F53D-2CFD6978F621}"/>
              </a:ext>
            </a:extLst>
          </p:cNvPr>
          <p:cNvSpPr/>
          <p:nvPr/>
        </p:nvSpPr>
        <p:spPr>
          <a:xfrm>
            <a:off x="0" y="3805534"/>
            <a:ext cx="7078881" cy="954107"/>
          </a:xfrm>
          <a:prstGeom prst="rect">
            <a:avLst/>
          </a:prstGeom>
          <a:noFill/>
        </p:spPr>
        <p:txBody>
          <a:bodyPr wrap="square" lIns="91440" tIns="45720" rIns="91440" bIns="45720">
            <a:spAutoFit/>
          </a:bodyPr>
          <a:lstStyle/>
          <a:p>
            <a:pPr algn="ctr"/>
            <a:r>
              <a:rPr lang="en-GB" sz="2800" b="1" spc="50" dirty="0">
                <a:ln w="0"/>
                <a:solidFill>
                  <a:schemeClr val="bg2"/>
                </a:solidFill>
                <a:effectLst>
                  <a:innerShdw blurRad="63500" dist="50800" dir="13500000">
                    <a:srgbClr val="000000">
                      <a:alpha val="50000"/>
                    </a:srgbClr>
                  </a:innerShdw>
                </a:effectLst>
              </a:rPr>
              <a:t>Apply a theory to explain social exclusion in a real-life situation.</a:t>
            </a:r>
            <a:endParaRPr lang="en-GB" sz="2800" b="1" cap="none" spc="50" dirty="0">
              <a:ln w="0"/>
              <a:solidFill>
                <a:schemeClr val="bg2"/>
              </a:solidFill>
              <a:effectLst>
                <a:innerShdw blurRad="63500" dist="50800" dir="13500000">
                  <a:srgbClr val="000000">
                    <a:alpha val="50000"/>
                  </a:srgbClr>
                </a:innerShdw>
              </a:effectLst>
            </a:endParaRPr>
          </a:p>
        </p:txBody>
      </p:sp>
    </p:spTree>
    <p:extLst>
      <p:ext uri="{BB962C8B-B14F-4D97-AF65-F5344CB8AC3E}">
        <p14:creationId xmlns:p14="http://schemas.microsoft.com/office/powerpoint/2010/main" val="340290812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400BE-E9E2-F51D-0FD1-387F635D5D22}"/>
              </a:ext>
            </a:extLst>
          </p:cNvPr>
          <p:cNvSpPr>
            <a:spLocks noGrp="1"/>
          </p:cNvSpPr>
          <p:nvPr>
            <p:ph type="title"/>
          </p:nvPr>
        </p:nvSpPr>
        <p:spPr>
          <a:xfrm>
            <a:off x="2377440" y="838200"/>
            <a:ext cx="7020767" cy="728480"/>
          </a:xfrm>
        </p:spPr>
        <p:txBody>
          <a:bodyPr/>
          <a:lstStyle/>
          <a:p>
            <a:pPr algn="ctr"/>
            <a:r>
              <a:rPr lang="en-GB" u="sng" dirty="0"/>
              <a:t>Introduction</a:t>
            </a:r>
          </a:p>
        </p:txBody>
      </p:sp>
      <p:sp>
        <p:nvSpPr>
          <p:cNvPr id="3" name="Content Placeholder 2">
            <a:extLst>
              <a:ext uri="{FF2B5EF4-FFF2-40B4-BE49-F238E27FC236}">
                <a16:creationId xmlns:a16="http://schemas.microsoft.com/office/drawing/2014/main" id="{20FC5DEA-094D-1A8F-623E-B3421FF04EF8}"/>
              </a:ext>
            </a:extLst>
          </p:cNvPr>
          <p:cNvSpPr>
            <a:spLocks noGrp="1"/>
          </p:cNvSpPr>
          <p:nvPr>
            <p:ph idx="1"/>
          </p:nvPr>
        </p:nvSpPr>
        <p:spPr/>
        <p:txBody>
          <a:bodyPr/>
          <a:lstStyle/>
          <a:p>
            <a:pPr marL="0" indent="0">
              <a:buNone/>
            </a:pPr>
            <a:r>
              <a:rPr lang="en-GB" dirty="0"/>
              <a:t>This presentation today will explore Marxism which comes under the umbrella of the conflict theory and the real-life situation it will focus on is poverty in </a:t>
            </a:r>
            <a:r>
              <a:rPr lang="en-GB"/>
              <a:t>United Kingdom (UK).</a:t>
            </a:r>
            <a:endParaRPr lang="en-GB" dirty="0"/>
          </a:p>
          <a:p>
            <a:pPr marL="0" indent="0">
              <a:buNone/>
            </a:pPr>
            <a:r>
              <a:rPr lang="en-GB" dirty="0"/>
              <a:t>The main points it will cover are:</a:t>
            </a:r>
          </a:p>
          <a:p>
            <a:r>
              <a:rPr lang="en-GB" dirty="0"/>
              <a:t>What is Conflict theory?</a:t>
            </a:r>
          </a:p>
          <a:p>
            <a:r>
              <a:rPr lang="en-GB" dirty="0"/>
              <a:t>What is Marxism?</a:t>
            </a:r>
          </a:p>
          <a:p>
            <a:r>
              <a:rPr lang="en-GB" dirty="0"/>
              <a:t>What is poverty?</a:t>
            </a:r>
          </a:p>
          <a:p>
            <a:r>
              <a:rPr lang="en-GB" dirty="0"/>
              <a:t>How Marxism looks at poverty?</a:t>
            </a:r>
          </a:p>
          <a:p>
            <a:pPr marL="0" indent="0">
              <a:buNone/>
            </a:pPr>
            <a:endParaRPr lang="en-GB" dirty="0"/>
          </a:p>
        </p:txBody>
      </p:sp>
    </p:spTree>
    <p:extLst>
      <p:ext uri="{BB962C8B-B14F-4D97-AF65-F5344CB8AC3E}">
        <p14:creationId xmlns:p14="http://schemas.microsoft.com/office/powerpoint/2010/main" val="397574754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par>
                                <p:cTn id="23" presetID="16" presetClass="entr" presetSubtype="21" fill="hold"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barn(inVertical)">
                                      <p:cBhvr>
                                        <p:cTn id="25" dur="500"/>
                                        <p:tgtEl>
                                          <p:spTgt spid="3">
                                            <p:txEl>
                                              <p:pRg st="3" end="3"/>
                                            </p:txEl>
                                          </p:spTgt>
                                        </p:tgtEl>
                                      </p:cBhvr>
                                    </p:animEffect>
                                  </p:childTnLst>
                                </p:cTn>
                              </p:par>
                              <p:par>
                                <p:cTn id="26" presetID="16" presetClass="entr" presetSubtype="21" fill="hold" nodeType="with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barn(inVertical)">
                                      <p:cBhvr>
                                        <p:cTn id="28" dur="500"/>
                                        <p:tgtEl>
                                          <p:spTgt spid="3">
                                            <p:txEl>
                                              <p:pRg st="4" end="4"/>
                                            </p:txEl>
                                          </p:spTgt>
                                        </p:tgtEl>
                                      </p:cBhvr>
                                    </p:animEffect>
                                  </p:childTnLst>
                                </p:cTn>
                              </p:par>
                              <p:par>
                                <p:cTn id="29" presetID="16" presetClass="entr" presetSubtype="21"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barn(inVertical)">
                                      <p:cBhvr>
                                        <p:cTn id="3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A1176-391F-8863-60F8-29D4CF3006E0}"/>
              </a:ext>
            </a:extLst>
          </p:cNvPr>
          <p:cNvSpPr>
            <a:spLocks noGrp="1"/>
          </p:cNvSpPr>
          <p:nvPr>
            <p:ph type="title"/>
          </p:nvPr>
        </p:nvSpPr>
        <p:spPr/>
        <p:txBody>
          <a:bodyPr/>
          <a:lstStyle/>
          <a:p>
            <a:pPr algn="ctr"/>
            <a:r>
              <a:rPr lang="en-GB" u="sng" dirty="0"/>
              <a:t>Conflict Theory and Marxism</a:t>
            </a:r>
          </a:p>
        </p:txBody>
      </p:sp>
      <p:sp>
        <p:nvSpPr>
          <p:cNvPr id="4" name="TextBox 3">
            <a:extLst>
              <a:ext uri="{FF2B5EF4-FFF2-40B4-BE49-F238E27FC236}">
                <a16:creationId xmlns:a16="http://schemas.microsoft.com/office/drawing/2014/main" id="{C654435B-B3BC-141D-76BB-4960B9405927}"/>
              </a:ext>
            </a:extLst>
          </p:cNvPr>
          <p:cNvSpPr txBox="1"/>
          <p:nvPr/>
        </p:nvSpPr>
        <p:spPr>
          <a:xfrm>
            <a:off x="1154954" y="3399167"/>
            <a:ext cx="10727671" cy="1015663"/>
          </a:xfrm>
          <a:prstGeom prst="rect">
            <a:avLst/>
          </a:prstGeom>
          <a:noFill/>
        </p:spPr>
        <p:txBody>
          <a:bodyPr wrap="square" rtlCol="0">
            <a:spAutoFit/>
          </a:bodyPr>
          <a:lstStyle/>
          <a:p>
            <a:r>
              <a:rPr lang="en-GB" dirty="0"/>
              <a:t>‘</a:t>
            </a:r>
            <a:r>
              <a:rPr lang="en-GB" sz="2000" dirty="0"/>
              <a:t>Conflict theory, first developed by Karl Marx, is a theory that society is in a state of perpetual conflict because of competition for limited resources’ (Hayes A 2023)</a:t>
            </a:r>
          </a:p>
          <a:p>
            <a:endParaRPr lang="en-GB" sz="2000" dirty="0"/>
          </a:p>
        </p:txBody>
      </p:sp>
      <p:sp>
        <p:nvSpPr>
          <p:cNvPr id="5" name="TextBox 4">
            <a:extLst>
              <a:ext uri="{FF2B5EF4-FFF2-40B4-BE49-F238E27FC236}">
                <a16:creationId xmlns:a16="http://schemas.microsoft.com/office/drawing/2014/main" id="{807F8FD3-F0A8-910B-3344-A8BA15FC6903}"/>
              </a:ext>
            </a:extLst>
          </p:cNvPr>
          <p:cNvSpPr txBox="1"/>
          <p:nvPr/>
        </p:nvSpPr>
        <p:spPr>
          <a:xfrm>
            <a:off x="1154954" y="4778921"/>
            <a:ext cx="9352547" cy="1015663"/>
          </a:xfrm>
          <a:prstGeom prst="rect">
            <a:avLst/>
          </a:prstGeom>
          <a:noFill/>
        </p:spPr>
        <p:txBody>
          <a:bodyPr wrap="square" rtlCol="0">
            <a:spAutoFit/>
          </a:bodyPr>
          <a:lstStyle/>
          <a:p>
            <a:pPr algn="l"/>
            <a:r>
              <a:rPr lang="en-GB" sz="2000" b="0" i="0" dirty="0">
                <a:solidFill>
                  <a:srgbClr val="282828"/>
                </a:solidFill>
                <a:effectLst/>
              </a:rPr>
              <a:t>‘Marxism draws a differentiation between two groups of people in society: the proletariat and the bourgeoisie. According to Marx, the bourgeoisie exploited the labour of the proletariat for profit’ (Nickerson C 2023)</a:t>
            </a:r>
          </a:p>
        </p:txBody>
      </p:sp>
    </p:spTree>
    <p:extLst>
      <p:ext uri="{BB962C8B-B14F-4D97-AF65-F5344CB8AC3E}">
        <p14:creationId xmlns:p14="http://schemas.microsoft.com/office/powerpoint/2010/main" val="167252418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barn(inVertical)">
                                      <p:cBhvr>
                                        <p:cTn id="1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D65491-0033-9C93-4605-B314EB1445F9}"/>
              </a:ext>
            </a:extLst>
          </p:cNvPr>
          <p:cNvSpPr txBox="1"/>
          <p:nvPr/>
        </p:nvSpPr>
        <p:spPr>
          <a:xfrm>
            <a:off x="770021" y="2363394"/>
            <a:ext cx="7764380" cy="2862322"/>
          </a:xfrm>
          <a:prstGeom prst="rect">
            <a:avLst/>
          </a:prstGeom>
          <a:noFill/>
        </p:spPr>
        <p:txBody>
          <a:bodyPr wrap="square" rtlCol="0">
            <a:spAutoFit/>
          </a:bodyPr>
          <a:lstStyle/>
          <a:p>
            <a:r>
              <a:rPr lang="en-GB" dirty="0">
                <a:solidFill>
                  <a:schemeClr val="bg1"/>
                </a:solidFill>
              </a:rPr>
              <a:t>Karl Marx  suggests that ‘society is in a state of perpetual conflict because of competition for limited resources’</a:t>
            </a:r>
          </a:p>
          <a:p>
            <a:endParaRPr lang="en-GB" dirty="0">
              <a:solidFill>
                <a:schemeClr val="bg1"/>
              </a:solidFill>
            </a:endParaRPr>
          </a:p>
          <a:p>
            <a:r>
              <a:rPr lang="en-GB" dirty="0">
                <a:solidFill>
                  <a:schemeClr val="bg1"/>
                </a:solidFill>
              </a:rPr>
              <a:t>Conflict theory suggests that people with wealth and power try to hold on to that wealth and power by any means possible.</a:t>
            </a:r>
          </a:p>
          <a:p>
            <a:endParaRPr lang="en-GB" dirty="0">
              <a:solidFill>
                <a:schemeClr val="bg1"/>
              </a:solidFill>
            </a:endParaRPr>
          </a:p>
          <a:p>
            <a:r>
              <a:rPr lang="en-GB" dirty="0">
                <a:solidFill>
                  <a:schemeClr val="bg1"/>
                </a:solidFill>
              </a:rPr>
              <a:t>The powerful and wealthy suppress the poor and powerless.</a:t>
            </a:r>
          </a:p>
          <a:p>
            <a:endParaRPr lang="en-GB" dirty="0">
              <a:solidFill>
                <a:schemeClr val="bg1"/>
              </a:solidFill>
            </a:endParaRPr>
          </a:p>
          <a:p>
            <a:r>
              <a:rPr lang="en-GB" dirty="0">
                <a:solidFill>
                  <a:schemeClr val="bg1"/>
                </a:solidFill>
              </a:rPr>
              <a:t>Individuals and groups within society will work to try to maximize their own wealth and power.</a:t>
            </a:r>
          </a:p>
        </p:txBody>
      </p:sp>
      <p:pic>
        <p:nvPicPr>
          <p:cNvPr id="6" name="Picture 5" descr="A person with a beard sitting in a chair&#10;&#10;Description automatically generated">
            <a:extLst>
              <a:ext uri="{FF2B5EF4-FFF2-40B4-BE49-F238E27FC236}">
                <a16:creationId xmlns:a16="http://schemas.microsoft.com/office/drawing/2014/main" id="{B101915F-4953-D45C-F0AA-2ABEE50984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34401" y="509337"/>
            <a:ext cx="3188368" cy="4716379"/>
          </a:xfrm>
          <a:prstGeom prst="rect">
            <a:avLst/>
          </a:prstGeom>
        </p:spPr>
      </p:pic>
      <p:sp>
        <p:nvSpPr>
          <p:cNvPr id="7" name="TextBox 6">
            <a:extLst>
              <a:ext uri="{FF2B5EF4-FFF2-40B4-BE49-F238E27FC236}">
                <a16:creationId xmlns:a16="http://schemas.microsoft.com/office/drawing/2014/main" id="{E7A9F703-09BC-F0E1-565C-0447C8C0D651}"/>
              </a:ext>
            </a:extLst>
          </p:cNvPr>
          <p:cNvSpPr txBox="1"/>
          <p:nvPr/>
        </p:nvSpPr>
        <p:spPr>
          <a:xfrm>
            <a:off x="2480511" y="1109064"/>
            <a:ext cx="4343400" cy="523220"/>
          </a:xfrm>
          <a:prstGeom prst="rect">
            <a:avLst/>
          </a:prstGeom>
          <a:noFill/>
        </p:spPr>
        <p:txBody>
          <a:bodyPr wrap="square" rtlCol="0">
            <a:spAutoFit/>
          </a:bodyPr>
          <a:lstStyle/>
          <a:p>
            <a:pPr algn="ctr"/>
            <a:r>
              <a:rPr lang="en-GB" sz="2800" u="sng" dirty="0">
                <a:solidFill>
                  <a:schemeClr val="bg1"/>
                </a:solidFill>
              </a:rPr>
              <a:t>Karl Marx</a:t>
            </a:r>
          </a:p>
        </p:txBody>
      </p:sp>
      <p:sp>
        <p:nvSpPr>
          <p:cNvPr id="2" name="TextBox 1">
            <a:extLst>
              <a:ext uri="{FF2B5EF4-FFF2-40B4-BE49-F238E27FC236}">
                <a16:creationId xmlns:a16="http://schemas.microsoft.com/office/drawing/2014/main" id="{92C154DF-E193-19B3-2DCA-8A4884FE6B45}"/>
              </a:ext>
            </a:extLst>
          </p:cNvPr>
          <p:cNvSpPr txBox="1"/>
          <p:nvPr/>
        </p:nvSpPr>
        <p:spPr>
          <a:xfrm>
            <a:off x="9274343" y="5225716"/>
            <a:ext cx="2582779" cy="369332"/>
          </a:xfrm>
          <a:prstGeom prst="rect">
            <a:avLst/>
          </a:prstGeom>
          <a:noFill/>
        </p:spPr>
        <p:txBody>
          <a:bodyPr wrap="square" rtlCol="0">
            <a:spAutoFit/>
          </a:bodyPr>
          <a:lstStyle/>
          <a:p>
            <a:r>
              <a:rPr lang="en-GB" dirty="0">
                <a:solidFill>
                  <a:schemeClr val="bg1"/>
                </a:solidFill>
              </a:rPr>
              <a:t>(Goconqr 2023) </a:t>
            </a:r>
          </a:p>
        </p:txBody>
      </p:sp>
    </p:spTree>
    <p:extLst>
      <p:ext uri="{BB962C8B-B14F-4D97-AF65-F5344CB8AC3E}">
        <p14:creationId xmlns:p14="http://schemas.microsoft.com/office/powerpoint/2010/main" val="153829447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wipe(down)">
                                      <p:cBhvr>
                                        <p:cTn id="25" dur="580">
                                          <p:stCondLst>
                                            <p:cond delay="0"/>
                                          </p:stCondLst>
                                        </p:cTn>
                                        <p:tgtEl>
                                          <p:spTgt spid="2"/>
                                        </p:tgtEl>
                                      </p:cBhvr>
                                    </p:animEffect>
                                    <p:anim calcmode="lin" valueType="num">
                                      <p:cBhvr>
                                        <p:cTn id="26"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31" dur="26">
                                          <p:stCondLst>
                                            <p:cond delay="650"/>
                                          </p:stCondLst>
                                        </p:cTn>
                                        <p:tgtEl>
                                          <p:spTgt spid="2"/>
                                        </p:tgtEl>
                                      </p:cBhvr>
                                      <p:to x="100000" y="60000"/>
                                    </p:animScale>
                                    <p:animScale>
                                      <p:cBhvr>
                                        <p:cTn id="32" dur="166" decel="50000">
                                          <p:stCondLst>
                                            <p:cond delay="676"/>
                                          </p:stCondLst>
                                        </p:cTn>
                                        <p:tgtEl>
                                          <p:spTgt spid="2"/>
                                        </p:tgtEl>
                                      </p:cBhvr>
                                      <p:to x="100000" y="100000"/>
                                    </p:animScale>
                                    <p:animScale>
                                      <p:cBhvr>
                                        <p:cTn id="33" dur="26">
                                          <p:stCondLst>
                                            <p:cond delay="1312"/>
                                          </p:stCondLst>
                                        </p:cTn>
                                        <p:tgtEl>
                                          <p:spTgt spid="2"/>
                                        </p:tgtEl>
                                      </p:cBhvr>
                                      <p:to x="100000" y="80000"/>
                                    </p:animScale>
                                    <p:animScale>
                                      <p:cBhvr>
                                        <p:cTn id="34" dur="166" decel="50000">
                                          <p:stCondLst>
                                            <p:cond delay="1338"/>
                                          </p:stCondLst>
                                        </p:cTn>
                                        <p:tgtEl>
                                          <p:spTgt spid="2"/>
                                        </p:tgtEl>
                                      </p:cBhvr>
                                      <p:to x="100000" y="100000"/>
                                    </p:animScale>
                                    <p:animScale>
                                      <p:cBhvr>
                                        <p:cTn id="35" dur="26">
                                          <p:stCondLst>
                                            <p:cond delay="1642"/>
                                          </p:stCondLst>
                                        </p:cTn>
                                        <p:tgtEl>
                                          <p:spTgt spid="2"/>
                                        </p:tgtEl>
                                      </p:cBhvr>
                                      <p:to x="100000" y="90000"/>
                                    </p:animScale>
                                    <p:animScale>
                                      <p:cBhvr>
                                        <p:cTn id="36" dur="166" decel="50000">
                                          <p:stCondLst>
                                            <p:cond delay="1668"/>
                                          </p:stCondLst>
                                        </p:cTn>
                                        <p:tgtEl>
                                          <p:spTgt spid="2"/>
                                        </p:tgtEl>
                                      </p:cBhvr>
                                      <p:to x="100000" y="100000"/>
                                    </p:animScale>
                                    <p:animScale>
                                      <p:cBhvr>
                                        <p:cTn id="37" dur="26">
                                          <p:stCondLst>
                                            <p:cond delay="1808"/>
                                          </p:stCondLst>
                                        </p:cTn>
                                        <p:tgtEl>
                                          <p:spTgt spid="2"/>
                                        </p:tgtEl>
                                      </p:cBhvr>
                                      <p:to x="100000" y="95000"/>
                                    </p:animScale>
                                    <p:animScale>
                                      <p:cBhvr>
                                        <p:cTn id="38" dur="166" decel="50000">
                                          <p:stCondLst>
                                            <p:cond delay="1834"/>
                                          </p:stCondLst>
                                        </p:cTn>
                                        <p:tgtEl>
                                          <p:spTgt spid="2"/>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16" presetClass="entr" presetSubtype="21"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barn(inVertical)">
                                      <p:cBhvr>
                                        <p:cTn id="43" dur="500"/>
                                        <p:tgtEl>
                                          <p:spTgt spid="7"/>
                                        </p:tgtEl>
                                      </p:cBhvr>
                                    </p:animEffect>
                                  </p:childTnLst>
                                </p:cTn>
                              </p:par>
                            </p:childTnLst>
                          </p:cTn>
                        </p:par>
                      </p:childTnLst>
                    </p:cTn>
                  </p:par>
                  <p:par>
                    <p:cTn id="44" fill="hold">
                      <p:stCondLst>
                        <p:cond delay="indefinite"/>
                      </p:stCondLst>
                      <p:childTnLst>
                        <p:par>
                          <p:cTn id="45" fill="hold">
                            <p:stCondLst>
                              <p:cond delay="0"/>
                            </p:stCondLst>
                            <p:childTnLst>
                              <p:par>
                                <p:cTn id="46" presetID="16" presetClass="entr" presetSubtype="21" fill="hold" grpId="0" nodeType="clickEffect">
                                  <p:stCondLst>
                                    <p:cond delay="0"/>
                                  </p:stCondLst>
                                  <p:childTnLst>
                                    <p:set>
                                      <p:cBhvr>
                                        <p:cTn id="47" dur="1" fill="hold">
                                          <p:stCondLst>
                                            <p:cond delay="0"/>
                                          </p:stCondLst>
                                        </p:cTn>
                                        <p:tgtEl>
                                          <p:spTgt spid="4"/>
                                        </p:tgtEl>
                                        <p:attrNameLst>
                                          <p:attrName>style.visibility</p:attrName>
                                        </p:attrNameLst>
                                      </p:cBhvr>
                                      <p:to>
                                        <p:strVal val="visible"/>
                                      </p:to>
                                    </p:set>
                                    <p:animEffect transition="in" filter="barn(inVertical)">
                                      <p:cBhvr>
                                        <p:cTn id="4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2DBB9-6A74-D5DA-9EE8-701660ECC9DF}"/>
              </a:ext>
            </a:extLst>
          </p:cNvPr>
          <p:cNvSpPr>
            <a:spLocks noGrp="1"/>
          </p:cNvSpPr>
          <p:nvPr>
            <p:ph type="title"/>
          </p:nvPr>
        </p:nvSpPr>
        <p:spPr/>
        <p:txBody>
          <a:bodyPr/>
          <a:lstStyle/>
          <a:p>
            <a:pPr algn="ctr"/>
            <a:r>
              <a:rPr lang="en-GB" u="sng" dirty="0"/>
              <a:t>Understanding Marxism</a:t>
            </a:r>
          </a:p>
        </p:txBody>
      </p:sp>
      <p:sp>
        <p:nvSpPr>
          <p:cNvPr id="3" name="TextBox 2">
            <a:extLst>
              <a:ext uri="{FF2B5EF4-FFF2-40B4-BE49-F238E27FC236}">
                <a16:creationId xmlns:a16="http://schemas.microsoft.com/office/drawing/2014/main" id="{437287D3-A158-F675-0238-CADC312AA660}"/>
              </a:ext>
            </a:extLst>
          </p:cNvPr>
          <p:cNvSpPr txBox="1"/>
          <p:nvPr/>
        </p:nvSpPr>
        <p:spPr>
          <a:xfrm>
            <a:off x="561475" y="2931453"/>
            <a:ext cx="5261810" cy="2862322"/>
          </a:xfrm>
          <a:prstGeom prst="rect">
            <a:avLst/>
          </a:prstGeom>
          <a:noFill/>
        </p:spPr>
        <p:txBody>
          <a:bodyPr wrap="square" rtlCol="0">
            <a:spAutoFit/>
          </a:bodyPr>
          <a:lstStyle/>
          <a:p>
            <a:r>
              <a:rPr lang="en-GB" u="sng" dirty="0"/>
              <a:t>The Bourgeoisie </a:t>
            </a:r>
          </a:p>
          <a:p>
            <a:endParaRPr lang="en-GB" dirty="0"/>
          </a:p>
          <a:p>
            <a:r>
              <a:rPr lang="en-GB" dirty="0"/>
              <a:t>The bourgeoise are the ruling class that influence and  have power to give access to political and cultural views (Guy-Evans 2023)</a:t>
            </a:r>
          </a:p>
          <a:p>
            <a:r>
              <a:rPr lang="en-GB" dirty="0"/>
              <a:t>The bourgeoisie have the means of production everything needed to produce goods in society.( Nickerson C 2023)</a:t>
            </a:r>
          </a:p>
          <a:p>
            <a:endParaRPr lang="en-GB" dirty="0"/>
          </a:p>
          <a:p>
            <a:endParaRPr lang="en-GB" dirty="0"/>
          </a:p>
        </p:txBody>
      </p:sp>
      <p:sp>
        <p:nvSpPr>
          <p:cNvPr id="4" name="TextBox 3">
            <a:extLst>
              <a:ext uri="{FF2B5EF4-FFF2-40B4-BE49-F238E27FC236}">
                <a16:creationId xmlns:a16="http://schemas.microsoft.com/office/drawing/2014/main" id="{D8631C09-F245-3EE9-5E42-8D0CFD6FCE8D}"/>
              </a:ext>
            </a:extLst>
          </p:cNvPr>
          <p:cNvSpPr txBox="1"/>
          <p:nvPr/>
        </p:nvSpPr>
        <p:spPr>
          <a:xfrm>
            <a:off x="7379446" y="2931453"/>
            <a:ext cx="3673642" cy="3139321"/>
          </a:xfrm>
          <a:prstGeom prst="rect">
            <a:avLst/>
          </a:prstGeom>
          <a:noFill/>
        </p:spPr>
        <p:txBody>
          <a:bodyPr wrap="square" rtlCol="0">
            <a:spAutoFit/>
          </a:bodyPr>
          <a:lstStyle/>
          <a:p>
            <a:r>
              <a:rPr lang="en-GB" u="sng" dirty="0"/>
              <a:t>The Proletariats</a:t>
            </a:r>
          </a:p>
          <a:p>
            <a:endParaRPr lang="en-GB" u="sng" dirty="0"/>
          </a:p>
          <a:p>
            <a:r>
              <a:rPr lang="en-GB" dirty="0"/>
              <a:t>The proletariats are the class who own their labour but do not have the means of production. They have no property, must find employment in order to obtain an income. (Guy-Evans 2023)</a:t>
            </a:r>
          </a:p>
          <a:p>
            <a:endParaRPr lang="en-GB" dirty="0"/>
          </a:p>
          <a:p>
            <a:endParaRPr lang="en-GB" dirty="0"/>
          </a:p>
        </p:txBody>
      </p:sp>
    </p:spTree>
    <p:extLst>
      <p:ext uri="{BB962C8B-B14F-4D97-AF65-F5344CB8AC3E}">
        <p14:creationId xmlns:p14="http://schemas.microsoft.com/office/powerpoint/2010/main" val="53663436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arn(inVertic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rofessor R G Dahrendorf, 1980. IMAGELIBRARY/81. LSE">
            <a:extLst>
              <a:ext uri="{FF2B5EF4-FFF2-40B4-BE49-F238E27FC236}">
                <a16:creationId xmlns:a16="http://schemas.microsoft.com/office/drawing/2014/main" id="{390D8C25-FFFC-9B59-9476-19F0BCB818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9810" y="830834"/>
            <a:ext cx="3705727" cy="545300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863A0A7-8DB4-09B9-A7E4-98D2E773F067}"/>
              </a:ext>
            </a:extLst>
          </p:cNvPr>
          <p:cNvSpPr txBox="1"/>
          <p:nvPr/>
        </p:nvSpPr>
        <p:spPr>
          <a:xfrm>
            <a:off x="5390147" y="1909011"/>
            <a:ext cx="6112043" cy="2308324"/>
          </a:xfrm>
          <a:prstGeom prst="rect">
            <a:avLst/>
          </a:prstGeom>
          <a:noFill/>
        </p:spPr>
        <p:txBody>
          <a:bodyPr wrap="square" rtlCol="0">
            <a:spAutoFit/>
          </a:bodyPr>
          <a:lstStyle/>
          <a:p>
            <a:r>
              <a:rPr lang="en-GB" dirty="0"/>
              <a:t>Ralf </a:t>
            </a:r>
            <a:r>
              <a:rPr lang="en-GB" dirty="0" err="1"/>
              <a:t>Dahrendorf</a:t>
            </a:r>
            <a:r>
              <a:rPr lang="en-GB" dirty="0"/>
              <a:t> has sought to take the conflict theory further like Marx he identifies class conflict as the key dynamic for social change in industrial societies however unlike Marx he based his analysis not on ownership and non-ownership of the means of production but by the participation in and exclusion from power and in particular from position of authority.</a:t>
            </a:r>
          </a:p>
        </p:txBody>
      </p:sp>
      <p:sp>
        <p:nvSpPr>
          <p:cNvPr id="7" name="TextBox 6">
            <a:extLst>
              <a:ext uri="{FF2B5EF4-FFF2-40B4-BE49-F238E27FC236}">
                <a16:creationId xmlns:a16="http://schemas.microsoft.com/office/drawing/2014/main" id="{B09E1214-944B-CE14-39E4-0ECE659A4072}"/>
              </a:ext>
            </a:extLst>
          </p:cNvPr>
          <p:cNvSpPr txBox="1"/>
          <p:nvPr/>
        </p:nvSpPr>
        <p:spPr>
          <a:xfrm>
            <a:off x="8871285" y="6364050"/>
            <a:ext cx="4186989" cy="369332"/>
          </a:xfrm>
          <a:prstGeom prst="rect">
            <a:avLst/>
          </a:prstGeom>
          <a:noFill/>
        </p:spPr>
        <p:txBody>
          <a:bodyPr wrap="square" rtlCol="0">
            <a:spAutoFit/>
          </a:bodyPr>
          <a:lstStyle/>
          <a:p>
            <a:r>
              <a:rPr lang="en-GB" dirty="0"/>
              <a:t>(Slattery M (2003) pp 79)</a:t>
            </a:r>
          </a:p>
        </p:txBody>
      </p:sp>
      <p:sp>
        <p:nvSpPr>
          <p:cNvPr id="3" name="TextBox 2">
            <a:extLst>
              <a:ext uri="{FF2B5EF4-FFF2-40B4-BE49-F238E27FC236}">
                <a16:creationId xmlns:a16="http://schemas.microsoft.com/office/drawing/2014/main" id="{D6FECE03-5580-ADD5-6BDA-828505C53991}"/>
              </a:ext>
            </a:extLst>
          </p:cNvPr>
          <p:cNvSpPr txBox="1"/>
          <p:nvPr/>
        </p:nvSpPr>
        <p:spPr>
          <a:xfrm>
            <a:off x="401052" y="6364050"/>
            <a:ext cx="3994485" cy="369332"/>
          </a:xfrm>
          <a:prstGeom prst="rect">
            <a:avLst/>
          </a:prstGeom>
          <a:noFill/>
        </p:spPr>
        <p:txBody>
          <a:bodyPr wrap="square" rtlCol="0">
            <a:spAutoFit/>
          </a:bodyPr>
          <a:lstStyle/>
          <a:p>
            <a:r>
              <a:rPr lang="en-GB" dirty="0">
                <a:cs typeface="Times New Roman" panose="02020603050405020304" pitchFamily="18" charset="0"/>
              </a:rPr>
              <a:t>(LSE 2022)</a:t>
            </a:r>
            <a:endParaRPr lang="en-GB" dirty="0"/>
          </a:p>
        </p:txBody>
      </p:sp>
    </p:spTree>
    <p:extLst>
      <p:ext uri="{BB962C8B-B14F-4D97-AF65-F5344CB8AC3E}">
        <p14:creationId xmlns:p14="http://schemas.microsoft.com/office/powerpoint/2010/main" val="406696577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ipe(down)">
                                      <p:cBhvr>
                                        <p:cTn id="7" dur="580">
                                          <p:stCondLst>
                                            <p:cond delay="0"/>
                                          </p:stCondLst>
                                        </p:cTn>
                                        <p:tgtEl>
                                          <p:spTgt spid="1026"/>
                                        </p:tgtEl>
                                      </p:cBhvr>
                                    </p:animEffect>
                                    <p:anim calcmode="lin" valueType="num">
                                      <p:cBhvr>
                                        <p:cTn id="8" dur="1822" tmFilter="0,0; 0.14,0.36; 0.43,0.73; 0.71,0.91; 1.0,1.0">
                                          <p:stCondLst>
                                            <p:cond delay="0"/>
                                          </p:stCondLst>
                                        </p:cTn>
                                        <p:tgtEl>
                                          <p:spTgt spid="102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02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02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02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026"/>
                                        </p:tgtEl>
                                        <p:attrNameLst>
                                          <p:attrName>ppt_y</p:attrName>
                                        </p:attrNameLst>
                                      </p:cBhvr>
                                      <p:tavLst>
                                        <p:tav tm="0" fmla="#ppt_y-sin(pi*$)/81">
                                          <p:val>
                                            <p:fltVal val="0"/>
                                          </p:val>
                                        </p:tav>
                                        <p:tav tm="100000">
                                          <p:val>
                                            <p:fltVal val="1"/>
                                          </p:val>
                                        </p:tav>
                                      </p:tavLst>
                                    </p:anim>
                                    <p:animScale>
                                      <p:cBhvr>
                                        <p:cTn id="13" dur="26">
                                          <p:stCondLst>
                                            <p:cond delay="650"/>
                                          </p:stCondLst>
                                        </p:cTn>
                                        <p:tgtEl>
                                          <p:spTgt spid="1026"/>
                                        </p:tgtEl>
                                      </p:cBhvr>
                                      <p:to x="100000" y="60000"/>
                                    </p:animScale>
                                    <p:animScale>
                                      <p:cBhvr>
                                        <p:cTn id="14" dur="166" decel="50000">
                                          <p:stCondLst>
                                            <p:cond delay="676"/>
                                          </p:stCondLst>
                                        </p:cTn>
                                        <p:tgtEl>
                                          <p:spTgt spid="1026"/>
                                        </p:tgtEl>
                                      </p:cBhvr>
                                      <p:to x="100000" y="100000"/>
                                    </p:animScale>
                                    <p:animScale>
                                      <p:cBhvr>
                                        <p:cTn id="15" dur="26">
                                          <p:stCondLst>
                                            <p:cond delay="1312"/>
                                          </p:stCondLst>
                                        </p:cTn>
                                        <p:tgtEl>
                                          <p:spTgt spid="1026"/>
                                        </p:tgtEl>
                                      </p:cBhvr>
                                      <p:to x="100000" y="80000"/>
                                    </p:animScale>
                                    <p:animScale>
                                      <p:cBhvr>
                                        <p:cTn id="16" dur="166" decel="50000">
                                          <p:stCondLst>
                                            <p:cond delay="1338"/>
                                          </p:stCondLst>
                                        </p:cTn>
                                        <p:tgtEl>
                                          <p:spTgt spid="1026"/>
                                        </p:tgtEl>
                                      </p:cBhvr>
                                      <p:to x="100000" y="100000"/>
                                    </p:animScale>
                                    <p:animScale>
                                      <p:cBhvr>
                                        <p:cTn id="17" dur="26">
                                          <p:stCondLst>
                                            <p:cond delay="1642"/>
                                          </p:stCondLst>
                                        </p:cTn>
                                        <p:tgtEl>
                                          <p:spTgt spid="1026"/>
                                        </p:tgtEl>
                                      </p:cBhvr>
                                      <p:to x="100000" y="90000"/>
                                    </p:animScale>
                                    <p:animScale>
                                      <p:cBhvr>
                                        <p:cTn id="18" dur="166" decel="50000">
                                          <p:stCondLst>
                                            <p:cond delay="1668"/>
                                          </p:stCondLst>
                                        </p:cTn>
                                        <p:tgtEl>
                                          <p:spTgt spid="1026"/>
                                        </p:tgtEl>
                                      </p:cBhvr>
                                      <p:to x="100000" y="100000"/>
                                    </p:animScale>
                                    <p:animScale>
                                      <p:cBhvr>
                                        <p:cTn id="19" dur="26">
                                          <p:stCondLst>
                                            <p:cond delay="1808"/>
                                          </p:stCondLst>
                                        </p:cTn>
                                        <p:tgtEl>
                                          <p:spTgt spid="1026"/>
                                        </p:tgtEl>
                                      </p:cBhvr>
                                      <p:to x="100000" y="95000"/>
                                    </p:animScale>
                                    <p:animScale>
                                      <p:cBhvr>
                                        <p:cTn id="20" dur="166" decel="50000">
                                          <p:stCondLst>
                                            <p:cond delay="1834"/>
                                          </p:stCondLst>
                                        </p:cTn>
                                        <p:tgtEl>
                                          <p:spTgt spid="102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wipe(down)">
                                      <p:cBhvr>
                                        <p:cTn id="25" dur="580">
                                          <p:stCondLst>
                                            <p:cond delay="0"/>
                                          </p:stCondLst>
                                        </p:cTn>
                                        <p:tgtEl>
                                          <p:spTgt spid="3"/>
                                        </p:tgtEl>
                                      </p:cBhvr>
                                    </p:animEffect>
                                    <p:anim calcmode="lin" valueType="num">
                                      <p:cBhvr>
                                        <p:cTn id="26"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gtEl>
                                      </p:cBhvr>
                                      <p:to x="100000" y="60000"/>
                                    </p:animScale>
                                    <p:animScale>
                                      <p:cBhvr>
                                        <p:cTn id="32" dur="166" decel="50000">
                                          <p:stCondLst>
                                            <p:cond delay="676"/>
                                          </p:stCondLst>
                                        </p:cTn>
                                        <p:tgtEl>
                                          <p:spTgt spid="3"/>
                                        </p:tgtEl>
                                      </p:cBhvr>
                                      <p:to x="100000" y="100000"/>
                                    </p:animScale>
                                    <p:animScale>
                                      <p:cBhvr>
                                        <p:cTn id="33" dur="26">
                                          <p:stCondLst>
                                            <p:cond delay="1312"/>
                                          </p:stCondLst>
                                        </p:cTn>
                                        <p:tgtEl>
                                          <p:spTgt spid="3"/>
                                        </p:tgtEl>
                                      </p:cBhvr>
                                      <p:to x="100000" y="80000"/>
                                    </p:animScale>
                                    <p:animScale>
                                      <p:cBhvr>
                                        <p:cTn id="34" dur="166" decel="50000">
                                          <p:stCondLst>
                                            <p:cond delay="1338"/>
                                          </p:stCondLst>
                                        </p:cTn>
                                        <p:tgtEl>
                                          <p:spTgt spid="3"/>
                                        </p:tgtEl>
                                      </p:cBhvr>
                                      <p:to x="100000" y="100000"/>
                                    </p:animScale>
                                    <p:animScale>
                                      <p:cBhvr>
                                        <p:cTn id="35" dur="26">
                                          <p:stCondLst>
                                            <p:cond delay="1642"/>
                                          </p:stCondLst>
                                        </p:cTn>
                                        <p:tgtEl>
                                          <p:spTgt spid="3"/>
                                        </p:tgtEl>
                                      </p:cBhvr>
                                      <p:to x="100000" y="90000"/>
                                    </p:animScale>
                                    <p:animScale>
                                      <p:cBhvr>
                                        <p:cTn id="36" dur="166" decel="50000">
                                          <p:stCondLst>
                                            <p:cond delay="1668"/>
                                          </p:stCondLst>
                                        </p:cTn>
                                        <p:tgtEl>
                                          <p:spTgt spid="3"/>
                                        </p:tgtEl>
                                      </p:cBhvr>
                                      <p:to x="100000" y="100000"/>
                                    </p:animScale>
                                    <p:animScale>
                                      <p:cBhvr>
                                        <p:cTn id="37" dur="26">
                                          <p:stCondLst>
                                            <p:cond delay="1808"/>
                                          </p:stCondLst>
                                        </p:cTn>
                                        <p:tgtEl>
                                          <p:spTgt spid="3"/>
                                        </p:tgtEl>
                                      </p:cBhvr>
                                      <p:to x="100000" y="95000"/>
                                    </p:animScale>
                                    <p:animScale>
                                      <p:cBhvr>
                                        <p:cTn id="38" dur="166" decel="50000">
                                          <p:stCondLst>
                                            <p:cond delay="1834"/>
                                          </p:stCondLst>
                                        </p:cTn>
                                        <p:tgtEl>
                                          <p:spTgt spid="3"/>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16" presetClass="entr" presetSubtype="21"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Effect transition="in" filter="barn(inVertical)">
                                      <p:cBhvr>
                                        <p:cTn id="43" dur="500"/>
                                        <p:tgtEl>
                                          <p:spTgt spid="6"/>
                                        </p:tgtEl>
                                      </p:cBhvr>
                                    </p:animEffect>
                                  </p:childTnLst>
                                </p:cTn>
                              </p:par>
                            </p:childTnLst>
                          </p:cTn>
                        </p:par>
                      </p:childTnLst>
                    </p:cTn>
                  </p:par>
                  <p:par>
                    <p:cTn id="44" fill="hold">
                      <p:stCondLst>
                        <p:cond delay="indefinite"/>
                      </p:stCondLst>
                      <p:childTnLst>
                        <p:par>
                          <p:cTn id="45" fill="hold">
                            <p:stCondLst>
                              <p:cond delay="0"/>
                            </p:stCondLst>
                            <p:childTnLst>
                              <p:par>
                                <p:cTn id="46" presetID="16" presetClass="entr" presetSubtype="21" fill="hold" grpId="0" nodeType="clickEffect">
                                  <p:stCondLst>
                                    <p:cond delay="0"/>
                                  </p:stCondLst>
                                  <p:childTnLst>
                                    <p:set>
                                      <p:cBhvr>
                                        <p:cTn id="47" dur="1" fill="hold">
                                          <p:stCondLst>
                                            <p:cond delay="0"/>
                                          </p:stCondLst>
                                        </p:cTn>
                                        <p:tgtEl>
                                          <p:spTgt spid="7"/>
                                        </p:tgtEl>
                                        <p:attrNameLst>
                                          <p:attrName>style.visibility</p:attrName>
                                        </p:attrNameLst>
                                      </p:cBhvr>
                                      <p:to>
                                        <p:strVal val="visible"/>
                                      </p:to>
                                    </p:set>
                                    <p:animEffect transition="in" filter="barn(inVertical)">
                                      <p:cBhvr>
                                        <p:cTn id="4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D6E87-C377-3463-615E-DE3B1585D366}"/>
              </a:ext>
            </a:extLst>
          </p:cNvPr>
          <p:cNvSpPr>
            <a:spLocks noGrp="1"/>
          </p:cNvSpPr>
          <p:nvPr>
            <p:ph type="title"/>
          </p:nvPr>
        </p:nvSpPr>
        <p:spPr/>
        <p:txBody>
          <a:bodyPr/>
          <a:lstStyle/>
          <a:p>
            <a:pPr algn="ctr"/>
            <a:r>
              <a:rPr lang="en-GB" u="sng" dirty="0"/>
              <a:t>Poverty and social exclusion</a:t>
            </a:r>
          </a:p>
        </p:txBody>
      </p:sp>
      <p:sp>
        <p:nvSpPr>
          <p:cNvPr id="4" name="TextBox 3">
            <a:extLst>
              <a:ext uri="{FF2B5EF4-FFF2-40B4-BE49-F238E27FC236}">
                <a16:creationId xmlns:a16="http://schemas.microsoft.com/office/drawing/2014/main" id="{D67B87AC-6BDB-7F85-B996-54AC00FE70D0}"/>
              </a:ext>
            </a:extLst>
          </p:cNvPr>
          <p:cNvSpPr txBox="1"/>
          <p:nvPr/>
        </p:nvSpPr>
        <p:spPr>
          <a:xfrm>
            <a:off x="1569720" y="3246120"/>
            <a:ext cx="9403080" cy="3416320"/>
          </a:xfrm>
          <a:prstGeom prst="rect">
            <a:avLst/>
          </a:prstGeom>
          <a:noFill/>
        </p:spPr>
        <p:txBody>
          <a:bodyPr wrap="square" rtlCol="0">
            <a:spAutoFit/>
          </a:bodyPr>
          <a:lstStyle/>
          <a:p>
            <a:r>
              <a:rPr lang="en-GB" dirty="0"/>
              <a:t> The connection between poverty and social exclusion is a subject that’s been a debate among academics for a long time.</a:t>
            </a:r>
          </a:p>
          <a:p>
            <a:endParaRPr lang="en-GB" dirty="0"/>
          </a:p>
          <a:p>
            <a:r>
              <a:rPr lang="en-GB" dirty="0"/>
              <a:t>‘While the concept of social exclusion is a broad and multi-dimensional, that of poverty appears to be more focussed on their deficiency in resources or inability to meet minimum needs’ (Egwea R 2019)</a:t>
            </a:r>
          </a:p>
          <a:p>
            <a:endParaRPr lang="en-GB" dirty="0"/>
          </a:p>
          <a:p>
            <a:r>
              <a:rPr lang="en-GB" dirty="0"/>
              <a:t>“Social exclusion is a complex and multi-dimensional process. It involves the lack or </a:t>
            </a:r>
          </a:p>
          <a:p>
            <a:r>
              <a:rPr lang="en-GB" dirty="0"/>
              <a:t>denial of resources, rights, goods and services, and the inability to participate in the normal relationship and activities, available to the majority of people in society, </a:t>
            </a:r>
            <a:r>
              <a:rPr lang="en-GB" dirty="0" err="1"/>
              <a:t>wether</a:t>
            </a:r>
            <a:r>
              <a:rPr lang="en-GB" dirty="0"/>
              <a:t> in economic, social, cultural or political arenas” (</a:t>
            </a:r>
            <a:r>
              <a:rPr lang="en-GB" dirty="0" err="1"/>
              <a:t>Levitas</a:t>
            </a:r>
            <a:r>
              <a:rPr lang="en-GB" dirty="0"/>
              <a:t> et al 2007, p9)</a:t>
            </a:r>
          </a:p>
          <a:p>
            <a:endParaRPr lang="en-GB" dirty="0"/>
          </a:p>
        </p:txBody>
      </p:sp>
    </p:spTree>
    <p:extLst>
      <p:ext uri="{BB962C8B-B14F-4D97-AF65-F5344CB8AC3E}">
        <p14:creationId xmlns:p14="http://schemas.microsoft.com/office/powerpoint/2010/main" val="29665003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7C85B-D1D8-DA45-F9FC-3DF544C81BF4}"/>
              </a:ext>
            </a:extLst>
          </p:cNvPr>
          <p:cNvSpPr>
            <a:spLocks noGrp="1"/>
          </p:cNvSpPr>
          <p:nvPr>
            <p:ph type="title"/>
          </p:nvPr>
        </p:nvSpPr>
        <p:spPr/>
        <p:txBody>
          <a:bodyPr/>
          <a:lstStyle/>
          <a:p>
            <a:pPr algn="ctr"/>
            <a:r>
              <a:rPr lang="en-GB" u="sng" dirty="0"/>
              <a:t>Poverty</a:t>
            </a:r>
          </a:p>
        </p:txBody>
      </p:sp>
      <p:sp>
        <p:nvSpPr>
          <p:cNvPr id="4" name="TextBox 3">
            <a:extLst>
              <a:ext uri="{FF2B5EF4-FFF2-40B4-BE49-F238E27FC236}">
                <a16:creationId xmlns:a16="http://schemas.microsoft.com/office/drawing/2014/main" id="{303A2805-839E-947A-DFD3-47C5A4DEBC6E}"/>
              </a:ext>
            </a:extLst>
          </p:cNvPr>
          <p:cNvSpPr txBox="1"/>
          <p:nvPr/>
        </p:nvSpPr>
        <p:spPr>
          <a:xfrm>
            <a:off x="651240" y="2305645"/>
            <a:ext cx="9768840" cy="2031325"/>
          </a:xfrm>
          <a:prstGeom prst="rect">
            <a:avLst/>
          </a:prstGeom>
          <a:noFill/>
        </p:spPr>
        <p:txBody>
          <a:bodyPr wrap="square" rtlCol="0">
            <a:spAutoFit/>
          </a:bodyPr>
          <a:lstStyle/>
          <a:p>
            <a:r>
              <a:rPr lang="en-GB" dirty="0"/>
              <a:t>People suffer from poverty when they don’t have enough money for basic needs for example not being able to buy food, or to heat their home or even put a roof over their heads. </a:t>
            </a:r>
          </a:p>
          <a:p>
            <a:endParaRPr lang="en-GB" dirty="0"/>
          </a:p>
          <a:p>
            <a:r>
              <a:rPr lang="en-GB" dirty="0"/>
              <a:t>Poverty is a complex issue. There is no one way of measuring it. A single figure can only show us part of the story, and poverty statistics only ever show a snapshot of a moment in time.</a:t>
            </a:r>
          </a:p>
        </p:txBody>
      </p:sp>
      <p:pic>
        <p:nvPicPr>
          <p:cNvPr id="2052" name="Picture 4" descr="The UK population, ordered by income. The person in the middle is highlighted: this is the median earner. If you earn 60% of what this person earns, you are classed as in poverty.">
            <a:extLst>
              <a:ext uri="{FF2B5EF4-FFF2-40B4-BE49-F238E27FC236}">
                <a16:creationId xmlns:a16="http://schemas.microsoft.com/office/drawing/2014/main" id="{DC947A6D-380A-4B2B-D39B-63327C000E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1360" y="4297680"/>
            <a:ext cx="4983480" cy="256032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514D5FC-3C42-2A46-4016-69D18B927A6E}"/>
              </a:ext>
            </a:extLst>
          </p:cNvPr>
          <p:cNvSpPr txBox="1"/>
          <p:nvPr/>
        </p:nvSpPr>
        <p:spPr>
          <a:xfrm>
            <a:off x="1722120" y="5212080"/>
            <a:ext cx="5135880" cy="1477328"/>
          </a:xfrm>
          <a:prstGeom prst="rect">
            <a:avLst/>
          </a:prstGeom>
          <a:noFill/>
        </p:spPr>
        <p:txBody>
          <a:bodyPr wrap="square" rtlCol="0">
            <a:spAutoFit/>
          </a:bodyPr>
          <a:lstStyle/>
          <a:p>
            <a:r>
              <a:rPr lang="en-GB" dirty="0"/>
              <a:t>The poverty line for the UK is 60% of the median income. The median means the middle earners. If you earn less than 60% of what median earners earn you are classed as in poverty.</a:t>
            </a:r>
          </a:p>
        </p:txBody>
      </p:sp>
      <p:sp>
        <p:nvSpPr>
          <p:cNvPr id="3" name="TextBox 2">
            <a:extLst>
              <a:ext uri="{FF2B5EF4-FFF2-40B4-BE49-F238E27FC236}">
                <a16:creationId xmlns:a16="http://schemas.microsoft.com/office/drawing/2014/main" id="{E13A8510-F0CF-0BF3-23BC-9D0C5DFD594B}"/>
              </a:ext>
            </a:extLst>
          </p:cNvPr>
          <p:cNvSpPr txBox="1"/>
          <p:nvPr/>
        </p:nvSpPr>
        <p:spPr>
          <a:xfrm>
            <a:off x="10420080" y="3928348"/>
            <a:ext cx="2349366" cy="369332"/>
          </a:xfrm>
          <a:prstGeom prst="rect">
            <a:avLst/>
          </a:prstGeom>
          <a:noFill/>
        </p:spPr>
        <p:txBody>
          <a:bodyPr wrap="square" rtlCol="0">
            <a:spAutoFit/>
          </a:bodyPr>
          <a:lstStyle/>
          <a:p>
            <a:r>
              <a:rPr lang="en-GB" dirty="0"/>
              <a:t>(Clark D 2023)</a:t>
            </a:r>
          </a:p>
        </p:txBody>
      </p:sp>
    </p:spTree>
    <p:extLst>
      <p:ext uri="{BB962C8B-B14F-4D97-AF65-F5344CB8AC3E}">
        <p14:creationId xmlns:p14="http://schemas.microsoft.com/office/powerpoint/2010/main" val="404366433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arn(inVertical)">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6" presetClass="entr" presetSubtype="0" fill="hold" nodeType="clickEffect">
                                  <p:stCondLst>
                                    <p:cond delay="0"/>
                                  </p:stCondLst>
                                  <p:childTnLst>
                                    <p:set>
                                      <p:cBhvr>
                                        <p:cTn id="21" dur="1" fill="hold">
                                          <p:stCondLst>
                                            <p:cond delay="0"/>
                                          </p:stCondLst>
                                        </p:cTn>
                                        <p:tgtEl>
                                          <p:spTgt spid="2052"/>
                                        </p:tgtEl>
                                        <p:attrNameLst>
                                          <p:attrName>style.visibility</p:attrName>
                                        </p:attrNameLst>
                                      </p:cBhvr>
                                      <p:to>
                                        <p:strVal val="visible"/>
                                      </p:to>
                                    </p:set>
                                    <p:animEffect transition="in" filter="wipe(down)">
                                      <p:cBhvr>
                                        <p:cTn id="22" dur="580">
                                          <p:stCondLst>
                                            <p:cond delay="0"/>
                                          </p:stCondLst>
                                        </p:cTn>
                                        <p:tgtEl>
                                          <p:spTgt spid="2052"/>
                                        </p:tgtEl>
                                      </p:cBhvr>
                                    </p:animEffect>
                                    <p:anim calcmode="lin" valueType="num">
                                      <p:cBhvr>
                                        <p:cTn id="23" dur="1822" tmFilter="0,0; 0.14,0.36; 0.43,0.73; 0.71,0.91; 1.0,1.0">
                                          <p:stCondLst>
                                            <p:cond delay="0"/>
                                          </p:stCondLst>
                                        </p:cTn>
                                        <p:tgtEl>
                                          <p:spTgt spid="2052"/>
                                        </p:tgtEl>
                                        <p:attrNameLst>
                                          <p:attrName>ppt_x</p:attrName>
                                        </p:attrNameLst>
                                      </p:cBhvr>
                                      <p:tavLst>
                                        <p:tav tm="0">
                                          <p:val>
                                            <p:strVal val="#ppt_x-0.25"/>
                                          </p:val>
                                        </p:tav>
                                        <p:tav tm="100000">
                                          <p:val>
                                            <p:strVal val="#ppt_x"/>
                                          </p:val>
                                        </p:tav>
                                      </p:tavLst>
                                    </p:anim>
                                    <p:anim calcmode="lin" valueType="num">
                                      <p:cBhvr>
                                        <p:cTn id="24" dur="664" tmFilter="0.0,0.0; 0.25,0.07; 0.50,0.2; 0.75,0.467; 1.0,1.0">
                                          <p:stCondLst>
                                            <p:cond delay="0"/>
                                          </p:stCondLst>
                                        </p:cTn>
                                        <p:tgtEl>
                                          <p:spTgt spid="2052"/>
                                        </p:tgtEl>
                                        <p:attrNameLst>
                                          <p:attrName>ppt_y</p:attrName>
                                        </p:attrNameLst>
                                      </p:cBhvr>
                                      <p:tavLst>
                                        <p:tav tm="0" fmla="#ppt_y-sin(pi*$)/3">
                                          <p:val>
                                            <p:fltVal val="0.5"/>
                                          </p:val>
                                        </p:tav>
                                        <p:tav tm="100000">
                                          <p:val>
                                            <p:fltVal val="1"/>
                                          </p:val>
                                        </p:tav>
                                      </p:tavLst>
                                    </p:anim>
                                    <p:anim calcmode="lin" valueType="num">
                                      <p:cBhvr>
                                        <p:cTn id="25" dur="664" tmFilter="0, 0; 0.125,0.2665; 0.25,0.4; 0.375,0.465; 0.5,0.5;  0.625,0.535; 0.75,0.6; 0.875,0.7335; 1,1">
                                          <p:stCondLst>
                                            <p:cond delay="664"/>
                                          </p:stCondLst>
                                        </p:cTn>
                                        <p:tgtEl>
                                          <p:spTgt spid="2052"/>
                                        </p:tgtEl>
                                        <p:attrNameLst>
                                          <p:attrName>ppt_y</p:attrName>
                                        </p:attrNameLst>
                                      </p:cBhvr>
                                      <p:tavLst>
                                        <p:tav tm="0" fmla="#ppt_y-sin(pi*$)/9">
                                          <p:val>
                                            <p:fltVal val="0"/>
                                          </p:val>
                                        </p:tav>
                                        <p:tav tm="100000">
                                          <p:val>
                                            <p:fltVal val="1"/>
                                          </p:val>
                                        </p:tav>
                                      </p:tavLst>
                                    </p:anim>
                                    <p:anim calcmode="lin" valueType="num">
                                      <p:cBhvr>
                                        <p:cTn id="26" dur="332" tmFilter="0, 0; 0.125,0.2665; 0.25,0.4; 0.375,0.465; 0.5,0.5;  0.625,0.535; 0.75,0.6; 0.875,0.7335; 1,1">
                                          <p:stCondLst>
                                            <p:cond delay="1324"/>
                                          </p:stCondLst>
                                        </p:cTn>
                                        <p:tgtEl>
                                          <p:spTgt spid="2052"/>
                                        </p:tgtEl>
                                        <p:attrNameLst>
                                          <p:attrName>ppt_y</p:attrName>
                                        </p:attrNameLst>
                                      </p:cBhvr>
                                      <p:tavLst>
                                        <p:tav tm="0" fmla="#ppt_y-sin(pi*$)/27">
                                          <p:val>
                                            <p:fltVal val="0"/>
                                          </p:val>
                                        </p:tav>
                                        <p:tav tm="100000">
                                          <p:val>
                                            <p:fltVal val="1"/>
                                          </p:val>
                                        </p:tav>
                                      </p:tavLst>
                                    </p:anim>
                                    <p:anim calcmode="lin" valueType="num">
                                      <p:cBhvr>
                                        <p:cTn id="27" dur="164" tmFilter="0, 0; 0.125,0.2665; 0.25,0.4; 0.375,0.465; 0.5,0.5;  0.625,0.535; 0.75,0.6; 0.875,0.7335; 1,1">
                                          <p:stCondLst>
                                            <p:cond delay="1656"/>
                                          </p:stCondLst>
                                        </p:cTn>
                                        <p:tgtEl>
                                          <p:spTgt spid="2052"/>
                                        </p:tgtEl>
                                        <p:attrNameLst>
                                          <p:attrName>ppt_y</p:attrName>
                                        </p:attrNameLst>
                                      </p:cBhvr>
                                      <p:tavLst>
                                        <p:tav tm="0" fmla="#ppt_y-sin(pi*$)/81">
                                          <p:val>
                                            <p:fltVal val="0"/>
                                          </p:val>
                                        </p:tav>
                                        <p:tav tm="100000">
                                          <p:val>
                                            <p:fltVal val="1"/>
                                          </p:val>
                                        </p:tav>
                                      </p:tavLst>
                                    </p:anim>
                                    <p:animScale>
                                      <p:cBhvr>
                                        <p:cTn id="28" dur="26">
                                          <p:stCondLst>
                                            <p:cond delay="650"/>
                                          </p:stCondLst>
                                        </p:cTn>
                                        <p:tgtEl>
                                          <p:spTgt spid="2052"/>
                                        </p:tgtEl>
                                      </p:cBhvr>
                                      <p:to x="100000" y="60000"/>
                                    </p:animScale>
                                    <p:animScale>
                                      <p:cBhvr>
                                        <p:cTn id="29" dur="166" decel="50000">
                                          <p:stCondLst>
                                            <p:cond delay="676"/>
                                          </p:stCondLst>
                                        </p:cTn>
                                        <p:tgtEl>
                                          <p:spTgt spid="2052"/>
                                        </p:tgtEl>
                                      </p:cBhvr>
                                      <p:to x="100000" y="100000"/>
                                    </p:animScale>
                                    <p:animScale>
                                      <p:cBhvr>
                                        <p:cTn id="30" dur="26">
                                          <p:stCondLst>
                                            <p:cond delay="1312"/>
                                          </p:stCondLst>
                                        </p:cTn>
                                        <p:tgtEl>
                                          <p:spTgt spid="2052"/>
                                        </p:tgtEl>
                                      </p:cBhvr>
                                      <p:to x="100000" y="80000"/>
                                    </p:animScale>
                                    <p:animScale>
                                      <p:cBhvr>
                                        <p:cTn id="31" dur="166" decel="50000">
                                          <p:stCondLst>
                                            <p:cond delay="1338"/>
                                          </p:stCondLst>
                                        </p:cTn>
                                        <p:tgtEl>
                                          <p:spTgt spid="2052"/>
                                        </p:tgtEl>
                                      </p:cBhvr>
                                      <p:to x="100000" y="100000"/>
                                    </p:animScale>
                                    <p:animScale>
                                      <p:cBhvr>
                                        <p:cTn id="32" dur="26">
                                          <p:stCondLst>
                                            <p:cond delay="1642"/>
                                          </p:stCondLst>
                                        </p:cTn>
                                        <p:tgtEl>
                                          <p:spTgt spid="2052"/>
                                        </p:tgtEl>
                                      </p:cBhvr>
                                      <p:to x="100000" y="90000"/>
                                    </p:animScale>
                                    <p:animScale>
                                      <p:cBhvr>
                                        <p:cTn id="33" dur="166" decel="50000">
                                          <p:stCondLst>
                                            <p:cond delay="1668"/>
                                          </p:stCondLst>
                                        </p:cTn>
                                        <p:tgtEl>
                                          <p:spTgt spid="2052"/>
                                        </p:tgtEl>
                                      </p:cBhvr>
                                      <p:to x="100000" y="100000"/>
                                    </p:animScale>
                                    <p:animScale>
                                      <p:cBhvr>
                                        <p:cTn id="34" dur="26">
                                          <p:stCondLst>
                                            <p:cond delay="1808"/>
                                          </p:stCondLst>
                                        </p:cTn>
                                        <p:tgtEl>
                                          <p:spTgt spid="2052"/>
                                        </p:tgtEl>
                                      </p:cBhvr>
                                      <p:to x="100000" y="95000"/>
                                    </p:animScale>
                                    <p:animScale>
                                      <p:cBhvr>
                                        <p:cTn id="35" dur="166" decel="50000">
                                          <p:stCondLst>
                                            <p:cond delay="1834"/>
                                          </p:stCondLst>
                                        </p:cTn>
                                        <p:tgtEl>
                                          <p:spTgt spid="2052"/>
                                        </p:tgtEl>
                                      </p:cBhvr>
                                      <p:to x="100000" y="100000"/>
                                    </p:animScale>
                                  </p:childTnLst>
                                </p:cTn>
                              </p:par>
                            </p:childTnLst>
                          </p:cTn>
                        </p:par>
                      </p:childTnLst>
                    </p:cTn>
                  </p:par>
                  <p:par>
                    <p:cTn id="36" fill="hold">
                      <p:stCondLst>
                        <p:cond delay="indefinite"/>
                      </p:stCondLst>
                      <p:childTnLst>
                        <p:par>
                          <p:cTn id="37" fill="hold">
                            <p:stCondLst>
                              <p:cond delay="0"/>
                            </p:stCondLst>
                            <p:childTnLst>
                              <p:par>
                                <p:cTn id="38" presetID="16" presetClass="entr" presetSubtype="21" fill="hold" grpId="0" nodeType="clickEffect">
                                  <p:stCondLst>
                                    <p:cond delay="0"/>
                                  </p:stCondLst>
                                  <p:childTnLst>
                                    <p:set>
                                      <p:cBhvr>
                                        <p:cTn id="39" dur="1" fill="hold">
                                          <p:stCondLst>
                                            <p:cond delay="0"/>
                                          </p:stCondLst>
                                        </p:cTn>
                                        <p:tgtEl>
                                          <p:spTgt spid="3"/>
                                        </p:tgtEl>
                                        <p:attrNameLst>
                                          <p:attrName>style.visibility</p:attrName>
                                        </p:attrNameLst>
                                      </p:cBhvr>
                                      <p:to>
                                        <p:strVal val="visible"/>
                                      </p:to>
                                    </p:set>
                                    <p:animEffect transition="in" filter="barn(inVertical)">
                                      <p:cBhvr>
                                        <p:cTn id="4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5D25430-BE45-CD5B-CFBE-E3ED88C0FD3B}"/>
              </a:ext>
            </a:extLst>
          </p:cNvPr>
          <p:cNvSpPr txBox="1"/>
          <p:nvPr/>
        </p:nvSpPr>
        <p:spPr>
          <a:xfrm>
            <a:off x="846101" y="2632587"/>
            <a:ext cx="5045528" cy="2862322"/>
          </a:xfrm>
          <a:prstGeom prst="rect">
            <a:avLst/>
          </a:prstGeom>
          <a:noFill/>
        </p:spPr>
        <p:txBody>
          <a:bodyPr wrap="square" rtlCol="0">
            <a:spAutoFit/>
          </a:bodyPr>
          <a:lstStyle/>
          <a:p>
            <a:r>
              <a:rPr lang="en-GB" dirty="0">
                <a:solidFill>
                  <a:schemeClr val="bg1"/>
                </a:solidFill>
              </a:rPr>
              <a:t>The United Kingdom (UK) is one of the most developed countries in the world despite this it struggles with a significant degree of poverty. </a:t>
            </a:r>
          </a:p>
          <a:p>
            <a:endParaRPr lang="en-GB" dirty="0">
              <a:solidFill>
                <a:schemeClr val="bg1"/>
              </a:solidFill>
            </a:endParaRPr>
          </a:p>
          <a:p>
            <a:r>
              <a:rPr lang="en-GB" dirty="0">
                <a:solidFill>
                  <a:schemeClr val="bg1"/>
                </a:solidFill>
              </a:rPr>
              <a:t>‘As of 2022, around 11 million people in the UK were living in relative poverty, with that number increasing to14.4 million when housing costs are considered’ (Statista 2022)</a:t>
            </a:r>
          </a:p>
        </p:txBody>
      </p:sp>
      <p:sp>
        <p:nvSpPr>
          <p:cNvPr id="8" name="Wave 7">
            <a:extLst>
              <a:ext uri="{FF2B5EF4-FFF2-40B4-BE49-F238E27FC236}">
                <a16:creationId xmlns:a16="http://schemas.microsoft.com/office/drawing/2014/main" id="{3EA56649-AC9F-7B84-9021-593E2A5848FA}"/>
              </a:ext>
            </a:extLst>
          </p:cNvPr>
          <p:cNvSpPr/>
          <p:nvPr/>
        </p:nvSpPr>
        <p:spPr>
          <a:xfrm>
            <a:off x="846101" y="843677"/>
            <a:ext cx="5045528" cy="1619865"/>
          </a:xfrm>
          <a:prstGeom prst="wav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u="sng" dirty="0"/>
              <a:t>Poverty statistics in the United Kingdom </a:t>
            </a:r>
          </a:p>
        </p:txBody>
      </p:sp>
      <p:pic>
        <p:nvPicPr>
          <p:cNvPr id="1028" name="Picture 4">
            <a:extLst>
              <a:ext uri="{FF2B5EF4-FFF2-40B4-BE49-F238E27FC236}">
                <a16:creationId xmlns:a16="http://schemas.microsoft.com/office/drawing/2014/main" id="{A20069D9-D98F-1654-1C39-BAA5DEF1CD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28063" y="1517197"/>
            <a:ext cx="5045529" cy="434476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E6AFABC-9CB8-87AA-179C-29ECB9A77FF0}"/>
              </a:ext>
            </a:extLst>
          </p:cNvPr>
          <p:cNvSpPr txBox="1"/>
          <p:nvPr/>
        </p:nvSpPr>
        <p:spPr>
          <a:xfrm>
            <a:off x="9160042" y="5861957"/>
            <a:ext cx="2906055" cy="369332"/>
          </a:xfrm>
          <a:prstGeom prst="rect">
            <a:avLst/>
          </a:prstGeom>
          <a:noFill/>
        </p:spPr>
        <p:txBody>
          <a:bodyPr wrap="square" rtlCol="0">
            <a:spAutoFit/>
          </a:bodyPr>
          <a:lstStyle/>
          <a:p>
            <a:r>
              <a:rPr lang="en-GB" dirty="0"/>
              <a:t>(The Right Human 2023)</a:t>
            </a:r>
          </a:p>
        </p:txBody>
      </p:sp>
    </p:spTree>
    <p:extLst>
      <p:ext uri="{BB962C8B-B14F-4D97-AF65-F5344CB8AC3E}">
        <p14:creationId xmlns:p14="http://schemas.microsoft.com/office/powerpoint/2010/main" val="57679756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animEffect transition="in" filter="wipe(down)">
                                      <p:cBhvr>
                                        <p:cTn id="12" dur="580">
                                          <p:stCondLst>
                                            <p:cond delay="0"/>
                                          </p:stCondLst>
                                        </p:cTn>
                                        <p:tgtEl>
                                          <p:spTgt spid="1028"/>
                                        </p:tgtEl>
                                      </p:cBhvr>
                                    </p:animEffect>
                                    <p:anim calcmode="lin" valueType="num">
                                      <p:cBhvr>
                                        <p:cTn id="13" dur="1822" tmFilter="0,0; 0.14,0.36; 0.43,0.73; 0.71,0.91; 1.0,1.0">
                                          <p:stCondLst>
                                            <p:cond delay="0"/>
                                          </p:stCondLst>
                                        </p:cTn>
                                        <p:tgtEl>
                                          <p:spTgt spid="1028"/>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1028"/>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1028"/>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1028"/>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1028"/>
                                        </p:tgtEl>
                                        <p:attrNameLst>
                                          <p:attrName>ppt_y</p:attrName>
                                        </p:attrNameLst>
                                      </p:cBhvr>
                                      <p:tavLst>
                                        <p:tav tm="0" fmla="#ppt_y-sin(pi*$)/81">
                                          <p:val>
                                            <p:fltVal val="0"/>
                                          </p:val>
                                        </p:tav>
                                        <p:tav tm="100000">
                                          <p:val>
                                            <p:fltVal val="1"/>
                                          </p:val>
                                        </p:tav>
                                      </p:tavLst>
                                    </p:anim>
                                    <p:animScale>
                                      <p:cBhvr>
                                        <p:cTn id="18" dur="26">
                                          <p:stCondLst>
                                            <p:cond delay="650"/>
                                          </p:stCondLst>
                                        </p:cTn>
                                        <p:tgtEl>
                                          <p:spTgt spid="1028"/>
                                        </p:tgtEl>
                                      </p:cBhvr>
                                      <p:to x="100000" y="60000"/>
                                    </p:animScale>
                                    <p:animScale>
                                      <p:cBhvr>
                                        <p:cTn id="19" dur="166" decel="50000">
                                          <p:stCondLst>
                                            <p:cond delay="676"/>
                                          </p:stCondLst>
                                        </p:cTn>
                                        <p:tgtEl>
                                          <p:spTgt spid="1028"/>
                                        </p:tgtEl>
                                      </p:cBhvr>
                                      <p:to x="100000" y="100000"/>
                                    </p:animScale>
                                    <p:animScale>
                                      <p:cBhvr>
                                        <p:cTn id="20" dur="26">
                                          <p:stCondLst>
                                            <p:cond delay="1312"/>
                                          </p:stCondLst>
                                        </p:cTn>
                                        <p:tgtEl>
                                          <p:spTgt spid="1028"/>
                                        </p:tgtEl>
                                      </p:cBhvr>
                                      <p:to x="100000" y="80000"/>
                                    </p:animScale>
                                    <p:animScale>
                                      <p:cBhvr>
                                        <p:cTn id="21" dur="166" decel="50000">
                                          <p:stCondLst>
                                            <p:cond delay="1338"/>
                                          </p:stCondLst>
                                        </p:cTn>
                                        <p:tgtEl>
                                          <p:spTgt spid="1028"/>
                                        </p:tgtEl>
                                      </p:cBhvr>
                                      <p:to x="100000" y="100000"/>
                                    </p:animScale>
                                    <p:animScale>
                                      <p:cBhvr>
                                        <p:cTn id="22" dur="26">
                                          <p:stCondLst>
                                            <p:cond delay="1642"/>
                                          </p:stCondLst>
                                        </p:cTn>
                                        <p:tgtEl>
                                          <p:spTgt spid="1028"/>
                                        </p:tgtEl>
                                      </p:cBhvr>
                                      <p:to x="100000" y="90000"/>
                                    </p:animScale>
                                    <p:animScale>
                                      <p:cBhvr>
                                        <p:cTn id="23" dur="166" decel="50000">
                                          <p:stCondLst>
                                            <p:cond delay="1668"/>
                                          </p:stCondLst>
                                        </p:cTn>
                                        <p:tgtEl>
                                          <p:spTgt spid="1028"/>
                                        </p:tgtEl>
                                      </p:cBhvr>
                                      <p:to x="100000" y="100000"/>
                                    </p:animScale>
                                    <p:animScale>
                                      <p:cBhvr>
                                        <p:cTn id="24" dur="26">
                                          <p:stCondLst>
                                            <p:cond delay="1808"/>
                                          </p:stCondLst>
                                        </p:cTn>
                                        <p:tgtEl>
                                          <p:spTgt spid="1028"/>
                                        </p:tgtEl>
                                      </p:cBhvr>
                                      <p:to x="100000" y="95000"/>
                                    </p:animScale>
                                    <p:animScale>
                                      <p:cBhvr>
                                        <p:cTn id="25" dur="166" decel="50000">
                                          <p:stCondLst>
                                            <p:cond delay="1834"/>
                                          </p:stCondLst>
                                        </p:cTn>
                                        <p:tgtEl>
                                          <p:spTgt spid="1028"/>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2"/>
                                        </p:tgtEl>
                                        <p:attrNameLst>
                                          <p:attrName>style.visibility</p:attrName>
                                        </p:attrNameLst>
                                      </p:cBhvr>
                                      <p:to>
                                        <p:strVal val="visible"/>
                                      </p:to>
                                    </p:set>
                                    <p:animEffect transition="in" filter="barn(inVertical)">
                                      <p:cBhvr>
                                        <p:cTn id="30" dur="500"/>
                                        <p:tgtEl>
                                          <p:spTgt spid="2"/>
                                        </p:tgtEl>
                                      </p:cBhvr>
                                    </p:animEffect>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barn(inVertical)">
                                      <p:cBhvr>
                                        <p:cTn id="3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animBg="1"/>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41C31AF-C8EA-2711-F0D3-E1BF2085820F}"/>
              </a:ext>
            </a:extLst>
          </p:cNvPr>
          <p:cNvSpPr txBox="1"/>
          <p:nvPr/>
        </p:nvSpPr>
        <p:spPr>
          <a:xfrm>
            <a:off x="834189" y="1187115"/>
            <a:ext cx="9496927" cy="1200329"/>
          </a:xfrm>
          <a:prstGeom prst="rect">
            <a:avLst/>
          </a:prstGeom>
          <a:noFill/>
        </p:spPr>
        <p:txBody>
          <a:bodyPr wrap="square" rtlCol="0">
            <a:spAutoFit/>
          </a:bodyPr>
          <a:lstStyle/>
          <a:p>
            <a:endParaRPr lang="en-GB" dirty="0">
              <a:solidFill>
                <a:schemeClr val="bg1"/>
              </a:solidFill>
            </a:endParaRPr>
          </a:p>
          <a:p>
            <a:r>
              <a:rPr lang="en-GB" dirty="0">
                <a:solidFill>
                  <a:schemeClr val="bg1"/>
                </a:solidFill>
              </a:rPr>
              <a:t> </a:t>
            </a:r>
          </a:p>
          <a:p>
            <a:endParaRPr lang="en-GB" dirty="0">
              <a:solidFill>
                <a:schemeClr val="bg1"/>
              </a:solidFill>
            </a:endParaRPr>
          </a:p>
          <a:p>
            <a:endParaRPr lang="en-GB" dirty="0">
              <a:solidFill>
                <a:schemeClr val="bg1"/>
              </a:solidFill>
            </a:endParaRPr>
          </a:p>
        </p:txBody>
      </p:sp>
      <p:pic>
        <p:nvPicPr>
          <p:cNvPr id="1026" name="Picture 2" descr="worker life exploitation political cartoon">
            <a:extLst>
              <a:ext uri="{FF2B5EF4-FFF2-40B4-BE49-F238E27FC236}">
                <a16:creationId xmlns:a16="http://schemas.microsoft.com/office/drawing/2014/main" id="{47A45772-C8B4-5BB7-BCA0-58244AE36F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1264" y="4058653"/>
            <a:ext cx="4467726" cy="233412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1951CBB-57AF-A7C7-EE20-43C9D7DDDB95}"/>
              </a:ext>
            </a:extLst>
          </p:cNvPr>
          <p:cNvSpPr txBox="1"/>
          <p:nvPr/>
        </p:nvSpPr>
        <p:spPr>
          <a:xfrm>
            <a:off x="5061285" y="5867036"/>
            <a:ext cx="3104147" cy="369332"/>
          </a:xfrm>
          <a:prstGeom prst="rect">
            <a:avLst/>
          </a:prstGeom>
          <a:noFill/>
        </p:spPr>
        <p:txBody>
          <a:bodyPr wrap="square" rtlCol="0">
            <a:spAutoFit/>
          </a:bodyPr>
          <a:lstStyle/>
          <a:p>
            <a:r>
              <a:rPr lang="en-GB" dirty="0">
                <a:solidFill>
                  <a:schemeClr val="bg1"/>
                </a:solidFill>
              </a:rPr>
              <a:t>(Simply Sociology 2023)</a:t>
            </a:r>
          </a:p>
        </p:txBody>
      </p:sp>
      <p:sp>
        <p:nvSpPr>
          <p:cNvPr id="5" name="TextBox 4">
            <a:extLst>
              <a:ext uri="{FF2B5EF4-FFF2-40B4-BE49-F238E27FC236}">
                <a16:creationId xmlns:a16="http://schemas.microsoft.com/office/drawing/2014/main" id="{51554D7D-B37D-D08E-1408-470353E9F692}"/>
              </a:ext>
            </a:extLst>
          </p:cNvPr>
          <p:cNvSpPr txBox="1"/>
          <p:nvPr/>
        </p:nvSpPr>
        <p:spPr>
          <a:xfrm>
            <a:off x="5274469" y="1443841"/>
            <a:ext cx="5781925" cy="3970318"/>
          </a:xfrm>
          <a:prstGeom prst="rect">
            <a:avLst/>
          </a:prstGeom>
          <a:noFill/>
        </p:spPr>
        <p:txBody>
          <a:bodyPr wrap="square" rtlCol="0">
            <a:spAutoFit/>
          </a:bodyPr>
          <a:lstStyle/>
          <a:p>
            <a:r>
              <a:rPr lang="en-GB" b="0" i="0" dirty="0">
                <a:solidFill>
                  <a:schemeClr val="bg1"/>
                </a:solidFill>
                <a:effectLst/>
                <a:latin typeface="open sans" panose="020F0502020204030204" pitchFamily="34" charset="0"/>
              </a:rPr>
              <a:t>‘Marxist Theory maintains that poverty, like wealth, is an inevitable consequence of a capitalist society. Marxists argue that poverty benefits the ruling class, as it ensures that there is always a workforce willing to accept low wages’ (Trumpeter A 2018)</a:t>
            </a:r>
          </a:p>
          <a:p>
            <a:endParaRPr lang="en-GB" dirty="0">
              <a:solidFill>
                <a:schemeClr val="bg1"/>
              </a:solidFill>
              <a:latin typeface="open sans" panose="020F0502020204030204" pitchFamily="34" charset="0"/>
            </a:endParaRPr>
          </a:p>
          <a:p>
            <a:endParaRPr lang="en-GB" dirty="0">
              <a:solidFill>
                <a:schemeClr val="bg1"/>
              </a:solidFill>
              <a:latin typeface="open sans" panose="020F0502020204030204" pitchFamily="34" charset="0"/>
            </a:endParaRPr>
          </a:p>
          <a:p>
            <a:r>
              <a:rPr lang="en-GB" dirty="0">
                <a:solidFill>
                  <a:schemeClr val="bg1"/>
                </a:solidFill>
                <a:latin typeface="open sans" panose="020F0502020204030204" pitchFamily="34" charset="0"/>
              </a:rPr>
              <a:t>‘The bourgeoisies benefit from the existence of poverty’ (Trumpeter A 2018)</a:t>
            </a:r>
          </a:p>
          <a:p>
            <a:endParaRPr lang="en-GB" dirty="0">
              <a:solidFill>
                <a:schemeClr val="bg1"/>
              </a:solidFill>
              <a:latin typeface="open sans" panose="020F0502020204030204" pitchFamily="34" charset="0"/>
            </a:endParaRPr>
          </a:p>
          <a:p>
            <a:r>
              <a:rPr lang="en-GB" dirty="0">
                <a:solidFill>
                  <a:schemeClr val="bg1"/>
                </a:solidFill>
                <a:latin typeface="open sans" panose="020F0502020204030204" pitchFamily="34" charset="0"/>
              </a:rPr>
              <a:t>The </a:t>
            </a:r>
            <a:r>
              <a:rPr lang="en-GB" dirty="0" err="1">
                <a:solidFill>
                  <a:schemeClr val="bg1"/>
                </a:solidFill>
                <a:latin typeface="open sans" panose="020F0502020204030204" pitchFamily="34" charset="0"/>
              </a:rPr>
              <a:t>Marxisit</a:t>
            </a:r>
            <a:r>
              <a:rPr lang="en-GB" dirty="0">
                <a:solidFill>
                  <a:schemeClr val="bg1"/>
                </a:solidFill>
                <a:latin typeface="open sans" panose="020F0502020204030204" pitchFamily="34" charset="0"/>
              </a:rPr>
              <a:t> theorize that poverty and inequality are functional element of the capitalist mode of production (Peet R 2010) </a:t>
            </a:r>
          </a:p>
          <a:p>
            <a:endParaRPr lang="en-GB" dirty="0">
              <a:solidFill>
                <a:schemeClr val="bg1"/>
              </a:solidFill>
              <a:latin typeface="open sans" panose="020F0502020204030204" pitchFamily="34" charset="0"/>
            </a:endParaRPr>
          </a:p>
        </p:txBody>
      </p:sp>
      <p:sp>
        <p:nvSpPr>
          <p:cNvPr id="6" name="Rectangle 5">
            <a:extLst>
              <a:ext uri="{FF2B5EF4-FFF2-40B4-BE49-F238E27FC236}">
                <a16:creationId xmlns:a16="http://schemas.microsoft.com/office/drawing/2014/main" id="{356BE44C-F5C4-25A8-8F2A-660A839E7A93}"/>
              </a:ext>
            </a:extLst>
          </p:cNvPr>
          <p:cNvSpPr/>
          <p:nvPr/>
        </p:nvSpPr>
        <p:spPr>
          <a:xfrm>
            <a:off x="376097" y="1094782"/>
            <a:ext cx="4173094" cy="2585323"/>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5400" b="1" dirty="0">
                <a:ln/>
                <a:solidFill>
                  <a:schemeClr val="accent4"/>
                </a:solidFill>
              </a:rPr>
              <a:t>Marxism and poverty</a:t>
            </a:r>
            <a:endParaRPr lang="en-GB" sz="5400" b="1" cap="none" spc="0" dirty="0">
              <a:ln/>
              <a:solidFill>
                <a:schemeClr val="accent4"/>
              </a:solidFill>
              <a:effectLst/>
            </a:endParaRPr>
          </a:p>
        </p:txBody>
      </p:sp>
    </p:spTree>
    <p:extLst>
      <p:ext uri="{BB962C8B-B14F-4D97-AF65-F5344CB8AC3E}">
        <p14:creationId xmlns:p14="http://schemas.microsoft.com/office/powerpoint/2010/main" val="281112172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wipe(down)">
                                      <p:cBhvr>
                                        <p:cTn id="12" dur="580">
                                          <p:stCondLst>
                                            <p:cond delay="0"/>
                                          </p:stCondLst>
                                        </p:cTn>
                                        <p:tgtEl>
                                          <p:spTgt spid="1026"/>
                                        </p:tgtEl>
                                      </p:cBhvr>
                                    </p:animEffect>
                                    <p:anim calcmode="lin" valueType="num">
                                      <p:cBhvr>
                                        <p:cTn id="13" dur="1822" tmFilter="0,0; 0.14,0.36; 0.43,0.73; 0.71,0.91; 1.0,1.0">
                                          <p:stCondLst>
                                            <p:cond delay="0"/>
                                          </p:stCondLst>
                                        </p:cTn>
                                        <p:tgtEl>
                                          <p:spTgt spid="1026"/>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1026"/>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1026"/>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1026"/>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1026"/>
                                        </p:tgtEl>
                                        <p:attrNameLst>
                                          <p:attrName>ppt_y</p:attrName>
                                        </p:attrNameLst>
                                      </p:cBhvr>
                                      <p:tavLst>
                                        <p:tav tm="0" fmla="#ppt_y-sin(pi*$)/81">
                                          <p:val>
                                            <p:fltVal val="0"/>
                                          </p:val>
                                        </p:tav>
                                        <p:tav tm="100000">
                                          <p:val>
                                            <p:fltVal val="1"/>
                                          </p:val>
                                        </p:tav>
                                      </p:tavLst>
                                    </p:anim>
                                    <p:animScale>
                                      <p:cBhvr>
                                        <p:cTn id="18" dur="26">
                                          <p:stCondLst>
                                            <p:cond delay="650"/>
                                          </p:stCondLst>
                                        </p:cTn>
                                        <p:tgtEl>
                                          <p:spTgt spid="1026"/>
                                        </p:tgtEl>
                                      </p:cBhvr>
                                      <p:to x="100000" y="60000"/>
                                    </p:animScale>
                                    <p:animScale>
                                      <p:cBhvr>
                                        <p:cTn id="19" dur="166" decel="50000">
                                          <p:stCondLst>
                                            <p:cond delay="676"/>
                                          </p:stCondLst>
                                        </p:cTn>
                                        <p:tgtEl>
                                          <p:spTgt spid="1026"/>
                                        </p:tgtEl>
                                      </p:cBhvr>
                                      <p:to x="100000" y="100000"/>
                                    </p:animScale>
                                    <p:animScale>
                                      <p:cBhvr>
                                        <p:cTn id="20" dur="26">
                                          <p:stCondLst>
                                            <p:cond delay="1312"/>
                                          </p:stCondLst>
                                        </p:cTn>
                                        <p:tgtEl>
                                          <p:spTgt spid="1026"/>
                                        </p:tgtEl>
                                      </p:cBhvr>
                                      <p:to x="100000" y="80000"/>
                                    </p:animScale>
                                    <p:animScale>
                                      <p:cBhvr>
                                        <p:cTn id="21" dur="166" decel="50000">
                                          <p:stCondLst>
                                            <p:cond delay="1338"/>
                                          </p:stCondLst>
                                        </p:cTn>
                                        <p:tgtEl>
                                          <p:spTgt spid="1026"/>
                                        </p:tgtEl>
                                      </p:cBhvr>
                                      <p:to x="100000" y="100000"/>
                                    </p:animScale>
                                    <p:animScale>
                                      <p:cBhvr>
                                        <p:cTn id="22" dur="26">
                                          <p:stCondLst>
                                            <p:cond delay="1642"/>
                                          </p:stCondLst>
                                        </p:cTn>
                                        <p:tgtEl>
                                          <p:spTgt spid="1026"/>
                                        </p:tgtEl>
                                      </p:cBhvr>
                                      <p:to x="100000" y="90000"/>
                                    </p:animScale>
                                    <p:animScale>
                                      <p:cBhvr>
                                        <p:cTn id="23" dur="166" decel="50000">
                                          <p:stCondLst>
                                            <p:cond delay="1668"/>
                                          </p:stCondLst>
                                        </p:cTn>
                                        <p:tgtEl>
                                          <p:spTgt spid="1026"/>
                                        </p:tgtEl>
                                      </p:cBhvr>
                                      <p:to x="100000" y="100000"/>
                                    </p:animScale>
                                    <p:animScale>
                                      <p:cBhvr>
                                        <p:cTn id="24" dur="26">
                                          <p:stCondLst>
                                            <p:cond delay="1808"/>
                                          </p:stCondLst>
                                        </p:cTn>
                                        <p:tgtEl>
                                          <p:spTgt spid="1026"/>
                                        </p:tgtEl>
                                      </p:cBhvr>
                                      <p:to x="100000" y="95000"/>
                                    </p:animScale>
                                    <p:animScale>
                                      <p:cBhvr>
                                        <p:cTn id="25" dur="166" decel="50000">
                                          <p:stCondLst>
                                            <p:cond delay="1834"/>
                                          </p:stCondLst>
                                        </p:cTn>
                                        <p:tgtEl>
                                          <p:spTgt spid="1026"/>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2"/>
                                        </p:tgtEl>
                                        <p:attrNameLst>
                                          <p:attrName>style.visibility</p:attrName>
                                        </p:attrNameLst>
                                      </p:cBhvr>
                                      <p:to>
                                        <p:strVal val="visible"/>
                                      </p:to>
                                    </p:set>
                                    <p:animEffect transition="in" filter="barn(inVertical)">
                                      <p:cBhvr>
                                        <p:cTn id="30" dur="500"/>
                                        <p:tgtEl>
                                          <p:spTgt spid="2"/>
                                        </p:tgtEl>
                                      </p:cBhvr>
                                    </p:animEffect>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barn(inVertical)">
                                      <p:cBhvr>
                                        <p:cTn id="3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EDB382E-9FFE-1E94-66A5-598086EC1012}"/>
              </a:ext>
            </a:extLst>
          </p:cNvPr>
          <p:cNvSpPr txBox="1"/>
          <p:nvPr/>
        </p:nvSpPr>
        <p:spPr>
          <a:xfrm>
            <a:off x="833438" y="628649"/>
            <a:ext cx="8901113" cy="584775"/>
          </a:xfrm>
          <a:prstGeom prst="rect">
            <a:avLst/>
          </a:prstGeom>
          <a:noFill/>
        </p:spPr>
        <p:txBody>
          <a:bodyPr wrap="square" rtlCol="0">
            <a:spAutoFit/>
          </a:bodyPr>
          <a:lstStyle/>
          <a:p>
            <a:pPr algn="ctr"/>
            <a:r>
              <a:rPr lang="en-GB" sz="3200" u="sng" dirty="0"/>
              <a:t>Social justice: Transforming lives</a:t>
            </a:r>
          </a:p>
        </p:txBody>
      </p:sp>
      <p:sp>
        <p:nvSpPr>
          <p:cNvPr id="6" name="TextBox 5">
            <a:extLst>
              <a:ext uri="{FF2B5EF4-FFF2-40B4-BE49-F238E27FC236}">
                <a16:creationId xmlns:a16="http://schemas.microsoft.com/office/drawing/2014/main" id="{FA090E4D-3F64-7B98-1F7F-791019AB2F03}"/>
              </a:ext>
            </a:extLst>
          </p:cNvPr>
          <p:cNvSpPr txBox="1"/>
          <p:nvPr/>
        </p:nvSpPr>
        <p:spPr>
          <a:xfrm>
            <a:off x="1346201" y="1951672"/>
            <a:ext cx="8686800" cy="1477328"/>
          </a:xfrm>
          <a:prstGeom prst="rect">
            <a:avLst/>
          </a:prstGeom>
          <a:noFill/>
        </p:spPr>
        <p:txBody>
          <a:bodyPr wrap="square" rtlCol="0">
            <a:spAutoFit/>
          </a:bodyPr>
          <a:lstStyle/>
          <a:p>
            <a:r>
              <a:rPr lang="en-GB" dirty="0"/>
              <a:t>Social justice: transforming lives was published in March 2012 and explains the government's plans for giving families and individuals facing numerous difficulties the support they need to turn their lives around.</a:t>
            </a:r>
          </a:p>
          <a:p>
            <a:endParaRPr lang="en-GB" dirty="0"/>
          </a:p>
          <a:p>
            <a:r>
              <a:rPr lang="en-GB" dirty="0"/>
              <a:t> </a:t>
            </a:r>
          </a:p>
        </p:txBody>
      </p:sp>
      <p:pic>
        <p:nvPicPr>
          <p:cNvPr id="1026" name="Picture 2" descr="Newly published studies shine light on child poverty and social injustice">
            <a:extLst>
              <a:ext uri="{FF2B5EF4-FFF2-40B4-BE49-F238E27FC236}">
                <a16:creationId xmlns:a16="http://schemas.microsoft.com/office/drawing/2014/main" id="{A9E7FD0E-EDAA-0880-5A4F-665A1D9C19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100" y="3429000"/>
            <a:ext cx="4914900" cy="295275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7186919-5D2B-34DD-6DF2-C961ABC8A82F}"/>
              </a:ext>
            </a:extLst>
          </p:cNvPr>
          <p:cNvSpPr txBox="1"/>
          <p:nvPr/>
        </p:nvSpPr>
        <p:spPr>
          <a:xfrm>
            <a:off x="5346700" y="5886966"/>
            <a:ext cx="4152900" cy="369332"/>
          </a:xfrm>
          <a:prstGeom prst="rect">
            <a:avLst/>
          </a:prstGeom>
          <a:noFill/>
        </p:spPr>
        <p:txBody>
          <a:bodyPr wrap="square" rtlCol="0">
            <a:spAutoFit/>
          </a:bodyPr>
          <a:lstStyle/>
          <a:p>
            <a:r>
              <a:rPr lang="en-GB" dirty="0">
                <a:solidFill>
                  <a:schemeClr val="bg1"/>
                </a:solidFill>
              </a:rPr>
              <a:t>(Britt B 2019)</a:t>
            </a:r>
          </a:p>
        </p:txBody>
      </p:sp>
    </p:spTree>
    <p:extLst>
      <p:ext uri="{BB962C8B-B14F-4D97-AF65-F5344CB8AC3E}">
        <p14:creationId xmlns:p14="http://schemas.microsoft.com/office/powerpoint/2010/main" val="169872146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wipe(down)">
                                      <p:cBhvr>
                                        <p:cTn id="12" dur="580">
                                          <p:stCondLst>
                                            <p:cond delay="0"/>
                                          </p:stCondLst>
                                        </p:cTn>
                                        <p:tgtEl>
                                          <p:spTgt spid="1026"/>
                                        </p:tgtEl>
                                      </p:cBhvr>
                                    </p:animEffect>
                                    <p:anim calcmode="lin" valueType="num">
                                      <p:cBhvr>
                                        <p:cTn id="13" dur="1822" tmFilter="0,0; 0.14,0.36; 0.43,0.73; 0.71,0.91; 1.0,1.0">
                                          <p:stCondLst>
                                            <p:cond delay="0"/>
                                          </p:stCondLst>
                                        </p:cTn>
                                        <p:tgtEl>
                                          <p:spTgt spid="1026"/>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1026"/>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1026"/>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1026"/>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1026"/>
                                        </p:tgtEl>
                                        <p:attrNameLst>
                                          <p:attrName>ppt_y</p:attrName>
                                        </p:attrNameLst>
                                      </p:cBhvr>
                                      <p:tavLst>
                                        <p:tav tm="0" fmla="#ppt_y-sin(pi*$)/81">
                                          <p:val>
                                            <p:fltVal val="0"/>
                                          </p:val>
                                        </p:tav>
                                        <p:tav tm="100000">
                                          <p:val>
                                            <p:fltVal val="1"/>
                                          </p:val>
                                        </p:tav>
                                      </p:tavLst>
                                    </p:anim>
                                    <p:animScale>
                                      <p:cBhvr>
                                        <p:cTn id="18" dur="26">
                                          <p:stCondLst>
                                            <p:cond delay="650"/>
                                          </p:stCondLst>
                                        </p:cTn>
                                        <p:tgtEl>
                                          <p:spTgt spid="1026"/>
                                        </p:tgtEl>
                                      </p:cBhvr>
                                      <p:to x="100000" y="60000"/>
                                    </p:animScale>
                                    <p:animScale>
                                      <p:cBhvr>
                                        <p:cTn id="19" dur="166" decel="50000">
                                          <p:stCondLst>
                                            <p:cond delay="676"/>
                                          </p:stCondLst>
                                        </p:cTn>
                                        <p:tgtEl>
                                          <p:spTgt spid="1026"/>
                                        </p:tgtEl>
                                      </p:cBhvr>
                                      <p:to x="100000" y="100000"/>
                                    </p:animScale>
                                    <p:animScale>
                                      <p:cBhvr>
                                        <p:cTn id="20" dur="26">
                                          <p:stCondLst>
                                            <p:cond delay="1312"/>
                                          </p:stCondLst>
                                        </p:cTn>
                                        <p:tgtEl>
                                          <p:spTgt spid="1026"/>
                                        </p:tgtEl>
                                      </p:cBhvr>
                                      <p:to x="100000" y="80000"/>
                                    </p:animScale>
                                    <p:animScale>
                                      <p:cBhvr>
                                        <p:cTn id="21" dur="166" decel="50000">
                                          <p:stCondLst>
                                            <p:cond delay="1338"/>
                                          </p:stCondLst>
                                        </p:cTn>
                                        <p:tgtEl>
                                          <p:spTgt spid="1026"/>
                                        </p:tgtEl>
                                      </p:cBhvr>
                                      <p:to x="100000" y="100000"/>
                                    </p:animScale>
                                    <p:animScale>
                                      <p:cBhvr>
                                        <p:cTn id="22" dur="26">
                                          <p:stCondLst>
                                            <p:cond delay="1642"/>
                                          </p:stCondLst>
                                        </p:cTn>
                                        <p:tgtEl>
                                          <p:spTgt spid="1026"/>
                                        </p:tgtEl>
                                      </p:cBhvr>
                                      <p:to x="100000" y="90000"/>
                                    </p:animScale>
                                    <p:animScale>
                                      <p:cBhvr>
                                        <p:cTn id="23" dur="166" decel="50000">
                                          <p:stCondLst>
                                            <p:cond delay="1668"/>
                                          </p:stCondLst>
                                        </p:cTn>
                                        <p:tgtEl>
                                          <p:spTgt spid="1026"/>
                                        </p:tgtEl>
                                      </p:cBhvr>
                                      <p:to x="100000" y="100000"/>
                                    </p:animScale>
                                    <p:animScale>
                                      <p:cBhvr>
                                        <p:cTn id="24" dur="26">
                                          <p:stCondLst>
                                            <p:cond delay="1808"/>
                                          </p:stCondLst>
                                        </p:cTn>
                                        <p:tgtEl>
                                          <p:spTgt spid="1026"/>
                                        </p:tgtEl>
                                      </p:cBhvr>
                                      <p:to x="100000" y="95000"/>
                                    </p:animScale>
                                    <p:animScale>
                                      <p:cBhvr>
                                        <p:cTn id="25" dur="166" decel="50000">
                                          <p:stCondLst>
                                            <p:cond delay="1834"/>
                                          </p:stCondLst>
                                        </p:cTn>
                                        <p:tgtEl>
                                          <p:spTgt spid="1026"/>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barn(inVertical)">
                                      <p:cBhvr>
                                        <p:cTn id="30" dur="500"/>
                                        <p:tgtEl>
                                          <p:spTgt spid="7"/>
                                        </p:tgtEl>
                                      </p:cBhvr>
                                    </p:animEffect>
                                  </p:childTnLst>
                                </p:cTn>
                              </p:par>
                            </p:childTnLst>
                          </p:cTn>
                        </p:par>
                      </p:childTnLst>
                    </p:cTn>
                  </p:par>
                  <p:par>
                    <p:cTn id="31" fill="hold">
                      <p:stCondLst>
                        <p:cond delay="indefinite"/>
                      </p:stCondLst>
                      <p:childTnLst>
                        <p:par>
                          <p:cTn id="32" fill="hold">
                            <p:stCondLst>
                              <p:cond delay="0"/>
                            </p:stCondLst>
                            <p:childTnLst>
                              <p:par>
                                <p:cTn id="33" presetID="16" presetClass="entr" presetSubtype="21"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barn(inVertical)">
                                      <p:cBhvr>
                                        <p:cTn id="3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ECE8851-DA8A-653F-BEE1-B6BC5B5EA910}"/>
              </a:ext>
            </a:extLst>
          </p:cNvPr>
          <p:cNvSpPr txBox="1"/>
          <p:nvPr/>
        </p:nvSpPr>
        <p:spPr>
          <a:xfrm>
            <a:off x="1157288" y="1257300"/>
            <a:ext cx="9015412" cy="1077218"/>
          </a:xfrm>
          <a:prstGeom prst="rect">
            <a:avLst/>
          </a:prstGeom>
          <a:noFill/>
        </p:spPr>
        <p:txBody>
          <a:bodyPr wrap="square" rtlCol="0">
            <a:spAutoFit/>
          </a:bodyPr>
          <a:lstStyle/>
          <a:p>
            <a:r>
              <a:rPr lang="en-GB" sz="2800" u="sng" dirty="0">
                <a:solidFill>
                  <a:schemeClr val="bg1"/>
                </a:solidFill>
              </a:rPr>
              <a:t>Conclusion</a:t>
            </a:r>
            <a:r>
              <a:rPr lang="en-GB" dirty="0">
                <a:solidFill>
                  <a:schemeClr val="bg1"/>
                </a:solidFill>
              </a:rPr>
              <a:t> </a:t>
            </a:r>
          </a:p>
          <a:p>
            <a:endParaRPr lang="en-GB" dirty="0">
              <a:solidFill>
                <a:schemeClr val="bg1"/>
              </a:solidFill>
            </a:endParaRPr>
          </a:p>
          <a:p>
            <a:endParaRPr lang="en-GB" dirty="0">
              <a:solidFill>
                <a:schemeClr val="bg1"/>
              </a:solidFill>
            </a:endParaRPr>
          </a:p>
        </p:txBody>
      </p:sp>
      <p:sp>
        <p:nvSpPr>
          <p:cNvPr id="2" name="TextBox 1">
            <a:extLst>
              <a:ext uri="{FF2B5EF4-FFF2-40B4-BE49-F238E27FC236}">
                <a16:creationId xmlns:a16="http://schemas.microsoft.com/office/drawing/2014/main" id="{A7400DB7-C02B-2821-0D70-16EA2D8C3E24}"/>
              </a:ext>
            </a:extLst>
          </p:cNvPr>
          <p:cNvSpPr txBox="1"/>
          <p:nvPr/>
        </p:nvSpPr>
        <p:spPr>
          <a:xfrm>
            <a:off x="1270000" y="2184400"/>
            <a:ext cx="9398000" cy="2308324"/>
          </a:xfrm>
          <a:prstGeom prst="rect">
            <a:avLst/>
          </a:prstGeom>
          <a:noFill/>
        </p:spPr>
        <p:txBody>
          <a:bodyPr wrap="square" rtlCol="0">
            <a:spAutoFit/>
          </a:bodyPr>
          <a:lstStyle/>
          <a:p>
            <a:r>
              <a:rPr lang="en-GB" dirty="0">
                <a:solidFill>
                  <a:schemeClr val="bg1"/>
                </a:solidFill>
              </a:rPr>
              <a:t>To conclude poverty is a big problem global. The statistics in the UK alone are extremely high . The Conflict theory that was founded by Karl Marx suggests that people with wealth and power try to hold on to that by any means possible.  Marxists theorists see poverty as being a class issue.</a:t>
            </a:r>
          </a:p>
          <a:p>
            <a:r>
              <a:rPr lang="en-GB" b="0" i="0" dirty="0">
                <a:solidFill>
                  <a:schemeClr val="bg1"/>
                </a:solidFill>
                <a:effectLst/>
                <a:latin typeface="open sans" panose="020F0502020204030204" pitchFamily="34" charset="0"/>
              </a:rPr>
              <a:t>Marxist Theory maintains that poverty, like wealth, is an inevitable consequence of a capitalist society. Marxists suggests</a:t>
            </a:r>
            <a:r>
              <a:rPr lang="en-GB" dirty="0">
                <a:solidFill>
                  <a:schemeClr val="bg1"/>
                </a:solidFill>
                <a:latin typeface="open sans" panose="020F0502020204030204" pitchFamily="34" charset="0"/>
              </a:rPr>
              <a:t> that poverty benefits the ruling class as there is always the working class that are willing to work for low wages. </a:t>
            </a:r>
          </a:p>
          <a:p>
            <a:endParaRPr lang="en-GB" dirty="0">
              <a:solidFill>
                <a:schemeClr val="bg1"/>
              </a:solidFill>
            </a:endParaRPr>
          </a:p>
        </p:txBody>
      </p:sp>
    </p:spTree>
    <p:extLst>
      <p:ext uri="{BB962C8B-B14F-4D97-AF65-F5344CB8AC3E}">
        <p14:creationId xmlns:p14="http://schemas.microsoft.com/office/powerpoint/2010/main" val="419164617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arn(inVertical)">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FD7A2F3-8E46-8F0E-18FF-FF68853B948D}"/>
              </a:ext>
            </a:extLst>
          </p:cNvPr>
          <p:cNvSpPr txBox="1"/>
          <p:nvPr/>
        </p:nvSpPr>
        <p:spPr>
          <a:xfrm>
            <a:off x="533400" y="1132820"/>
            <a:ext cx="8775700" cy="5535170"/>
          </a:xfrm>
          <a:prstGeom prst="rect">
            <a:avLst/>
          </a:prstGeom>
          <a:noFill/>
        </p:spPr>
        <p:txBody>
          <a:bodyPr wrap="square">
            <a:spAutoFit/>
          </a:bodyPr>
          <a:lstStyle/>
          <a:p>
            <a:pPr marL="180000" indent="-457200">
              <a:lnSpc>
                <a:spcPct val="107000"/>
              </a:lnSpc>
              <a:spcAft>
                <a:spcPts val="800"/>
              </a:spcAft>
            </a:pPr>
            <a:r>
              <a:rPr lang="en-GB" sz="1600" kern="100" dirty="0">
                <a:latin typeface="Times New Roman" panose="02020603050405020304" pitchFamily="18" charset="0"/>
                <a:ea typeface="Calibri" panose="020F0502020204030204" pitchFamily="34" charset="0"/>
                <a:cs typeface="Times New Roman" panose="02020603050405020304" pitchFamily="18" charset="0"/>
              </a:rPr>
              <a:t>Britt, B (2019) Available at </a:t>
            </a:r>
            <a:r>
              <a:rPr lang="en-GB" sz="1600" i="1" kern="100" dirty="0">
                <a:latin typeface="Times New Roman" panose="02020603050405020304" pitchFamily="18" charset="0"/>
                <a:ea typeface="Calibri" panose="020F0502020204030204" pitchFamily="34" charset="0"/>
                <a:cs typeface="Times New Roman" panose="02020603050405020304" pitchFamily="18" charset="0"/>
              </a:rPr>
              <a:t>Newly Published Studies Shine Light on Child Poverty and Social Injustice. </a:t>
            </a:r>
            <a:r>
              <a:rPr lang="en-GB" sz="1600" kern="100" dirty="0">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kern="100" dirty="0">
                <a:latin typeface="Times New Roman" panose="02020603050405020304" pitchFamily="18" charset="0"/>
                <a:ea typeface="Calibri" panose="020F0502020204030204" pitchFamily="34" charset="0"/>
                <a:cs typeface="Times New Roman" panose="02020603050405020304" pitchFamily="18" charset="0"/>
                <a:hlinkClick r:id="rId2"/>
              </a:rPr>
              <a:t>https://www.alreporter.com/2019/12/10/newly-published-studies-shine-light-on-child-poverty-and-social-injustice/</a:t>
            </a:r>
            <a:r>
              <a:rPr lang="en-GB" sz="1600" kern="100" dirty="0">
                <a:latin typeface="Times New Roman" panose="02020603050405020304" pitchFamily="18" charset="0"/>
                <a:ea typeface="Calibri" panose="020F0502020204030204" pitchFamily="34" charset="0"/>
                <a:cs typeface="Times New Roman" panose="02020603050405020304" pitchFamily="18" charset="0"/>
              </a:rPr>
              <a:t> (Accessed on 29/11/23)</a:t>
            </a:r>
          </a:p>
          <a:p>
            <a:pPr marL="180000" indent="-457200">
              <a:lnSpc>
                <a:spcPct val="107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Clark, D (2023) Poverty in the UK- Statistics &amp; Facts,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Statista.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https://www.statista.com/topics/3809/poverty-in-the-uk/#topicOverview</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on 28/11/23)</a:t>
            </a:r>
          </a:p>
          <a:p>
            <a:pPr marL="180000" indent="-457200">
              <a:lnSpc>
                <a:spcPct val="107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Egwea, R. (2019) ‘Poverty and Social Exclusion’,</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 SSRN,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pp 1. Available at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hlinkClick r:id="rId4"/>
              </a:rPr>
              <a:t>https://papers.ssrn.com/sol3/papers.cfm?abstract_id=3427781</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on 28/11/23)</a:t>
            </a:r>
          </a:p>
          <a:p>
            <a:pPr marL="180000" indent="-457200">
              <a:lnSpc>
                <a:spcPct val="107000"/>
              </a:lnSpc>
              <a:spcAft>
                <a:spcPts val="800"/>
              </a:spcAft>
            </a:pP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Goconqr</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(2023) Available at </a:t>
            </a:r>
            <a:r>
              <a:rPr lang="en-GB" sz="1600" i="1" kern="100" dirty="0" err="1">
                <a:effectLst/>
                <a:latin typeface="Times New Roman" panose="02020603050405020304" pitchFamily="18" charset="0"/>
                <a:ea typeface="Calibri" panose="020F0502020204030204" pitchFamily="34" charset="0"/>
                <a:cs typeface="Times New Roman" panose="02020603050405020304" pitchFamily="18" charset="0"/>
              </a:rPr>
              <a:t>Teorias</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i="1" kern="100" dirty="0" err="1">
                <a:effectLst/>
                <a:latin typeface="Times New Roman" panose="02020603050405020304" pitchFamily="18" charset="0"/>
                <a:ea typeface="Calibri" panose="020F0502020204030204" pitchFamily="34" charset="0"/>
                <a:cs typeface="Times New Roman" panose="02020603050405020304" pitchFamily="18" charset="0"/>
              </a:rPr>
              <a:t>Sociologicas</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 Final</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https://www.goconqr.com/mapamental/2729060/teorias-sociologicas-final</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on 28/11/23)</a:t>
            </a:r>
          </a:p>
          <a:p>
            <a:pPr marL="180000" indent="-457200">
              <a:lnSpc>
                <a:spcPct val="107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Guy-Evans, O (2023)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SimplySociology</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Differences Between The Bourgeoisie And The Proletariat.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https://simplysociology.com/bourgeoisie-proletariat.html</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on 29/11/23)</a:t>
            </a:r>
          </a:p>
          <a:p>
            <a:pPr marL="180000" indent="-457200">
              <a:lnSpc>
                <a:spcPct val="107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Hayes, A. (2023) Conflict Theory Definition, Founder and Examples,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What you need to know about the Karl Marx theory.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https://www.investopedia.com/terms/c/conflict-theory.asp</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on 27/11/23)</a:t>
            </a:r>
          </a:p>
          <a:p>
            <a:pPr marL="180000" indent="-457200">
              <a:lnSpc>
                <a:spcPct val="107000"/>
              </a:lnSpc>
              <a:spcAft>
                <a:spcPts val="800"/>
              </a:spcAft>
            </a:pP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Levitas</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R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et al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(2007) The Multi-dimensional analysis of social exclusion. 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https://dera.ioe.ac.uk/id/eprint/6853/1/multidimensional.pdf</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on 28/11/23)</a:t>
            </a:r>
          </a:p>
          <a:p>
            <a:pPr marL="180000" indent="-457200">
              <a:lnSpc>
                <a:spcPct val="107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LSE (2022) Available at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Ralf </a:t>
            </a:r>
            <a:r>
              <a:rPr lang="en-GB" sz="1600" i="1" kern="100" dirty="0" err="1">
                <a:effectLst/>
                <a:latin typeface="Times New Roman" panose="02020603050405020304" pitchFamily="18" charset="0"/>
                <a:ea typeface="Calibri" panose="020F0502020204030204" pitchFamily="34" charset="0"/>
                <a:cs typeface="Times New Roman" panose="02020603050405020304" pitchFamily="18" charset="0"/>
              </a:rPr>
              <a:t>Dahrendorf</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 An Appreciation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https://blogs.lse.ac.uk/lsehistory/2022/04/06/ralf-dahrendorf-an-appreciation/</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on 27/11/23)</a:t>
            </a:r>
          </a:p>
        </p:txBody>
      </p:sp>
      <p:sp>
        <p:nvSpPr>
          <p:cNvPr id="6" name="TextBox 5">
            <a:extLst>
              <a:ext uri="{FF2B5EF4-FFF2-40B4-BE49-F238E27FC236}">
                <a16:creationId xmlns:a16="http://schemas.microsoft.com/office/drawing/2014/main" id="{465D96F3-41AF-D45C-3349-A727047224A0}"/>
              </a:ext>
            </a:extLst>
          </p:cNvPr>
          <p:cNvSpPr txBox="1"/>
          <p:nvPr/>
        </p:nvSpPr>
        <p:spPr>
          <a:xfrm>
            <a:off x="533400" y="609600"/>
            <a:ext cx="5562600" cy="523220"/>
          </a:xfrm>
          <a:prstGeom prst="rect">
            <a:avLst/>
          </a:prstGeom>
          <a:noFill/>
        </p:spPr>
        <p:txBody>
          <a:bodyPr wrap="square" rtlCol="0">
            <a:spAutoFit/>
          </a:bodyPr>
          <a:lstStyle/>
          <a:p>
            <a:r>
              <a:rPr lang="en-GB" sz="2800" u="sng" dirty="0">
                <a:latin typeface="Times New Roman" panose="02020603050405020304" pitchFamily="18" charset="0"/>
                <a:cs typeface="Times New Roman" panose="02020603050405020304" pitchFamily="18" charset="0"/>
              </a:rPr>
              <a:t>References </a:t>
            </a:r>
          </a:p>
        </p:txBody>
      </p:sp>
    </p:spTree>
    <p:extLst>
      <p:ext uri="{BB962C8B-B14F-4D97-AF65-F5344CB8AC3E}">
        <p14:creationId xmlns:p14="http://schemas.microsoft.com/office/powerpoint/2010/main" val="747757681"/>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0759405-A256-F53C-E03E-865F30CD8DA7}"/>
              </a:ext>
            </a:extLst>
          </p:cNvPr>
          <p:cNvSpPr txBox="1"/>
          <p:nvPr/>
        </p:nvSpPr>
        <p:spPr>
          <a:xfrm>
            <a:off x="444500" y="344160"/>
            <a:ext cx="8978900" cy="6691640"/>
          </a:xfrm>
          <a:prstGeom prst="rect">
            <a:avLst/>
          </a:prstGeom>
          <a:noFill/>
        </p:spPr>
        <p:txBody>
          <a:bodyPr wrap="square">
            <a:spAutoFit/>
          </a:bodyPr>
          <a:lstStyle/>
          <a:p>
            <a:pPr marL="180000" indent="-457200">
              <a:lnSpc>
                <a:spcPct val="107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Nickerson, C (2023)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SimplyPsychology</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Marxism: Definition, Theory, Ideology, Examples, &amp; Facts</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https://www.simplypsychology.org/marxism.html</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Acceseed</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on 29/11/23)</a:t>
            </a:r>
          </a:p>
          <a:p>
            <a:pPr marL="180000" indent="-457200">
              <a:lnSpc>
                <a:spcPct val="107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Peet, R (2010) Inequality and poverty: A Marxist-geographic theory,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Annals of the Association of American Geographers,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65 (4), pp.564-571. 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https://www.tandfonline.com/doi/epdf/10.1111/j.1467-8306.1975.tb01063.x?needAccess=true</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on 29/11/23)</a:t>
            </a:r>
          </a:p>
          <a:p>
            <a:pPr marL="180000" indent="-457200">
              <a:lnSpc>
                <a:spcPct val="107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Slattery, M, (2003)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Key Ideas in Sociology,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Cheltenham: Nelson Thornes ltd.</a:t>
            </a:r>
          </a:p>
          <a:p>
            <a:pPr marL="180000" indent="-457200">
              <a:lnSpc>
                <a:spcPct val="107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Smith, The Rt. D.I.H (2012) HM Government,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Social Justice: Transforming Lives,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https://assets.publishing.service.gov.uk/government/uploads/system/uploads/attachment_data/file/49515/social-justice-transforming-lives.pdf</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(Accessed on 29/11/23)</a:t>
            </a:r>
          </a:p>
          <a:p>
            <a:pPr marL="180000" indent="-457200">
              <a:lnSpc>
                <a:spcPct val="107000"/>
              </a:lnSpc>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The Right Human (2012) Available at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Poverty in the UK – Save the Children Launches First Domestic Appeal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i="1"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http://therighthuman.blogspot.com/2012/09/poverty-in-uk-save-children-launches.html</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Accessed on 28/11/23</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marL="180000" marR="0" lvl="0" indent="-457200" defTabSz="457200" rtl="0" eaLnBrk="1" fontAlgn="auto" latinLnBrk="0" hangingPunct="1">
              <a:lnSpc>
                <a:spcPct val="107000"/>
              </a:lnSpc>
              <a:spcBef>
                <a:spcPts val="0"/>
              </a:spcBef>
              <a:spcAft>
                <a:spcPts val="80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Trumpeter, A (2018) </a:t>
            </a:r>
            <a:r>
              <a:rPr kumimoji="0" lang="en-GB" sz="1600" b="0" i="0" u="none" strike="noStrike" kern="1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Philosophyzer</a:t>
            </a:r>
            <a:r>
              <a:rPr kumimoji="0" lang="en-GB" sz="1600" b="0" i="0" u="none" strike="noStrike" kern="1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 </a:t>
            </a:r>
            <a:r>
              <a:rPr kumimoji="0" lang="en-GB" sz="1600" b="0" i="1" u="none" strike="noStrike" kern="1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Marxist Theory on Poverty. </a:t>
            </a:r>
            <a:r>
              <a:rPr kumimoji="0" lang="en-GB" sz="1600" b="0" i="0" u="none" strike="noStrike" kern="1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sz="1600" b="0" i="1" u="sng" strike="noStrike" kern="100" cap="none" spc="0" normalizeH="0" baseline="0" noProof="0" dirty="0">
                <a:ln>
                  <a:noFill/>
                </a:ln>
                <a:solidFill>
                  <a:srgbClr val="0563C1"/>
                </a:solidFill>
                <a:effectLst/>
                <a:uLnTx/>
                <a:uFillTx/>
                <a:latin typeface="Times New Roman" panose="02020603050405020304" pitchFamily="18" charset="0"/>
                <a:ea typeface="Calibri" panose="020F0502020204030204" pitchFamily="34" charset="0"/>
                <a:cs typeface="Times New Roman" panose="02020603050405020304" pitchFamily="18" charset="0"/>
                <a:hlinkClick r:id="rId6"/>
              </a:rPr>
              <a:t>https://www.philosophyzer.com/marxist-theory-on-poverty/?utm_content=cmp-true#google_vignette</a:t>
            </a:r>
            <a:r>
              <a:rPr kumimoji="0" lang="en-GB" sz="1600" b="0" i="1" u="none" strike="noStrike" kern="1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 (Accessed on 29/11/23)</a:t>
            </a:r>
            <a:endParaRPr kumimoji="0" lang="en-GB" sz="1600" b="0" i="0" u="none" strike="noStrike" kern="1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endParaRPr>
          </a:p>
          <a:p>
            <a:pPr marL="180000" marR="0" lvl="0" indent="-457200" defTabSz="457200" rtl="0" eaLnBrk="1" fontAlgn="auto" latinLnBrk="0" hangingPunct="1">
              <a:lnSpc>
                <a:spcPct val="107000"/>
              </a:lnSpc>
              <a:spcBef>
                <a:spcPts val="0"/>
              </a:spcBef>
              <a:spcAft>
                <a:spcPts val="80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Trust for London (2023) Available at </a:t>
            </a:r>
            <a:r>
              <a:rPr kumimoji="0" lang="en-GB" sz="1600" b="0" i="1" u="none" strike="noStrike" kern="1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What is Poverty? </a:t>
            </a:r>
            <a:r>
              <a:rPr kumimoji="0" lang="en-GB" sz="1600" b="0" i="0" u="none" strike="noStrike" kern="1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sz="1600" b="0" i="0" u="sng" strike="noStrike" kern="100" cap="none" spc="0" normalizeH="0" baseline="0" noProof="0" dirty="0">
                <a:ln>
                  <a:noFill/>
                </a:ln>
                <a:solidFill>
                  <a:srgbClr val="0563C1"/>
                </a:solidFill>
                <a:effectLst/>
                <a:uLnTx/>
                <a:uFillTx/>
                <a:latin typeface="Times New Roman" panose="02020603050405020304" pitchFamily="18" charset="0"/>
                <a:ea typeface="Calibri" panose="020F0502020204030204" pitchFamily="34" charset="0"/>
                <a:cs typeface="Times New Roman" panose="02020603050405020304" pitchFamily="18" charset="0"/>
                <a:hlinkClick r:id="rId7"/>
              </a:rPr>
              <a:t>https://trustforlondon.org.uk/news/what-is-poverty/?gclid=EAIaIQobChMIpbXJgMfmggMVMo-DBx05aQBKEAAYBCAAEgIwS_D_BwE</a:t>
            </a:r>
            <a:r>
              <a:rPr kumimoji="0" lang="en-GB" sz="1600" b="0" i="0" u="none" strike="noStrike" kern="1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 (Accessed on 27/11/23)</a:t>
            </a:r>
          </a:p>
          <a:p>
            <a:pPr marL="180000" marR="0" lvl="0" indent="-457200" defTabSz="457200" rtl="0" eaLnBrk="1" fontAlgn="auto" latinLnBrk="0" hangingPunct="1">
              <a:lnSpc>
                <a:spcPct val="107000"/>
              </a:lnSpc>
              <a:spcBef>
                <a:spcPts val="0"/>
              </a:spcBef>
              <a:spcAft>
                <a:spcPts val="80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Trust for London (2023) </a:t>
            </a:r>
            <a:r>
              <a:rPr kumimoji="0" lang="en-GB" sz="1600" b="0" i="1" u="none" strike="noStrike" kern="1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What is poverty? </a:t>
            </a:r>
            <a:r>
              <a:rPr kumimoji="0" lang="en-GB" sz="1600" b="0" i="0" u="none" strike="noStrike" kern="1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sz="1600" b="0" i="0" u="sng" strike="noStrike" kern="100" cap="none" spc="0" normalizeH="0" baseline="0" noProof="0" dirty="0">
                <a:ln>
                  <a:noFill/>
                </a:ln>
                <a:solidFill>
                  <a:srgbClr val="0563C1"/>
                </a:solidFill>
                <a:effectLst/>
                <a:uLnTx/>
                <a:uFillTx/>
                <a:latin typeface="Times New Roman" panose="02020603050405020304" pitchFamily="18" charset="0"/>
                <a:ea typeface="Calibri" panose="020F0502020204030204" pitchFamily="34" charset="0"/>
                <a:cs typeface="Times New Roman" panose="02020603050405020304" pitchFamily="18" charset="0"/>
                <a:hlinkClick r:id="rId7"/>
              </a:rPr>
              <a:t>https://trustforlondon.org.uk/news/what-is-poverty/?gclid=EAIaIQobChMIpbXJgMfmggMVMo-DBx05aQBKEAAYBCAAEgIwS_D_BwE</a:t>
            </a:r>
            <a:r>
              <a:rPr kumimoji="0" lang="en-GB" sz="1600" b="0" i="0" u="none" strike="noStrike" kern="1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 (Accessed on 28/11/23)</a:t>
            </a:r>
          </a:p>
          <a:p>
            <a:pPr>
              <a:lnSpc>
                <a:spcPct val="107000"/>
              </a:lnSpc>
              <a:spcAft>
                <a:spcPts val="800"/>
              </a:spcAft>
            </a:pPr>
            <a:endParaRPr lang="en-GB" sz="16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49584723"/>
      </p:ext>
    </p:extLst>
  </p:cSld>
  <p:clrMapOvr>
    <a:masterClrMapping/>
  </p:clrMapOvr>
  <p:transition spd="slow">
    <p:push dir="u"/>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718</TotalTime>
  <Words>2683</Words>
  <Application>Microsoft Office PowerPoint</Application>
  <PresentationFormat>Widescreen</PresentationFormat>
  <Paragraphs>148</Paragraphs>
  <Slides>14</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Century Gothic</vt:lpstr>
      <vt:lpstr>open sans</vt:lpstr>
      <vt:lpstr>Times New Roman</vt:lpstr>
      <vt:lpstr>Wingdings 3</vt:lpstr>
      <vt:lpstr>Ion Boardroom</vt:lpstr>
      <vt:lpstr>PowerPoint Presentation</vt:lpstr>
      <vt:lpstr>Introduction</vt:lpstr>
      <vt:lpstr>Conflict Theory and Marxism</vt:lpstr>
      <vt:lpstr>PowerPoint Presentation</vt:lpstr>
      <vt:lpstr>Understanding Marxism</vt:lpstr>
      <vt:lpstr>PowerPoint Presentation</vt:lpstr>
      <vt:lpstr>Poverty and social exclusion</vt:lpstr>
      <vt:lpstr>Poverty</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jones</dc:creator>
  <cp:lastModifiedBy>Natasha jones</cp:lastModifiedBy>
  <cp:revision>1</cp:revision>
  <dcterms:created xsi:type="dcterms:W3CDTF">2023-11-23T08:21:04Z</dcterms:created>
  <dcterms:modified xsi:type="dcterms:W3CDTF">2023-11-30T13:07:21Z</dcterms:modified>
</cp:coreProperties>
</file>