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83" r:id="rId24"/>
    <p:sldId id="284" r:id="rId25"/>
    <p:sldId id="285" r:id="rId26"/>
    <p:sldId id="278" r:id="rId27"/>
    <p:sldId id="280" r:id="rId28"/>
    <p:sldId id="279" r:id="rId29"/>
    <p:sldId id="281" r:id="rId30"/>
    <p:sldId id="286" r:id="rId31"/>
    <p:sldId id="309" r:id="rId32"/>
    <p:sldId id="282" r:id="rId33"/>
    <p:sldId id="287" r:id="rId34"/>
    <p:sldId id="288" r:id="rId35"/>
    <p:sldId id="289" r:id="rId36"/>
    <p:sldId id="290" r:id="rId37"/>
    <p:sldId id="291" r:id="rId38"/>
    <p:sldId id="294" r:id="rId39"/>
    <p:sldId id="292" r:id="rId40"/>
    <p:sldId id="293" r:id="rId41"/>
    <p:sldId id="295" r:id="rId42"/>
    <p:sldId id="307" r:id="rId43"/>
    <p:sldId id="299" r:id="rId44"/>
    <p:sldId id="300" r:id="rId45"/>
    <p:sldId id="301" r:id="rId46"/>
    <p:sldId id="302" r:id="rId47"/>
    <p:sldId id="306" r:id="rId48"/>
    <p:sldId id="303" r:id="rId49"/>
    <p:sldId id="296" r:id="rId50"/>
    <p:sldId id="297" r:id="rId51"/>
    <p:sldId id="298" r:id="rId52"/>
    <p:sldId id="304" r:id="rId53"/>
    <p:sldId id="305" r:id="rId54"/>
    <p:sldId id="308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1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250BB-8B9A-4333-B754-3BA96B79D3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CD625C-4CA5-4017-AB75-56D7FE010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5BA07-6724-449E-8D1B-EAE712FE3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09910-22A4-48D8-AC10-6E5504412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4D39B-2629-41D1-84E3-FA50B6F79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999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91C60-BF66-4356-97EB-5B23AAF28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2B163-D42F-4831-AE4E-57A4F1729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8B1EE-3F06-492F-9473-19FA038BA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1D0CC-31C0-492E-83E0-F0D4C4F66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13BCC-B6C1-4487-9EFE-959DA37C5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56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4B1C1-ED04-4700-92B5-5CB881ED7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1CB45-78BF-42DA-996D-36830818B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9D630-531E-4087-9CD3-884B00E6E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D4AF2-3912-45EF-9F97-047476B03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55F81-21DB-45E2-BE2C-A4E19C6C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72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D718A-2253-49CD-81F7-3414C1000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EF7D-D7F5-435B-8793-CFD8567F6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0CC5BC-2F69-4927-87A9-619695455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97992B-0876-4697-9F3B-8BD6795F2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178CE-ADC3-4F00-B77F-C49F99D9C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52C257-770D-4556-AF27-316DB17D9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160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E3A53-6BE3-45A8-8D32-1070682A1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91520B-0274-43F6-96C1-E31257491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C6CC89-D0CE-4E79-BAC0-7D9E2ED168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1B9DF1-FDA8-4F75-A75F-ED6D168B7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5BADA7-F8C3-49D8-8CCA-B1745CA145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1204D3-9DE9-44F4-A43A-1E5448519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85FAEC-A963-4A44-817B-99FA4505F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0E0378-0176-4274-847B-CA84F65C7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10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14A68-7E0C-435B-9381-6BF6DB1B6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430B04-C940-43F8-8DAF-333F14B96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3FA7A8-A482-4325-A79C-D0CDBCEDE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7F9147-C495-41FE-A87C-D315073DC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2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6737D0-58CA-4E03-8D1C-D851888E5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0228A-3F3D-4E6B-AAD7-291459081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0290C9-CD1B-41D0-B778-D763AD807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04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E93BA-3490-4714-9E87-9FAB6C3D4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666E8-5E8B-4E1B-90CE-CDE026E70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8C871-421D-4748-83C1-C8B8EA3F4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4674F-D3B0-4A46-BAD3-D7F888559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441095-3D1E-4C41-A5C2-C67C8099C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7146EC-954C-45FF-800C-E95449AFD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13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D90CF-B4A2-4FFD-AD2F-2C9EC7FB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806798-7646-470D-A6C1-C808D30C47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AE7D97-6EE4-49DF-8BC3-CB1FE894B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DCB8C-1156-4418-930F-02A926481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E82841-79B0-4E54-A12C-727CF9E17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7D65F-4717-4EE0-A5A4-FB8CEDAC9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704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8B86A-52AA-4DED-9C26-9E7351300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9067C5-30ED-4052-9748-14FE5B91D9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E623EC-63D0-4262-A150-2FA290B7B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B21DF-10B4-4E55-B172-E5019D112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C51D4-64E5-4FA0-AFAB-A1CE976FD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27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960FB2-CE01-4779-871E-264008B07A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1BF6F4-E31D-4FBA-8AF1-4C481C53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727E9-5B80-41A8-8850-EF6D68C4E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52430-E73C-4634-8297-4A32C123A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98FCA4-AA5E-4A0B-85BC-1E93429A0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39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B26EE-3369-4205-8F0D-1115C6540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60351-C153-4860-8417-55B04121F5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A14DF-BCD8-441B-8676-2D243270CD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7A3C4-648C-41EA-85B2-0721FEFDC68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57F1C-C5BD-438C-AEFB-CFE4DA31E2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49075-3492-407D-9562-E0528F3F99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A06C6-6632-4220-AFEB-34ACC5232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32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03772-78B4-4ED2-B7B4-DA37ECEC6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TFD+TDD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1D2B5E-48A5-4F98-A680-00C6B91473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202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8AAB-79D7-4C5E-88AC-491560723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3447F-0AE2-4627-9ADA-4900D59D9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the process for test driven development</a:t>
            </a:r>
          </a:p>
          <a:p>
            <a:endParaRPr lang="en-GB" dirty="0"/>
          </a:p>
          <a:p>
            <a:r>
              <a:rPr lang="en-GB" dirty="0"/>
              <a:t>Define the practices observed throughout</a:t>
            </a:r>
          </a:p>
          <a:p>
            <a:endParaRPr lang="en-GB" dirty="0"/>
          </a:p>
          <a:p>
            <a:r>
              <a:rPr lang="en-GB" dirty="0"/>
              <a:t>Assess the criteria for success</a:t>
            </a:r>
          </a:p>
          <a:p>
            <a:endParaRPr lang="en-GB" dirty="0"/>
          </a:p>
          <a:p>
            <a:r>
              <a:rPr lang="en-GB" dirty="0"/>
              <a:t>Write formal tests for code extracts</a:t>
            </a:r>
          </a:p>
        </p:txBody>
      </p:sp>
    </p:spTree>
    <p:extLst>
      <p:ext uri="{BB962C8B-B14F-4D97-AF65-F5344CB8AC3E}">
        <p14:creationId xmlns:p14="http://schemas.microsoft.com/office/powerpoint/2010/main" val="1468662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B08FB-C55E-44C9-9ACF-7892658FE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Development Re-Iteration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784B7-6E4C-4603-9982-300530F84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SDLC</a:t>
            </a:r>
          </a:p>
          <a:p>
            <a:endParaRPr lang="en-GB" dirty="0"/>
          </a:p>
          <a:p>
            <a:r>
              <a:rPr lang="en-GB" dirty="0"/>
              <a:t>Has a paradigm</a:t>
            </a:r>
          </a:p>
          <a:p>
            <a:endParaRPr lang="en-GB" dirty="0"/>
          </a:p>
          <a:p>
            <a:r>
              <a:rPr lang="en-GB" dirty="0"/>
              <a:t>Has a methodology</a:t>
            </a:r>
          </a:p>
          <a:p>
            <a:endParaRPr lang="en-GB" dirty="0"/>
          </a:p>
          <a:p>
            <a:r>
              <a:rPr lang="en-GB" dirty="0"/>
              <a:t>Fairly logical process</a:t>
            </a:r>
          </a:p>
        </p:txBody>
      </p:sp>
    </p:spTree>
    <p:extLst>
      <p:ext uri="{BB962C8B-B14F-4D97-AF65-F5344CB8AC3E}">
        <p14:creationId xmlns:p14="http://schemas.microsoft.com/office/powerpoint/2010/main" val="479353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BCEB7-3F9F-41AE-B264-15433967C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there better ways of developing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B214A-C374-4939-87AC-1A2728E5B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the attempts to make this process more efficient</a:t>
            </a:r>
          </a:p>
          <a:p>
            <a:endParaRPr lang="en-GB" dirty="0"/>
          </a:p>
          <a:p>
            <a:r>
              <a:rPr lang="en-GB" dirty="0"/>
              <a:t>The paradigm shift to AGILE development methods</a:t>
            </a:r>
          </a:p>
          <a:p>
            <a:endParaRPr lang="en-GB" dirty="0"/>
          </a:p>
          <a:p>
            <a:r>
              <a:rPr lang="en-GB" dirty="0"/>
              <a:t>The use of appropriate methodologies</a:t>
            </a:r>
          </a:p>
          <a:p>
            <a:endParaRPr lang="en-GB" dirty="0"/>
          </a:p>
          <a:p>
            <a:r>
              <a:rPr lang="en-GB" dirty="0"/>
              <a:t>Identification of customer/ client needs is key</a:t>
            </a:r>
          </a:p>
        </p:txBody>
      </p:sp>
    </p:spTree>
    <p:extLst>
      <p:ext uri="{BB962C8B-B14F-4D97-AF65-F5344CB8AC3E}">
        <p14:creationId xmlns:p14="http://schemas.microsoft.com/office/powerpoint/2010/main" val="2649243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DE7DC-A20C-4357-8D56-4EEDC8C6E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options do we have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16C9C-F2A8-482E-A586-E996A51DF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SCRUM</a:t>
            </a:r>
          </a:p>
          <a:p>
            <a:endParaRPr lang="en-GB" dirty="0"/>
          </a:p>
          <a:p>
            <a:r>
              <a:rPr lang="en-GB" dirty="0"/>
              <a:t>Continuous Integration</a:t>
            </a:r>
          </a:p>
          <a:p>
            <a:endParaRPr lang="en-GB" dirty="0"/>
          </a:p>
          <a:p>
            <a:r>
              <a:rPr lang="en-GB" dirty="0"/>
              <a:t>AGILE development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about considering the methodologies utilised one last time ?</a:t>
            </a:r>
          </a:p>
        </p:txBody>
      </p:sp>
    </p:spTree>
    <p:extLst>
      <p:ext uri="{BB962C8B-B14F-4D97-AF65-F5344CB8AC3E}">
        <p14:creationId xmlns:p14="http://schemas.microsoft.com/office/powerpoint/2010/main" val="1902072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7A2A2-31C3-46AF-840B-29256C8F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C9DB9-EC68-428E-948F-3CFD62B00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Most methodologies follow the SDLC in its entirety</a:t>
            </a:r>
          </a:p>
          <a:p>
            <a:endParaRPr lang="en-GB" dirty="0"/>
          </a:p>
          <a:p>
            <a:r>
              <a:rPr lang="en-GB" dirty="0"/>
              <a:t>Tried and tested means of developing software with a distinct plan</a:t>
            </a:r>
          </a:p>
          <a:p>
            <a:endParaRPr lang="en-GB" dirty="0"/>
          </a:p>
          <a:p>
            <a:r>
              <a:rPr lang="en-GB" dirty="0"/>
              <a:t>Does this really fit with the AGILE idea ?</a:t>
            </a:r>
          </a:p>
          <a:p>
            <a:endParaRPr lang="en-GB" dirty="0"/>
          </a:p>
          <a:p>
            <a:r>
              <a:rPr lang="en-GB" dirty="0"/>
              <a:t>The sequence of the SDLC is adhered to</a:t>
            </a:r>
          </a:p>
          <a:p>
            <a:endParaRPr lang="en-GB" dirty="0"/>
          </a:p>
          <a:p>
            <a:r>
              <a:rPr lang="en-GB" dirty="0"/>
              <a:t>Timing and precedence remains somewhat unchanged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627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74E76-8382-4893-86A3-4B1AEC03C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stage requires greatest effort 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4CB01E-DD07-4C48-968C-798669F0BE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405" y="2193227"/>
            <a:ext cx="9029214" cy="3292832"/>
          </a:xfrm>
        </p:spPr>
      </p:pic>
    </p:spTree>
    <p:extLst>
      <p:ext uri="{BB962C8B-B14F-4D97-AF65-F5344CB8AC3E}">
        <p14:creationId xmlns:p14="http://schemas.microsoft.com/office/powerpoint/2010/main" val="2111955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9C0C-1576-42E8-9E90-039A634D8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Lets consider what takes the greatest amount of time 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719CA1-31B3-4763-9EE6-DD5F91BB7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9" b="3180"/>
          <a:stretch/>
        </p:blipFill>
        <p:spPr>
          <a:xfrm>
            <a:off x="3063711" y="1879225"/>
            <a:ext cx="5929460" cy="4361320"/>
          </a:xfrm>
        </p:spPr>
      </p:pic>
    </p:spTree>
    <p:extLst>
      <p:ext uri="{BB962C8B-B14F-4D97-AF65-F5344CB8AC3E}">
        <p14:creationId xmlns:p14="http://schemas.microsoft.com/office/powerpoint/2010/main" val="3415859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3B47C-A921-4E9F-BF20-B866BB404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vs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5B654-F178-4F9A-8FBD-FF13E4B98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are those stages that take greatest effort to complete done so last ?</a:t>
            </a:r>
          </a:p>
          <a:p>
            <a:endParaRPr lang="en-GB" dirty="0"/>
          </a:p>
          <a:p>
            <a:r>
              <a:rPr lang="en-GB" dirty="0"/>
              <a:t>Why are those tasks that require the greatest amount of time done so last ?</a:t>
            </a:r>
          </a:p>
          <a:p>
            <a:endParaRPr lang="en-GB" dirty="0"/>
          </a:p>
          <a:p>
            <a:r>
              <a:rPr lang="en-GB" dirty="0"/>
              <a:t>What is the idea behind AGILE ?</a:t>
            </a:r>
          </a:p>
        </p:txBody>
      </p:sp>
    </p:spTree>
    <p:extLst>
      <p:ext uri="{BB962C8B-B14F-4D97-AF65-F5344CB8AC3E}">
        <p14:creationId xmlns:p14="http://schemas.microsoft.com/office/powerpoint/2010/main" val="1196751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A9D19-CBFE-4FEA-92FE-6C401C46D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FUN bit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C250-9C9F-4DE1-9A63-4C1C82207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Implementation – considered to be all that programmers do</a:t>
            </a:r>
          </a:p>
          <a:p>
            <a:endParaRPr lang="en-GB" dirty="0"/>
          </a:p>
          <a:p>
            <a:r>
              <a:rPr lang="en-GB" dirty="0"/>
              <a:t>What does this actually involve ?</a:t>
            </a:r>
          </a:p>
          <a:p>
            <a:endParaRPr lang="en-GB" dirty="0"/>
          </a:p>
          <a:p>
            <a:r>
              <a:rPr lang="en-GB" dirty="0"/>
              <a:t>What feeds into this stage ?</a:t>
            </a:r>
          </a:p>
          <a:p>
            <a:endParaRPr lang="en-GB" dirty="0"/>
          </a:p>
          <a:p>
            <a:r>
              <a:rPr lang="en-GB" dirty="0"/>
              <a:t>Why is this one of the latter stages ?</a:t>
            </a:r>
          </a:p>
        </p:txBody>
      </p:sp>
    </p:spTree>
    <p:extLst>
      <p:ext uri="{BB962C8B-B14F-4D97-AF65-F5344CB8AC3E}">
        <p14:creationId xmlns:p14="http://schemas.microsoft.com/office/powerpoint/2010/main" val="1408424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928BA-163A-4D70-802F-66D7B025F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the water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09D7A-A7C2-42FD-8C61-E117D9966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Testing is the tedious bit that no developer wants to do</a:t>
            </a:r>
          </a:p>
          <a:p>
            <a:endParaRPr lang="en-GB" dirty="0"/>
          </a:p>
          <a:p>
            <a:pPr lvl="1"/>
            <a:r>
              <a:rPr lang="en-GB" dirty="0"/>
              <a:t>It is one of the more important aspects of the development life-cycle</a:t>
            </a:r>
          </a:p>
          <a:p>
            <a:pPr lvl="1"/>
            <a:r>
              <a:rPr lang="en-GB" dirty="0"/>
              <a:t>Is a necessary part of any development effort to ensure the shipped product is as correct as possible</a:t>
            </a:r>
          </a:p>
          <a:p>
            <a:pPr lvl="1"/>
            <a:r>
              <a:rPr lang="en-GB" dirty="0"/>
              <a:t>It doesn’t have to test your patience</a:t>
            </a:r>
          </a:p>
          <a:p>
            <a:pPr lvl="1"/>
            <a:endParaRPr lang="en-GB" dirty="0"/>
          </a:p>
          <a:p>
            <a:r>
              <a:rPr lang="en-GB" dirty="0"/>
              <a:t>Why not consider placing the elements that take greater time at the start of the development cycle ?</a:t>
            </a:r>
          </a:p>
        </p:txBody>
      </p:sp>
    </p:spTree>
    <p:extLst>
      <p:ext uri="{BB962C8B-B14F-4D97-AF65-F5344CB8AC3E}">
        <p14:creationId xmlns:p14="http://schemas.microsoft.com/office/powerpoint/2010/main" val="673836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4CBBD-A2EB-4821-9973-AFEF2DC72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Unfortunately somebody already got this PhD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E96FD-6FC1-420C-8C4A-5675E21FD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 methodology that introduces the testing stage as the forerunner for the development stage.</a:t>
            </a:r>
          </a:p>
          <a:p>
            <a:pPr lvl="1"/>
            <a:r>
              <a:rPr lang="en-GB" dirty="0"/>
              <a:t>TFD – Test-First development</a:t>
            </a:r>
          </a:p>
          <a:p>
            <a:pPr lvl="1"/>
            <a:r>
              <a:rPr lang="en-GB" dirty="0"/>
              <a:t>TDD – Test-driven development</a:t>
            </a:r>
          </a:p>
          <a:p>
            <a:pPr lvl="1"/>
            <a:endParaRPr lang="en-GB" dirty="0"/>
          </a:p>
          <a:p>
            <a:r>
              <a:rPr lang="en-GB" dirty="0"/>
              <a:t>This is considered an AGILE methodology</a:t>
            </a:r>
          </a:p>
          <a:p>
            <a:endParaRPr lang="en-GB" dirty="0"/>
          </a:p>
          <a:p>
            <a:r>
              <a:rPr lang="en-GB" dirty="0"/>
              <a:t>Is currently one of the more popular methods for development</a:t>
            </a:r>
          </a:p>
        </p:txBody>
      </p:sp>
    </p:spTree>
    <p:extLst>
      <p:ext uri="{BB962C8B-B14F-4D97-AF65-F5344CB8AC3E}">
        <p14:creationId xmlns:p14="http://schemas.microsoft.com/office/powerpoint/2010/main" val="1346281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D2B38-687A-4D81-A18C-F9E243B94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TFD – Test-First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85C2F-203F-41C3-86D6-C55D22D71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0745" t="15588" r="40350" b="8340"/>
          <a:stretch/>
        </p:blipFill>
        <p:spPr>
          <a:xfrm>
            <a:off x="4616972" y="1690688"/>
            <a:ext cx="1888760" cy="4864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783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C4BAC-9591-4A41-986D-DC7A53654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Test-First Development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BFE84-6349-4642-A5D1-C3898C68F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Identification of feature</a:t>
            </a:r>
          </a:p>
          <a:p>
            <a:endParaRPr lang="en-GB" dirty="0"/>
          </a:p>
          <a:p>
            <a:r>
              <a:rPr lang="en-GB" dirty="0"/>
              <a:t>The creation of a test identifying the successful implementation criteria of the feature.</a:t>
            </a:r>
          </a:p>
          <a:p>
            <a:endParaRPr lang="en-GB" dirty="0"/>
          </a:p>
          <a:p>
            <a:r>
              <a:rPr lang="en-GB" dirty="0"/>
              <a:t>The implementation of a small amount of code to ensure failure</a:t>
            </a:r>
          </a:p>
          <a:p>
            <a:endParaRPr lang="en-GB" dirty="0"/>
          </a:p>
          <a:p>
            <a:r>
              <a:rPr lang="en-GB" dirty="0"/>
              <a:t>Updating of the code to meet the success criteria of the test</a:t>
            </a:r>
          </a:p>
          <a:p>
            <a:endParaRPr lang="en-GB" dirty="0"/>
          </a:p>
          <a:p>
            <a:r>
              <a:rPr lang="en-GB" dirty="0"/>
              <a:t>Running the test again</a:t>
            </a:r>
          </a:p>
          <a:p>
            <a:endParaRPr lang="en-GB" dirty="0"/>
          </a:p>
          <a:p>
            <a:r>
              <a:rPr lang="en-GB" dirty="0"/>
              <a:t>Rinse repeat until the feature is implemented</a:t>
            </a:r>
          </a:p>
        </p:txBody>
      </p:sp>
    </p:spTree>
    <p:extLst>
      <p:ext uri="{BB962C8B-B14F-4D97-AF65-F5344CB8AC3E}">
        <p14:creationId xmlns:p14="http://schemas.microsoft.com/office/powerpoint/2010/main" val="1603897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F2BC9-8B77-4510-95F0-2AF74C6D2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C0DB8-45EB-4BB0-B08D-582728414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Testing is implemented from project initialisation</a:t>
            </a:r>
          </a:p>
          <a:p>
            <a:endParaRPr lang="en-GB" dirty="0"/>
          </a:p>
          <a:p>
            <a:r>
              <a:rPr lang="en-GB" dirty="0"/>
              <a:t>No time is wasted as the development and testing stages become amalgamated</a:t>
            </a:r>
          </a:p>
          <a:p>
            <a:endParaRPr lang="en-GB" dirty="0"/>
          </a:p>
          <a:p>
            <a:r>
              <a:rPr lang="en-GB" dirty="0"/>
              <a:t>Code can be verified without the need for external/peer checking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779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C5C07-9971-4BBF-BA7D-CB1FC718D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2D42E-769F-4B3F-979B-A5BA5AD4E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Initial coding is performed for the purpose of implementing tests</a:t>
            </a:r>
          </a:p>
          <a:p>
            <a:endParaRPr lang="en-GB" dirty="0"/>
          </a:p>
          <a:p>
            <a:r>
              <a:rPr lang="en-GB" dirty="0"/>
              <a:t>A testing cycle has to occur before any actual development takes place</a:t>
            </a:r>
          </a:p>
          <a:p>
            <a:endParaRPr lang="en-GB" dirty="0"/>
          </a:p>
          <a:p>
            <a:r>
              <a:rPr lang="en-GB" dirty="0"/>
              <a:t>Possibility of feature creep as testing is being realised</a:t>
            </a:r>
          </a:p>
        </p:txBody>
      </p:sp>
    </p:spTree>
    <p:extLst>
      <p:ext uri="{BB962C8B-B14F-4D97-AF65-F5344CB8AC3E}">
        <p14:creationId xmlns:p14="http://schemas.microsoft.com/office/powerpoint/2010/main" val="2920534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52887-AD85-4F56-B166-E4FBFA6FF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TDD – Test-driven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8BFE5-BB2B-4526-86E5-F406CB7E6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3865" t="16093" r="31773" b="10111"/>
          <a:stretch/>
        </p:blipFill>
        <p:spPr>
          <a:xfrm>
            <a:off x="2811780" y="1579449"/>
            <a:ext cx="4549140" cy="4843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9237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C2C4-C232-4F93-800B-9D69AE1E6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TDD – Test-driven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7AA74-DA6D-4068-8997-9BBD8E24C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Considered to be an extension of TFD</a:t>
            </a:r>
          </a:p>
          <a:p>
            <a:endParaRPr lang="en-GB" dirty="0"/>
          </a:p>
          <a:p>
            <a:r>
              <a:rPr lang="en-GB" dirty="0"/>
              <a:t>Provides a means by which features may be adapted in a feedback loop (Choosing TFD or TDD)</a:t>
            </a:r>
          </a:p>
          <a:p>
            <a:endParaRPr lang="en-GB" dirty="0"/>
          </a:p>
          <a:p>
            <a:r>
              <a:rPr lang="en-GB" dirty="0"/>
              <a:t>Two separate layers </a:t>
            </a:r>
          </a:p>
        </p:txBody>
      </p:sp>
    </p:spTree>
    <p:extLst>
      <p:ext uri="{BB962C8B-B14F-4D97-AF65-F5344CB8AC3E}">
        <p14:creationId xmlns:p14="http://schemas.microsoft.com/office/powerpoint/2010/main" val="439212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623EB-F829-41EF-AE5B-AF0D97EE9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D1A91-8AEE-4AAC-AF10-C77DFDE10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Constant fluctuation architecture and feature</a:t>
            </a:r>
          </a:p>
          <a:p>
            <a:endParaRPr lang="en-GB" dirty="0"/>
          </a:p>
          <a:p>
            <a:r>
              <a:rPr lang="en-GB" dirty="0"/>
              <a:t>Small incremental and iterative feature developments</a:t>
            </a:r>
          </a:p>
          <a:p>
            <a:endParaRPr lang="en-GB" dirty="0"/>
          </a:p>
          <a:p>
            <a:r>
              <a:rPr lang="en-GB" dirty="0"/>
              <a:t>Seamless schema application and adaptation</a:t>
            </a:r>
          </a:p>
        </p:txBody>
      </p:sp>
    </p:spTree>
    <p:extLst>
      <p:ext uri="{BB962C8B-B14F-4D97-AF65-F5344CB8AC3E}">
        <p14:creationId xmlns:p14="http://schemas.microsoft.com/office/powerpoint/2010/main" val="10001089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4A91B-DF75-4E5C-826C-A97C61C11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02A43-E69B-4894-B25B-3AC184E534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Constant refactoring </a:t>
            </a:r>
          </a:p>
          <a:p>
            <a:endParaRPr lang="en-GB" dirty="0"/>
          </a:p>
          <a:p>
            <a:r>
              <a:rPr lang="en-GB" dirty="0"/>
              <a:t>Complexity is marginally increased </a:t>
            </a:r>
          </a:p>
          <a:p>
            <a:endParaRPr lang="en-GB" dirty="0"/>
          </a:p>
          <a:p>
            <a:r>
              <a:rPr lang="en-GB" dirty="0"/>
              <a:t>Presents the idea more work has been achieved</a:t>
            </a:r>
          </a:p>
          <a:p>
            <a:endParaRPr lang="en-GB" dirty="0"/>
          </a:p>
          <a:p>
            <a:r>
              <a:rPr lang="en-GB" dirty="0"/>
              <a:t>Presents the idea less work has been achieved</a:t>
            </a:r>
          </a:p>
        </p:txBody>
      </p:sp>
    </p:spTree>
    <p:extLst>
      <p:ext uri="{BB962C8B-B14F-4D97-AF65-F5344CB8AC3E}">
        <p14:creationId xmlns:p14="http://schemas.microsoft.com/office/powerpoint/2010/main" val="2073801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A3FB4-9830-44F3-8765-1A26CD116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Floors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00B66-C5D1-4D53-8DC6-73407D425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two levels of TDD ?</a:t>
            </a:r>
          </a:p>
          <a:p>
            <a:endParaRPr lang="en-GB" dirty="0"/>
          </a:p>
          <a:p>
            <a:r>
              <a:rPr lang="en-GB" dirty="0"/>
              <a:t>What approaches/ideologies do they hold ?</a:t>
            </a:r>
          </a:p>
          <a:p>
            <a:endParaRPr lang="en-GB" dirty="0"/>
          </a:p>
          <a:p>
            <a:r>
              <a:rPr lang="en-GB" dirty="0"/>
              <a:t>How do they differ ?</a:t>
            </a:r>
          </a:p>
          <a:p>
            <a:endParaRPr lang="en-GB" dirty="0"/>
          </a:p>
          <a:p>
            <a:r>
              <a:rPr lang="en-GB" dirty="0"/>
              <a:t>Who is right 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784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9FDD4-EE74-4643-B78C-E278C7FB6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Well….which is more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94359-4221-4A98-8C2C-37FAC89C8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Trick question, they both are</a:t>
            </a:r>
          </a:p>
          <a:p>
            <a:endParaRPr lang="en-GB" dirty="0"/>
          </a:p>
          <a:p>
            <a:r>
              <a:rPr lang="en-GB" dirty="0"/>
              <a:t>They both serve purpose with regard to the testing of a system as each of the parties hold different perspectives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3294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0951A-9314-41C3-A2F2-05168F1D7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Developers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37344-8117-4C12-86E3-2B14C247A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Consider the role of the developer in the creation of the system</a:t>
            </a:r>
          </a:p>
          <a:p>
            <a:endParaRPr lang="en-GB" dirty="0"/>
          </a:p>
          <a:p>
            <a:pPr lvl="1"/>
            <a:r>
              <a:rPr lang="en-GB" dirty="0"/>
              <a:t>What test is the developer likely to write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9432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D50D7-13BF-4501-A583-F64642888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Tester’s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BAD6F-0030-4466-B0AA-B7B2A5D6E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role of the tester in the creation of the system</a:t>
            </a:r>
          </a:p>
          <a:p>
            <a:endParaRPr lang="en-GB" dirty="0"/>
          </a:p>
          <a:p>
            <a:pPr lvl="1"/>
            <a:r>
              <a:rPr lang="en-GB" dirty="0"/>
              <a:t>What tests are the tester likely to write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44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7E704-F38D-43EA-890E-F50BEEBA3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User’s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4943-373F-49FB-952B-5CEF104D1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role of the user</a:t>
            </a:r>
          </a:p>
          <a:p>
            <a:endParaRPr lang="en-GB" dirty="0"/>
          </a:p>
          <a:p>
            <a:pPr lvl="1"/>
            <a:r>
              <a:rPr lang="en-GB" dirty="0"/>
              <a:t>What tests are the user likely to write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4303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A741F-C357-4823-AD9E-806ED532A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Acceptance TDD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34045-AFAC-4AB2-8BD6-5832B17FA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C4BEAA-670D-4069-855B-9542E16E1B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64" t="7070" r="60567"/>
          <a:stretch/>
        </p:blipFill>
        <p:spPr>
          <a:xfrm>
            <a:off x="4817097" y="1442302"/>
            <a:ext cx="2343134" cy="492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6825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C0862-9E49-44EF-8285-BC6B15493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Acceptance TDD -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1613F-0428-424A-AC4A-E14629C51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single Acceptance Test for the feature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 a limited amount of code to fulfil this test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creates a detailed design specification for the system</a:t>
            </a:r>
          </a:p>
        </p:txBody>
      </p:sp>
    </p:spTree>
    <p:extLst>
      <p:ext uri="{BB962C8B-B14F-4D97-AF65-F5344CB8AC3E}">
        <p14:creationId xmlns:p14="http://schemas.microsoft.com/office/powerpoint/2010/main" val="10302582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46CFB-7E74-417A-BF80-8D58FD124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Developer TDD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91332-CB3F-448F-AAFC-7EC601218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Production of a singular developer test</a:t>
            </a:r>
          </a:p>
          <a:p>
            <a:endParaRPr lang="en-GB" dirty="0"/>
          </a:p>
          <a:p>
            <a:r>
              <a:rPr lang="en-GB" dirty="0"/>
              <a:t>Run the developer test</a:t>
            </a:r>
          </a:p>
          <a:p>
            <a:endParaRPr lang="en-GB" dirty="0"/>
          </a:p>
          <a:p>
            <a:r>
              <a:rPr lang="en-GB" dirty="0"/>
              <a:t>Amend accordingly</a:t>
            </a:r>
          </a:p>
          <a:p>
            <a:endParaRPr lang="en-GB" dirty="0"/>
          </a:p>
          <a:p>
            <a:r>
              <a:rPr lang="en-GB" dirty="0"/>
              <a:t>Run test again</a:t>
            </a:r>
          </a:p>
        </p:txBody>
      </p:sp>
    </p:spTree>
    <p:extLst>
      <p:ext uri="{BB962C8B-B14F-4D97-AF65-F5344CB8AC3E}">
        <p14:creationId xmlns:p14="http://schemas.microsoft.com/office/powerpoint/2010/main" val="20741233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46CFB-7E74-417A-BF80-8D58FD124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Developer TDD -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91332-CB3F-448F-AAFC-7EC601218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09D251-C06C-40CA-BF71-D5ED722ED8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165" t="25721" r="26160" b="10494"/>
          <a:stretch/>
        </p:blipFill>
        <p:spPr>
          <a:xfrm>
            <a:off x="4166649" y="1895123"/>
            <a:ext cx="3252248" cy="421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2700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category do you fall into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Depends on your role or function</a:t>
            </a:r>
          </a:p>
          <a:p>
            <a:endParaRPr lang="en-GB" dirty="0"/>
          </a:p>
          <a:p>
            <a:r>
              <a:rPr lang="en-GB" dirty="0"/>
              <a:t>Not necessarily true, there is currently an attempt to bridge the gap</a:t>
            </a:r>
          </a:p>
          <a:p>
            <a:endParaRPr lang="en-GB" dirty="0"/>
          </a:p>
          <a:p>
            <a:r>
              <a:rPr lang="en-GB" dirty="0"/>
              <a:t>You can be expected to perform all of the functions all of the time</a:t>
            </a:r>
          </a:p>
        </p:txBody>
      </p:sp>
    </p:spTree>
    <p:extLst>
      <p:ext uri="{BB962C8B-B14F-4D97-AF65-F5344CB8AC3E}">
        <p14:creationId xmlns:p14="http://schemas.microsoft.com/office/powerpoint/2010/main" val="8902784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861AB19-3BE9-4135-B0F0-4444CDD58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Ultimately both work together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4BE584-41D8-4238-A037-5B0DE8C43E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838" y="1825699"/>
            <a:ext cx="5446386" cy="469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8004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2CFA1-A693-4964-A5BD-D101C4F3D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this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AC77B-7712-4B03-8CC7-8981D20BA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piece of control software is required for the monitoring and control of a vehicle parking facility. This system is to permit vehicles entry in the event there is space and prohibit entry when there is no space available. There is a maximum height for this facility of 2.5m. </a:t>
            </a:r>
          </a:p>
        </p:txBody>
      </p:sp>
    </p:spTree>
    <p:extLst>
      <p:ext uri="{BB962C8B-B14F-4D97-AF65-F5344CB8AC3E}">
        <p14:creationId xmlns:p14="http://schemas.microsoft.com/office/powerpoint/2010/main" val="33871267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aspects would need to be tested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OF THEM !!</a:t>
            </a:r>
          </a:p>
          <a:p>
            <a:endParaRPr lang="en-GB" dirty="0"/>
          </a:p>
          <a:p>
            <a:r>
              <a:rPr lang="en-GB" dirty="0"/>
              <a:t>This is not a joke, all features would need to be tested</a:t>
            </a:r>
          </a:p>
          <a:p>
            <a:endParaRPr lang="en-GB" dirty="0"/>
          </a:p>
          <a:p>
            <a:r>
              <a:rPr lang="en-GB" dirty="0"/>
              <a:t>How can we approach this ?</a:t>
            </a:r>
          </a:p>
          <a:p>
            <a:pPr lvl="1"/>
            <a:r>
              <a:rPr lang="en-GB" dirty="0"/>
              <a:t>Build first test later</a:t>
            </a:r>
          </a:p>
          <a:p>
            <a:pPr lvl="1"/>
            <a:r>
              <a:rPr lang="en-GB" dirty="0"/>
              <a:t>Test first build later</a:t>
            </a:r>
          </a:p>
          <a:p>
            <a:pPr lvl="1"/>
            <a:r>
              <a:rPr lang="en-GB" dirty="0"/>
              <a:t>Test in parallel</a:t>
            </a:r>
          </a:p>
        </p:txBody>
      </p:sp>
    </p:spTree>
    <p:extLst>
      <p:ext uri="{BB962C8B-B14F-4D97-AF65-F5344CB8AC3E}">
        <p14:creationId xmlns:p14="http://schemas.microsoft.com/office/powerpoint/2010/main" val="50987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Following the scenario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three unique features</a:t>
            </a:r>
          </a:p>
          <a:p>
            <a:endParaRPr lang="en-GB" dirty="0"/>
          </a:p>
          <a:p>
            <a:r>
              <a:rPr lang="en-GB" dirty="0"/>
              <a:t>In groups of 2-3 discuss these features</a:t>
            </a:r>
          </a:p>
          <a:p>
            <a:endParaRPr lang="en-GB" dirty="0"/>
          </a:p>
          <a:p>
            <a:r>
              <a:rPr lang="en-GB" dirty="0"/>
              <a:t>Identify possible tests for your three features</a:t>
            </a:r>
          </a:p>
        </p:txBody>
      </p:sp>
    </p:spTree>
    <p:extLst>
      <p:ext uri="{BB962C8B-B14F-4D97-AF65-F5344CB8AC3E}">
        <p14:creationId xmlns:p14="http://schemas.microsoft.com/office/powerpoint/2010/main" val="18066379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Permit conditional entry to the facility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 we need to know to satisfy this ?</a:t>
            </a:r>
          </a:p>
        </p:txBody>
      </p:sp>
    </p:spTree>
    <p:extLst>
      <p:ext uri="{BB962C8B-B14F-4D97-AF65-F5344CB8AC3E}">
        <p14:creationId xmlns:p14="http://schemas.microsoft.com/office/powerpoint/2010/main" val="13888780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1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1AED7F-C1FD-4626-B151-385E70CE44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4" t="28454" r="28664" b="22886"/>
          <a:stretch/>
        </p:blipFill>
        <p:spPr>
          <a:xfrm>
            <a:off x="1036949" y="1611983"/>
            <a:ext cx="9257121" cy="410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8057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1 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19B38E-DD17-4703-9DEE-E89DBA20F5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6" t="14433" r="34210" b="11890"/>
          <a:stretch/>
        </p:blipFill>
        <p:spPr>
          <a:xfrm>
            <a:off x="1857079" y="1300899"/>
            <a:ext cx="7352907" cy="534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3558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1 Failed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5B3AE0-04B4-4B65-859F-EDBDA83C53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13608" r="18696" b="27697"/>
          <a:stretch/>
        </p:blipFill>
        <p:spPr>
          <a:xfrm>
            <a:off x="838200" y="1508289"/>
            <a:ext cx="10426831" cy="4519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0043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1 Test passed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CE8E12-F123-4A77-812D-CD3ECAA280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33" r="78444" b="3014"/>
          <a:stretch/>
        </p:blipFill>
        <p:spPr>
          <a:xfrm>
            <a:off x="384572" y="1300898"/>
            <a:ext cx="2462323" cy="53638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69F69E-8DA1-4B2D-AADC-530F4AE969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708" r="36025" b="8316"/>
          <a:stretch/>
        </p:blipFill>
        <p:spPr>
          <a:xfrm>
            <a:off x="3300523" y="1385741"/>
            <a:ext cx="7307700" cy="5279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577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we just do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We created a test first artefact</a:t>
            </a:r>
          </a:p>
          <a:p>
            <a:endParaRPr lang="en-GB" dirty="0"/>
          </a:p>
          <a:p>
            <a:r>
              <a:rPr lang="en-GB" dirty="0"/>
              <a:t>Creation of the test in order to satisfy a requirement</a:t>
            </a:r>
          </a:p>
          <a:p>
            <a:endParaRPr lang="en-GB" dirty="0"/>
          </a:p>
          <a:p>
            <a:r>
              <a:rPr lang="en-GB" dirty="0"/>
              <a:t>Some code was created to ensure the test could be run</a:t>
            </a:r>
          </a:p>
          <a:p>
            <a:endParaRPr lang="en-GB" dirty="0"/>
          </a:p>
          <a:p>
            <a:r>
              <a:rPr lang="en-GB" dirty="0"/>
              <a:t>Code failed test</a:t>
            </a:r>
          </a:p>
          <a:p>
            <a:endParaRPr lang="en-GB" dirty="0"/>
          </a:p>
          <a:p>
            <a:r>
              <a:rPr lang="en-GB" dirty="0"/>
              <a:t>Code was updated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Code passed test </a:t>
            </a:r>
          </a:p>
        </p:txBody>
      </p:sp>
    </p:spTree>
    <p:extLst>
      <p:ext uri="{BB962C8B-B14F-4D97-AF65-F5344CB8AC3E}">
        <p14:creationId xmlns:p14="http://schemas.microsoft.com/office/powerpoint/2010/main" val="11583880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this help me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have identified your requirement then you can write the test for it</a:t>
            </a:r>
          </a:p>
          <a:p>
            <a:endParaRPr lang="en-GB" dirty="0"/>
          </a:p>
          <a:p>
            <a:r>
              <a:rPr lang="en-GB" dirty="0"/>
              <a:t>If you have a test, you have the conditions for satisfaction and thus an objective</a:t>
            </a:r>
          </a:p>
          <a:p>
            <a:endParaRPr lang="en-GB" dirty="0"/>
          </a:p>
          <a:p>
            <a:r>
              <a:rPr lang="en-GB" dirty="0"/>
              <a:t>If you have written the code, then through this process you have already written the test</a:t>
            </a:r>
          </a:p>
          <a:p>
            <a:endParaRPr lang="en-GB" dirty="0"/>
          </a:p>
          <a:p>
            <a:r>
              <a:rPr lang="en-GB" dirty="0"/>
              <a:t>What does this mean for time consumption ?</a:t>
            </a:r>
          </a:p>
        </p:txBody>
      </p:sp>
    </p:spTree>
    <p:extLst>
      <p:ext uri="{BB962C8B-B14F-4D97-AF65-F5344CB8AC3E}">
        <p14:creationId xmlns:p14="http://schemas.microsoft.com/office/powerpoint/2010/main" val="17247641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the tests for the a further two tasks following the scenario</a:t>
            </a:r>
          </a:p>
          <a:p>
            <a:endParaRPr lang="en-GB" dirty="0"/>
          </a:p>
          <a:p>
            <a:r>
              <a:rPr lang="en-GB" dirty="0"/>
              <a:t>Carefully consider your test conditions and how your will show requirement satisfaction</a:t>
            </a:r>
          </a:p>
        </p:txBody>
      </p:sp>
    </p:spTree>
    <p:extLst>
      <p:ext uri="{BB962C8B-B14F-4D97-AF65-F5344CB8AC3E}">
        <p14:creationId xmlns:p14="http://schemas.microsoft.com/office/powerpoint/2010/main" val="8731784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Test-Driven Development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Following on from the paring monitoring and control system…</a:t>
            </a:r>
          </a:p>
          <a:p>
            <a:endParaRPr lang="en-GB" dirty="0"/>
          </a:p>
          <a:p>
            <a:r>
              <a:rPr lang="en-GB" dirty="0"/>
              <a:t>What would be the implications of implementing specific use cases in relation to permitting specific people entry ?</a:t>
            </a:r>
          </a:p>
          <a:p>
            <a:endParaRPr lang="en-GB" dirty="0"/>
          </a:p>
          <a:p>
            <a:r>
              <a:rPr lang="en-GB" dirty="0"/>
              <a:t>The spaces are divided evenly between residential and commercial vehicles</a:t>
            </a:r>
          </a:p>
        </p:txBody>
      </p:sp>
    </p:spTree>
    <p:extLst>
      <p:ext uri="{BB962C8B-B14F-4D97-AF65-F5344CB8AC3E}">
        <p14:creationId xmlns:p14="http://schemas.microsoft.com/office/powerpoint/2010/main" val="41598933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8A3566-FD45-44CF-BD85-F7145CD893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51" t="17045" r="33963" b="7079"/>
          <a:stretch/>
        </p:blipFill>
        <p:spPr>
          <a:xfrm>
            <a:off x="1451727" y="1399496"/>
            <a:ext cx="6966408" cy="520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7044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Creation of a test for the new feature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7CEB16-F912-416F-9CB8-9EB0C35EBB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7" t="7974" r="13497" b="5324"/>
          <a:stretch/>
        </p:blipFill>
        <p:spPr>
          <a:xfrm>
            <a:off x="2148840" y="1512421"/>
            <a:ext cx="8116949" cy="498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18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Refactored code to accommodate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7361F1-5777-467F-B920-FA48370CAA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435" t="31753" r="21831"/>
          <a:stretch/>
        </p:blipFill>
        <p:spPr>
          <a:xfrm>
            <a:off x="2620652" y="1496555"/>
            <a:ext cx="6023728" cy="468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4492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test for permitting entry for specific times for commercial vehicles (not permitted at night)</a:t>
            </a:r>
          </a:p>
          <a:p>
            <a:endParaRPr lang="en-GB" dirty="0"/>
          </a:p>
          <a:p>
            <a:r>
              <a:rPr lang="en-GB" dirty="0"/>
              <a:t>Write a test for a manned barrier in place of an automated one</a:t>
            </a:r>
          </a:p>
        </p:txBody>
      </p:sp>
    </p:spTree>
    <p:extLst>
      <p:ext uri="{BB962C8B-B14F-4D97-AF65-F5344CB8AC3E}">
        <p14:creationId xmlns:p14="http://schemas.microsoft.com/office/powerpoint/2010/main" val="7044624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looks like hard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really ?</a:t>
            </a:r>
          </a:p>
          <a:p>
            <a:pPr lvl="1"/>
            <a:r>
              <a:rPr lang="en-GB" dirty="0"/>
              <a:t>Consider the fact that two jobs are being handled at once (at least 1.5)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Is it that much different to traditional processes 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is the impact of having followed this process (software and management) ?</a:t>
            </a:r>
          </a:p>
        </p:txBody>
      </p:sp>
    </p:spTree>
    <p:extLst>
      <p:ext uri="{BB962C8B-B14F-4D97-AF65-F5344CB8AC3E}">
        <p14:creationId xmlns:p14="http://schemas.microsoft.com/office/powerpoint/2010/main" val="177290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I’m a software engineer not a tester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Bottom line…..this is a fallacy</a:t>
            </a:r>
          </a:p>
          <a:p>
            <a:endParaRPr lang="en-GB" dirty="0"/>
          </a:p>
          <a:p>
            <a:r>
              <a:rPr lang="en-GB" dirty="0"/>
              <a:t>You are now both of these professionals</a:t>
            </a:r>
          </a:p>
          <a:p>
            <a:endParaRPr lang="en-GB" dirty="0"/>
          </a:p>
          <a:p>
            <a:r>
              <a:rPr lang="en-GB" dirty="0"/>
              <a:t>How can this be the case ?</a:t>
            </a:r>
          </a:p>
          <a:p>
            <a:pPr lvl="1"/>
            <a:r>
              <a:rPr lang="en-GB" dirty="0"/>
              <a:t>Nobody knows the code you have written better than yourself</a:t>
            </a:r>
          </a:p>
          <a:p>
            <a:pPr lvl="1"/>
            <a:r>
              <a:rPr lang="en-GB" dirty="0"/>
              <a:t>Nobody knows your intentions better than yourself</a:t>
            </a:r>
          </a:p>
          <a:p>
            <a:pPr lvl="1"/>
            <a:r>
              <a:rPr lang="en-GB" dirty="0"/>
              <a:t>You are the first line of testing</a:t>
            </a:r>
          </a:p>
        </p:txBody>
      </p:sp>
    </p:spTree>
    <p:extLst>
      <p:ext uri="{BB962C8B-B14F-4D97-AF65-F5344CB8AC3E}">
        <p14:creationId xmlns:p14="http://schemas.microsoft.com/office/powerpoint/2010/main" val="319945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the perspectives argument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perspective changes your view of the code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My code works perfectly as intended and passes all of my unit tests. Why is the product owner and client saying that it is full of bugs ?</a:t>
            </a:r>
          </a:p>
        </p:txBody>
      </p:sp>
    </p:spTree>
    <p:extLst>
      <p:ext uri="{BB962C8B-B14F-4D97-AF65-F5344CB8AC3E}">
        <p14:creationId xmlns:p14="http://schemas.microsoft.com/office/powerpoint/2010/main" val="286247217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Sure it passes YOUR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exactly are you testing for ?</a:t>
            </a:r>
          </a:p>
          <a:p>
            <a:endParaRPr lang="en-GB" dirty="0"/>
          </a:p>
          <a:p>
            <a:r>
              <a:rPr lang="en-GB" dirty="0"/>
              <a:t>Consider the way in which you have written the software</a:t>
            </a:r>
          </a:p>
          <a:p>
            <a:endParaRPr lang="en-GB" dirty="0"/>
          </a:p>
          <a:p>
            <a:r>
              <a:rPr lang="en-GB" dirty="0"/>
              <a:t>This informs your path for the testing, meaning you know what will work</a:t>
            </a:r>
          </a:p>
        </p:txBody>
      </p:sp>
    </p:spTree>
    <p:extLst>
      <p:ext uri="{BB962C8B-B14F-4D97-AF65-F5344CB8AC3E}">
        <p14:creationId xmlns:p14="http://schemas.microsoft.com/office/powerpoint/2010/main" val="128447591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TFD &amp; TDD are not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creation of a comprehensive framework before any development has begun</a:t>
            </a:r>
          </a:p>
          <a:p>
            <a:endParaRPr lang="en-GB" dirty="0"/>
          </a:p>
          <a:p>
            <a:r>
              <a:rPr lang="en-GB" dirty="0"/>
              <a:t>The job of one individual</a:t>
            </a:r>
          </a:p>
          <a:p>
            <a:endParaRPr lang="en-GB" dirty="0"/>
          </a:p>
          <a:p>
            <a:r>
              <a:rPr lang="en-GB" dirty="0"/>
              <a:t>A one time deal</a:t>
            </a:r>
          </a:p>
        </p:txBody>
      </p:sp>
    </p:spTree>
    <p:extLst>
      <p:ext uri="{BB962C8B-B14F-4D97-AF65-F5344CB8AC3E}">
        <p14:creationId xmlns:p14="http://schemas.microsoft.com/office/powerpoint/2010/main" val="12936957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Divide the class equally into three groups (best effort)</a:t>
            </a:r>
          </a:p>
          <a:p>
            <a:endParaRPr lang="en-GB" dirty="0"/>
          </a:p>
          <a:p>
            <a:r>
              <a:rPr lang="en-GB" dirty="0"/>
              <a:t>Identify the features necessary for renewing your vehicle tax</a:t>
            </a:r>
          </a:p>
          <a:p>
            <a:endParaRPr lang="en-GB" dirty="0"/>
          </a:p>
          <a:p>
            <a:r>
              <a:rPr lang="en-GB" dirty="0"/>
              <a:t>In Java create a test for at least three of these features</a:t>
            </a:r>
          </a:p>
          <a:p>
            <a:pPr lvl="1"/>
            <a:r>
              <a:rPr lang="en-GB" dirty="0"/>
              <a:t>Think carefully about the logic of </a:t>
            </a:r>
            <a:r>
              <a:rPr lang="en-GB"/>
              <a:t>your tests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53305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C5F99-9D3C-4D69-A092-AD2BB58DE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B6D35-D4F3-4AE7-A726-01FD0F5DB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Comparing Soft Computing Techniques For Early Stage Software Development : Effort Estimations - Scientific Figure on ResearchGate. Available from: https://www.researchgate.net/Effort-distribution-in-the-individual-phases-of-SDLC-Source-Peter-Mueller-Software_fig1_224871705 [accessed 12 Nov, 2018]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99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2070</TotalTime>
  <Words>1415</Words>
  <Application>Microsoft Office PowerPoint</Application>
  <PresentationFormat>Widescreen</PresentationFormat>
  <Paragraphs>279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8" baseType="lpstr">
      <vt:lpstr>Arial</vt:lpstr>
      <vt:lpstr>Calibri</vt:lpstr>
      <vt:lpstr>Calibri Light</vt:lpstr>
      <vt:lpstr>Office Theme</vt:lpstr>
      <vt:lpstr>TFD+TDD</vt:lpstr>
      <vt:lpstr>Objectives</vt:lpstr>
      <vt:lpstr>Software Development Re-Iteration</vt:lpstr>
      <vt:lpstr>Are there better ways of developing software</vt:lpstr>
      <vt:lpstr>So what options do we have ?</vt:lpstr>
      <vt:lpstr>Methodologies</vt:lpstr>
      <vt:lpstr>What stage requires greatest effort ?</vt:lpstr>
      <vt:lpstr>Lets consider what takes the greatest amount of time ?</vt:lpstr>
      <vt:lpstr>Time vs Work</vt:lpstr>
      <vt:lpstr>The FUN bit</vt:lpstr>
      <vt:lpstr>Testing the water</vt:lpstr>
      <vt:lpstr>Unfortunately somebody already got this PhD</vt:lpstr>
      <vt:lpstr>TFD – Test-First Development</vt:lpstr>
      <vt:lpstr>Test-First Development Process</vt:lpstr>
      <vt:lpstr>Advantages</vt:lpstr>
      <vt:lpstr>Disadvantages</vt:lpstr>
      <vt:lpstr>TDD – Test-driven development</vt:lpstr>
      <vt:lpstr>TDD – Test-driven development</vt:lpstr>
      <vt:lpstr>Advantages</vt:lpstr>
      <vt:lpstr>Disadvantages</vt:lpstr>
      <vt:lpstr>Two Floors</vt:lpstr>
      <vt:lpstr>Well….which is more important?</vt:lpstr>
      <vt:lpstr>Developers Perspective</vt:lpstr>
      <vt:lpstr>Tester’s Perspective</vt:lpstr>
      <vt:lpstr>User’s Perspective</vt:lpstr>
      <vt:lpstr>Acceptance TDD</vt:lpstr>
      <vt:lpstr>Acceptance TDD - Overview</vt:lpstr>
      <vt:lpstr>Developer TDD</vt:lpstr>
      <vt:lpstr>Developer TDD - Overview</vt:lpstr>
      <vt:lpstr>Which category do you fall into ?</vt:lpstr>
      <vt:lpstr>Ultimately both work together</vt:lpstr>
      <vt:lpstr>Consider this system</vt:lpstr>
      <vt:lpstr>What aspects would need to be tested ?</vt:lpstr>
      <vt:lpstr>Following the scenario</vt:lpstr>
      <vt:lpstr>Feature 1</vt:lpstr>
      <vt:lpstr>Feature 1 Test</vt:lpstr>
      <vt:lpstr>Feature 1 Code</vt:lpstr>
      <vt:lpstr>Feature 1 Failed Test</vt:lpstr>
      <vt:lpstr>Feature 1 Test passed</vt:lpstr>
      <vt:lpstr>What did we just do ?</vt:lpstr>
      <vt:lpstr>How does this help me ?</vt:lpstr>
      <vt:lpstr>Task</vt:lpstr>
      <vt:lpstr>Test-Driven Development Problem</vt:lpstr>
      <vt:lpstr>Current Solution</vt:lpstr>
      <vt:lpstr>Creation of a test for the new feature</vt:lpstr>
      <vt:lpstr>Refactored code to accommodate</vt:lpstr>
      <vt:lpstr>Task</vt:lpstr>
      <vt:lpstr>This looks like hard work</vt:lpstr>
      <vt:lpstr>But I’m a software engineer not a tester</vt:lpstr>
      <vt:lpstr>Remember the perspectives argument ?</vt:lpstr>
      <vt:lpstr>Sure it passes YOUR tests</vt:lpstr>
      <vt:lpstr>What TFD &amp; TDD are not</vt:lpstr>
      <vt:lpstr>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TDD</dc:title>
  <dc:creator>Jaymie Phillips</dc:creator>
  <cp:lastModifiedBy>Jaymie Phillips</cp:lastModifiedBy>
  <cp:revision>88</cp:revision>
  <dcterms:created xsi:type="dcterms:W3CDTF">2018-11-07T10:16:31Z</dcterms:created>
  <dcterms:modified xsi:type="dcterms:W3CDTF">2018-11-12T15:49:29Z</dcterms:modified>
</cp:coreProperties>
</file>