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84" r:id="rId3"/>
    <p:sldId id="285" r:id="rId4"/>
    <p:sldId id="286" r:id="rId5"/>
    <p:sldId id="287" r:id="rId6"/>
    <p:sldId id="288" r:id="rId7"/>
    <p:sldId id="289" r:id="rId8"/>
    <p:sldId id="290" r:id="rId9"/>
    <p:sldId id="29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40" d="100"/>
          <a:sy n="40" d="100"/>
        </p:scale>
        <p:origin x="-2136" y="-6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i08-O1L7YAhVpDcAKHeFIAuQQjRwIBw&amp;url=http%3A%2F%2Fwww.greenspec.co.uk%2Fbuilding-design%2Ftimber-flat-roof-insulation%2F&amp;psig=AOvVaw2BT--bx_abAQOQkuxYpjEZ&amp;ust=1515166576115199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s://www.google.co.uk/url?sa=i&amp;rct=j&amp;q=&amp;esrc=s&amp;source=images&amp;cd=&amp;cad=rja&amp;uact=8&amp;ved=0ahUKEwjMlK2K177YAhXoDsAKHYmUDL4QjRwIBw&amp;url=http%3A%2F%2Fwww.wetnwarm-energy.co.uk%2Fflat-roof-insulation%2F&amp;psig=AOvVaw2BT--bx_abAQOQkuxYpjEZ&amp;ust=1515166576115199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s://www.google.co.uk/url?sa=i&amp;rct=j&amp;q=&amp;esrc=s&amp;source=images&amp;cd=&amp;cad=rja&amp;uact=8&amp;ved=0ahUKEwigwavo2L7YAhXCBsAKHeN-D0EQjRwIBw&amp;url=http%3A%2F%2Fwww.greenspec.co.uk%2Fbuilding-design%2Fconcrete-flat-roof-insulation%2F&amp;psig=AOvVaw1jJU75AP3PTLyu1o8jg48G&amp;ust=151516853704118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h79aH2r7YAhUsJsAKHTEeATgQjRwIBw&amp;url=http%3A%2F%2Fmemphite.com%2FZmxhdCByb29mIGZpcmluZ3M%2F&amp;psig=AOvVaw1v5JYSwuVqw6cU5kxTZ1vT&amp;ust=1515168775616295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s://www.google.co.uk/url?sa=i&amp;rct=j&amp;q=&amp;esrc=s&amp;source=images&amp;cd=&amp;cad=rja&amp;uact=8&amp;ved=0ahUKEwisjZG32r7YAhUiLMAKHeXkBYUQjRwIBw&amp;url=https%3A%2F%2Fwww.slideshare.net%2Fkevinporter40%2Fconstruction-u101-ppt4&amp;psig=AOvVaw1v5JYSwuVqw6cU5kxTZ1vT&amp;ust=1515168775616295" TargetMode="Externa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h79aH2r7YAhUsJsAKHTEeATgQjRwIBw&amp;url=http%3A%2F%2Fmemphite.com%2FZmxhdCByb29mIGZpcmluZ3M%2F&amp;psig=AOvVaw1v5JYSwuVqw6cU5kxTZ1vT&amp;ust=1515168775616295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idv-Km5r7YAhUMKcAKHQbCCKEQjRwIBw&amp;url=http%3A%2F%2Fstecktgeschichte.info%2Fentries%2Fflat-roof-boards.html&amp;psig=AOvVaw0IvpBvc4_gBqPJEBPhspsf&amp;ust=1515172115508410" TargetMode="External"/><Relationship Id="rId5" Type="http://schemas.openxmlformats.org/officeDocument/2006/relationships/image" Target="../media/image10.gif"/><Relationship Id="rId4" Type="http://schemas.openxmlformats.org/officeDocument/2006/relationships/hyperlink" Target="https://www.google.co.uk/url?sa=i&amp;rct=j&amp;q=&amp;esrc=s&amp;source=images&amp;cd=&amp;cad=rja&amp;uact=8&amp;ved=0ahUKEwiwncO24r7YAhUsJsAKHTEeATgQjRwIBw&amp;url=http%3A%2F%2Fnhbccampaigns.co.uk%2Flandingpages%2Ftechzone%2Fprevious_versions%2F2010%2FPart6%2Fsection1%2Fdefault.htm&amp;psig=AOvVaw37mzljQAoVCXWvKFehrZGA&amp;ust=1515170836305206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h79aH2r7YAhUsJsAKHTEeATgQjRwIBw&amp;url=http%3A%2F%2Fmemphite.com%2FZmxhdCByb29mIGZpcmluZ3M%2F&amp;psig=AOvVaw1v5JYSwuVqw6cU5kxTZ1vT&amp;ust=1515168775616295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s://www.google.co.uk/url?sa=i&amp;rct=j&amp;q=&amp;esrc=s&amp;source=images&amp;cd=&amp;cad=rja&amp;uact=8&amp;ved=0ahUKEwidv-Km5r7YAhUMKcAKHQbCCKEQjRwIBw&amp;url=http%3A%2F%2Fstecktgeschichte.info%2Fentries%2Fflat-roof-boards.html&amp;psig=AOvVaw0IvpBvc4_gBqPJEBPhspsf&amp;ust=15151721155084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142976" y="2428868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Flat 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57290" y="1714488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Flat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85852" y="2357430"/>
            <a:ext cx="65008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Considerations: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Span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Materials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Strength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Durability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Moisture resistance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Fire resistance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Stability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Insulation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Flat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071538" y="2357430"/>
            <a:ext cx="650085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Having a pitch below 10 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 </a:t>
            </a:r>
          </a:p>
          <a:p>
            <a:r>
              <a:rPr lang="en-GB" sz="2400" dirty="0" smtClean="0"/>
              <a:t>Continuous covering</a:t>
            </a:r>
          </a:p>
          <a:p>
            <a:r>
              <a:rPr lang="en-GB" sz="2400" dirty="0" smtClean="0"/>
              <a:t>Asphalt, lead, copper, fibre glass = 1:80   12mm/m</a:t>
            </a:r>
          </a:p>
          <a:p>
            <a:r>
              <a:rPr lang="en-GB" sz="2400" dirty="0" smtClean="0"/>
              <a:t>Built up 3-layer felt, </a:t>
            </a:r>
            <a:r>
              <a:rPr lang="en-GB" sz="2400" dirty="0" err="1" smtClean="0"/>
              <a:t>ruberoid</a:t>
            </a:r>
            <a:r>
              <a:rPr lang="en-GB" sz="2400" dirty="0" smtClean="0"/>
              <a:t> felt = 1:60   17mm/m</a:t>
            </a:r>
          </a:p>
          <a:p>
            <a:r>
              <a:rPr lang="en-GB" sz="2400" dirty="0" smtClean="0"/>
              <a:t>Minimum falls – if more than one fall (creating a valley) then the fall should be doubled</a:t>
            </a:r>
          </a:p>
          <a:p>
            <a:r>
              <a:rPr lang="en-GB" sz="2400" dirty="0" smtClean="0"/>
              <a:t>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Flat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85852" y="2357430"/>
            <a:ext cx="6500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Warm Deck roof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4514" name="Picture 2" descr="Image result for warm roof - cold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3548734"/>
            <a:ext cx="6215106" cy="2928272"/>
          </a:xfrm>
          <a:prstGeom prst="rect">
            <a:avLst/>
          </a:prstGeom>
          <a:noFill/>
        </p:spPr>
      </p:pic>
      <p:pic>
        <p:nvPicPr>
          <p:cNvPr id="8" name="Picture 6" descr="warm roo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91000" y="1857364"/>
            <a:ext cx="4953000" cy="1647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Flat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857224" y="2143116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Cold Deck roof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8618" name="Picture 10" descr="cold timber flat roo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1928802"/>
            <a:ext cx="5286380" cy="1857388"/>
          </a:xfrm>
          <a:prstGeom prst="rect">
            <a:avLst/>
          </a:prstGeom>
          <a:noFill/>
        </p:spPr>
      </p:pic>
      <p:pic>
        <p:nvPicPr>
          <p:cNvPr id="68620" name="Picture 12" descr="Image result for warm roof - cold roo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5724" t="15142" r="6917" b="32442"/>
          <a:stretch>
            <a:fillRect/>
          </a:stretch>
        </p:blipFill>
        <p:spPr bwMode="auto">
          <a:xfrm>
            <a:off x="214282" y="3571876"/>
            <a:ext cx="4643470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Flat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571472" y="1928802"/>
            <a:ext cx="35004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Inverted (upside down) roof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0658" name="Picture 2" descr="inverted warm roo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2500306"/>
            <a:ext cx="4953000" cy="1647825"/>
          </a:xfrm>
          <a:prstGeom prst="rect">
            <a:avLst/>
          </a:prstGeom>
          <a:noFill/>
        </p:spPr>
      </p:pic>
      <p:pic>
        <p:nvPicPr>
          <p:cNvPr id="70660" name="Picture 4" descr="Image result for inverted flat roo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57224" y="4437592"/>
            <a:ext cx="5786478" cy="19251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Flat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571472" y="1928802"/>
            <a:ext cx="35004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Creating the slope on a timber flat roof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706" name="AutoShape 2" descr="Related imag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8157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708" name="AutoShape 4" descr="Related imag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8157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2709" name="Picture 5" descr="C:\Users\Tom\Pictures\untitled.png"/>
          <p:cNvPicPr>
            <a:picLocks noChangeAspect="1" noChangeArrowheads="1"/>
          </p:cNvPicPr>
          <p:nvPr/>
        </p:nvPicPr>
        <p:blipFill>
          <a:blip r:embed="rId4"/>
          <a:srcRect t="48435" r="2977" b="15553"/>
          <a:stretch>
            <a:fillRect/>
          </a:stretch>
        </p:blipFill>
        <p:spPr bwMode="auto">
          <a:xfrm>
            <a:off x="2500298" y="3071810"/>
            <a:ext cx="6286544" cy="1643074"/>
          </a:xfrm>
          <a:prstGeom prst="rect">
            <a:avLst/>
          </a:prstGeom>
          <a:noFill/>
        </p:spPr>
      </p:pic>
      <p:pic>
        <p:nvPicPr>
          <p:cNvPr id="72711" name="Picture 7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t="41985" r="2485" b="12213"/>
          <a:stretch>
            <a:fillRect/>
          </a:stretch>
        </p:blipFill>
        <p:spPr bwMode="auto">
          <a:xfrm>
            <a:off x="2714612" y="4714884"/>
            <a:ext cx="5857916" cy="17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Flat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571472" y="1928802"/>
            <a:ext cx="3500462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Abutment details:</a:t>
            </a:r>
          </a:p>
          <a:p>
            <a:r>
              <a:rPr lang="en-GB" sz="2000" dirty="0" smtClean="0"/>
              <a:t>Twice weathered Concrete Coping</a:t>
            </a:r>
          </a:p>
          <a:p>
            <a:r>
              <a:rPr lang="en-GB" sz="2000" dirty="0" smtClean="0"/>
              <a:t>DPC below coping</a:t>
            </a:r>
          </a:p>
          <a:p>
            <a:r>
              <a:rPr lang="en-GB" sz="2000" dirty="0" smtClean="0"/>
              <a:t>Cavity tray</a:t>
            </a:r>
          </a:p>
          <a:p>
            <a:r>
              <a:rPr lang="en-GB" sz="2000" dirty="0" smtClean="0"/>
              <a:t>Weep holes @ 1m c-c</a:t>
            </a:r>
          </a:p>
          <a:p>
            <a:r>
              <a:rPr lang="en-GB" sz="2000" dirty="0" smtClean="0"/>
              <a:t>50mm angle fillet</a:t>
            </a:r>
          </a:p>
          <a:p>
            <a:r>
              <a:rPr lang="en-GB" sz="2000" dirty="0" smtClean="0"/>
              <a:t>Code 3 lead flashing built into mortar joint</a:t>
            </a:r>
          </a:p>
          <a:p>
            <a:r>
              <a:rPr lang="en-GB" sz="2000" dirty="0" smtClean="0"/>
              <a:t>Lead </a:t>
            </a:r>
            <a:r>
              <a:rPr lang="en-GB" sz="2000" dirty="0" err="1" smtClean="0"/>
              <a:t>upstand</a:t>
            </a:r>
            <a:r>
              <a:rPr lang="en-GB" sz="2000" dirty="0" smtClean="0"/>
              <a:t> flashing</a:t>
            </a:r>
          </a:p>
          <a:p>
            <a:r>
              <a:rPr lang="en-GB" sz="2000" dirty="0" smtClean="0"/>
              <a:t>3-layer felt dressed up masonry</a:t>
            </a:r>
          </a:p>
          <a:p>
            <a:r>
              <a:rPr lang="en-GB" sz="2000" dirty="0" smtClean="0"/>
              <a:t>Screed to concrete roof @ 1:60 minimum fall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706" name="AutoShape 2" descr="Related imag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8157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708" name="AutoShape 4" descr="Related imag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8157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9" descr="Image result for parapet wall detailin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2357430"/>
            <a:ext cx="3714776" cy="3526347"/>
          </a:xfrm>
          <a:prstGeom prst="rect">
            <a:avLst/>
          </a:prstGeom>
          <a:noFill/>
        </p:spPr>
      </p:pic>
      <p:sp>
        <p:nvSpPr>
          <p:cNvPr id="74754" name="AutoShape 2" descr="Image result for flat roof eaves detailing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91100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Flat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706" name="AutoShape 2" descr="Related imag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8157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708" name="AutoShape 4" descr="Related imag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8157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4754" name="AutoShape 2" descr="Image result for flat roof eaves detailing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91100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5778" name="Picture 2" descr="C:\Users\Tom\Pictures\untitled3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5852" y="1928778"/>
            <a:ext cx="6572296" cy="49292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1385</TotalTime>
  <Words>188</Words>
  <Application>Microsoft Office PowerPoint</Application>
  <PresentationFormat>On-screen Show (4:3)</PresentationFormat>
  <Paragraphs>57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43</cp:revision>
  <dcterms:created xsi:type="dcterms:W3CDTF">2017-10-09T19:23:18Z</dcterms:created>
  <dcterms:modified xsi:type="dcterms:W3CDTF">2018-01-04T17:13:08Z</dcterms:modified>
</cp:coreProperties>
</file>