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7" r:id="rId9"/>
    <p:sldId id="282" r:id="rId10"/>
    <p:sldId id="283" r:id="rId11"/>
    <p:sldId id="284" r:id="rId12"/>
    <p:sldId id="285" r:id="rId13"/>
    <p:sldId id="286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B2ECD-73BE-494D-B626-F77F698A1174}" type="datetimeFigureOut">
              <a:rPr lang="en-US" smtClean="0"/>
              <a:pPr/>
              <a:t>7/23/2013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9EB4D-57DB-425A-A6A9-8E6F4E04DE4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Academic Writing for International Student of Business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/>
              <a:t>Chapter 3.5</a:t>
            </a:r>
          </a:p>
          <a:p>
            <a:r>
              <a:rPr lang="en-GB" b="1" dirty="0" smtClean="0"/>
              <a:t>Linkers</a:t>
            </a:r>
            <a:endParaRPr lang="en-GB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1, p185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</a:t>
            </a:r>
            <a:r>
              <a:rPr lang="en-GB" dirty="0"/>
              <a:t>f</a:t>
            </a:r>
            <a:r>
              <a:rPr lang="en-GB" dirty="0" smtClean="0"/>
              <a:t>or instance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1, p185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for instance</a:t>
            </a:r>
          </a:p>
          <a:p>
            <a:pPr>
              <a:buNone/>
            </a:pPr>
            <a:r>
              <a:rPr lang="en-GB" dirty="0" smtClean="0"/>
              <a:t>(b) In addition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1, p185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for instance</a:t>
            </a:r>
          </a:p>
          <a:p>
            <a:pPr>
              <a:buNone/>
            </a:pPr>
            <a:r>
              <a:rPr lang="en-GB" dirty="0" smtClean="0"/>
              <a:t>(b) In addition</a:t>
            </a:r>
          </a:p>
          <a:p>
            <a:pPr>
              <a:buNone/>
            </a:pPr>
            <a:r>
              <a:rPr lang="en-GB" dirty="0" smtClean="0"/>
              <a:t>(c) since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1, p185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for instance</a:t>
            </a:r>
          </a:p>
          <a:p>
            <a:pPr>
              <a:buNone/>
            </a:pPr>
            <a:r>
              <a:rPr lang="en-GB" dirty="0" smtClean="0"/>
              <a:t>(b) In addition</a:t>
            </a:r>
          </a:p>
          <a:p>
            <a:pPr>
              <a:buNone/>
            </a:pPr>
            <a:r>
              <a:rPr lang="en-GB" dirty="0" smtClean="0"/>
              <a:t>(c) since</a:t>
            </a:r>
          </a:p>
          <a:p>
            <a:pPr>
              <a:buNone/>
            </a:pPr>
            <a:r>
              <a:rPr lang="en-GB" dirty="0" smtClean="0"/>
              <a:t>(d) thus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1, p185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for instance</a:t>
            </a:r>
          </a:p>
          <a:p>
            <a:pPr>
              <a:buNone/>
            </a:pPr>
            <a:r>
              <a:rPr lang="en-GB" dirty="0" smtClean="0"/>
              <a:t>(b) In addition</a:t>
            </a:r>
          </a:p>
          <a:p>
            <a:pPr>
              <a:buNone/>
            </a:pPr>
            <a:r>
              <a:rPr lang="en-GB" dirty="0" smtClean="0"/>
              <a:t>(c) since</a:t>
            </a:r>
          </a:p>
          <a:p>
            <a:pPr>
              <a:buNone/>
            </a:pPr>
            <a:r>
              <a:rPr lang="en-GB" dirty="0" smtClean="0"/>
              <a:t>(d) thus</a:t>
            </a:r>
          </a:p>
          <a:p>
            <a:pPr>
              <a:buNone/>
            </a:pPr>
            <a:r>
              <a:rPr lang="en-GB" dirty="0" smtClean="0"/>
              <a:t>(e) then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1, p185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for instance</a:t>
            </a:r>
          </a:p>
          <a:p>
            <a:pPr>
              <a:buNone/>
            </a:pPr>
            <a:r>
              <a:rPr lang="en-GB" dirty="0" smtClean="0"/>
              <a:t>(b) In addition</a:t>
            </a:r>
          </a:p>
          <a:p>
            <a:pPr>
              <a:buNone/>
            </a:pPr>
            <a:r>
              <a:rPr lang="en-GB" dirty="0" smtClean="0"/>
              <a:t>(c) since</a:t>
            </a:r>
          </a:p>
          <a:p>
            <a:pPr>
              <a:buNone/>
            </a:pPr>
            <a:r>
              <a:rPr lang="en-GB" dirty="0" smtClean="0"/>
              <a:t>(d) thus</a:t>
            </a:r>
          </a:p>
          <a:p>
            <a:pPr>
              <a:buNone/>
            </a:pPr>
            <a:r>
              <a:rPr lang="en-GB" dirty="0" smtClean="0"/>
              <a:t>(e) then</a:t>
            </a:r>
          </a:p>
          <a:p>
            <a:pPr>
              <a:buNone/>
            </a:pPr>
            <a:r>
              <a:rPr lang="en-GB" dirty="0" smtClean="0"/>
              <a:t>(f</a:t>
            </a:r>
            <a:r>
              <a:rPr lang="en-GB" smtClean="0"/>
              <a:t>) However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1, p186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(</a:t>
            </a:r>
            <a:r>
              <a:rPr lang="en-GB" sz="2800" dirty="0" err="1" smtClean="0"/>
              <a:t>i</a:t>
            </a:r>
            <a:r>
              <a:rPr lang="en-GB" sz="2800" dirty="0" smtClean="0"/>
              <a:t>)  Addition</a:t>
            </a:r>
            <a:r>
              <a:rPr lang="en-GB" sz="2800" dirty="0"/>
              <a:t>		(b)	In addition</a:t>
            </a:r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59064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1, p186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AutoNum type="romanLcParenBoth"/>
            </a:pPr>
            <a:r>
              <a:rPr lang="en-GB" sz="2800" dirty="0" smtClean="0"/>
              <a:t>Addition		(b)	In addition</a:t>
            </a:r>
          </a:p>
          <a:p>
            <a:pPr marL="571500" indent="-571500">
              <a:buAutoNum type="romanLcParenBoth"/>
            </a:pPr>
            <a:r>
              <a:rPr lang="en-GB" sz="2800" dirty="0" smtClean="0"/>
              <a:t>Result		(d)	thus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9606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1, p186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AutoNum type="romanLcParenBoth"/>
            </a:pPr>
            <a:r>
              <a:rPr lang="en-GB" sz="2800" dirty="0"/>
              <a:t>Addition		(b)	In addition</a:t>
            </a:r>
          </a:p>
          <a:p>
            <a:pPr marL="571500" indent="-571500">
              <a:buAutoNum type="romanLcParenBoth"/>
            </a:pPr>
            <a:r>
              <a:rPr lang="en-GB" sz="2800" dirty="0"/>
              <a:t>Result		(d)	thus</a:t>
            </a:r>
          </a:p>
          <a:p>
            <a:pPr marL="0" indent="0">
              <a:buNone/>
            </a:pPr>
            <a:r>
              <a:rPr lang="en-GB" sz="2800" dirty="0" smtClean="0"/>
              <a:t>(iii)  Reason		(c)	since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78604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1, p186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AutoNum type="romanLcParenBoth"/>
            </a:pPr>
            <a:r>
              <a:rPr lang="en-GB" sz="2800" dirty="0"/>
              <a:t>Addition		(b)	In addition</a:t>
            </a:r>
          </a:p>
          <a:p>
            <a:pPr marL="571500" indent="-571500">
              <a:buAutoNum type="romanLcParenBoth"/>
            </a:pPr>
            <a:r>
              <a:rPr lang="en-GB" sz="2800" dirty="0"/>
              <a:t>Result		(d)	thus</a:t>
            </a:r>
          </a:p>
          <a:p>
            <a:pPr marL="0" indent="0">
              <a:buNone/>
            </a:pPr>
            <a:r>
              <a:rPr lang="en-GB" sz="2800" dirty="0"/>
              <a:t>(iii)  Reason		(c)	since</a:t>
            </a:r>
          </a:p>
          <a:p>
            <a:pPr marL="0" indent="0">
              <a:buNone/>
            </a:pPr>
            <a:r>
              <a:rPr lang="en-GB" sz="2800" dirty="0" smtClean="0"/>
              <a:t>(iv)  Opposition	(f)	However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24502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1, p186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AutoNum type="romanLcParenBoth"/>
            </a:pPr>
            <a:r>
              <a:rPr lang="en-GB" sz="2800" dirty="0"/>
              <a:t>Addition		(b)	In addition</a:t>
            </a:r>
          </a:p>
          <a:p>
            <a:pPr marL="571500" indent="-571500">
              <a:buAutoNum type="romanLcParenBoth"/>
            </a:pPr>
            <a:r>
              <a:rPr lang="en-GB" sz="2800" dirty="0"/>
              <a:t>Result		(d)	thus</a:t>
            </a:r>
          </a:p>
          <a:p>
            <a:pPr marL="0" indent="0">
              <a:buNone/>
            </a:pPr>
            <a:r>
              <a:rPr lang="en-GB" sz="2800" dirty="0"/>
              <a:t>(iii)  Reason		(c)	since</a:t>
            </a:r>
          </a:p>
          <a:p>
            <a:pPr marL="0" indent="0">
              <a:buNone/>
            </a:pPr>
            <a:r>
              <a:rPr lang="en-GB" sz="2800" dirty="0"/>
              <a:t>(iv)  Opposition	(f)	However</a:t>
            </a:r>
          </a:p>
          <a:p>
            <a:pPr marL="0" indent="0">
              <a:buNone/>
            </a:pPr>
            <a:r>
              <a:rPr lang="en-GB" sz="2800" dirty="0" smtClean="0"/>
              <a:t>(v)   Example	(a)	for instance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228801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1, p186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AutoNum type="romanLcParenBoth"/>
            </a:pPr>
            <a:r>
              <a:rPr lang="en-GB" sz="2800" dirty="0"/>
              <a:t>Addition		(b)	In addition</a:t>
            </a:r>
          </a:p>
          <a:p>
            <a:pPr marL="571500" indent="-571500">
              <a:buAutoNum type="romanLcParenBoth"/>
            </a:pPr>
            <a:r>
              <a:rPr lang="en-GB" sz="2800" dirty="0"/>
              <a:t>Result		(d)	thus</a:t>
            </a:r>
          </a:p>
          <a:p>
            <a:pPr marL="0" indent="0">
              <a:buNone/>
            </a:pPr>
            <a:r>
              <a:rPr lang="en-GB" sz="2800" dirty="0"/>
              <a:t>(iii)  Reason		(c)	since</a:t>
            </a:r>
          </a:p>
          <a:p>
            <a:pPr marL="0" indent="0">
              <a:buNone/>
            </a:pPr>
            <a:r>
              <a:rPr lang="en-GB" sz="2800" dirty="0"/>
              <a:t>(iv)  Opposition	(f)	However</a:t>
            </a:r>
          </a:p>
          <a:p>
            <a:pPr marL="0" indent="0">
              <a:buNone/>
            </a:pPr>
            <a:r>
              <a:rPr lang="en-GB" sz="2800" dirty="0"/>
              <a:t>(v)   Example	(a)	for instance</a:t>
            </a:r>
          </a:p>
          <a:p>
            <a:pPr marL="0" indent="0">
              <a:buNone/>
            </a:pPr>
            <a:r>
              <a:rPr lang="en-GB" sz="2800" dirty="0" smtClean="0"/>
              <a:t>(vi)  Time		(e)	then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5756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2.1, p186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b="1" dirty="0" err="1" smtClean="0"/>
              <a:t>Biofuels</a:t>
            </a:r>
            <a:endParaRPr lang="en-GB" b="1" dirty="0" smtClean="0"/>
          </a:p>
          <a:p>
            <a:pPr>
              <a:buNone/>
            </a:pPr>
            <a:r>
              <a:rPr lang="en-GB" sz="2000" dirty="0" smtClean="0"/>
              <a:t>Newly published research examines some important questions about the growing use of </a:t>
            </a:r>
            <a:r>
              <a:rPr lang="en-GB" sz="2000" dirty="0" err="1" smtClean="0"/>
              <a:t>biofuels</a:t>
            </a:r>
            <a:r>
              <a:rPr lang="en-GB" sz="2000" dirty="0" smtClean="0"/>
              <a:t>, </a:t>
            </a:r>
            <a:r>
              <a:rPr lang="en-GB" sz="2000" dirty="0" smtClean="0">
                <a:solidFill>
                  <a:srgbClr val="FF0000"/>
                </a:solidFill>
              </a:rPr>
              <a:t>such as </a:t>
            </a:r>
            <a:r>
              <a:rPr lang="en-GB" sz="2000" dirty="0" smtClean="0"/>
              <a:t>ethanol made from maize. The production of these has increased sharply recently, </a:t>
            </a:r>
            <a:r>
              <a:rPr lang="en-GB" sz="2000" dirty="0" smtClean="0">
                <a:solidFill>
                  <a:srgbClr val="FF0000"/>
                </a:solidFill>
              </a:rPr>
              <a:t>but </a:t>
            </a:r>
            <a:r>
              <a:rPr lang="en-GB" sz="2000" dirty="0" smtClean="0"/>
              <a:t>the replacement of food crops with fuel crops has been heavily criticised. </a:t>
            </a:r>
            <a:r>
              <a:rPr lang="en-GB" sz="2000" dirty="0" smtClean="0">
                <a:solidFill>
                  <a:srgbClr val="FF0000"/>
                </a:solidFill>
              </a:rPr>
              <a:t>Although </a:t>
            </a:r>
            <a:r>
              <a:rPr lang="en-GB" sz="2000" dirty="0" smtClean="0"/>
              <a:t>initially seen as a more environmentally-friendly type of fuel, the research shows that producing some </a:t>
            </a:r>
            <a:r>
              <a:rPr lang="en-GB" sz="2000" dirty="0" err="1" smtClean="0"/>
              <a:t>biofuels</a:t>
            </a:r>
            <a:r>
              <a:rPr lang="en-GB" sz="2000" dirty="0" smtClean="0"/>
              <a:t>, </a:t>
            </a:r>
            <a:r>
              <a:rPr lang="en-GB" sz="2000" dirty="0" smtClean="0">
                <a:solidFill>
                  <a:srgbClr val="FF0000"/>
                </a:solidFill>
              </a:rPr>
              <a:t>for instance</a:t>
            </a:r>
            <a:r>
              <a:rPr lang="en-GB" sz="2000" dirty="0" smtClean="0"/>
              <a:t> </a:t>
            </a:r>
            <a:r>
              <a:rPr lang="en-GB" sz="2000" dirty="0" err="1" smtClean="0"/>
              <a:t>biodiesel</a:t>
            </a:r>
            <a:r>
              <a:rPr lang="en-GB" sz="2000" dirty="0" smtClean="0"/>
              <a:t> palm oil, is more polluting than using conventional oil. The ethanol produced from sugar cane, </a:t>
            </a:r>
            <a:r>
              <a:rPr lang="en-GB" sz="2000" dirty="0" smtClean="0">
                <a:solidFill>
                  <a:srgbClr val="FF0000"/>
                </a:solidFill>
              </a:rPr>
              <a:t>however, </a:t>
            </a:r>
            <a:r>
              <a:rPr lang="en-GB" sz="2000" dirty="0" smtClean="0"/>
              <a:t>can have negative emissions, </a:t>
            </a:r>
            <a:r>
              <a:rPr lang="en-GB" sz="2000" dirty="0" smtClean="0">
                <a:solidFill>
                  <a:srgbClr val="FF0000"/>
                </a:solidFill>
              </a:rPr>
              <a:t>in other words </a:t>
            </a:r>
            <a:r>
              <a:rPr lang="en-GB" sz="2000" dirty="0" smtClean="0"/>
              <a:t>taking carbon dioxide from the atmosphere </a:t>
            </a:r>
            <a:r>
              <a:rPr lang="en-GB" sz="2000" dirty="0" smtClean="0">
                <a:solidFill>
                  <a:srgbClr val="FF0000"/>
                </a:solidFill>
              </a:rPr>
              <a:t>instead of </a:t>
            </a:r>
            <a:r>
              <a:rPr lang="en-GB" sz="2000" dirty="0" smtClean="0"/>
              <a:t>adding it. </a:t>
            </a:r>
            <a:r>
              <a:rPr lang="en-GB" sz="2000" dirty="0" smtClean="0">
                <a:solidFill>
                  <a:srgbClr val="FF0000"/>
                </a:solidFill>
              </a:rPr>
              <a:t>Consequently</a:t>
            </a:r>
            <a:r>
              <a:rPr lang="en-GB" sz="2000" dirty="0" smtClean="0"/>
              <a:t>, it can be seen that the situation is rather confused, </a:t>
            </a:r>
            <a:r>
              <a:rPr lang="en-GB" sz="2000" dirty="0" smtClean="0">
                <a:solidFill>
                  <a:srgbClr val="FF0000"/>
                </a:solidFill>
              </a:rPr>
              <a:t>and </a:t>
            </a:r>
            <a:r>
              <a:rPr lang="en-GB" sz="2000" dirty="0" smtClean="0"/>
              <a:t>that </a:t>
            </a:r>
            <a:r>
              <a:rPr lang="en-GB" sz="2000" dirty="0" err="1" smtClean="0"/>
              <a:t>biofuels</a:t>
            </a:r>
            <a:r>
              <a:rPr lang="en-GB" sz="2000" dirty="0" smtClean="0"/>
              <a:t> are </a:t>
            </a:r>
            <a:r>
              <a:rPr lang="en-GB" sz="2000" dirty="0" smtClean="0">
                <a:solidFill>
                  <a:srgbClr val="FF0000"/>
                </a:solidFill>
              </a:rPr>
              <a:t>neither </a:t>
            </a:r>
            <a:r>
              <a:rPr lang="en-GB" sz="2000" dirty="0" smtClean="0"/>
              <a:t>a magic solution to the energy problem, </a:t>
            </a:r>
            <a:r>
              <a:rPr lang="en-GB" sz="2000" dirty="0" smtClean="0">
                <a:solidFill>
                  <a:srgbClr val="FF0000"/>
                </a:solidFill>
              </a:rPr>
              <a:t>nor </a:t>
            </a:r>
            <a:r>
              <a:rPr lang="en-GB" sz="2000" dirty="0" smtClean="0"/>
              <a:t>are they the environmental  disaster sometimes suggested.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2.1, p187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7109109"/>
              </p:ext>
            </p:extLst>
          </p:nvPr>
        </p:nvGraphicFramePr>
        <p:xfrm>
          <a:off x="428596" y="2428868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Linker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Linker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Type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(a) </a:t>
                      </a:r>
                      <a:r>
                        <a:rPr lang="en-GB" i="1" dirty="0" smtClean="0"/>
                        <a:t>such as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example</a:t>
                      </a:r>
                      <a:endParaRPr lang="en-GB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(f) in other words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example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(b) but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opposition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(g)</a:t>
                      </a:r>
                      <a:r>
                        <a:rPr lang="en-GB" baseline="0" dirty="0" smtClean="0"/>
                        <a:t> instead of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opposition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(c) Although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opposition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(h) Consequently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result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(d) for instance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example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(</a:t>
                      </a:r>
                      <a:r>
                        <a:rPr lang="en-GB" dirty="0" err="1" smtClean="0"/>
                        <a:t>i</a:t>
                      </a:r>
                      <a:r>
                        <a:rPr lang="en-GB" dirty="0" smtClean="0"/>
                        <a:t>)  and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addition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(e) however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opposition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(j)  neither…nor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opposition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3, p187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8374765"/>
              </p:ext>
            </p:extLst>
          </p:nvPr>
        </p:nvGraphicFramePr>
        <p:xfrm>
          <a:off x="428596" y="2357430"/>
          <a:ext cx="8229600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Addition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Result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Reason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Opposition</a:t>
                      </a:r>
                    </a:p>
                    <a:p>
                      <a:r>
                        <a:rPr lang="en-GB" dirty="0" smtClean="0"/>
                        <a:t>(Contrast)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Example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Time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i="1" dirty="0" smtClean="0"/>
                        <a:t>Moreover</a:t>
                      </a:r>
                    </a:p>
                    <a:p>
                      <a:r>
                        <a:rPr lang="en-GB" sz="1600" i="0" dirty="0" smtClean="0"/>
                        <a:t>As well as</a:t>
                      </a:r>
                    </a:p>
                    <a:p>
                      <a:r>
                        <a:rPr lang="en-GB" sz="1600" i="0" dirty="0" smtClean="0"/>
                        <a:t>In addition</a:t>
                      </a:r>
                    </a:p>
                    <a:p>
                      <a:r>
                        <a:rPr lang="en-GB" sz="1600" i="0" dirty="0" smtClean="0"/>
                        <a:t>And</a:t>
                      </a:r>
                    </a:p>
                    <a:p>
                      <a:r>
                        <a:rPr lang="en-GB" sz="1600" i="0" dirty="0" smtClean="0"/>
                        <a:t>Also</a:t>
                      </a:r>
                    </a:p>
                    <a:p>
                      <a:r>
                        <a:rPr lang="en-GB" sz="1600" i="0" dirty="0" smtClean="0"/>
                        <a:t>furthermore</a:t>
                      </a:r>
                      <a:endParaRPr lang="en-GB" sz="160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Therefore</a:t>
                      </a:r>
                    </a:p>
                    <a:p>
                      <a:r>
                        <a:rPr lang="en-GB" sz="1600" dirty="0" smtClean="0"/>
                        <a:t>Consequently</a:t>
                      </a:r>
                    </a:p>
                    <a:p>
                      <a:r>
                        <a:rPr lang="en-GB" sz="1600" dirty="0" smtClean="0"/>
                        <a:t>As a  consequence</a:t>
                      </a:r>
                    </a:p>
                    <a:p>
                      <a:r>
                        <a:rPr lang="en-GB" sz="1600" dirty="0" smtClean="0"/>
                        <a:t>So</a:t>
                      </a:r>
                    </a:p>
                    <a:p>
                      <a:r>
                        <a:rPr lang="en-GB" sz="1600" dirty="0" smtClean="0"/>
                        <a:t>As a result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Because</a:t>
                      </a:r>
                    </a:p>
                    <a:p>
                      <a:r>
                        <a:rPr lang="en-GB" sz="1600" dirty="0" smtClean="0"/>
                        <a:t>Owing to</a:t>
                      </a:r>
                    </a:p>
                    <a:p>
                      <a:r>
                        <a:rPr lang="en-GB" sz="1600" dirty="0" smtClean="0"/>
                        <a:t>As</a:t>
                      </a:r>
                    </a:p>
                    <a:p>
                      <a:r>
                        <a:rPr lang="en-GB" sz="1600" dirty="0" smtClean="0"/>
                        <a:t>Since</a:t>
                      </a:r>
                    </a:p>
                    <a:p>
                      <a:r>
                        <a:rPr lang="en-GB" sz="1600" dirty="0" smtClean="0"/>
                        <a:t>Due to</a:t>
                      </a:r>
                    </a:p>
                    <a:p>
                      <a:r>
                        <a:rPr lang="en-GB" sz="1600" dirty="0" smtClean="0"/>
                        <a:t>As a result of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But</a:t>
                      </a:r>
                    </a:p>
                    <a:p>
                      <a:r>
                        <a:rPr lang="en-GB" sz="1600" dirty="0" smtClean="0"/>
                        <a:t>Yet</a:t>
                      </a:r>
                    </a:p>
                    <a:p>
                      <a:r>
                        <a:rPr lang="en-GB" sz="1600" dirty="0" smtClean="0"/>
                        <a:t>While</a:t>
                      </a:r>
                    </a:p>
                    <a:p>
                      <a:r>
                        <a:rPr lang="en-GB" sz="1600" dirty="0" smtClean="0"/>
                        <a:t>However</a:t>
                      </a:r>
                    </a:p>
                    <a:p>
                      <a:r>
                        <a:rPr lang="en-GB" sz="1600" dirty="0" smtClean="0"/>
                        <a:t>Nevertheless</a:t>
                      </a:r>
                    </a:p>
                    <a:p>
                      <a:r>
                        <a:rPr lang="en-GB" sz="1600" dirty="0" smtClean="0"/>
                        <a:t>Whereas</a:t>
                      </a:r>
                    </a:p>
                    <a:p>
                      <a:r>
                        <a:rPr lang="en-GB" sz="1600" dirty="0" smtClean="0"/>
                        <a:t>Although</a:t>
                      </a:r>
                    </a:p>
                    <a:p>
                      <a:r>
                        <a:rPr lang="en-GB" sz="1600" dirty="0" smtClean="0"/>
                        <a:t>Despite</a:t>
                      </a:r>
                    </a:p>
                    <a:p>
                      <a:r>
                        <a:rPr lang="en-GB" sz="1600" dirty="0" smtClean="0"/>
                        <a:t>In spite of</a:t>
                      </a:r>
                    </a:p>
                    <a:p>
                      <a:r>
                        <a:rPr lang="en-GB" sz="1600" dirty="0" smtClean="0"/>
                        <a:t>Albeit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Such as</a:t>
                      </a:r>
                    </a:p>
                    <a:p>
                      <a:r>
                        <a:rPr lang="en-GB" sz="1600" dirty="0" smtClean="0"/>
                        <a:t>In particular</a:t>
                      </a:r>
                    </a:p>
                    <a:p>
                      <a:r>
                        <a:rPr lang="en-GB" sz="1600" dirty="0" smtClean="0"/>
                        <a:t>For instance</a:t>
                      </a:r>
                    </a:p>
                    <a:p>
                      <a:r>
                        <a:rPr lang="en-GB" sz="1600" dirty="0" smtClean="0"/>
                        <a:t>For example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After</a:t>
                      </a:r>
                    </a:p>
                    <a:p>
                      <a:r>
                        <a:rPr lang="en-GB" sz="1600" dirty="0" smtClean="0"/>
                        <a:t>While</a:t>
                      </a:r>
                    </a:p>
                    <a:p>
                      <a:r>
                        <a:rPr lang="en-GB" sz="1600" dirty="0" smtClean="0"/>
                        <a:t>Then</a:t>
                      </a:r>
                    </a:p>
                    <a:p>
                      <a:r>
                        <a:rPr lang="en-GB" sz="1600" dirty="0" smtClean="0"/>
                        <a:t>Next Subsequently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(example) e.g. such as</a:t>
            </a:r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</a:p>
          <a:p>
            <a:pPr>
              <a:buNone/>
            </a:pPr>
            <a:r>
              <a:rPr lang="en-GB" dirty="0" smtClean="0"/>
              <a:t>(c) (addition/result) e.g. and/consequently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</a:p>
          <a:p>
            <a:pPr>
              <a:buNone/>
            </a:pPr>
            <a:r>
              <a:rPr lang="en-GB" dirty="0" smtClean="0"/>
              <a:t>(c) (addition/result) e.g. and/consequently</a:t>
            </a:r>
          </a:p>
          <a:p>
            <a:pPr>
              <a:buNone/>
            </a:pPr>
            <a:r>
              <a:rPr lang="en-GB" dirty="0" smtClean="0"/>
              <a:t>(d)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Although</a:t>
            </a:r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</a:p>
          <a:p>
            <a:pPr>
              <a:buNone/>
            </a:pPr>
            <a:r>
              <a:rPr lang="en-GB" dirty="0" smtClean="0"/>
              <a:t>(c) (addition/result) e.g. and/consequently</a:t>
            </a:r>
          </a:p>
          <a:p>
            <a:pPr>
              <a:buNone/>
            </a:pPr>
            <a:r>
              <a:rPr lang="en-GB" dirty="0" smtClean="0"/>
              <a:t>(d)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Although</a:t>
            </a:r>
          </a:p>
          <a:p>
            <a:pPr>
              <a:buNone/>
            </a:pPr>
            <a:r>
              <a:rPr lang="en-GB" dirty="0" smtClean="0"/>
              <a:t>(e) (example) e.g. for instance</a:t>
            </a:r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</a:p>
          <a:p>
            <a:pPr>
              <a:buNone/>
            </a:pPr>
            <a:r>
              <a:rPr lang="en-GB" dirty="0" smtClean="0"/>
              <a:t>(c) (addition/result) e.g. and/consequently</a:t>
            </a:r>
          </a:p>
          <a:p>
            <a:pPr>
              <a:buNone/>
            </a:pPr>
            <a:r>
              <a:rPr lang="en-GB" dirty="0" smtClean="0"/>
              <a:t>(d)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Although</a:t>
            </a:r>
          </a:p>
          <a:p>
            <a:pPr>
              <a:buNone/>
            </a:pPr>
            <a:r>
              <a:rPr lang="en-GB" dirty="0" smtClean="0"/>
              <a:t>(e) (example) e.g. for instance</a:t>
            </a:r>
          </a:p>
          <a:p>
            <a:pPr>
              <a:buNone/>
            </a:pPr>
            <a:r>
              <a:rPr lang="en-GB" dirty="0" smtClean="0"/>
              <a:t>(f)  (reason) e.g. since</a:t>
            </a:r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</a:p>
          <a:p>
            <a:pPr>
              <a:buNone/>
            </a:pPr>
            <a:r>
              <a:rPr lang="en-GB" dirty="0" smtClean="0"/>
              <a:t>(c) (addition/result) e.g. and/consequently</a:t>
            </a:r>
          </a:p>
          <a:p>
            <a:pPr>
              <a:buNone/>
            </a:pPr>
            <a:r>
              <a:rPr lang="en-GB" dirty="0" smtClean="0"/>
              <a:t>(d)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Although</a:t>
            </a:r>
          </a:p>
          <a:p>
            <a:pPr>
              <a:buNone/>
            </a:pPr>
            <a:r>
              <a:rPr lang="en-GB" dirty="0" smtClean="0"/>
              <a:t>(e) (example) e.g. for instance</a:t>
            </a:r>
          </a:p>
          <a:p>
            <a:pPr>
              <a:buNone/>
            </a:pPr>
            <a:r>
              <a:rPr lang="en-GB" dirty="0" smtClean="0"/>
              <a:t>(f)  (reason) e.g. since</a:t>
            </a:r>
          </a:p>
          <a:p>
            <a:pPr>
              <a:buNone/>
            </a:pPr>
            <a:r>
              <a:rPr lang="en-GB" dirty="0" smtClean="0"/>
              <a:t>(g) (example) e.g. for instance</a:t>
            </a:r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</a:p>
          <a:p>
            <a:pPr>
              <a:buNone/>
            </a:pPr>
            <a:r>
              <a:rPr lang="en-GB" dirty="0" smtClean="0"/>
              <a:t>(c) (addition/result) e.g. and/consequently</a:t>
            </a:r>
          </a:p>
          <a:p>
            <a:pPr>
              <a:buNone/>
            </a:pPr>
            <a:r>
              <a:rPr lang="en-GB" dirty="0" smtClean="0"/>
              <a:t>(d)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Although</a:t>
            </a:r>
          </a:p>
          <a:p>
            <a:pPr>
              <a:buNone/>
            </a:pPr>
            <a:r>
              <a:rPr lang="en-GB" dirty="0" smtClean="0"/>
              <a:t>(e) (example) e.g. for instance</a:t>
            </a:r>
          </a:p>
          <a:p>
            <a:pPr>
              <a:buNone/>
            </a:pPr>
            <a:r>
              <a:rPr lang="en-GB" dirty="0" smtClean="0"/>
              <a:t>(f)  (reason) e.g. since</a:t>
            </a:r>
          </a:p>
          <a:p>
            <a:pPr>
              <a:buNone/>
            </a:pPr>
            <a:r>
              <a:rPr lang="en-GB" dirty="0" smtClean="0"/>
              <a:t>(g) (example) e.g. for instance</a:t>
            </a:r>
          </a:p>
          <a:p>
            <a:pPr>
              <a:buNone/>
            </a:pPr>
            <a:r>
              <a:rPr lang="en-GB" dirty="0" smtClean="0"/>
              <a:t>(h) (addition) e.g. Moreover</a:t>
            </a:r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 smtClean="0"/>
              <a:t>(a) (example) e.g. such as</a:t>
            </a:r>
          </a:p>
          <a:p>
            <a:pPr>
              <a:buNone/>
            </a:pPr>
            <a:r>
              <a:rPr lang="en-GB" sz="2800" dirty="0" smtClean="0"/>
              <a:t>(b) </a:t>
            </a:r>
            <a:r>
              <a:rPr lang="en-GB" sz="2800" dirty="0" smtClean="0"/>
              <a:t>(</a:t>
            </a:r>
            <a:r>
              <a:rPr lang="en-GB" sz="2800" dirty="0" smtClean="0"/>
              <a:t>opposition</a:t>
            </a:r>
            <a:r>
              <a:rPr lang="en-GB" sz="2800" dirty="0" smtClean="0"/>
              <a:t>) </a:t>
            </a:r>
            <a:r>
              <a:rPr lang="en-GB" sz="2800" dirty="0" smtClean="0"/>
              <a:t>e.g. yet</a:t>
            </a:r>
          </a:p>
          <a:p>
            <a:pPr>
              <a:buNone/>
            </a:pPr>
            <a:r>
              <a:rPr lang="en-GB" sz="2800" dirty="0" smtClean="0"/>
              <a:t>(c) (addition/result) e.g. and/consequently</a:t>
            </a:r>
          </a:p>
          <a:p>
            <a:pPr>
              <a:buNone/>
            </a:pPr>
            <a:r>
              <a:rPr lang="en-GB" sz="2800" dirty="0" smtClean="0"/>
              <a:t>(d) </a:t>
            </a:r>
            <a:r>
              <a:rPr lang="en-GB" sz="2800" dirty="0" smtClean="0"/>
              <a:t>(</a:t>
            </a:r>
            <a:r>
              <a:rPr lang="en-GB" sz="2800" dirty="0" smtClean="0"/>
              <a:t>opposition</a:t>
            </a:r>
            <a:r>
              <a:rPr lang="en-GB" sz="2800" dirty="0" smtClean="0"/>
              <a:t>) </a:t>
            </a:r>
            <a:r>
              <a:rPr lang="en-GB" sz="2800" dirty="0" smtClean="0"/>
              <a:t>e.g. Although</a:t>
            </a:r>
          </a:p>
          <a:p>
            <a:pPr>
              <a:buNone/>
            </a:pPr>
            <a:r>
              <a:rPr lang="en-GB" sz="2800" dirty="0" smtClean="0"/>
              <a:t>(e) (example) e.g. for instance</a:t>
            </a:r>
          </a:p>
          <a:p>
            <a:pPr>
              <a:buNone/>
            </a:pPr>
            <a:r>
              <a:rPr lang="en-GB" sz="2800" dirty="0" smtClean="0"/>
              <a:t>(f)  (reason) e.g. since</a:t>
            </a:r>
          </a:p>
          <a:p>
            <a:pPr>
              <a:buNone/>
            </a:pPr>
            <a:r>
              <a:rPr lang="en-GB" sz="2800" dirty="0" smtClean="0"/>
              <a:t>(g) (example) e.g. for instance</a:t>
            </a:r>
          </a:p>
          <a:p>
            <a:pPr>
              <a:buNone/>
            </a:pPr>
            <a:r>
              <a:rPr lang="en-GB" sz="2800" dirty="0" smtClean="0"/>
              <a:t>(h) (addition) e.g. Moreover</a:t>
            </a:r>
          </a:p>
          <a:p>
            <a:pPr>
              <a:buNone/>
            </a:pPr>
            <a:r>
              <a:rPr lang="en-GB" sz="2800" dirty="0" smtClean="0"/>
              <a:t>(</a:t>
            </a:r>
            <a:r>
              <a:rPr lang="en-GB" sz="2800" dirty="0" err="1" smtClean="0"/>
              <a:t>i</a:t>
            </a:r>
            <a:r>
              <a:rPr lang="en-GB" sz="2800" dirty="0" smtClean="0"/>
              <a:t>)  (reason) e.g. because</a:t>
            </a:r>
            <a:endParaRPr lang="en-GB" sz="2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4.1, p188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 smtClean="0"/>
              <a:t>(a) (example) e.g. such as</a:t>
            </a:r>
          </a:p>
          <a:p>
            <a:pPr>
              <a:buNone/>
            </a:pPr>
            <a:r>
              <a:rPr lang="en-GB" dirty="0" smtClean="0"/>
              <a:t>(b)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yet</a:t>
            </a:r>
          </a:p>
          <a:p>
            <a:pPr>
              <a:buNone/>
            </a:pPr>
            <a:r>
              <a:rPr lang="en-GB" dirty="0" smtClean="0"/>
              <a:t>(c) (addition/result) e.g. and/consequently</a:t>
            </a:r>
          </a:p>
          <a:p>
            <a:pPr>
              <a:buNone/>
            </a:pPr>
            <a:r>
              <a:rPr lang="en-GB" dirty="0" smtClean="0"/>
              <a:t>(d) </a:t>
            </a:r>
            <a:r>
              <a:rPr lang="en-GB" dirty="0" smtClean="0"/>
              <a:t>(</a:t>
            </a:r>
            <a:r>
              <a:rPr lang="en-GB" dirty="0" smtClean="0"/>
              <a:t>opposition</a:t>
            </a:r>
            <a:r>
              <a:rPr lang="en-GB" dirty="0" smtClean="0"/>
              <a:t>) </a:t>
            </a:r>
            <a:r>
              <a:rPr lang="en-GB" dirty="0" smtClean="0"/>
              <a:t>e.g. Although</a:t>
            </a:r>
          </a:p>
          <a:p>
            <a:pPr>
              <a:buNone/>
            </a:pPr>
            <a:r>
              <a:rPr lang="en-GB" dirty="0" smtClean="0"/>
              <a:t>(e) (example) e.g. for instance</a:t>
            </a:r>
          </a:p>
          <a:p>
            <a:pPr>
              <a:buNone/>
            </a:pPr>
            <a:r>
              <a:rPr lang="en-GB" dirty="0" smtClean="0"/>
              <a:t>(f)  (reason) e.g. since</a:t>
            </a:r>
          </a:p>
          <a:p>
            <a:pPr>
              <a:buNone/>
            </a:pPr>
            <a:r>
              <a:rPr lang="en-GB" dirty="0" smtClean="0"/>
              <a:t>(g) (example) e.g. for instance</a:t>
            </a:r>
          </a:p>
          <a:p>
            <a:pPr>
              <a:buNone/>
            </a:pPr>
            <a:r>
              <a:rPr lang="en-GB" dirty="0" smtClean="0"/>
              <a:t>(h) (addition) e.g. Moreover</a:t>
            </a:r>
          </a:p>
          <a:p>
            <a:pPr>
              <a:buNone/>
            </a:pPr>
            <a:r>
              <a:rPr lang="en-GB" dirty="0" smtClean="0"/>
              <a:t>(</a:t>
            </a:r>
            <a:r>
              <a:rPr lang="en-GB" dirty="0" err="1" smtClean="0"/>
              <a:t>i</a:t>
            </a:r>
            <a:r>
              <a:rPr lang="en-GB" dirty="0" smtClean="0"/>
              <a:t>)  (reason) e.g. because</a:t>
            </a:r>
          </a:p>
          <a:p>
            <a:pPr>
              <a:buNone/>
            </a:pPr>
            <a:r>
              <a:rPr lang="en-GB" dirty="0" smtClean="0"/>
              <a:t>(j)  </a:t>
            </a:r>
            <a:r>
              <a:rPr lang="en-GB" smtClean="0"/>
              <a:t>(</a:t>
            </a:r>
            <a:r>
              <a:rPr lang="en-GB" smtClean="0"/>
              <a:t>opposition</a:t>
            </a:r>
            <a:r>
              <a:rPr lang="en-GB" smtClean="0"/>
              <a:t>) </a:t>
            </a:r>
            <a:r>
              <a:rPr lang="en-GB" dirty="0" smtClean="0"/>
              <a:t>e.g. However</a:t>
            </a:r>
            <a:endParaRPr lang="en-GB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5, p189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2800" b="1" dirty="0" smtClean="0"/>
              <a:t>For example</a:t>
            </a:r>
          </a:p>
          <a:p>
            <a:pPr marL="457200" indent="-457200">
              <a:buAutoNum type="alphaLcParenBoth"/>
            </a:pPr>
            <a:r>
              <a:rPr lang="en-GB" sz="2400" dirty="0" smtClean="0"/>
              <a:t>(</a:t>
            </a:r>
            <a:r>
              <a:rPr lang="en-GB" sz="2400" dirty="0" err="1" smtClean="0"/>
              <a:t>i</a:t>
            </a:r>
            <a:r>
              <a:rPr lang="en-GB" sz="2400" dirty="0" smtClean="0"/>
              <a:t>) Although the government claimed that inflation was falling, the opposition said it was rising.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5, p189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2800" b="1" dirty="0" smtClean="0"/>
              <a:t>For example</a:t>
            </a:r>
          </a:p>
          <a:p>
            <a:pPr>
              <a:buNone/>
            </a:pPr>
            <a:r>
              <a:rPr lang="en-GB" sz="2400" dirty="0" smtClean="0"/>
              <a:t>(a) (</a:t>
            </a:r>
            <a:r>
              <a:rPr lang="en-GB" sz="2400" dirty="0" err="1" smtClean="0"/>
              <a:t>i</a:t>
            </a:r>
            <a:r>
              <a:rPr lang="en-GB" sz="2400" dirty="0" smtClean="0"/>
              <a:t>) Although the government claimed that inflation was falling, the opposition said it was rising.</a:t>
            </a:r>
          </a:p>
          <a:p>
            <a:pPr>
              <a:buNone/>
            </a:pPr>
            <a:r>
              <a:rPr lang="en-GB" sz="2400" dirty="0" smtClean="0"/>
              <a:t>(a) (ii) The government claimed that inflation was falling while the opposition said it was rising.</a:t>
            </a:r>
          </a:p>
          <a:p>
            <a:pPr>
              <a:buNone/>
            </a:pPr>
            <a:endParaRPr lang="en-GB" sz="20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5, p189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2800" b="1" dirty="0" smtClean="0"/>
              <a:t>For example</a:t>
            </a:r>
          </a:p>
          <a:p>
            <a:pPr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785786" y="2143116"/>
            <a:ext cx="7715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dirty="0" smtClean="0"/>
              <a:t>(a) (</a:t>
            </a:r>
            <a:r>
              <a:rPr lang="en-GB" sz="2400" dirty="0" err="1" smtClean="0"/>
              <a:t>i</a:t>
            </a:r>
            <a:r>
              <a:rPr lang="en-GB" sz="2400" dirty="0" smtClean="0"/>
              <a:t>) Although the government claimed that inflation was falling, the opposition said it was rising.</a:t>
            </a:r>
          </a:p>
          <a:p>
            <a:pPr marL="342900" indent="-342900">
              <a:buAutoNum type="alphaLcParenBoth"/>
            </a:pPr>
            <a:r>
              <a:rPr lang="en-GB" sz="2400" dirty="0" smtClean="0"/>
              <a:t>(ii) The government claimed that inflation was falling while the opposition said it was rising.</a:t>
            </a:r>
          </a:p>
          <a:p>
            <a:pPr marL="342900" indent="-342900"/>
            <a:r>
              <a:rPr lang="en-GB" sz="2400" dirty="0" smtClean="0"/>
              <a:t>(b) (</a:t>
            </a:r>
            <a:r>
              <a:rPr lang="en-GB" sz="2400" dirty="0" err="1" smtClean="0"/>
              <a:t>i</a:t>
            </a:r>
            <a:r>
              <a:rPr lang="en-GB" sz="2400" dirty="0" smtClean="0"/>
              <a:t>) This department must reduce expenditure, yet it needs to install new computers.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5, p189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b="1" dirty="0" smtClean="0"/>
              <a:t>For example</a:t>
            </a:r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0034" y="2285991"/>
            <a:ext cx="800105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dirty="0" smtClean="0"/>
              <a:t>(a) (</a:t>
            </a:r>
            <a:r>
              <a:rPr lang="en-GB" sz="2400" dirty="0" err="1" smtClean="0"/>
              <a:t>i</a:t>
            </a:r>
            <a:r>
              <a:rPr lang="en-GB" sz="2400" dirty="0" smtClean="0"/>
              <a:t>) Although the government claimed that inflation was falling, the opposition said it was rising.</a:t>
            </a:r>
          </a:p>
          <a:p>
            <a:pPr marL="342900" indent="-342900">
              <a:buAutoNum type="alphaLcParenBoth"/>
            </a:pPr>
            <a:r>
              <a:rPr lang="en-GB" sz="2400" dirty="0" smtClean="0"/>
              <a:t>(ii) The government claimed that inflation was falling while the opposition said it was rising.</a:t>
            </a:r>
          </a:p>
          <a:p>
            <a:pPr marL="342900" indent="-342900"/>
            <a:r>
              <a:rPr lang="en-GB" sz="2400" dirty="0" smtClean="0"/>
              <a:t>(b) (</a:t>
            </a:r>
            <a:r>
              <a:rPr lang="en-GB" sz="2400" dirty="0" err="1" smtClean="0"/>
              <a:t>i</a:t>
            </a:r>
            <a:r>
              <a:rPr lang="en-GB" sz="2400" dirty="0" smtClean="0"/>
              <a:t>) This department must reduce expenditure, yet it needs to install new computers. </a:t>
            </a:r>
          </a:p>
          <a:p>
            <a:pPr marL="342900" indent="-342900"/>
            <a:r>
              <a:rPr lang="en-GB" sz="2400" dirty="0" smtClean="0"/>
              <a:t>(b) (ii) While this department must reduce expenditure it also needs to install new computers.</a:t>
            </a:r>
          </a:p>
          <a:p>
            <a:pPr marL="342900" indent="-342900"/>
            <a:endParaRPr lang="en-GB" sz="2400" dirty="0" smtClean="0"/>
          </a:p>
          <a:p>
            <a:pPr marL="342900" indent="-342900"/>
            <a:endParaRPr lang="en-GB" dirty="0" smtClean="0"/>
          </a:p>
          <a:p>
            <a:pPr marL="342900" indent="-342900"/>
            <a:endParaRPr lang="en-GB" dirty="0" smtClean="0"/>
          </a:p>
          <a:p>
            <a:pPr marL="342900" indent="-342900"/>
            <a:endParaRPr lang="en-GB" dirty="0" smtClean="0"/>
          </a:p>
          <a:p>
            <a:pPr marL="342900" indent="-342900"/>
            <a:endParaRPr lang="en-GB" dirty="0" smtClean="0"/>
          </a:p>
          <a:p>
            <a:pPr marL="342900" indent="-342900"/>
            <a:endParaRPr lang="en-GB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5, p189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2800" b="1" dirty="0" smtClean="0"/>
              <a:t>For example</a:t>
            </a:r>
          </a:p>
          <a:p>
            <a:pPr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714348" y="2357430"/>
            <a:ext cx="77153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dirty="0" smtClean="0"/>
              <a:t>(a) (</a:t>
            </a:r>
            <a:r>
              <a:rPr lang="en-GB" sz="2400" dirty="0" err="1" smtClean="0"/>
              <a:t>i</a:t>
            </a:r>
            <a:r>
              <a:rPr lang="en-GB" sz="2400" dirty="0" smtClean="0"/>
              <a:t>) Although the government claimed that inflation was falling, the opposition said it was rising.</a:t>
            </a:r>
          </a:p>
          <a:p>
            <a:pPr marL="342900" indent="-342900">
              <a:buAutoNum type="alphaLcParenBoth"/>
            </a:pPr>
            <a:r>
              <a:rPr lang="en-GB" sz="2400" dirty="0" smtClean="0"/>
              <a:t>(ii) The government claimed that inflation was falling while the opposition said it was rising.</a:t>
            </a:r>
          </a:p>
          <a:p>
            <a:pPr marL="342900" indent="-342900"/>
            <a:r>
              <a:rPr lang="en-GB" sz="2400" dirty="0" smtClean="0"/>
              <a:t>(b) (</a:t>
            </a:r>
            <a:r>
              <a:rPr lang="en-GB" sz="2400" dirty="0" err="1" smtClean="0"/>
              <a:t>i</a:t>
            </a:r>
            <a:r>
              <a:rPr lang="en-GB" sz="2400" dirty="0" smtClean="0"/>
              <a:t>) This department must reduce expenditure, yet it needs to install new computers. </a:t>
            </a:r>
          </a:p>
          <a:p>
            <a:pPr marL="342900" indent="-342900"/>
            <a:r>
              <a:rPr lang="en-GB" sz="2400" dirty="0" smtClean="0"/>
              <a:t>(b) (ii) While this department must reduce expenditure it also needs to install new computers.</a:t>
            </a:r>
          </a:p>
          <a:p>
            <a:pPr marL="342900" indent="-342900"/>
            <a:r>
              <a:rPr lang="en-GB" sz="2400" dirty="0" smtClean="0"/>
              <a:t>(c) (</a:t>
            </a:r>
            <a:r>
              <a:rPr lang="en-GB" sz="2400" dirty="0" err="1" smtClean="0"/>
              <a:t>i</a:t>
            </a:r>
            <a:r>
              <a:rPr lang="en-GB" sz="2400" dirty="0" smtClean="0"/>
              <a:t>) In spite of being heavily advertised sales of the new car were poor.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5, p189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800" b="1" dirty="0" smtClean="0"/>
              <a:t>For example</a:t>
            </a:r>
          </a:p>
          <a:p>
            <a:pPr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785786" y="2214553"/>
            <a:ext cx="76438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dirty="0" smtClean="0"/>
              <a:t>(a) (</a:t>
            </a:r>
            <a:r>
              <a:rPr lang="en-GB" sz="2400" dirty="0" err="1" smtClean="0"/>
              <a:t>i</a:t>
            </a:r>
            <a:r>
              <a:rPr lang="en-GB" sz="2400" dirty="0" smtClean="0"/>
              <a:t>) Although the government claimed that inflation was falling, the opposition said it was rising.</a:t>
            </a:r>
          </a:p>
          <a:p>
            <a:pPr marL="342900" indent="-342900">
              <a:buAutoNum type="alphaLcParenBoth"/>
            </a:pPr>
            <a:r>
              <a:rPr lang="en-GB" sz="2400" dirty="0" smtClean="0"/>
              <a:t>(ii) The government claimed that inflation was falling while the opposition said it was rising.</a:t>
            </a:r>
          </a:p>
          <a:p>
            <a:pPr marL="342900" indent="-342900"/>
            <a:r>
              <a:rPr lang="en-GB" sz="2400" dirty="0" smtClean="0"/>
              <a:t>(b) (</a:t>
            </a:r>
            <a:r>
              <a:rPr lang="en-GB" sz="2400" dirty="0" err="1" smtClean="0"/>
              <a:t>i</a:t>
            </a:r>
            <a:r>
              <a:rPr lang="en-GB" sz="2400" dirty="0" smtClean="0"/>
              <a:t>) This department must reduce expenditure, yet it needs to install new computers. </a:t>
            </a:r>
          </a:p>
          <a:p>
            <a:pPr marL="342900" indent="-342900"/>
            <a:r>
              <a:rPr lang="en-GB" sz="2400" dirty="0" smtClean="0"/>
              <a:t>(b) (ii) While this department must reduce expenditure it also needs to install new computers.</a:t>
            </a:r>
          </a:p>
          <a:p>
            <a:pPr marL="342900" indent="-342900"/>
            <a:r>
              <a:rPr lang="en-GB" sz="2400" dirty="0" smtClean="0"/>
              <a:t>(c) (</a:t>
            </a:r>
            <a:r>
              <a:rPr lang="en-GB" sz="2400" dirty="0" err="1" smtClean="0"/>
              <a:t>i</a:t>
            </a:r>
            <a:r>
              <a:rPr lang="en-GB" sz="2400" dirty="0" smtClean="0"/>
              <a:t>) In spite of being heavily advertised sales of the new car were poor. </a:t>
            </a:r>
          </a:p>
          <a:p>
            <a:pPr marL="342900" indent="-342900"/>
            <a:r>
              <a:rPr lang="en-GB" sz="2400" dirty="0" smtClean="0"/>
              <a:t>(c) (ii) Sales of the new car were poor despite being heavily advertised.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1448</Words>
  <Application>Microsoft Office PowerPoint</Application>
  <PresentationFormat>On-screen Show (4:3)</PresentationFormat>
  <Paragraphs>230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Academic Writing for International Student of Business</vt:lpstr>
      <vt:lpstr>Exercise 1, p185</vt:lpstr>
      <vt:lpstr>Exercise 1, p185</vt:lpstr>
      <vt:lpstr>Exercise 1, p185</vt:lpstr>
      <vt:lpstr>Exercise 1, p185</vt:lpstr>
      <vt:lpstr>Exercise 1, p185</vt:lpstr>
      <vt:lpstr>Exercise 1, p185</vt:lpstr>
      <vt:lpstr>Exercise 1, p186</vt:lpstr>
      <vt:lpstr>Exercise 1, p186</vt:lpstr>
      <vt:lpstr>Exercise 1, p186</vt:lpstr>
      <vt:lpstr>Exercise 1, p186</vt:lpstr>
      <vt:lpstr>Exercise 1, p186</vt:lpstr>
      <vt:lpstr>Exercise 1, p186</vt:lpstr>
      <vt:lpstr>Exercise 2.1, p186</vt:lpstr>
      <vt:lpstr>Exercise 2.1, p187</vt:lpstr>
      <vt:lpstr>Exercise 3, p187</vt:lpstr>
      <vt:lpstr>Exercise 4.1, p188</vt:lpstr>
      <vt:lpstr>Exercise 4.1, p188</vt:lpstr>
      <vt:lpstr>Exercise 4.1, p188</vt:lpstr>
      <vt:lpstr>Exercise 4.1, p188</vt:lpstr>
      <vt:lpstr>Exercise 4.1, p188</vt:lpstr>
      <vt:lpstr>Exercise 4.1, p188</vt:lpstr>
      <vt:lpstr>Exercise 4.1, p188</vt:lpstr>
      <vt:lpstr>Exercise 4.1, p188</vt:lpstr>
      <vt:lpstr>Exercise 4.1, p188</vt:lpstr>
      <vt:lpstr>Exercise 4.1, p188</vt:lpstr>
      <vt:lpstr>Exercise 5, p189</vt:lpstr>
      <vt:lpstr>Exercise 5, p189</vt:lpstr>
      <vt:lpstr>Exercise 5, p189</vt:lpstr>
      <vt:lpstr>Exercise 5, p189</vt:lpstr>
      <vt:lpstr>Exercise 5, p189</vt:lpstr>
      <vt:lpstr>Exercise 5, p189</vt:lpstr>
    </vt:vector>
  </TitlesOfParts>
  <Company>CTL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Writing for International Student of Business</dc:title>
  <dc:creator>peter</dc:creator>
  <cp:lastModifiedBy>TSDLSBU</cp:lastModifiedBy>
  <cp:revision>55</cp:revision>
  <dcterms:created xsi:type="dcterms:W3CDTF">2011-02-07T15:56:51Z</dcterms:created>
  <dcterms:modified xsi:type="dcterms:W3CDTF">2013-07-23T13:59:02Z</dcterms:modified>
</cp:coreProperties>
</file>