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8"/>
  </p:notesMasterIdLst>
  <p:sldIdLst>
    <p:sldId id="288" r:id="rId3"/>
    <p:sldId id="256" r:id="rId4"/>
    <p:sldId id="292" r:id="rId5"/>
    <p:sldId id="259" r:id="rId6"/>
    <p:sldId id="289"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0" d="100"/>
          <a:sy n="90" d="100"/>
        </p:scale>
        <p:origin x="29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tableStyles" Target="tableStyle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theme" Target="theme/theme1.xml"/><Relationship Id="rId5" Type="http://schemas.openxmlformats.org/officeDocument/2006/relationships/slide" Target="slides/slide3.xml"/><Relationship Id="rId10"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B6FD37-5DBD-46DB-ADCA-FB26B9FE6713}" type="datetimeFigureOut">
              <a:rPr lang="en-GB" smtClean="0"/>
              <a:t>16/03/2019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299533E-8AAC-4743-BF02-4173EC65725D}" type="slidenum">
              <a:rPr lang="en-GB" smtClean="0"/>
              <a:t>‹#›</a:t>
            </a:fld>
            <a:endParaRPr lang="en-GB"/>
          </a:p>
        </p:txBody>
      </p:sp>
    </p:spTree>
    <p:extLst>
      <p:ext uri="{BB962C8B-B14F-4D97-AF65-F5344CB8AC3E}">
        <p14:creationId xmlns:p14="http://schemas.microsoft.com/office/powerpoint/2010/main" val="42845717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299533E-8AAC-4743-BF02-4173EC65725D}" type="slidenum">
              <a:rPr lang="en-GB" smtClean="0"/>
              <a:t>3</a:t>
            </a:fld>
            <a:endParaRPr lang="en-GB"/>
          </a:p>
        </p:txBody>
      </p:sp>
    </p:spTree>
    <p:extLst>
      <p:ext uri="{BB962C8B-B14F-4D97-AF65-F5344CB8AC3E}">
        <p14:creationId xmlns:p14="http://schemas.microsoft.com/office/powerpoint/2010/main" val="1049455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9F67B98-AE82-49CE-A765-6FA465CF95E9}" type="datetimeFigureOut">
              <a:rPr lang="en-GB" smtClean="0"/>
              <a:t>16/03/2019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3DEC78-7AD0-461F-AD62-04568775E5D3}" type="slidenum">
              <a:rPr lang="en-GB" smtClean="0"/>
              <a:t>‹#›</a:t>
            </a:fld>
            <a:endParaRPr lang="en-GB"/>
          </a:p>
        </p:txBody>
      </p:sp>
    </p:spTree>
    <p:extLst>
      <p:ext uri="{BB962C8B-B14F-4D97-AF65-F5344CB8AC3E}">
        <p14:creationId xmlns:p14="http://schemas.microsoft.com/office/powerpoint/2010/main" val="3625690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9F67B98-AE82-49CE-A765-6FA465CF95E9}" type="datetimeFigureOut">
              <a:rPr lang="en-GB" smtClean="0"/>
              <a:t>16/03/2019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3DEC78-7AD0-461F-AD62-04568775E5D3}" type="slidenum">
              <a:rPr lang="en-GB" smtClean="0"/>
              <a:t>‹#›</a:t>
            </a:fld>
            <a:endParaRPr lang="en-GB"/>
          </a:p>
        </p:txBody>
      </p:sp>
    </p:spTree>
    <p:extLst>
      <p:ext uri="{BB962C8B-B14F-4D97-AF65-F5344CB8AC3E}">
        <p14:creationId xmlns:p14="http://schemas.microsoft.com/office/powerpoint/2010/main" val="15857971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9F67B98-AE82-49CE-A765-6FA465CF95E9}" type="datetimeFigureOut">
              <a:rPr lang="en-GB" smtClean="0"/>
              <a:t>16/03/2019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3DEC78-7AD0-461F-AD62-04568775E5D3}" type="slidenum">
              <a:rPr lang="en-GB" smtClean="0"/>
              <a:t>‹#›</a:t>
            </a:fld>
            <a:endParaRPr lang="en-GB"/>
          </a:p>
        </p:txBody>
      </p:sp>
    </p:spTree>
    <p:extLst>
      <p:ext uri="{BB962C8B-B14F-4D97-AF65-F5344CB8AC3E}">
        <p14:creationId xmlns:p14="http://schemas.microsoft.com/office/powerpoint/2010/main" val="20540000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9F67B98-AE82-49CE-A765-6FA465CF95E9}" type="datetimeFigureOut">
              <a:rPr lang="en-GB" smtClean="0"/>
              <a:t>16/03/2019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23DEC78-7AD0-461F-AD62-04568775E5D3}" type="slidenum">
              <a:rPr lang="en-GB" smtClean="0"/>
              <a:t>‹#›</a:t>
            </a:fld>
            <a:endParaRPr lang="en-GB"/>
          </a:p>
        </p:txBody>
      </p:sp>
    </p:spTree>
    <p:extLst>
      <p:ext uri="{BB962C8B-B14F-4D97-AF65-F5344CB8AC3E}">
        <p14:creationId xmlns:p14="http://schemas.microsoft.com/office/powerpoint/2010/main" val="3111538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9F67B98-AE82-49CE-A765-6FA465CF95E9}" type="datetimeFigureOut">
              <a:rPr lang="en-GB" smtClean="0"/>
              <a:t>16/03/2019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23DEC78-7AD0-461F-AD62-04568775E5D3}" type="slidenum">
              <a:rPr lang="en-GB" smtClean="0"/>
              <a:t>‹#›</a:t>
            </a:fld>
            <a:endParaRPr lang="en-GB"/>
          </a:p>
        </p:txBody>
      </p:sp>
    </p:spTree>
    <p:extLst>
      <p:ext uri="{BB962C8B-B14F-4D97-AF65-F5344CB8AC3E}">
        <p14:creationId xmlns:p14="http://schemas.microsoft.com/office/powerpoint/2010/main" val="9040901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9F67B98-AE82-49CE-A765-6FA465CF95E9}" type="datetimeFigureOut">
              <a:rPr lang="en-GB" smtClean="0"/>
              <a:t>16/03/2019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23DEC78-7AD0-461F-AD62-04568775E5D3}" type="slidenum">
              <a:rPr lang="en-GB" smtClean="0"/>
              <a:t>‹#›</a:t>
            </a:fld>
            <a:endParaRPr lang="en-GB"/>
          </a:p>
        </p:txBody>
      </p:sp>
    </p:spTree>
    <p:extLst>
      <p:ext uri="{BB962C8B-B14F-4D97-AF65-F5344CB8AC3E}">
        <p14:creationId xmlns:p14="http://schemas.microsoft.com/office/powerpoint/2010/main" val="27330620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9F67B98-AE82-49CE-A765-6FA465CF95E9}" type="datetimeFigureOut">
              <a:rPr lang="en-GB" smtClean="0"/>
              <a:t>16/03/2019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23DEC78-7AD0-461F-AD62-04568775E5D3}" type="slidenum">
              <a:rPr lang="en-GB" smtClean="0"/>
              <a:t>‹#›</a:t>
            </a:fld>
            <a:endParaRPr lang="en-GB"/>
          </a:p>
        </p:txBody>
      </p:sp>
    </p:spTree>
    <p:extLst>
      <p:ext uri="{BB962C8B-B14F-4D97-AF65-F5344CB8AC3E}">
        <p14:creationId xmlns:p14="http://schemas.microsoft.com/office/powerpoint/2010/main" val="14781143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9F67B98-AE82-49CE-A765-6FA465CF95E9}" type="datetimeFigureOut">
              <a:rPr lang="en-GB" smtClean="0"/>
              <a:t>16/03/2019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23DEC78-7AD0-461F-AD62-04568775E5D3}" type="slidenum">
              <a:rPr lang="en-GB" smtClean="0"/>
              <a:t>‹#›</a:t>
            </a:fld>
            <a:endParaRPr lang="en-GB"/>
          </a:p>
        </p:txBody>
      </p:sp>
    </p:spTree>
    <p:extLst>
      <p:ext uri="{BB962C8B-B14F-4D97-AF65-F5344CB8AC3E}">
        <p14:creationId xmlns:p14="http://schemas.microsoft.com/office/powerpoint/2010/main" val="38369127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9F67B98-AE82-49CE-A765-6FA465CF95E9}" type="datetimeFigureOut">
              <a:rPr lang="en-GB" smtClean="0"/>
              <a:t>16/03/2019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23DEC78-7AD0-461F-AD62-04568775E5D3}" type="slidenum">
              <a:rPr lang="en-GB" smtClean="0"/>
              <a:t>‹#›</a:t>
            </a:fld>
            <a:endParaRPr lang="en-GB"/>
          </a:p>
        </p:txBody>
      </p:sp>
    </p:spTree>
    <p:extLst>
      <p:ext uri="{BB962C8B-B14F-4D97-AF65-F5344CB8AC3E}">
        <p14:creationId xmlns:p14="http://schemas.microsoft.com/office/powerpoint/2010/main" val="40568054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9F67B98-AE82-49CE-A765-6FA465CF95E9}" type="datetimeFigureOut">
              <a:rPr lang="en-GB" smtClean="0"/>
              <a:t>16/03/2019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3DEC78-7AD0-461F-AD62-04568775E5D3}" type="slidenum">
              <a:rPr lang="en-GB" smtClean="0"/>
              <a:t>‹#›</a:t>
            </a:fld>
            <a:endParaRPr lang="en-GB"/>
          </a:p>
        </p:txBody>
      </p:sp>
    </p:spTree>
    <p:extLst>
      <p:ext uri="{BB962C8B-B14F-4D97-AF65-F5344CB8AC3E}">
        <p14:creationId xmlns:p14="http://schemas.microsoft.com/office/powerpoint/2010/main" val="39098228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9F67B98-AE82-49CE-A765-6FA465CF95E9}" type="datetimeFigureOut">
              <a:rPr lang="en-GB" smtClean="0"/>
              <a:t>16/03/2019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3DEC78-7AD0-461F-AD62-04568775E5D3}" type="slidenum">
              <a:rPr lang="en-GB" smtClean="0"/>
              <a:t>‹#›</a:t>
            </a:fld>
            <a:endParaRPr lang="en-GB"/>
          </a:p>
        </p:txBody>
      </p:sp>
    </p:spTree>
    <p:extLst>
      <p:ext uri="{BB962C8B-B14F-4D97-AF65-F5344CB8AC3E}">
        <p14:creationId xmlns:p14="http://schemas.microsoft.com/office/powerpoint/2010/main" val="23030297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16/03/2019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18700665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16/03/2019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22723262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16/03/2019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41910896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16/03/2019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611473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16/03/2019</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71054200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16/03/2019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104812002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16/03/2019</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426500092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16/03/2019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298311686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16/03/2019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224049116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16/03/2019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336960441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16/03/2019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4216715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9F67B98-AE82-49CE-A765-6FA465CF95E9}" type="datetimeFigureOut">
              <a:rPr lang="en-GB" smtClean="0"/>
              <a:t>16/03/2019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23DEC78-7AD0-461F-AD62-04568775E5D3}" type="slidenum">
              <a:rPr lang="en-GB" smtClean="0"/>
              <a:t>‹#›</a:t>
            </a:fld>
            <a:endParaRPr lang="en-GB"/>
          </a:p>
        </p:txBody>
      </p:sp>
    </p:spTree>
    <p:extLst>
      <p:ext uri="{BB962C8B-B14F-4D97-AF65-F5344CB8AC3E}">
        <p14:creationId xmlns:p14="http://schemas.microsoft.com/office/powerpoint/2010/main" val="40668647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16/03/2019</a:t>
            </a:fld>
            <a:endParaRPr lang="en-GB" dirty="0"/>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dirty="0"/>
          </a:p>
        </p:txBody>
      </p:sp>
      <p:pic>
        <p:nvPicPr>
          <p:cNvPr id="7" name="Picture 6"/>
          <p:cNvPicPr>
            <a:picLocks noChangeAspect="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719404" y="6108239"/>
            <a:ext cx="2295161" cy="586130"/>
          </a:xfrm>
          <a:prstGeom prst="rect">
            <a:avLst/>
          </a:prstGeom>
        </p:spPr>
      </p:pic>
    </p:spTree>
    <p:extLst>
      <p:ext uri="{BB962C8B-B14F-4D97-AF65-F5344CB8AC3E}">
        <p14:creationId xmlns:p14="http://schemas.microsoft.com/office/powerpoint/2010/main" val="98786070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www.youtube.com/watch?v=SAI_Nv3qWto" TargetMode="Externa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2" Type="http://schemas.openxmlformats.org/officeDocument/2006/relationships/hyperlink" Target="https://www.youtube.com/watch?v=SAI_Nv3qWto" TargetMode="Externa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A0371-E02F-4AA6-8808-42BB5CA05301}"/>
              </a:ext>
            </a:extLst>
          </p:cNvPr>
          <p:cNvSpPr>
            <a:spLocks noGrp="1"/>
          </p:cNvSpPr>
          <p:nvPr>
            <p:ph type="ctrTitle"/>
          </p:nvPr>
        </p:nvSpPr>
        <p:spPr>
          <a:xfrm>
            <a:off x="2209800" y="44625"/>
            <a:ext cx="7772400" cy="1470025"/>
          </a:xfrm>
        </p:spPr>
        <p:txBody>
          <a:bodyPr>
            <a:normAutofit fontScale="90000"/>
          </a:bodyPr>
          <a:lstStyle/>
          <a:p>
            <a:r>
              <a:rPr lang="en-GB" sz="4000" b="1" dirty="0"/>
              <a:t>Welcome to ECAY 4001</a:t>
            </a:r>
            <a:br>
              <a:rPr lang="en-GB" sz="4000" b="1" dirty="0"/>
            </a:br>
            <a:r>
              <a:rPr lang="en-GB" sz="4000" b="1" dirty="0"/>
              <a:t> Advocacy in the Contemporary World  </a:t>
            </a:r>
            <a:br>
              <a:rPr lang="en-GB" b="1" dirty="0"/>
            </a:br>
            <a:r>
              <a:rPr lang="en-GB" sz="3100" b="1" dirty="0">
                <a:solidFill>
                  <a:schemeClr val="bg1">
                    <a:lumMod val="65000"/>
                  </a:schemeClr>
                </a:solidFill>
              </a:rPr>
              <a:t>Please take a moment to settle in </a:t>
            </a:r>
          </a:p>
        </p:txBody>
      </p:sp>
      <p:sp>
        <p:nvSpPr>
          <p:cNvPr id="3" name="TextBox 2">
            <a:extLst>
              <a:ext uri="{FF2B5EF4-FFF2-40B4-BE49-F238E27FC236}">
                <a16:creationId xmlns:a16="http://schemas.microsoft.com/office/drawing/2014/main" id="{5EDE0035-0668-4996-BF9A-DFCC359B850B}"/>
              </a:ext>
            </a:extLst>
          </p:cNvPr>
          <p:cNvSpPr txBox="1"/>
          <p:nvPr/>
        </p:nvSpPr>
        <p:spPr>
          <a:xfrm>
            <a:off x="355600" y="2345267"/>
            <a:ext cx="4965527" cy="1200329"/>
          </a:xfrm>
          <a:prstGeom prst="rect">
            <a:avLst/>
          </a:prstGeom>
          <a:noFill/>
        </p:spPr>
        <p:txBody>
          <a:bodyPr wrap="none" rtlCol="0">
            <a:spAutoFit/>
          </a:bodyPr>
          <a:lstStyle/>
          <a:p>
            <a:r>
              <a:rPr lang="en-GB" dirty="0"/>
              <a:t>Song with lyrics student choice to be inserted here</a:t>
            </a:r>
          </a:p>
          <a:p>
            <a:r>
              <a:rPr lang="en-GB" dirty="0">
                <a:hlinkClick r:id="rId2"/>
              </a:rPr>
              <a:t>https://www.youtube.com/watch?v=SAI_Nv3qWto</a:t>
            </a:r>
            <a:endParaRPr lang="en-GB" dirty="0"/>
          </a:p>
          <a:p>
            <a:endParaRPr lang="en-GB" dirty="0"/>
          </a:p>
          <a:p>
            <a:endParaRPr lang="en-GB" dirty="0"/>
          </a:p>
        </p:txBody>
      </p:sp>
      <p:sp>
        <p:nvSpPr>
          <p:cNvPr id="4" name="TextBox 3">
            <a:extLst>
              <a:ext uri="{FF2B5EF4-FFF2-40B4-BE49-F238E27FC236}">
                <a16:creationId xmlns:a16="http://schemas.microsoft.com/office/drawing/2014/main" id="{819D7A7A-0D60-45A9-B223-76B121F0F7F6}"/>
              </a:ext>
            </a:extLst>
          </p:cNvPr>
          <p:cNvSpPr txBox="1"/>
          <p:nvPr/>
        </p:nvSpPr>
        <p:spPr>
          <a:xfrm>
            <a:off x="10374096" y="6413776"/>
            <a:ext cx="1702774" cy="369332"/>
          </a:xfrm>
          <a:prstGeom prst="rect">
            <a:avLst/>
          </a:prstGeom>
          <a:noFill/>
        </p:spPr>
        <p:txBody>
          <a:bodyPr wrap="none" rtlCol="0">
            <a:spAutoFit/>
          </a:bodyPr>
          <a:lstStyle/>
          <a:p>
            <a:r>
              <a:rPr lang="en-GB" dirty="0"/>
              <a:t>(Franklin, 1967) </a:t>
            </a:r>
          </a:p>
        </p:txBody>
      </p:sp>
    </p:spTree>
    <p:extLst>
      <p:ext uri="{BB962C8B-B14F-4D97-AF65-F5344CB8AC3E}">
        <p14:creationId xmlns:p14="http://schemas.microsoft.com/office/powerpoint/2010/main" val="16780561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566" y="117884"/>
            <a:ext cx="11978640" cy="1143000"/>
          </a:xfrm>
        </p:spPr>
        <p:txBody>
          <a:bodyPr>
            <a:noAutofit/>
          </a:bodyPr>
          <a:lstStyle/>
          <a:p>
            <a:r>
              <a:rPr lang="en-GB" sz="3600" b="1" dirty="0">
                <a:latin typeface="+mn-lt"/>
                <a:ea typeface="Calibri" panose="020F0502020204030204" pitchFamily="34" charset="0"/>
                <a:cs typeface="Times New Roman" panose="02020603050405020304" pitchFamily="18" charset="0"/>
              </a:rPr>
              <a:t>Hypothetical (role play) </a:t>
            </a:r>
            <a:br>
              <a:rPr lang="en-GB" sz="3600" b="1" dirty="0">
                <a:latin typeface="+mn-lt"/>
                <a:ea typeface="Calibri" panose="020F0502020204030204" pitchFamily="34" charset="0"/>
                <a:cs typeface="Times New Roman" panose="02020603050405020304" pitchFamily="18" charset="0"/>
              </a:rPr>
            </a:br>
            <a:r>
              <a:rPr lang="en-GB" sz="3600" b="1" dirty="0">
                <a:latin typeface="+mn-lt"/>
                <a:ea typeface="Calibri" panose="020F0502020204030204" pitchFamily="34" charset="0"/>
                <a:cs typeface="Times New Roman" panose="02020603050405020304" pitchFamily="18" charset="0"/>
              </a:rPr>
              <a:t> Looked After Child (LAC) Review - </a:t>
            </a:r>
            <a:r>
              <a:rPr lang="en-GB" sz="3600" b="1" dirty="0">
                <a:latin typeface="+mn-lt"/>
              </a:rPr>
              <a:t>Lucy James </a:t>
            </a:r>
          </a:p>
        </p:txBody>
      </p:sp>
      <p:sp>
        <p:nvSpPr>
          <p:cNvPr id="3" name="Content Placeholder 2"/>
          <p:cNvSpPr>
            <a:spLocks noGrp="1"/>
          </p:cNvSpPr>
          <p:nvPr>
            <p:ph idx="1"/>
          </p:nvPr>
        </p:nvSpPr>
        <p:spPr>
          <a:xfrm>
            <a:off x="106680" y="1392766"/>
            <a:ext cx="11978640" cy="4072468"/>
          </a:xfrm>
        </p:spPr>
        <p:txBody>
          <a:bodyPr>
            <a:normAutofit/>
          </a:bodyPr>
          <a:lstStyle/>
          <a:p>
            <a:pPr marL="0" lvl="0" indent="0">
              <a:spcBef>
                <a:spcPts val="0"/>
              </a:spcBef>
              <a:buNone/>
            </a:pPr>
            <a:endParaRPr lang="en-GB" sz="2800" dirty="0">
              <a:solidFill>
                <a:prstClr val="black"/>
              </a:solidFill>
            </a:endParaRPr>
          </a:p>
          <a:p>
            <a:pPr marL="0" lvl="0" indent="0">
              <a:spcBef>
                <a:spcPts val="0"/>
              </a:spcBef>
              <a:buNone/>
            </a:pPr>
            <a:endParaRPr lang="en-GB" sz="2800" dirty="0">
              <a:solidFill>
                <a:prstClr val="black"/>
              </a:solidFill>
            </a:endParaRPr>
          </a:p>
          <a:p>
            <a:pPr marL="0" lvl="0" indent="0">
              <a:spcBef>
                <a:spcPts val="0"/>
              </a:spcBef>
              <a:buNone/>
            </a:pPr>
            <a:r>
              <a:rPr lang="en-GB" sz="3600" b="1" dirty="0">
                <a:solidFill>
                  <a:prstClr val="black"/>
                </a:solidFill>
              </a:rPr>
              <a:t>A reminder from this morning session, </a:t>
            </a:r>
          </a:p>
          <a:p>
            <a:pPr marL="0" indent="0">
              <a:spcBef>
                <a:spcPts val="0"/>
              </a:spcBef>
              <a:buNone/>
            </a:pPr>
            <a:r>
              <a:rPr lang="en-GB" sz="3600" b="1" dirty="0">
                <a:solidFill>
                  <a:prstClr val="black"/>
                </a:solidFill>
              </a:rPr>
              <a:t>any student who finds the subject material of Self Harm, Alcohol dependency, Mother Daughter separation and mental health to sensitive to engage with, </a:t>
            </a:r>
            <a:r>
              <a:rPr lang="en-GB" sz="3600" b="1" dirty="0"/>
              <a:t>then please come to me before we start the review.</a:t>
            </a:r>
          </a:p>
          <a:p>
            <a:pPr marL="0" lvl="0" indent="0">
              <a:spcBef>
                <a:spcPts val="0"/>
              </a:spcBef>
              <a:buNone/>
            </a:pPr>
            <a:endParaRPr lang="en-GB" sz="2800" b="1" dirty="0">
              <a:solidFill>
                <a:prstClr val="black"/>
              </a:solidFill>
            </a:endParaRPr>
          </a:p>
          <a:p>
            <a:pPr marL="0" indent="0">
              <a:buNone/>
            </a:pPr>
            <a:endParaRPr lang="en-GB" dirty="0"/>
          </a:p>
        </p:txBody>
      </p:sp>
    </p:spTree>
    <p:extLst>
      <p:ext uri="{BB962C8B-B14F-4D97-AF65-F5344CB8AC3E}">
        <p14:creationId xmlns:p14="http://schemas.microsoft.com/office/powerpoint/2010/main" val="10882438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600ABE-8AB8-4986-88C6-3A3ACBFD8645}"/>
              </a:ext>
            </a:extLst>
          </p:cNvPr>
          <p:cNvSpPr>
            <a:spLocks noGrp="1"/>
          </p:cNvSpPr>
          <p:nvPr>
            <p:ph type="title"/>
          </p:nvPr>
        </p:nvSpPr>
        <p:spPr>
          <a:xfrm>
            <a:off x="609600" y="274637"/>
            <a:ext cx="10854267" cy="1215495"/>
          </a:xfrm>
        </p:spPr>
        <p:txBody>
          <a:bodyPr>
            <a:normAutofit fontScale="90000"/>
          </a:bodyPr>
          <a:lstStyle/>
          <a:p>
            <a:pPr lvl="0">
              <a:spcBef>
                <a:spcPts val="0"/>
              </a:spcBef>
            </a:pPr>
            <a:br>
              <a:rPr lang="en-GB" sz="3200" b="1" dirty="0">
                <a:solidFill>
                  <a:srgbClr val="0070C0"/>
                </a:solidFill>
                <a:ea typeface="+mn-ea"/>
                <a:cs typeface="+mn-cs"/>
              </a:rPr>
            </a:br>
            <a:endParaRPr lang="en-GB" dirty="0"/>
          </a:p>
        </p:txBody>
      </p:sp>
      <p:sp>
        <p:nvSpPr>
          <p:cNvPr id="3" name="Content Placeholder 2">
            <a:extLst>
              <a:ext uri="{FF2B5EF4-FFF2-40B4-BE49-F238E27FC236}">
                <a16:creationId xmlns:a16="http://schemas.microsoft.com/office/drawing/2014/main" id="{50986C06-F9FD-4954-9EC5-E1C35090ECD8}"/>
              </a:ext>
            </a:extLst>
          </p:cNvPr>
          <p:cNvSpPr>
            <a:spLocks noGrp="1"/>
          </p:cNvSpPr>
          <p:nvPr>
            <p:ph idx="1"/>
          </p:nvPr>
        </p:nvSpPr>
        <p:spPr>
          <a:xfrm>
            <a:off x="76201" y="2150535"/>
            <a:ext cx="12031132" cy="3335866"/>
          </a:xfrm>
        </p:spPr>
        <p:txBody>
          <a:bodyPr>
            <a:normAutofit fontScale="85000" lnSpcReduction="20000"/>
          </a:bodyPr>
          <a:lstStyle/>
          <a:p>
            <a:pPr marL="0" indent="0">
              <a:buNone/>
            </a:pPr>
            <a:r>
              <a:rPr lang="en-GB" sz="3900" b="1" dirty="0">
                <a:solidFill>
                  <a:srgbClr val="0070C0"/>
                </a:solidFill>
              </a:rPr>
              <a:t>Please now have your handouts ready to refresh your memory of the roles in the LAC. </a:t>
            </a:r>
          </a:p>
          <a:p>
            <a:pPr marL="0" indent="0">
              <a:buNone/>
            </a:pPr>
            <a:endParaRPr lang="en-GB" b="1" dirty="0">
              <a:solidFill>
                <a:srgbClr val="0070C0"/>
              </a:solidFill>
            </a:endParaRPr>
          </a:p>
          <a:p>
            <a:pPr marL="0" indent="0">
              <a:buNone/>
            </a:pPr>
            <a:r>
              <a:rPr lang="en-GB" b="1" dirty="0"/>
              <a:t>Associate your self into the chosen role you have selected; determine what your objectives and arguments, will be and wish to portray, in the meeting.</a:t>
            </a:r>
          </a:p>
          <a:p>
            <a:pPr marL="0" indent="0">
              <a:buNone/>
            </a:pPr>
            <a:endParaRPr lang="en-GB" dirty="0"/>
          </a:p>
          <a:p>
            <a:pPr marL="0" indent="0">
              <a:buNone/>
            </a:pPr>
            <a:endParaRPr lang="en-GB" dirty="0"/>
          </a:p>
          <a:p>
            <a:pPr marL="0" indent="0">
              <a:buNone/>
            </a:pPr>
            <a:r>
              <a:rPr lang="en-GB" dirty="0"/>
              <a:t> </a:t>
            </a:r>
          </a:p>
        </p:txBody>
      </p:sp>
      <p:pic>
        <p:nvPicPr>
          <p:cNvPr id="4" name="Picture 3">
            <a:extLst>
              <a:ext uri="{FF2B5EF4-FFF2-40B4-BE49-F238E27FC236}">
                <a16:creationId xmlns:a16="http://schemas.microsoft.com/office/drawing/2014/main" id="{EE7C890E-4DD7-4C5F-8657-A85C403602D4}"/>
              </a:ext>
            </a:extLst>
          </p:cNvPr>
          <p:cNvPicPr>
            <a:picLocks noChangeAspect="1"/>
          </p:cNvPicPr>
          <p:nvPr/>
        </p:nvPicPr>
        <p:blipFill>
          <a:blip r:embed="rId3"/>
          <a:stretch>
            <a:fillRect/>
          </a:stretch>
        </p:blipFill>
        <p:spPr>
          <a:xfrm>
            <a:off x="1502266" y="0"/>
            <a:ext cx="9187468" cy="1511939"/>
          </a:xfrm>
          <a:prstGeom prst="rect">
            <a:avLst/>
          </a:prstGeom>
        </p:spPr>
      </p:pic>
    </p:spTree>
    <p:extLst>
      <p:ext uri="{BB962C8B-B14F-4D97-AF65-F5344CB8AC3E}">
        <p14:creationId xmlns:p14="http://schemas.microsoft.com/office/powerpoint/2010/main" val="23715134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3AF490D-F60B-4B98-8519-BA48628769D4}"/>
              </a:ext>
            </a:extLst>
          </p:cNvPr>
          <p:cNvSpPr/>
          <p:nvPr/>
        </p:nvSpPr>
        <p:spPr>
          <a:xfrm>
            <a:off x="117566" y="110988"/>
            <a:ext cx="12074434" cy="5862695"/>
          </a:xfrm>
          <a:prstGeom prst="rect">
            <a:avLst/>
          </a:prstGeom>
        </p:spPr>
        <p:txBody>
          <a:bodyPr wrap="square">
            <a:spAutoFit/>
          </a:bodyPr>
          <a:lstStyle/>
          <a:p>
            <a:pPr>
              <a:lnSpc>
                <a:spcPct val="107000"/>
              </a:lnSpc>
              <a:spcAft>
                <a:spcPts val="800"/>
              </a:spcAft>
            </a:pPr>
            <a:r>
              <a:rPr lang="en-GB" sz="3200" dirty="0">
                <a:latin typeface="Times New Roman" panose="02020603050405020304" pitchFamily="18" charset="0"/>
                <a:ea typeface="Calibri" panose="020F0502020204030204" pitchFamily="34" charset="0"/>
                <a:cs typeface="Times New Roman" panose="02020603050405020304" pitchFamily="18" charset="0"/>
              </a:rPr>
              <a:t>Lucy is 15 years old and in school year 11; she is taking her GCSE exams at the end of the year. Lucy has been moved to foster care placement; her mother Kay, who has alcohol dependency and is suffering with her mental health. Lucy has no other siblings. Lucy has contact with Kay for three hours a month. The contact must be in undertaken in a safe environment. Currently, contact is in the local authority contact centre. She has contact with her grandparents and can visit them at any time. Lucy is suffering with depression and has self-harmed in the past. She is desperate to leave her placement and wants to live back with mum. Lucy is struggling with schoolwork and is disengaged but is in attendance.</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885300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F60D0B6-8AFB-423C-8B25-302984F10704}"/>
              </a:ext>
            </a:extLst>
          </p:cNvPr>
          <p:cNvSpPr txBox="1"/>
          <p:nvPr/>
        </p:nvSpPr>
        <p:spPr>
          <a:xfrm>
            <a:off x="203200" y="143934"/>
            <a:ext cx="1409168" cy="400110"/>
          </a:xfrm>
          <a:prstGeom prst="rect">
            <a:avLst/>
          </a:prstGeom>
          <a:noFill/>
        </p:spPr>
        <p:txBody>
          <a:bodyPr wrap="none" rtlCol="0">
            <a:spAutoFit/>
          </a:bodyPr>
          <a:lstStyle/>
          <a:p>
            <a:r>
              <a:rPr lang="en-GB" sz="2000" b="1" dirty="0"/>
              <a:t>References</a:t>
            </a:r>
            <a:r>
              <a:rPr lang="en-GB" dirty="0"/>
              <a:t> </a:t>
            </a:r>
          </a:p>
        </p:txBody>
      </p:sp>
      <p:sp>
        <p:nvSpPr>
          <p:cNvPr id="4" name="TextBox 3">
            <a:extLst>
              <a:ext uri="{FF2B5EF4-FFF2-40B4-BE49-F238E27FC236}">
                <a16:creationId xmlns:a16="http://schemas.microsoft.com/office/drawing/2014/main" id="{E60019BB-3DB3-4FC7-A8AE-BB822241F30C}"/>
              </a:ext>
            </a:extLst>
          </p:cNvPr>
          <p:cNvSpPr txBox="1"/>
          <p:nvPr/>
        </p:nvSpPr>
        <p:spPr>
          <a:xfrm>
            <a:off x="0" y="784497"/>
            <a:ext cx="11800410" cy="584775"/>
          </a:xfrm>
          <a:prstGeom prst="rect">
            <a:avLst/>
          </a:prstGeom>
          <a:noFill/>
        </p:spPr>
        <p:txBody>
          <a:bodyPr wrap="none" rtlCol="0">
            <a:spAutoFit/>
          </a:bodyPr>
          <a:lstStyle/>
          <a:p>
            <a:r>
              <a:rPr lang="en-GB" sz="1600" dirty="0"/>
              <a:t>Franklin, A. (1967)</a:t>
            </a:r>
            <a:r>
              <a:rPr lang="en-GB" sz="1600" i="1" dirty="0"/>
              <a:t> R.E.S.P.E.C.T. , </a:t>
            </a:r>
            <a:r>
              <a:rPr lang="en-GB" sz="1600" dirty="0"/>
              <a:t>Video recording, YouTube, Accessed 16 March 2019,</a:t>
            </a:r>
            <a:r>
              <a:rPr lang="en-GB" sz="1600" dirty="0">
                <a:hlinkClick r:id="rId2"/>
              </a:rPr>
              <a:t> https://www.youtube.com/watch?v=SAI_Nv3qWto</a:t>
            </a:r>
            <a:r>
              <a:rPr lang="en-GB" sz="1600" dirty="0"/>
              <a:t>.</a:t>
            </a:r>
          </a:p>
          <a:p>
            <a:r>
              <a:rPr lang="en-GB" sz="1600" dirty="0"/>
              <a:t>   </a:t>
            </a:r>
          </a:p>
        </p:txBody>
      </p:sp>
    </p:spTree>
    <p:extLst>
      <p:ext uri="{BB962C8B-B14F-4D97-AF65-F5344CB8AC3E}">
        <p14:creationId xmlns:p14="http://schemas.microsoft.com/office/powerpoint/2010/main" val="15818899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PPT Templa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1228</TotalTime>
  <Words>322</Words>
  <Application>Microsoft Office PowerPoint</Application>
  <PresentationFormat>Widescreen</PresentationFormat>
  <Paragraphs>21</Paragraphs>
  <Slides>5</Slides>
  <Notes>1</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5</vt:i4>
      </vt:variant>
    </vt:vector>
  </HeadingPairs>
  <TitlesOfParts>
    <vt:vector size="11" baseType="lpstr">
      <vt:lpstr>Arial</vt:lpstr>
      <vt:lpstr>Calibri</vt:lpstr>
      <vt:lpstr>Calibri Light</vt:lpstr>
      <vt:lpstr>Times New Roman</vt:lpstr>
      <vt:lpstr>Office Theme</vt:lpstr>
      <vt:lpstr>UWTSD PPT Template</vt:lpstr>
      <vt:lpstr>Welcome to ECAY 4001  Advocacy in the Contemporary World   Please take a moment to settle in </vt:lpstr>
      <vt:lpstr>Hypothetical (role play)   Looked After Child (LAC) Review - Lucy James </vt:lpstr>
      <vt:lpstr> </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Hypothetical (role play )  looked after child (LAC) Review Lucy James </dc:title>
  <dc:creator>Peter Williams (1503155)</dc:creator>
  <cp:lastModifiedBy>peter williams</cp:lastModifiedBy>
  <cp:revision>14</cp:revision>
  <dcterms:created xsi:type="dcterms:W3CDTF">2019-03-12T16:12:16Z</dcterms:created>
  <dcterms:modified xsi:type="dcterms:W3CDTF">2019-03-17T16:42:04Z</dcterms:modified>
</cp:coreProperties>
</file>