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4"/>
  </p:sld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BA7713-F18B-4766-9B35-32312B506329}" v="4" dt="2023-11-11T08:34:15.5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126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ya salah" userId="357f53c2cbb1c33c" providerId="LiveId" clId="{0CBA7713-F18B-4766-9B35-32312B506329}"/>
    <pc:docChg chg="modSld">
      <pc:chgData name="raya salah" userId="357f53c2cbb1c33c" providerId="LiveId" clId="{0CBA7713-F18B-4766-9B35-32312B506329}" dt="2023-11-11T08:35:04.337" v="38" actId="20577"/>
      <pc:docMkLst>
        <pc:docMk/>
      </pc:docMkLst>
      <pc:sldChg chg="modSp mod">
        <pc:chgData name="raya salah" userId="357f53c2cbb1c33c" providerId="LiveId" clId="{0CBA7713-F18B-4766-9B35-32312B506329}" dt="2023-11-11T08:30:57.496" v="1" actId="20577"/>
        <pc:sldMkLst>
          <pc:docMk/>
          <pc:sldMk cId="3592102305" sldId="258"/>
        </pc:sldMkLst>
        <pc:spChg chg="mod">
          <ac:chgData name="raya salah" userId="357f53c2cbb1c33c" providerId="LiveId" clId="{0CBA7713-F18B-4766-9B35-32312B506329}" dt="2023-11-11T08:30:57.496" v="1" actId="20577"/>
          <ac:spMkLst>
            <pc:docMk/>
            <pc:sldMk cId="3592102305" sldId="258"/>
            <ac:spMk id="3" creationId="{59DD79BA-0C22-D544-7225-37EC79DB36C8}"/>
          </ac:spMkLst>
        </pc:spChg>
      </pc:sldChg>
      <pc:sldChg chg="addSp delSp modSp mod">
        <pc:chgData name="raya salah" userId="357f53c2cbb1c33c" providerId="LiveId" clId="{0CBA7713-F18B-4766-9B35-32312B506329}" dt="2023-11-11T08:35:04.337" v="38" actId="20577"/>
        <pc:sldMkLst>
          <pc:docMk/>
          <pc:sldMk cId="294173685" sldId="263"/>
        </pc:sldMkLst>
        <pc:spChg chg="del mod">
          <ac:chgData name="raya salah" userId="357f53c2cbb1c33c" providerId="LiveId" clId="{0CBA7713-F18B-4766-9B35-32312B506329}" dt="2023-11-11T08:32:59.268" v="3"/>
          <ac:spMkLst>
            <pc:docMk/>
            <pc:sldMk cId="294173685" sldId="263"/>
            <ac:spMk id="3" creationId="{F50CED47-7D80-A219-FC36-5D4BE0094415}"/>
          </ac:spMkLst>
        </pc:spChg>
        <pc:spChg chg="add mod">
          <ac:chgData name="raya salah" userId="357f53c2cbb1c33c" providerId="LiveId" clId="{0CBA7713-F18B-4766-9B35-32312B506329}" dt="2023-11-11T08:35:04.337" v="38" actId="20577"/>
          <ac:spMkLst>
            <pc:docMk/>
            <pc:sldMk cId="294173685" sldId="263"/>
            <ac:spMk id="4" creationId="{433C8EA3-565D-BC49-02EC-AFDB6D9D534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29F25-0BF4-AC6C-14C9-E560F15019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F316C10-1299-60D3-D209-814E4EFB5C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61BEF85-B4AD-5C36-1617-915C628B328E}"/>
              </a:ext>
            </a:extLst>
          </p:cNvPr>
          <p:cNvSpPr>
            <a:spLocks noGrp="1"/>
          </p:cNvSpPr>
          <p:nvPr>
            <p:ph type="dt" sz="half" idx="10"/>
          </p:nvPr>
        </p:nvSpPr>
        <p:spPr/>
        <p:txBody>
          <a:bodyPr/>
          <a:lstStyle/>
          <a:p>
            <a:fld id="{55621F1B-FBD3-409F-AC5A-49F3BA1EDD67}" type="datetimeFigureOut">
              <a:rPr lang="en-GB" smtClean="0"/>
              <a:t>11/11/2023</a:t>
            </a:fld>
            <a:endParaRPr lang="en-GB"/>
          </a:p>
        </p:txBody>
      </p:sp>
      <p:sp>
        <p:nvSpPr>
          <p:cNvPr id="5" name="Footer Placeholder 4">
            <a:extLst>
              <a:ext uri="{FF2B5EF4-FFF2-40B4-BE49-F238E27FC236}">
                <a16:creationId xmlns:a16="http://schemas.microsoft.com/office/drawing/2014/main" id="{F8EE175B-6738-DF6E-21DE-3161A35506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9137F0-2100-306F-27BC-92D06C32772B}"/>
              </a:ext>
            </a:extLst>
          </p:cNvPr>
          <p:cNvSpPr>
            <a:spLocks noGrp="1"/>
          </p:cNvSpPr>
          <p:nvPr>
            <p:ph type="sldNum" sz="quarter" idx="12"/>
          </p:nvPr>
        </p:nvSpPr>
        <p:spPr/>
        <p:txBody>
          <a:bodyPr/>
          <a:lstStyle/>
          <a:p>
            <a:fld id="{5169050E-F66A-4439-B26A-F2A93B20C0E4}" type="slidenum">
              <a:rPr lang="en-GB" smtClean="0"/>
              <a:t>‹#›</a:t>
            </a:fld>
            <a:endParaRPr lang="en-GB"/>
          </a:p>
        </p:txBody>
      </p:sp>
    </p:spTree>
    <p:extLst>
      <p:ext uri="{BB962C8B-B14F-4D97-AF65-F5344CB8AC3E}">
        <p14:creationId xmlns:p14="http://schemas.microsoft.com/office/powerpoint/2010/main" val="1952149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35F5A-DE0B-8A9C-B9DD-5727D90C47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7D1432-E662-2DC8-69C8-111F6FBFC0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BE1809-960C-8DFB-8225-D9DEFEA45305}"/>
              </a:ext>
            </a:extLst>
          </p:cNvPr>
          <p:cNvSpPr>
            <a:spLocks noGrp="1"/>
          </p:cNvSpPr>
          <p:nvPr>
            <p:ph type="dt" sz="half" idx="10"/>
          </p:nvPr>
        </p:nvSpPr>
        <p:spPr/>
        <p:txBody>
          <a:bodyPr/>
          <a:lstStyle/>
          <a:p>
            <a:fld id="{55621F1B-FBD3-409F-AC5A-49F3BA1EDD67}" type="datetimeFigureOut">
              <a:rPr lang="en-GB" smtClean="0"/>
              <a:t>11/11/2023</a:t>
            </a:fld>
            <a:endParaRPr lang="en-GB"/>
          </a:p>
        </p:txBody>
      </p:sp>
      <p:sp>
        <p:nvSpPr>
          <p:cNvPr id="5" name="Footer Placeholder 4">
            <a:extLst>
              <a:ext uri="{FF2B5EF4-FFF2-40B4-BE49-F238E27FC236}">
                <a16:creationId xmlns:a16="http://schemas.microsoft.com/office/drawing/2014/main" id="{9B5F9415-BEA7-D87F-76EC-DFD9D7EC25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811239-A51C-E94A-3815-104C1054B859}"/>
              </a:ext>
            </a:extLst>
          </p:cNvPr>
          <p:cNvSpPr>
            <a:spLocks noGrp="1"/>
          </p:cNvSpPr>
          <p:nvPr>
            <p:ph type="sldNum" sz="quarter" idx="12"/>
          </p:nvPr>
        </p:nvSpPr>
        <p:spPr/>
        <p:txBody>
          <a:bodyPr/>
          <a:lstStyle/>
          <a:p>
            <a:fld id="{5169050E-F66A-4439-B26A-F2A93B20C0E4}" type="slidenum">
              <a:rPr lang="en-GB" smtClean="0"/>
              <a:t>‹#›</a:t>
            </a:fld>
            <a:endParaRPr lang="en-GB"/>
          </a:p>
        </p:txBody>
      </p:sp>
    </p:spTree>
    <p:extLst>
      <p:ext uri="{BB962C8B-B14F-4D97-AF65-F5344CB8AC3E}">
        <p14:creationId xmlns:p14="http://schemas.microsoft.com/office/powerpoint/2010/main" val="2408770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52E4F-E772-282F-D9FC-368C60A78A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CED55-81F9-1C3F-5899-C49DB75132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7AEE9E-50A6-AD55-D724-5F9793D04D4F}"/>
              </a:ext>
            </a:extLst>
          </p:cNvPr>
          <p:cNvSpPr>
            <a:spLocks noGrp="1"/>
          </p:cNvSpPr>
          <p:nvPr>
            <p:ph type="dt" sz="half" idx="10"/>
          </p:nvPr>
        </p:nvSpPr>
        <p:spPr/>
        <p:txBody>
          <a:bodyPr/>
          <a:lstStyle/>
          <a:p>
            <a:fld id="{55621F1B-FBD3-409F-AC5A-49F3BA1EDD67}" type="datetimeFigureOut">
              <a:rPr lang="en-GB" smtClean="0"/>
              <a:t>11/11/2023</a:t>
            </a:fld>
            <a:endParaRPr lang="en-GB"/>
          </a:p>
        </p:txBody>
      </p:sp>
      <p:sp>
        <p:nvSpPr>
          <p:cNvPr id="5" name="Footer Placeholder 4">
            <a:extLst>
              <a:ext uri="{FF2B5EF4-FFF2-40B4-BE49-F238E27FC236}">
                <a16:creationId xmlns:a16="http://schemas.microsoft.com/office/drawing/2014/main" id="{C12D332B-BC95-B686-64BA-4B442D74E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52413E-17CE-101F-7155-559DB5AB2741}"/>
              </a:ext>
            </a:extLst>
          </p:cNvPr>
          <p:cNvSpPr>
            <a:spLocks noGrp="1"/>
          </p:cNvSpPr>
          <p:nvPr>
            <p:ph type="sldNum" sz="quarter" idx="12"/>
          </p:nvPr>
        </p:nvSpPr>
        <p:spPr/>
        <p:txBody>
          <a:bodyPr/>
          <a:lstStyle/>
          <a:p>
            <a:fld id="{5169050E-F66A-4439-B26A-F2A93B20C0E4}" type="slidenum">
              <a:rPr lang="en-GB" smtClean="0"/>
              <a:t>‹#›</a:t>
            </a:fld>
            <a:endParaRPr lang="en-GB"/>
          </a:p>
        </p:txBody>
      </p:sp>
    </p:spTree>
    <p:extLst>
      <p:ext uri="{BB962C8B-B14F-4D97-AF65-F5344CB8AC3E}">
        <p14:creationId xmlns:p14="http://schemas.microsoft.com/office/powerpoint/2010/main" val="626251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8A42E-6FDE-EB85-1861-9DF7EE69E0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1924A9-9233-A02B-62E5-E64ADBB105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93E127-0916-DA0A-5185-32581BC577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809825-F257-549A-DC0F-3A4DB8885FFA}"/>
              </a:ext>
            </a:extLst>
          </p:cNvPr>
          <p:cNvSpPr>
            <a:spLocks noGrp="1"/>
          </p:cNvSpPr>
          <p:nvPr>
            <p:ph type="dt" sz="half" idx="10"/>
          </p:nvPr>
        </p:nvSpPr>
        <p:spPr/>
        <p:txBody>
          <a:bodyPr/>
          <a:lstStyle/>
          <a:p>
            <a:fld id="{55621F1B-FBD3-409F-AC5A-49F3BA1EDD67}" type="datetimeFigureOut">
              <a:rPr lang="en-GB" smtClean="0"/>
              <a:t>11/11/2023</a:t>
            </a:fld>
            <a:endParaRPr lang="en-GB"/>
          </a:p>
        </p:txBody>
      </p:sp>
      <p:sp>
        <p:nvSpPr>
          <p:cNvPr id="6" name="Footer Placeholder 5">
            <a:extLst>
              <a:ext uri="{FF2B5EF4-FFF2-40B4-BE49-F238E27FC236}">
                <a16:creationId xmlns:a16="http://schemas.microsoft.com/office/drawing/2014/main" id="{DECBEDE5-3ABE-D694-5B45-E0410A181D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D912BE-4EBC-908E-DB69-A7C8C866C573}"/>
              </a:ext>
            </a:extLst>
          </p:cNvPr>
          <p:cNvSpPr>
            <a:spLocks noGrp="1"/>
          </p:cNvSpPr>
          <p:nvPr>
            <p:ph type="sldNum" sz="quarter" idx="12"/>
          </p:nvPr>
        </p:nvSpPr>
        <p:spPr/>
        <p:txBody>
          <a:bodyPr/>
          <a:lstStyle/>
          <a:p>
            <a:fld id="{5169050E-F66A-4439-B26A-F2A93B20C0E4}" type="slidenum">
              <a:rPr lang="en-GB" smtClean="0"/>
              <a:t>‹#›</a:t>
            </a:fld>
            <a:endParaRPr lang="en-GB"/>
          </a:p>
        </p:txBody>
      </p:sp>
    </p:spTree>
    <p:extLst>
      <p:ext uri="{BB962C8B-B14F-4D97-AF65-F5344CB8AC3E}">
        <p14:creationId xmlns:p14="http://schemas.microsoft.com/office/powerpoint/2010/main" val="4184440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9215A-13BC-8B31-2243-B3BD978A3E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6E7BDA-1106-8A0B-DA7E-35BD88E9B4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8829D0-CCDE-7029-F457-BCD34AF2B3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5DE097-48F8-C3D7-27EB-2E88570714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EE94FC-38AE-76DC-E5B7-21CDEEC5A9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EE7852-A503-9A03-3210-7FBA33442E10}"/>
              </a:ext>
            </a:extLst>
          </p:cNvPr>
          <p:cNvSpPr>
            <a:spLocks noGrp="1"/>
          </p:cNvSpPr>
          <p:nvPr>
            <p:ph type="dt" sz="half" idx="10"/>
          </p:nvPr>
        </p:nvSpPr>
        <p:spPr/>
        <p:txBody>
          <a:bodyPr/>
          <a:lstStyle/>
          <a:p>
            <a:fld id="{55621F1B-FBD3-409F-AC5A-49F3BA1EDD67}" type="datetimeFigureOut">
              <a:rPr lang="en-GB" smtClean="0"/>
              <a:t>11/11/2023</a:t>
            </a:fld>
            <a:endParaRPr lang="en-GB"/>
          </a:p>
        </p:txBody>
      </p:sp>
      <p:sp>
        <p:nvSpPr>
          <p:cNvPr id="8" name="Footer Placeholder 7">
            <a:extLst>
              <a:ext uri="{FF2B5EF4-FFF2-40B4-BE49-F238E27FC236}">
                <a16:creationId xmlns:a16="http://schemas.microsoft.com/office/drawing/2014/main" id="{989FB141-FA14-05D7-FFC9-4A32390185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60B992-A888-04BA-4965-8A3467B71507}"/>
              </a:ext>
            </a:extLst>
          </p:cNvPr>
          <p:cNvSpPr>
            <a:spLocks noGrp="1"/>
          </p:cNvSpPr>
          <p:nvPr>
            <p:ph type="sldNum" sz="quarter" idx="12"/>
          </p:nvPr>
        </p:nvSpPr>
        <p:spPr/>
        <p:txBody>
          <a:bodyPr/>
          <a:lstStyle/>
          <a:p>
            <a:fld id="{5169050E-F66A-4439-B26A-F2A93B20C0E4}" type="slidenum">
              <a:rPr lang="en-GB" smtClean="0"/>
              <a:t>‹#›</a:t>
            </a:fld>
            <a:endParaRPr lang="en-GB"/>
          </a:p>
        </p:txBody>
      </p:sp>
    </p:spTree>
    <p:extLst>
      <p:ext uri="{BB962C8B-B14F-4D97-AF65-F5344CB8AC3E}">
        <p14:creationId xmlns:p14="http://schemas.microsoft.com/office/powerpoint/2010/main" val="1308075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85C53-404A-71DF-4882-3FEF9FB541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0C6A29-322B-66FC-C874-DCE4567755BF}"/>
              </a:ext>
            </a:extLst>
          </p:cNvPr>
          <p:cNvSpPr>
            <a:spLocks noGrp="1"/>
          </p:cNvSpPr>
          <p:nvPr>
            <p:ph type="dt" sz="half" idx="10"/>
          </p:nvPr>
        </p:nvSpPr>
        <p:spPr/>
        <p:txBody>
          <a:bodyPr/>
          <a:lstStyle/>
          <a:p>
            <a:fld id="{55621F1B-FBD3-409F-AC5A-49F3BA1EDD67}" type="datetimeFigureOut">
              <a:rPr lang="en-GB" smtClean="0"/>
              <a:t>11/11/2023</a:t>
            </a:fld>
            <a:endParaRPr lang="en-GB"/>
          </a:p>
        </p:txBody>
      </p:sp>
      <p:sp>
        <p:nvSpPr>
          <p:cNvPr id="4" name="Footer Placeholder 3">
            <a:extLst>
              <a:ext uri="{FF2B5EF4-FFF2-40B4-BE49-F238E27FC236}">
                <a16:creationId xmlns:a16="http://schemas.microsoft.com/office/drawing/2014/main" id="{C2EC55E9-D622-1637-DA21-03CAFA8136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359146-103A-37E1-F2EA-FB59463838D7}"/>
              </a:ext>
            </a:extLst>
          </p:cNvPr>
          <p:cNvSpPr>
            <a:spLocks noGrp="1"/>
          </p:cNvSpPr>
          <p:nvPr>
            <p:ph type="sldNum" sz="quarter" idx="12"/>
          </p:nvPr>
        </p:nvSpPr>
        <p:spPr/>
        <p:txBody>
          <a:bodyPr/>
          <a:lstStyle/>
          <a:p>
            <a:fld id="{5169050E-F66A-4439-B26A-F2A93B20C0E4}" type="slidenum">
              <a:rPr lang="en-GB" smtClean="0"/>
              <a:t>‹#›</a:t>
            </a:fld>
            <a:endParaRPr lang="en-GB"/>
          </a:p>
        </p:txBody>
      </p:sp>
    </p:spTree>
    <p:extLst>
      <p:ext uri="{BB962C8B-B14F-4D97-AF65-F5344CB8AC3E}">
        <p14:creationId xmlns:p14="http://schemas.microsoft.com/office/powerpoint/2010/main" val="4197392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664097-6487-76D9-4FFC-89E1AA166762}"/>
              </a:ext>
            </a:extLst>
          </p:cNvPr>
          <p:cNvSpPr>
            <a:spLocks noGrp="1"/>
          </p:cNvSpPr>
          <p:nvPr>
            <p:ph type="dt" sz="half" idx="10"/>
          </p:nvPr>
        </p:nvSpPr>
        <p:spPr/>
        <p:txBody>
          <a:bodyPr/>
          <a:lstStyle/>
          <a:p>
            <a:fld id="{55621F1B-FBD3-409F-AC5A-49F3BA1EDD67}" type="datetimeFigureOut">
              <a:rPr lang="en-GB" smtClean="0"/>
              <a:t>11/11/2023</a:t>
            </a:fld>
            <a:endParaRPr lang="en-GB"/>
          </a:p>
        </p:txBody>
      </p:sp>
      <p:sp>
        <p:nvSpPr>
          <p:cNvPr id="3" name="Footer Placeholder 2">
            <a:extLst>
              <a:ext uri="{FF2B5EF4-FFF2-40B4-BE49-F238E27FC236}">
                <a16:creationId xmlns:a16="http://schemas.microsoft.com/office/drawing/2014/main" id="{02C702B3-4CE3-9318-A93C-F4DB1ACDEA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27A32A-426E-16C7-0DAF-8816C25690B1}"/>
              </a:ext>
            </a:extLst>
          </p:cNvPr>
          <p:cNvSpPr>
            <a:spLocks noGrp="1"/>
          </p:cNvSpPr>
          <p:nvPr>
            <p:ph type="sldNum" sz="quarter" idx="12"/>
          </p:nvPr>
        </p:nvSpPr>
        <p:spPr/>
        <p:txBody>
          <a:bodyPr/>
          <a:lstStyle/>
          <a:p>
            <a:fld id="{5169050E-F66A-4439-B26A-F2A93B20C0E4}" type="slidenum">
              <a:rPr lang="en-GB" smtClean="0"/>
              <a:t>‹#›</a:t>
            </a:fld>
            <a:endParaRPr lang="en-GB"/>
          </a:p>
        </p:txBody>
      </p:sp>
    </p:spTree>
    <p:extLst>
      <p:ext uri="{BB962C8B-B14F-4D97-AF65-F5344CB8AC3E}">
        <p14:creationId xmlns:p14="http://schemas.microsoft.com/office/powerpoint/2010/main" val="4252337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19098-50F4-A01C-E2F3-32529121BD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6B0CAC-DCA8-38D5-DB12-26283B2D22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25E214-F48C-5FA5-C87F-E78DA2088E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F5D25F-C1F9-CC14-CAD9-8E46B4C01C15}"/>
              </a:ext>
            </a:extLst>
          </p:cNvPr>
          <p:cNvSpPr>
            <a:spLocks noGrp="1"/>
          </p:cNvSpPr>
          <p:nvPr>
            <p:ph type="dt" sz="half" idx="10"/>
          </p:nvPr>
        </p:nvSpPr>
        <p:spPr/>
        <p:txBody>
          <a:bodyPr/>
          <a:lstStyle/>
          <a:p>
            <a:fld id="{55621F1B-FBD3-409F-AC5A-49F3BA1EDD67}" type="datetimeFigureOut">
              <a:rPr lang="en-GB" smtClean="0"/>
              <a:t>11/11/2023</a:t>
            </a:fld>
            <a:endParaRPr lang="en-GB"/>
          </a:p>
        </p:txBody>
      </p:sp>
      <p:sp>
        <p:nvSpPr>
          <p:cNvPr id="6" name="Footer Placeholder 5">
            <a:extLst>
              <a:ext uri="{FF2B5EF4-FFF2-40B4-BE49-F238E27FC236}">
                <a16:creationId xmlns:a16="http://schemas.microsoft.com/office/drawing/2014/main" id="{3B202F10-9B42-3F97-410F-D70FBF3D7B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0ECB24-7E38-F45C-07AD-2F919F22440D}"/>
              </a:ext>
            </a:extLst>
          </p:cNvPr>
          <p:cNvSpPr>
            <a:spLocks noGrp="1"/>
          </p:cNvSpPr>
          <p:nvPr>
            <p:ph type="sldNum" sz="quarter" idx="12"/>
          </p:nvPr>
        </p:nvSpPr>
        <p:spPr/>
        <p:txBody>
          <a:bodyPr/>
          <a:lstStyle/>
          <a:p>
            <a:fld id="{5169050E-F66A-4439-B26A-F2A93B20C0E4}" type="slidenum">
              <a:rPr lang="en-GB" smtClean="0"/>
              <a:t>‹#›</a:t>
            </a:fld>
            <a:endParaRPr lang="en-GB"/>
          </a:p>
        </p:txBody>
      </p:sp>
    </p:spTree>
    <p:extLst>
      <p:ext uri="{BB962C8B-B14F-4D97-AF65-F5344CB8AC3E}">
        <p14:creationId xmlns:p14="http://schemas.microsoft.com/office/powerpoint/2010/main" val="2888185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09065-B464-503D-3A82-21C91AEFE2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D9C0D7-C6DF-3806-EC8B-73366EEFA3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1B8B50-3E12-E595-9385-F87841DC1A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51F7BD-019F-CFB3-337E-72ED6FC16CEB}"/>
              </a:ext>
            </a:extLst>
          </p:cNvPr>
          <p:cNvSpPr>
            <a:spLocks noGrp="1"/>
          </p:cNvSpPr>
          <p:nvPr>
            <p:ph type="dt" sz="half" idx="10"/>
          </p:nvPr>
        </p:nvSpPr>
        <p:spPr/>
        <p:txBody>
          <a:bodyPr/>
          <a:lstStyle/>
          <a:p>
            <a:fld id="{55621F1B-FBD3-409F-AC5A-49F3BA1EDD67}" type="datetimeFigureOut">
              <a:rPr lang="en-GB" smtClean="0"/>
              <a:t>11/11/2023</a:t>
            </a:fld>
            <a:endParaRPr lang="en-GB"/>
          </a:p>
        </p:txBody>
      </p:sp>
      <p:sp>
        <p:nvSpPr>
          <p:cNvPr id="6" name="Footer Placeholder 5">
            <a:extLst>
              <a:ext uri="{FF2B5EF4-FFF2-40B4-BE49-F238E27FC236}">
                <a16:creationId xmlns:a16="http://schemas.microsoft.com/office/drawing/2014/main" id="{9E9DFA61-5AAF-A703-D20F-C0D9D58B6D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477344-EB87-6824-5A28-CC55050EDC0F}"/>
              </a:ext>
            </a:extLst>
          </p:cNvPr>
          <p:cNvSpPr>
            <a:spLocks noGrp="1"/>
          </p:cNvSpPr>
          <p:nvPr>
            <p:ph type="sldNum" sz="quarter" idx="12"/>
          </p:nvPr>
        </p:nvSpPr>
        <p:spPr/>
        <p:txBody>
          <a:bodyPr/>
          <a:lstStyle/>
          <a:p>
            <a:fld id="{5169050E-F66A-4439-B26A-F2A93B20C0E4}" type="slidenum">
              <a:rPr lang="en-GB" smtClean="0"/>
              <a:t>‹#›</a:t>
            </a:fld>
            <a:endParaRPr lang="en-GB"/>
          </a:p>
        </p:txBody>
      </p:sp>
    </p:spTree>
    <p:extLst>
      <p:ext uri="{BB962C8B-B14F-4D97-AF65-F5344CB8AC3E}">
        <p14:creationId xmlns:p14="http://schemas.microsoft.com/office/powerpoint/2010/main" val="4175600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5A189-B27B-70D2-75D5-CE5F200126A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51832F-9BB9-86D2-209A-64D5CCDD244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ED3A16-1C58-3579-FC7D-2161CAD3075C}"/>
              </a:ext>
            </a:extLst>
          </p:cNvPr>
          <p:cNvSpPr>
            <a:spLocks noGrp="1"/>
          </p:cNvSpPr>
          <p:nvPr>
            <p:ph type="dt" sz="half" idx="10"/>
          </p:nvPr>
        </p:nvSpPr>
        <p:spPr/>
        <p:txBody>
          <a:bodyPr/>
          <a:lstStyle/>
          <a:p>
            <a:fld id="{55621F1B-FBD3-409F-AC5A-49F3BA1EDD67}" type="datetimeFigureOut">
              <a:rPr lang="en-GB" smtClean="0"/>
              <a:t>11/11/2023</a:t>
            </a:fld>
            <a:endParaRPr lang="en-GB"/>
          </a:p>
        </p:txBody>
      </p:sp>
      <p:sp>
        <p:nvSpPr>
          <p:cNvPr id="5" name="Footer Placeholder 4">
            <a:extLst>
              <a:ext uri="{FF2B5EF4-FFF2-40B4-BE49-F238E27FC236}">
                <a16:creationId xmlns:a16="http://schemas.microsoft.com/office/drawing/2014/main" id="{4A14B7CB-AD83-E8F7-23F5-1AC89C4DAF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FA4B53-2814-1ADF-B471-427AB1A10223}"/>
              </a:ext>
            </a:extLst>
          </p:cNvPr>
          <p:cNvSpPr>
            <a:spLocks noGrp="1"/>
          </p:cNvSpPr>
          <p:nvPr>
            <p:ph type="sldNum" sz="quarter" idx="12"/>
          </p:nvPr>
        </p:nvSpPr>
        <p:spPr/>
        <p:txBody>
          <a:bodyPr/>
          <a:lstStyle/>
          <a:p>
            <a:fld id="{5169050E-F66A-4439-B26A-F2A93B20C0E4}" type="slidenum">
              <a:rPr lang="en-GB" smtClean="0"/>
              <a:t>‹#›</a:t>
            </a:fld>
            <a:endParaRPr lang="en-GB"/>
          </a:p>
        </p:txBody>
      </p:sp>
    </p:spTree>
    <p:extLst>
      <p:ext uri="{BB962C8B-B14F-4D97-AF65-F5344CB8AC3E}">
        <p14:creationId xmlns:p14="http://schemas.microsoft.com/office/powerpoint/2010/main" val="2387049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61D8AD-57C3-CA43-6240-45033B83A8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AC7E16-6CAB-7E14-0420-5E8241AB82A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21BBD9-20D7-584B-9BF1-D8E41E45A7A4}"/>
              </a:ext>
            </a:extLst>
          </p:cNvPr>
          <p:cNvSpPr>
            <a:spLocks noGrp="1"/>
          </p:cNvSpPr>
          <p:nvPr>
            <p:ph type="dt" sz="half" idx="10"/>
          </p:nvPr>
        </p:nvSpPr>
        <p:spPr/>
        <p:txBody>
          <a:bodyPr/>
          <a:lstStyle/>
          <a:p>
            <a:fld id="{55621F1B-FBD3-409F-AC5A-49F3BA1EDD67}" type="datetimeFigureOut">
              <a:rPr lang="en-GB" smtClean="0"/>
              <a:t>11/11/2023</a:t>
            </a:fld>
            <a:endParaRPr lang="en-GB"/>
          </a:p>
        </p:txBody>
      </p:sp>
      <p:sp>
        <p:nvSpPr>
          <p:cNvPr id="5" name="Footer Placeholder 4">
            <a:extLst>
              <a:ext uri="{FF2B5EF4-FFF2-40B4-BE49-F238E27FC236}">
                <a16:creationId xmlns:a16="http://schemas.microsoft.com/office/drawing/2014/main" id="{7DCDDA71-072B-8DE5-0AD3-DF47D8A812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6E472C-74E7-C3E6-1F08-E14F1C324D85}"/>
              </a:ext>
            </a:extLst>
          </p:cNvPr>
          <p:cNvSpPr>
            <a:spLocks noGrp="1"/>
          </p:cNvSpPr>
          <p:nvPr>
            <p:ph type="sldNum" sz="quarter" idx="12"/>
          </p:nvPr>
        </p:nvSpPr>
        <p:spPr/>
        <p:txBody>
          <a:bodyPr/>
          <a:lstStyle/>
          <a:p>
            <a:fld id="{5169050E-F66A-4439-B26A-F2A93B20C0E4}" type="slidenum">
              <a:rPr lang="en-GB" smtClean="0"/>
              <a:t>‹#›</a:t>
            </a:fld>
            <a:endParaRPr lang="en-GB"/>
          </a:p>
        </p:txBody>
      </p:sp>
    </p:spTree>
    <p:extLst>
      <p:ext uri="{BB962C8B-B14F-4D97-AF65-F5344CB8AC3E}">
        <p14:creationId xmlns:p14="http://schemas.microsoft.com/office/powerpoint/2010/main" val="270482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C5523F-0E80-B8A6-6833-6861DBFFB0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D2E7DB-3AC2-49E2-D859-2ABBC7D63D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E784F8-F009-4154-DA5D-49FBC67B42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621F1B-FBD3-409F-AC5A-49F3BA1EDD67}" type="datetimeFigureOut">
              <a:rPr lang="en-GB" smtClean="0"/>
              <a:t>11/11/2023</a:t>
            </a:fld>
            <a:endParaRPr lang="en-GB"/>
          </a:p>
        </p:txBody>
      </p:sp>
      <p:sp>
        <p:nvSpPr>
          <p:cNvPr id="5" name="Footer Placeholder 4">
            <a:extLst>
              <a:ext uri="{FF2B5EF4-FFF2-40B4-BE49-F238E27FC236}">
                <a16:creationId xmlns:a16="http://schemas.microsoft.com/office/drawing/2014/main" id="{75B4A77E-88C2-50A6-6AAB-E14272FA47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F1D3D45-EFA6-FA9D-D37F-F62ADAADAD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69050E-F66A-4439-B26A-F2A93B20C0E4}" type="slidenum">
              <a:rPr lang="en-GB" smtClean="0"/>
              <a:t>‹#›</a:t>
            </a:fld>
            <a:endParaRPr lang="en-GB"/>
          </a:p>
        </p:txBody>
      </p:sp>
    </p:spTree>
    <p:extLst>
      <p:ext uri="{BB962C8B-B14F-4D97-AF65-F5344CB8AC3E}">
        <p14:creationId xmlns:p14="http://schemas.microsoft.com/office/powerpoint/2010/main" val="2386492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 Target="slide1.xm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A31C8-8D78-A50F-99AF-FFDC1B2175C9}"/>
              </a:ext>
            </a:extLst>
          </p:cNvPr>
          <p:cNvSpPr>
            <a:spLocks noGrp="1"/>
          </p:cNvSpPr>
          <p:nvPr>
            <p:ph type="ctrTitle"/>
          </p:nvPr>
        </p:nvSpPr>
        <p:spPr/>
        <p:txBody>
          <a:bodyPr>
            <a:normAutofit fontScale="90000"/>
          </a:bodyPr>
          <a:lstStyle/>
          <a:p>
            <a:r>
              <a:rPr lang="en-GB" dirty="0"/>
              <a:t>Knowledge and Information Management Skills for Workplace</a:t>
            </a:r>
          </a:p>
        </p:txBody>
      </p:sp>
      <p:sp>
        <p:nvSpPr>
          <p:cNvPr id="3" name="Subtitle 2">
            <a:extLst>
              <a:ext uri="{FF2B5EF4-FFF2-40B4-BE49-F238E27FC236}">
                <a16:creationId xmlns:a16="http://schemas.microsoft.com/office/drawing/2014/main" id="{FD46B908-1580-DF12-7F21-FE8FB899A03A}"/>
              </a:ext>
            </a:extLst>
          </p:cNvPr>
          <p:cNvSpPr>
            <a:spLocks noGrp="1"/>
          </p:cNvSpPr>
          <p:nvPr>
            <p:ph type="subTitle" idx="1"/>
          </p:nvPr>
        </p:nvSpPr>
        <p:spPr/>
        <p:txBody>
          <a:bodyPr/>
          <a:lstStyle/>
          <a:p>
            <a:r>
              <a:rPr lang="en-GB" dirty="0"/>
              <a:t>British Airlines &amp; Virgin Media presentation Task 2 </a:t>
            </a:r>
          </a:p>
          <a:p>
            <a:r>
              <a:rPr lang="en-GB" dirty="0"/>
              <a:t>Student name Raya Salah</a:t>
            </a:r>
          </a:p>
          <a:p>
            <a:r>
              <a:rPr lang="en-GB" dirty="0"/>
              <a:t>Student number 2026066</a:t>
            </a:r>
          </a:p>
        </p:txBody>
      </p:sp>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2BBC4547-F940-8A42-1C41-9C54042F4D8C}"/>
                  </a:ext>
                </a:extLst>
              </p:cNvPr>
              <p:cNvGraphicFramePr>
                <a:graphicFrameLocks noChangeAspect="1"/>
              </p:cNvGraphicFramePr>
              <p:nvPr>
                <p:extLst>
                  <p:ext uri="{D42A27DB-BD31-4B8C-83A1-F6EECF244321}">
                    <p14:modId xmlns:p14="http://schemas.microsoft.com/office/powerpoint/2010/main" val="595406627"/>
                  </p:ext>
                </p:extLst>
              </p:nvPr>
            </p:nvGraphicFramePr>
            <p:xfrm flipH="1" flipV="1">
              <a:off x="-1988820" y="3343727"/>
              <a:ext cx="848642" cy="477361"/>
            </p:xfrm>
            <a:graphic>
              <a:graphicData uri="http://schemas.microsoft.com/office/powerpoint/2016/slidezoom">
                <pslz:sldZm>
                  <pslz:sldZmObj sldId="256" cId="1474579279">
                    <pslz:zmPr id="{4A37AE47-3231-41E7-8146-50BA851EBBB1}" returnToParent="0" transitionDur="1000">
                      <p166:blipFill xmlns:p166="http://schemas.microsoft.com/office/powerpoint/2016/6/main">
                        <a:blip r:embed="rId2"/>
                        <a:stretch>
                          <a:fillRect/>
                        </a:stretch>
                      </p166:blipFill>
                      <p166:spPr xmlns:p166="http://schemas.microsoft.com/office/powerpoint/2016/6/main">
                        <a:xfrm flipH="1" flipV="1">
                          <a:off x="0" y="0"/>
                          <a:ext cx="848642" cy="477361"/>
                        </a:xfrm>
                        <a:prstGeom prst="rect">
                          <a:avLst/>
                        </a:prstGeom>
                        <a:ln w="3175">
                          <a:solidFill>
                            <a:prstClr val="ltGray"/>
                          </a:solidFill>
                        </a:ln>
                      </p166:spPr>
                    </pslz:zmPr>
                  </pslz:sldZmObj>
                </pslz:sldZm>
              </a:graphicData>
            </a:graphic>
          </p:graphicFrame>
        </mc:Choice>
        <mc:Fallback xmlns="">
          <p:pic>
            <p:nvPicPr>
              <p:cNvPr id="5" name="Slide Zoom 4">
                <a:hlinkClick r:id="rId3" action="ppaction://hlinksldjump"/>
                <a:extLst>
                  <a:ext uri="{FF2B5EF4-FFF2-40B4-BE49-F238E27FC236}">
                    <a16:creationId xmlns:a16="http://schemas.microsoft.com/office/drawing/2014/main" id="{2BBC4547-F940-8A42-1C41-9C54042F4D8C}"/>
                  </a:ext>
                </a:extLst>
              </p:cNvPr>
              <p:cNvPicPr>
                <a:picLocks noGrp="1" noRot="1" noChangeAspect="1" noMove="1" noResize="1" noEditPoints="1" noAdjustHandles="1" noChangeArrowheads="1" noChangeShapeType="1"/>
              </p:cNvPicPr>
              <p:nvPr/>
            </p:nvPicPr>
            <p:blipFill>
              <a:blip r:embed="rId4"/>
              <a:stretch>
                <a:fillRect/>
              </a:stretch>
            </p:blipFill>
            <p:spPr>
              <a:xfrm flipH="1" flipV="1">
                <a:off x="-1988820" y="3343727"/>
                <a:ext cx="848642" cy="477361"/>
              </a:xfrm>
              <a:prstGeom prst="rect">
                <a:avLst/>
              </a:prstGeom>
              <a:ln w="3175">
                <a:solidFill>
                  <a:prstClr val="ltGray"/>
                </a:solidFill>
              </a:ln>
            </p:spPr>
          </p:pic>
        </mc:Fallback>
      </mc:AlternateContent>
    </p:spTree>
    <p:extLst>
      <p:ext uri="{BB962C8B-B14F-4D97-AF65-F5344CB8AC3E}">
        <p14:creationId xmlns:p14="http://schemas.microsoft.com/office/powerpoint/2010/main" val="14745792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0D66EE-5B6F-B2FA-5689-8A62B7B8A4C2}"/>
              </a:ext>
            </a:extLst>
          </p:cNvPr>
          <p:cNvSpPr>
            <a:spLocks noGrp="1"/>
          </p:cNvSpPr>
          <p:nvPr>
            <p:ph type="title"/>
          </p:nvPr>
        </p:nvSpPr>
        <p:spPr>
          <a:xfrm>
            <a:off x="466722" y="586855"/>
            <a:ext cx="3201366" cy="3387497"/>
          </a:xfrm>
        </p:spPr>
        <p:txBody>
          <a:bodyPr anchor="b">
            <a:normAutofit/>
          </a:bodyPr>
          <a:lstStyle/>
          <a:p>
            <a:pPr algn="r"/>
            <a:r>
              <a:rPr lang="en-GB" sz="3700" dirty="0">
                <a:solidFill>
                  <a:srgbClr val="FFFFFF"/>
                </a:solidFill>
              </a:rPr>
              <a:t>INTRODUCTION</a:t>
            </a:r>
          </a:p>
        </p:txBody>
      </p:sp>
      <p:sp>
        <p:nvSpPr>
          <p:cNvPr id="3" name="Content Placeholder 2">
            <a:extLst>
              <a:ext uri="{FF2B5EF4-FFF2-40B4-BE49-F238E27FC236}">
                <a16:creationId xmlns:a16="http://schemas.microsoft.com/office/drawing/2014/main" id="{75261533-BE2E-CB14-26AB-353025C38B52}"/>
              </a:ext>
            </a:extLst>
          </p:cNvPr>
          <p:cNvSpPr>
            <a:spLocks noGrp="1"/>
          </p:cNvSpPr>
          <p:nvPr>
            <p:ph idx="1"/>
          </p:nvPr>
        </p:nvSpPr>
        <p:spPr>
          <a:xfrm>
            <a:off x="4810259" y="649480"/>
            <a:ext cx="6555347" cy="5546047"/>
          </a:xfrm>
        </p:spPr>
        <p:txBody>
          <a:bodyPr anchor="ctr">
            <a:normAutofit/>
          </a:bodyPr>
          <a:lstStyle/>
          <a:p>
            <a:r>
              <a:rPr lang="en-GB" sz="2000" dirty="0"/>
              <a:t>The following presentation will give an overview and understanding the Knowledge Management and how can improve the workplace, customers, and employees, using (a SWOT) analysis and highlighting the similarities/differences between Virgin Media and British Airways companies.</a:t>
            </a:r>
          </a:p>
          <a:p>
            <a:r>
              <a:rPr lang="en-GB" sz="2000" dirty="0"/>
              <a:t>British Airways is one of the biggest names in the airway industry globally.</a:t>
            </a:r>
          </a:p>
          <a:p>
            <a:r>
              <a:rPr lang="en-GB" sz="2000" dirty="0"/>
              <a:t>Virgin Media has a large number of customers in the UK.</a:t>
            </a:r>
          </a:p>
        </p:txBody>
      </p:sp>
    </p:spTree>
    <p:extLst>
      <p:ext uri="{BB962C8B-B14F-4D97-AF65-F5344CB8AC3E}">
        <p14:creationId xmlns:p14="http://schemas.microsoft.com/office/powerpoint/2010/main" val="2633401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19D9F-1DAE-FAD2-146C-C6D251DE822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OBJECTIVE</a:t>
            </a:r>
          </a:p>
        </p:txBody>
      </p:sp>
      <p:sp>
        <p:nvSpPr>
          <p:cNvPr id="3" name="Content Placeholder 2">
            <a:extLst>
              <a:ext uri="{FF2B5EF4-FFF2-40B4-BE49-F238E27FC236}">
                <a16:creationId xmlns:a16="http://schemas.microsoft.com/office/drawing/2014/main" id="{59DD79BA-0C22-D544-7225-37EC79DB36C8}"/>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British Airways is a big company with over 100 years in the industry and with a good reputation all over the world with its continued operation, it has over 400 aircraft and flies to over 200 destinations across the globe (IAG,2023)</a:t>
            </a:r>
          </a:p>
          <a:p>
            <a:pPr marL="0" indent="0">
              <a:buNone/>
            </a:pPr>
            <a:r>
              <a:rPr lang="en-GB" sz="2000" dirty="0"/>
              <a:t>Virgin Media launched into the marketplace in 2008, was the one that offered to deliver TV and broadband services, and expand good services for customers by using a knowledge information system(Miller, 2022).</a:t>
            </a:r>
          </a:p>
        </p:txBody>
      </p:sp>
    </p:spTree>
    <p:extLst>
      <p:ext uri="{BB962C8B-B14F-4D97-AF65-F5344CB8AC3E}">
        <p14:creationId xmlns:p14="http://schemas.microsoft.com/office/powerpoint/2010/main" val="3592102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B59C38-FEFE-B368-98BA-B603B30F2C25}"/>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CRITICAL  EVALUATION</a:t>
            </a:r>
          </a:p>
        </p:txBody>
      </p:sp>
      <p:sp>
        <p:nvSpPr>
          <p:cNvPr id="3" name="Content Placeholder 2">
            <a:extLst>
              <a:ext uri="{FF2B5EF4-FFF2-40B4-BE49-F238E27FC236}">
                <a16:creationId xmlns:a16="http://schemas.microsoft.com/office/drawing/2014/main" id="{A56477A1-84B2-0B2C-1899-D03A6256F2B7}"/>
              </a:ext>
            </a:extLst>
          </p:cNvPr>
          <p:cNvSpPr>
            <a:spLocks noGrp="1"/>
          </p:cNvSpPr>
          <p:nvPr>
            <p:ph idx="1"/>
          </p:nvPr>
        </p:nvSpPr>
        <p:spPr>
          <a:xfrm>
            <a:off x="4810259" y="649480"/>
            <a:ext cx="6555347" cy="5546047"/>
          </a:xfrm>
        </p:spPr>
        <p:txBody>
          <a:bodyPr anchor="ctr">
            <a:normAutofit/>
          </a:bodyPr>
          <a:lstStyle/>
          <a:p>
            <a:r>
              <a:rPr lang="en-GB" sz="2000" dirty="0"/>
              <a:t>British Airways’ value chain uses the KM system to make a framework to identify and a clear distinction, most importantly the customers and employs extensive use of digital technologies in a wide range of its business processes (Bajj,2023) Using tools like data collection and data quality.</a:t>
            </a:r>
          </a:p>
          <a:p>
            <a:r>
              <a:rPr lang="en-GB" sz="2000" dirty="0"/>
              <a:t>Virgin Media provides KM with to collect data and store the information and how they can use the information to make customers happy and open new marketing. Using technology and interaction facing competitors and improving the workplace for the employee. customer software by review( Virgin Media, 2010)</a:t>
            </a:r>
          </a:p>
          <a:p>
            <a:r>
              <a:rPr lang="en-GB" sz="2000" dirty="0"/>
              <a:t>Using KM Strategies and software and the internet to collect data and share it to improve the area that needs to improve to keep your customers intact.</a:t>
            </a:r>
          </a:p>
        </p:txBody>
      </p:sp>
    </p:spTree>
    <p:extLst>
      <p:ext uri="{BB962C8B-B14F-4D97-AF65-F5344CB8AC3E}">
        <p14:creationId xmlns:p14="http://schemas.microsoft.com/office/powerpoint/2010/main" val="372690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20DDA8-81B4-6F97-FEB6-1D5E1E0346E2}"/>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SWOT ANALYSIS</a:t>
            </a:r>
          </a:p>
        </p:txBody>
      </p:sp>
      <p:graphicFrame>
        <p:nvGraphicFramePr>
          <p:cNvPr id="4" name="Content Placeholder 3">
            <a:extLst>
              <a:ext uri="{FF2B5EF4-FFF2-40B4-BE49-F238E27FC236}">
                <a16:creationId xmlns:a16="http://schemas.microsoft.com/office/drawing/2014/main" id="{9AE19B3B-30BA-56FA-80A1-9C77706A7F2C}"/>
              </a:ext>
            </a:extLst>
          </p:cNvPr>
          <p:cNvGraphicFramePr>
            <a:graphicFrameLocks noGrp="1"/>
          </p:cNvGraphicFramePr>
          <p:nvPr>
            <p:ph idx="1"/>
            <p:extLst>
              <p:ext uri="{D42A27DB-BD31-4B8C-83A1-F6EECF244321}">
                <p14:modId xmlns:p14="http://schemas.microsoft.com/office/powerpoint/2010/main" val="2790087817"/>
              </p:ext>
            </p:extLst>
          </p:nvPr>
        </p:nvGraphicFramePr>
        <p:xfrm>
          <a:off x="4208758" y="272716"/>
          <a:ext cx="7535548" cy="6766560"/>
        </p:xfrm>
        <a:graphic>
          <a:graphicData uri="http://schemas.openxmlformats.org/drawingml/2006/table">
            <a:tbl>
              <a:tblPr firstRow="1" bandRow="1">
                <a:tableStyleId>{5C22544A-7EE6-4342-B048-85BDC9FD1C3A}</a:tableStyleId>
              </a:tblPr>
              <a:tblGrid>
                <a:gridCol w="3749611">
                  <a:extLst>
                    <a:ext uri="{9D8B030D-6E8A-4147-A177-3AD203B41FA5}">
                      <a16:colId xmlns:a16="http://schemas.microsoft.com/office/drawing/2014/main" val="3351424805"/>
                    </a:ext>
                  </a:extLst>
                </a:gridCol>
                <a:gridCol w="3785937">
                  <a:extLst>
                    <a:ext uri="{9D8B030D-6E8A-4147-A177-3AD203B41FA5}">
                      <a16:colId xmlns:a16="http://schemas.microsoft.com/office/drawing/2014/main" val="3120140"/>
                    </a:ext>
                  </a:extLst>
                </a:gridCol>
              </a:tblGrid>
              <a:tr h="3730890">
                <a:tc>
                  <a:txBody>
                    <a:bodyPr/>
                    <a:lstStyle/>
                    <a:p>
                      <a:r>
                        <a:rPr lang="en-GB" dirty="0"/>
                        <a:t>Strengths </a:t>
                      </a:r>
                    </a:p>
                    <a:p>
                      <a:r>
                        <a:rPr lang="en-GB" dirty="0"/>
                        <a:t>For virgin Media  </a:t>
                      </a:r>
                    </a:p>
                    <a:p>
                      <a:r>
                        <a:rPr lang="en-GB" dirty="0"/>
                        <a:t>Customer satisfaction</a:t>
                      </a:r>
                    </a:p>
                    <a:p>
                      <a:r>
                        <a:rPr lang="en-GB" dirty="0"/>
                        <a:t>Highly skilled employee</a:t>
                      </a:r>
                    </a:p>
                    <a:p>
                      <a:r>
                        <a:rPr lang="en-GB" dirty="0"/>
                        <a:t>Strong invest in marketing and advertising</a:t>
                      </a:r>
                    </a:p>
                    <a:p>
                      <a:r>
                        <a:rPr lang="en-GB" dirty="0"/>
                        <a:t>For British Airways </a:t>
                      </a:r>
                    </a:p>
                    <a:p>
                      <a:r>
                        <a:rPr lang="en-GB" dirty="0"/>
                        <a:t>Strong brand value</a:t>
                      </a:r>
                    </a:p>
                    <a:p>
                      <a:r>
                        <a:rPr lang="en-GB" dirty="0"/>
                        <a:t>Sustainable view {plan for zero emission)</a:t>
                      </a:r>
                    </a:p>
                    <a:p>
                      <a:r>
                        <a:rPr lang="en-GB" dirty="0"/>
                        <a:t>Sponsorship of events like Olympics</a:t>
                      </a:r>
                    </a:p>
                  </a:txBody>
                  <a:tcPr/>
                </a:tc>
                <a:tc>
                  <a:txBody>
                    <a:bodyPr/>
                    <a:lstStyle/>
                    <a:p>
                      <a:r>
                        <a:rPr lang="en-GB" dirty="0"/>
                        <a:t>Weaknesses</a:t>
                      </a:r>
                    </a:p>
                    <a:p>
                      <a:r>
                        <a:rPr lang="en-GB" dirty="0"/>
                        <a:t>For Virgin Media </a:t>
                      </a:r>
                    </a:p>
                    <a:p>
                      <a:r>
                        <a:rPr lang="en-GB" dirty="0"/>
                        <a:t>Financial planning is not done well</a:t>
                      </a:r>
                    </a:p>
                    <a:p>
                      <a:r>
                        <a:rPr lang="en-GB" dirty="0"/>
                        <a:t>High cost which affects the company customers</a:t>
                      </a:r>
                    </a:p>
                    <a:p>
                      <a:r>
                        <a:rPr lang="en-GB" dirty="0"/>
                        <a:t>High competitors</a:t>
                      </a:r>
                    </a:p>
                    <a:p>
                      <a:r>
                        <a:rPr lang="en-GB" dirty="0"/>
                        <a:t>For British Airways</a:t>
                      </a:r>
                    </a:p>
                    <a:p>
                      <a:r>
                        <a:rPr lang="en-GB" dirty="0"/>
                        <a:t>High competitors</a:t>
                      </a:r>
                    </a:p>
                    <a:p>
                      <a:r>
                        <a:rPr lang="en-GB" dirty="0"/>
                        <a:t>Limited market share</a:t>
                      </a:r>
                    </a:p>
                    <a:p>
                      <a:r>
                        <a:rPr lang="en-GB" dirty="0"/>
                        <a:t>Employee dissatisfaction</a:t>
                      </a:r>
                    </a:p>
                    <a:p>
                      <a:endParaRPr lang="en-GB" dirty="0"/>
                    </a:p>
                    <a:p>
                      <a:endParaRPr lang="en-GB" dirty="0"/>
                    </a:p>
                    <a:p>
                      <a:endParaRPr lang="en-GB" dirty="0"/>
                    </a:p>
                    <a:p>
                      <a:endParaRPr lang="en-GB" dirty="0"/>
                    </a:p>
                  </a:txBody>
                  <a:tcPr/>
                </a:tc>
                <a:extLst>
                  <a:ext uri="{0D108BD9-81ED-4DB2-BD59-A6C34878D82A}">
                    <a16:rowId xmlns:a16="http://schemas.microsoft.com/office/drawing/2014/main" val="351962101"/>
                  </a:ext>
                </a:extLst>
              </a:tr>
              <a:tr h="2388669">
                <a:tc>
                  <a:txBody>
                    <a:bodyPr/>
                    <a:lstStyle/>
                    <a:p>
                      <a:r>
                        <a:rPr lang="en-GB" dirty="0"/>
                        <a:t>Threats</a:t>
                      </a:r>
                    </a:p>
                    <a:p>
                      <a:r>
                        <a:rPr lang="en-GB" dirty="0"/>
                        <a:t>Virgin Media </a:t>
                      </a:r>
                    </a:p>
                    <a:p>
                      <a:r>
                        <a:rPr lang="en-GB" dirty="0"/>
                        <a:t>Higher competitors</a:t>
                      </a:r>
                    </a:p>
                    <a:p>
                      <a:r>
                        <a:rPr lang="en-GB" dirty="0"/>
                        <a:t>Rising pay level</a:t>
                      </a:r>
                    </a:p>
                    <a:p>
                      <a:r>
                        <a:rPr lang="en-GB" dirty="0"/>
                        <a:t>For British Airways  Rising fuel price </a:t>
                      </a:r>
                    </a:p>
                    <a:p>
                      <a:r>
                        <a:rPr lang="en-GB" dirty="0"/>
                        <a:t>Increase competitors from the European.</a:t>
                      </a:r>
                    </a:p>
                  </a:txBody>
                  <a:tcPr/>
                </a:tc>
                <a:tc>
                  <a:txBody>
                    <a:bodyPr/>
                    <a:lstStyle/>
                    <a:p>
                      <a:r>
                        <a:rPr lang="en-GB" dirty="0"/>
                        <a:t>Opportunities</a:t>
                      </a:r>
                    </a:p>
                    <a:p>
                      <a:r>
                        <a:rPr lang="en-GB" dirty="0"/>
                        <a:t>For Virgin Media </a:t>
                      </a:r>
                    </a:p>
                    <a:p>
                      <a:r>
                        <a:rPr lang="en-GB" dirty="0"/>
                        <a:t>Decrease the cost of transport</a:t>
                      </a:r>
                    </a:p>
                    <a:p>
                      <a:r>
                        <a:rPr lang="en-GB" dirty="0"/>
                        <a:t>Increase the market share</a:t>
                      </a:r>
                    </a:p>
                    <a:p>
                      <a:r>
                        <a:rPr lang="en-GB" dirty="0"/>
                        <a:t>For British Airways</a:t>
                      </a:r>
                    </a:p>
                    <a:p>
                      <a:r>
                        <a:rPr lang="en-GB" dirty="0"/>
                        <a:t>Expanding its global </a:t>
                      </a:r>
                    </a:p>
                    <a:p>
                      <a:r>
                        <a:rPr lang="en-GB" dirty="0"/>
                        <a:t>Alliance and code sharing with </a:t>
                      </a:r>
                      <a:r>
                        <a:rPr lang="en-GB" dirty="0" err="1"/>
                        <a:t>otherairlines</a:t>
                      </a:r>
                      <a:endParaRPr lang="en-GB" dirty="0"/>
                    </a:p>
                    <a:p>
                      <a:endParaRPr lang="en-GB" dirty="0"/>
                    </a:p>
                    <a:p>
                      <a:endParaRPr lang="en-GB" dirty="0"/>
                    </a:p>
                  </a:txBody>
                  <a:tcPr/>
                </a:tc>
                <a:extLst>
                  <a:ext uri="{0D108BD9-81ED-4DB2-BD59-A6C34878D82A}">
                    <a16:rowId xmlns:a16="http://schemas.microsoft.com/office/drawing/2014/main" val="255580893"/>
                  </a:ext>
                </a:extLst>
              </a:tr>
            </a:tbl>
          </a:graphicData>
        </a:graphic>
      </p:graphicFrame>
    </p:spTree>
    <p:extLst>
      <p:ext uri="{BB962C8B-B14F-4D97-AF65-F5344CB8AC3E}">
        <p14:creationId xmlns:p14="http://schemas.microsoft.com/office/powerpoint/2010/main" val="2647395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637E04-BFA5-3597-17DE-8317E46240ED}"/>
              </a:ext>
            </a:extLst>
          </p:cNvPr>
          <p:cNvSpPr>
            <a:spLocks noGrp="1"/>
          </p:cNvSpPr>
          <p:nvPr>
            <p:ph type="title"/>
          </p:nvPr>
        </p:nvSpPr>
        <p:spPr>
          <a:xfrm>
            <a:off x="466722" y="586855"/>
            <a:ext cx="3201366" cy="3387497"/>
          </a:xfrm>
        </p:spPr>
        <p:txBody>
          <a:bodyPr anchor="b">
            <a:normAutofit/>
          </a:bodyPr>
          <a:lstStyle/>
          <a:p>
            <a:pPr algn="r"/>
            <a:r>
              <a:rPr lang="en-GB" sz="2800" dirty="0">
                <a:solidFill>
                  <a:srgbClr val="FFFFFF"/>
                </a:solidFill>
              </a:rPr>
              <a:t>RECOMMENDATION</a:t>
            </a:r>
          </a:p>
        </p:txBody>
      </p:sp>
      <p:sp>
        <p:nvSpPr>
          <p:cNvPr id="3" name="Content Placeholder 2">
            <a:extLst>
              <a:ext uri="{FF2B5EF4-FFF2-40B4-BE49-F238E27FC236}">
                <a16:creationId xmlns:a16="http://schemas.microsoft.com/office/drawing/2014/main" id="{96419406-E112-985C-DEB7-0D3224B1D7DC}"/>
              </a:ext>
            </a:extLst>
          </p:cNvPr>
          <p:cNvSpPr>
            <a:spLocks noGrp="1"/>
          </p:cNvSpPr>
          <p:nvPr>
            <p:ph idx="1"/>
          </p:nvPr>
        </p:nvSpPr>
        <p:spPr>
          <a:xfrm>
            <a:off x="4810259" y="649480"/>
            <a:ext cx="6555347" cy="5546047"/>
          </a:xfrm>
        </p:spPr>
        <p:txBody>
          <a:bodyPr anchor="ctr">
            <a:normAutofit/>
          </a:bodyPr>
          <a:lstStyle/>
          <a:p>
            <a:r>
              <a:rPr lang="en-GB" sz="2000" dirty="0"/>
              <a:t>Both companies face high competitors from other</a:t>
            </a:r>
          </a:p>
          <a:p>
            <a:pPr marL="0" indent="0">
              <a:buNone/>
            </a:pPr>
            <a:r>
              <a:rPr lang="en-GB" sz="2000" dirty="0"/>
              <a:t>Find new marketing </a:t>
            </a:r>
          </a:p>
          <a:p>
            <a:pPr marL="0" indent="0">
              <a:buNone/>
            </a:pPr>
            <a:r>
              <a:rPr lang="en-GB" sz="2000" dirty="0"/>
              <a:t>Invest in the workplace and employee</a:t>
            </a:r>
          </a:p>
          <a:p>
            <a:pPr marL="0" indent="0">
              <a:buNone/>
            </a:pPr>
            <a:r>
              <a:rPr lang="en-GB" sz="2000" dirty="0"/>
              <a:t>Find ways to keep their customers. Offering different services other competitors do not offer</a:t>
            </a:r>
          </a:p>
          <a:p>
            <a:pPr marL="0" indent="0">
              <a:buNone/>
            </a:pPr>
            <a:r>
              <a:rPr lang="en-GB" sz="2000" dirty="0"/>
              <a:t>Employee strikes and cutting back leads to information technology problems, investing more in different products, search for new marketing and reduce the </a:t>
            </a:r>
            <a:r>
              <a:rPr lang="en-GB" sz="2000" dirty="0" err="1"/>
              <a:t>the</a:t>
            </a:r>
            <a:r>
              <a:rPr lang="en-GB" sz="2000" dirty="0"/>
              <a:t> price to meet the needs.</a:t>
            </a:r>
          </a:p>
        </p:txBody>
      </p:sp>
    </p:spTree>
    <p:extLst>
      <p:ext uri="{BB962C8B-B14F-4D97-AF65-F5344CB8AC3E}">
        <p14:creationId xmlns:p14="http://schemas.microsoft.com/office/powerpoint/2010/main" val="2103558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3E5FA-EDFD-4770-521B-F043A7364644}"/>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CONCLUSION</a:t>
            </a:r>
          </a:p>
        </p:txBody>
      </p:sp>
      <p:sp>
        <p:nvSpPr>
          <p:cNvPr id="3" name="Content Placeholder 2">
            <a:extLst>
              <a:ext uri="{FF2B5EF4-FFF2-40B4-BE49-F238E27FC236}">
                <a16:creationId xmlns:a16="http://schemas.microsoft.com/office/drawing/2014/main" id="{6179C76C-B6BB-AA7D-2480-CC0D975D342E}"/>
              </a:ext>
            </a:extLst>
          </p:cNvPr>
          <p:cNvSpPr>
            <a:spLocks noGrp="1"/>
          </p:cNvSpPr>
          <p:nvPr>
            <p:ph idx="1"/>
          </p:nvPr>
        </p:nvSpPr>
        <p:spPr>
          <a:xfrm>
            <a:off x="4810259" y="649480"/>
            <a:ext cx="6555347" cy="5546047"/>
          </a:xfrm>
        </p:spPr>
        <p:txBody>
          <a:bodyPr anchor="ctr">
            <a:normAutofit/>
          </a:bodyPr>
          <a:lstStyle/>
          <a:p>
            <a:r>
              <a:rPr lang="en-GB" sz="2000" dirty="0"/>
              <a:t>Virgin Media and British Airways are facing huge challenges to keep them and secure their place in the market, both companies have weaknesses and strengths that can impact the companies,(SWOT), and KM management can identify the cause of the problem by using software and data collecting can be part of problem sort. Both companies need to invest in their employees by offering courses and training to deal with any issues they might face in the workplace or dealing with the customers.</a:t>
            </a:r>
          </a:p>
        </p:txBody>
      </p:sp>
    </p:spTree>
    <p:extLst>
      <p:ext uri="{BB962C8B-B14F-4D97-AF65-F5344CB8AC3E}">
        <p14:creationId xmlns:p14="http://schemas.microsoft.com/office/powerpoint/2010/main" val="2667224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7FFF9C-DC35-45CA-A55A-8EB19A751F19}"/>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REFERENCES  </a:t>
            </a:r>
          </a:p>
        </p:txBody>
      </p:sp>
      <p:sp>
        <p:nvSpPr>
          <p:cNvPr id="4" name="Rectangle 1">
            <a:extLst>
              <a:ext uri="{FF2B5EF4-FFF2-40B4-BE49-F238E27FC236}">
                <a16:creationId xmlns:a16="http://schemas.microsoft.com/office/drawing/2014/main" id="{433C8EA3-565D-BC49-02EC-AFDB6D9D534C}"/>
              </a:ext>
            </a:extLst>
          </p:cNvPr>
          <p:cNvSpPr>
            <a:spLocks noGrp="1" noChangeArrowheads="1"/>
          </p:cNvSpPr>
          <p:nvPr>
            <p:ph idx="1"/>
          </p:nvPr>
        </p:nvSpPr>
        <p:spPr bwMode="auto">
          <a:xfrm>
            <a:off x="4134811" y="1035590"/>
            <a:ext cx="8057190" cy="4047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bmk="_Toc150108666">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Bibliography</a:t>
            </a:r>
            <a:endParaRPr kumimoji="0" lang="en-GB" altLang="en-US" sz="16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1" u="none" strike="noStrike" cap="none" normalizeH="0" baseline="0" dirty="0" err="1">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Bajj</a:t>
            </a: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 (2023, </a:t>
            </a:r>
            <a:r>
              <a:rPr kumimoji="0" lang="en-GB" altLang="en-US" sz="1200" b="0" i="0" u="none" strike="noStrike" cap="none" normalizeH="0" baseline="0" dirty="0" err="1">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july</a:t>
            </a: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 Retrieved from https://startuptalky.com/british-airways-marketing-strategies/#:~:text=British%20Airways%20employs%20targeted%20advertising,to%20resonate%20with%20different%20demographics.</a:t>
            </a:r>
            <a:endParaRPr kumimoji="0" lang="en-GB"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British Airways. (2022, 09 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 </a:t>
            </a:r>
            <a:r>
              <a:rPr kumimoji="0" lang="en-GB" altLang="en-US" sz="1200" b="0" i="1"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BRITISH AIRWAYS AND QATAR AIRWAYS COMPLETED EXPANSION TO FORM THE LARGEST AIRLINE JOINT BUSINESS</a:t>
            </a: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 Retrieved from British Airways: https://mediacentre.britishairways.com/pressrelease/details/14177</a:t>
            </a:r>
            <a:endParaRPr kumimoji="0" lang="en-GB"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Ekaterina </a:t>
            </a:r>
            <a:r>
              <a:rPr kumimoji="0" lang="en-GB" altLang="en-US" sz="1200" b="0" i="0" u="none" strike="noStrike" cap="none" normalizeH="0" baseline="0" dirty="0" err="1">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Tckhakaia</a:t>
            </a: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 D. I. (2015). Knowledge Management in Airline Industry: Case Study From The British Airways. </a:t>
            </a:r>
            <a:r>
              <a:rPr kumimoji="0" lang="en-GB" altLang="en-US" sz="1200" b="0" i="1"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13th International Conference e-Society 2015.</a:t>
            </a: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 ResearchGate.</a:t>
            </a:r>
            <a:endParaRPr kumimoji="0" lang="en-GB"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IAG. (2023). </a:t>
            </a:r>
            <a:r>
              <a:rPr kumimoji="0" lang="en-GB" altLang="en-US" sz="1200" b="0" i="1"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British Airways</a:t>
            </a: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 Retrieved from IAG: https://www.iairgroup.com/en/our-brands/british-airways</a:t>
            </a:r>
            <a:endParaRPr kumimoji="0" lang="en-GB"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Miller, K. (2022, July 15). </a:t>
            </a:r>
            <a:r>
              <a:rPr kumimoji="0" lang="en-GB" altLang="en-US" sz="1200" b="0" i="1"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A Worthwhile and Pragmatic SWOT Analysis of British Airways</a:t>
            </a: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 Retrieved from </a:t>
            </a:r>
            <a:r>
              <a:rPr kumimoji="0" lang="en-GB" altLang="en-US" sz="1200" b="0" i="0" u="none" strike="noStrike" cap="none" normalizeH="0" baseline="0" dirty="0" err="1">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CrowJack</a:t>
            </a: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 https://crowjack.com/swot-analysis/british-airways#swot-analysis-of-british-airways</a:t>
            </a:r>
            <a:endParaRPr kumimoji="0" lang="en-GB"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PRANJAL PANDE, J. H. (2015, April 2023). </a:t>
            </a:r>
            <a:r>
              <a:rPr kumimoji="0" lang="en-GB" altLang="en-US" sz="1200" b="0" i="1"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BA vs Virgin Atlantic: The Battle For Premium Economy In The UK</a:t>
            </a: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 Retrieved from https://simpleflying.com/ba-vs-virgin-atlantic-the-battle-for-premium-economy-in-the-uk/</a:t>
            </a:r>
            <a:endParaRPr kumimoji="0" lang="en-GB"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Preston, J. (2015, November 9). </a:t>
            </a:r>
            <a:r>
              <a:rPr kumimoji="0" lang="en-GB" altLang="en-US" sz="1200" b="0" i="1"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Richard Branson: The best way to engage employees</a:t>
            </a: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 Retrieved from </a:t>
            </a:r>
            <a:r>
              <a:rPr kumimoji="0" lang="en-GB" altLang="en-US" sz="1200" b="0" i="0" u="none" strike="noStrike" cap="none" normalizeH="0" baseline="0" dirty="0" err="1">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Vergin</a:t>
            </a: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 https://www.virgin.com/about-virgin/latest/richard-branson-best-way-engage-employees</a:t>
            </a:r>
            <a:endParaRPr kumimoji="0" lang="en-GB"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1"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The new knowledge management</a:t>
            </a:r>
            <a:r>
              <a:rPr kumimoji="0" lang="en-GB" altLang="en-US" sz="1200" b="0" i="0" u="none" strike="noStrike" cap="none" normalizeH="0" baseline="0" dirty="0">
                <a:ln>
                  <a:noFill/>
                </a:ln>
                <a:solidFill>
                  <a:schemeClr val="tx1"/>
                </a:solidFill>
                <a:effectLst/>
                <a:latin typeface="Cambria" panose="02040503050406030204" pitchFamily="18" charset="0"/>
                <a:ea typeface="Calibri" panose="020F0502020204030204" pitchFamily="34" charset="0"/>
                <a:cs typeface="Arial" panose="020B0604020202020204" pitchFamily="34" charset="0"/>
              </a:rPr>
              <a:t>. (2021, Jan 2021). Retrieved from Deloitte insights: https://www2.deloitte.com/us/en/insights/focus/technology-and-the-future-of-work/organizational-knowledge-management.html</a:t>
            </a:r>
            <a:endParaRPr kumimoji="0" lang="en-GB"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41736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0" ma:contentTypeDescription="Create a new document." ma:contentTypeScope="" ma:versionID="efacb5af841e10e8fee56083a505c9f1">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8f779bf24efefaa1d2e580d6ceb6963a"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14725C-6C7B-489E-BB4D-F7251F98FC67}">
  <ds:schemaRefs>
    <ds:schemaRef ds:uri="http://schemas.openxmlformats.org/package/2006/metadata/core-properties"/>
    <ds:schemaRef ds:uri="http://purl.org/dc/elements/1.1/"/>
    <ds:schemaRef ds:uri="http://schemas.microsoft.com/office/2006/documentManagement/types"/>
    <ds:schemaRef ds:uri="http://purl.org/dc/dcmitype/"/>
    <ds:schemaRef ds:uri="0340dd18-0450-4afb-b5d1-97b484958e7b"/>
    <ds:schemaRef ds:uri="http://purl.org/dc/terms/"/>
    <ds:schemaRef ds:uri="http://schemas.microsoft.com/office/infopath/2007/PartnerControls"/>
    <ds:schemaRef ds:uri="5861d064-84cb-4d90-8285-3b98c6fe9678"/>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B188B099-3AD6-4742-B426-0893D714F8EC}">
  <ds:schemaRefs>
    <ds:schemaRef ds:uri="http://schemas.microsoft.com/sharepoint/v3/contenttype/forms"/>
  </ds:schemaRefs>
</ds:datastoreItem>
</file>

<file path=customXml/itemProps3.xml><?xml version="1.0" encoding="utf-8"?>
<ds:datastoreItem xmlns:ds="http://schemas.openxmlformats.org/officeDocument/2006/customXml" ds:itemID="{B7C6E798-8F83-4D1B-965D-FD84F30963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1086</TotalTime>
  <Words>860</Words>
  <Application>Microsoft Office PowerPoint</Application>
  <PresentationFormat>Widescreen</PresentationFormat>
  <Paragraphs>68</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Cambria</vt:lpstr>
      <vt:lpstr>Office Theme</vt:lpstr>
      <vt:lpstr>Knowledge and Information Management Skills for Workplace</vt:lpstr>
      <vt:lpstr>INTRODUCTION</vt:lpstr>
      <vt:lpstr>OBJECTIVE</vt:lpstr>
      <vt:lpstr>CRITICAL  EVALUATION</vt:lpstr>
      <vt:lpstr>SWOT ANALYSIS</vt:lpstr>
      <vt:lpstr>RECOMMENDATION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Skills for Workplace</dc:title>
  <dc:creator>raya salah</dc:creator>
  <cp:lastModifiedBy>raya salah</cp:lastModifiedBy>
  <cp:revision>1</cp:revision>
  <dcterms:created xsi:type="dcterms:W3CDTF">2023-11-06T15:31:31Z</dcterms:created>
  <dcterms:modified xsi:type="dcterms:W3CDTF">2023-11-11T08:35:05Z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