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thumbnail" Target="docProps/thumbnail.jpeg"/><Relationship Id="rId2" Type="http://schemas.openxmlformats.org/officeDocument/2006/relationships/officeDocument" Target="ppt/presentation.xml"/><Relationship Id="rId1" Type="http://schemas.microsoft.com/office/2011/relationships/webextensiontaskpanes" Target="ppt/webextensions/taskpanes.xml"/><Relationship Id="rId5" Type="http://schemas.openxmlformats.org/officeDocument/2006/relationships/extended-properties" Target="docProps/app.xml"/><Relationship Id="rId4"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
  </p:notesMasterIdLst>
  <p:sldIdLst>
    <p:sldId id="256"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51" d="100"/>
          <a:sy n="51" d="100"/>
        </p:scale>
        <p:origin x="1256" y="2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rina tanase" userId="00998be3d3068c78" providerId="LiveId" clId="{D27F3C2D-0D2B-44EF-8A37-3C9F624892A7}"/>
    <pc:docChg chg="custSel modSld">
      <pc:chgData name="irina tanase" userId="00998be3d3068c78" providerId="LiveId" clId="{D27F3C2D-0D2B-44EF-8A37-3C9F624892A7}" dt="2025-06-12T07:57:44.436" v="12" actId="21"/>
      <pc:docMkLst>
        <pc:docMk/>
      </pc:docMkLst>
      <pc:sldChg chg="addSp delSp modSp mod">
        <pc:chgData name="irina tanase" userId="00998be3d3068c78" providerId="LiveId" clId="{D27F3C2D-0D2B-44EF-8A37-3C9F624892A7}" dt="2025-06-12T07:57:44.436" v="12" actId="21"/>
        <pc:sldMkLst>
          <pc:docMk/>
          <pc:sldMk cId="3843313224" sldId="256"/>
        </pc:sldMkLst>
        <pc:picChg chg="add del mod">
          <ac:chgData name="irina tanase" userId="00998be3d3068c78" providerId="LiveId" clId="{D27F3C2D-0D2B-44EF-8A37-3C9F624892A7}" dt="2025-06-12T07:57:44.436" v="12" actId="21"/>
          <ac:picMkLst>
            <pc:docMk/>
            <pc:sldMk cId="3843313224" sldId="256"/>
            <ac:picMk id="2" creationId="{53D75671-DC77-54F5-217A-450EE9C14FE2}"/>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5C85197-71AB-49AA-B71A-9C952FF3EE68}" type="datetimeFigureOut">
              <a:rPr lang="en-GB" smtClean="0"/>
              <a:t>12/06/2025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42947E1-21A5-4245-834A-8BE39196206E}" type="slidenum">
              <a:rPr lang="en-GB" smtClean="0"/>
              <a:t>‹#›</a:t>
            </a:fld>
            <a:endParaRPr lang="en-GB"/>
          </a:p>
        </p:txBody>
      </p:sp>
    </p:spTree>
    <p:extLst>
      <p:ext uri="{BB962C8B-B14F-4D97-AF65-F5344CB8AC3E}">
        <p14:creationId xmlns:p14="http://schemas.microsoft.com/office/powerpoint/2010/main" val="30898477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42947E1-21A5-4245-834A-8BE39196206E}" type="slidenum">
              <a:rPr lang="en-GB" smtClean="0"/>
              <a:t>1</a:t>
            </a:fld>
            <a:endParaRPr lang="en-GB"/>
          </a:p>
        </p:txBody>
      </p:sp>
    </p:spTree>
    <p:extLst>
      <p:ext uri="{BB962C8B-B14F-4D97-AF65-F5344CB8AC3E}">
        <p14:creationId xmlns:p14="http://schemas.microsoft.com/office/powerpoint/2010/main" val="98048253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A43E0B-0D74-1FF6-9F54-087A982A7918}"/>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0C667E42-F37E-46CE-5EDD-E839CD33A60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B554F30E-27F2-01FE-7C72-EC89AB93C621}"/>
              </a:ext>
            </a:extLst>
          </p:cNvPr>
          <p:cNvSpPr>
            <a:spLocks noGrp="1"/>
          </p:cNvSpPr>
          <p:nvPr>
            <p:ph type="dt" sz="half" idx="10"/>
          </p:nvPr>
        </p:nvSpPr>
        <p:spPr/>
        <p:txBody>
          <a:bodyPr/>
          <a:lstStyle/>
          <a:p>
            <a:fld id="{3519B9E8-0DD5-42E7-AFC2-519D8C1365CF}" type="datetimeFigureOut">
              <a:rPr lang="en-GB" smtClean="0"/>
              <a:t>12/06/2025</a:t>
            </a:fld>
            <a:endParaRPr lang="en-GB"/>
          </a:p>
        </p:txBody>
      </p:sp>
      <p:sp>
        <p:nvSpPr>
          <p:cNvPr id="5" name="Footer Placeholder 4">
            <a:extLst>
              <a:ext uri="{FF2B5EF4-FFF2-40B4-BE49-F238E27FC236}">
                <a16:creationId xmlns:a16="http://schemas.microsoft.com/office/drawing/2014/main" id="{1DC2A3D6-20EF-DF12-38D9-B81BCA29AC5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FD631F2-62BF-AF5F-0208-583207983857}"/>
              </a:ext>
            </a:extLst>
          </p:cNvPr>
          <p:cNvSpPr>
            <a:spLocks noGrp="1"/>
          </p:cNvSpPr>
          <p:nvPr>
            <p:ph type="sldNum" sz="quarter" idx="12"/>
          </p:nvPr>
        </p:nvSpPr>
        <p:spPr/>
        <p:txBody>
          <a:bodyPr/>
          <a:lstStyle/>
          <a:p>
            <a:fld id="{3AC9E671-4125-4336-9EB3-FEE6A063A99D}" type="slidenum">
              <a:rPr lang="en-GB" smtClean="0"/>
              <a:t>‹#›</a:t>
            </a:fld>
            <a:endParaRPr lang="en-GB"/>
          </a:p>
        </p:txBody>
      </p:sp>
    </p:spTree>
    <p:extLst>
      <p:ext uri="{BB962C8B-B14F-4D97-AF65-F5344CB8AC3E}">
        <p14:creationId xmlns:p14="http://schemas.microsoft.com/office/powerpoint/2010/main" val="4888793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D84D88-5A7F-03B7-4502-61EA09FFBAF4}"/>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5C4847C7-22AD-1454-2DAA-D27658B6A73A}"/>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5365ADD-9891-8EAD-2396-4D59A7113009}"/>
              </a:ext>
            </a:extLst>
          </p:cNvPr>
          <p:cNvSpPr>
            <a:spLocks noGrp="1"/>
          </p:cNvSpPr>
          <p:nvPr>
            <p:ph type="dt" sz="half" idx="10"/>
          </p:nvPr>
        </p:nvSpPr>
        <p:spPr/>
        <p:txBody>
          <a:bodyPr/>
          <a:lstStyle/>
          <a:p>
            <a:fld id="{3519B9E8-0DD5-42E7-AFC2-519D8C1365CF}" type="datetimeFigureOut">
              <a:rPr lang="en-GB" smtClean="0"/>
              <a:t>12/06/2025</a:t>
            </a:fld>
            <a:endParaRPr lang="en-GB"/>
          </a:p>
        </p:txBody>
      </p:sp>
      <p:sp>
        <p:nvSpPr>
          <p:cNvPr id="5" name="Footer Placeholder 4">
            <a:extLst>
              <a:ext uri="{FF2B5EF4-FFF2-40B4-BE49-F238E27FC236}">
                <a16:creationId xmlns:a16="http://schemas.microsoft.com/office/drawing/2014/main" id="{C7833F63-E66F-01CB-4BB9-B2753B96AB5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9BB3F18-0048-C004-4978-4E9FB394CE8B}"/>
              </a:ext>
            </a:extLst>
          </p:cNvPr>
          <p:cNvSpPr>
            <a:spLocks noGrp="1"/>
          </p:cNvSpPr>
          <p:nvPr>
            <p:ph type="sldNum" sz="quarter" idx="12"/>
          </p:nvPr>
        </p:nvSpPr>
        <p:spPr/>
        <p:txBody>
          <a:bodyPr/>
          <a:lstStyle/>
          <a:p>
            <a:fld id="{3AC9E671-4125-4336-9EB3-FEE6A063A99D}" type="slidenum">
              <a:rPr lang="en-GB" smtClean="0"/>
              <a:t>‹#›</a:t>
            </a:fld>
            <a:endParaRPr lang="en-GB"/>
          </a:p>
        </p:txBody>
      </p:sp>
    </p:spTree>
    <p:extLst>
      <p:ext uri="{BB962C8B-B14F-4D97-AF65-F5344CB8AC3E}">
        <p14:creationId xmlns:p14="http://schemas.microsoft.com/office/powerpoint/2010/main" val="20435743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899268-A3DE-BD40-0ADE-D08CBC7DC47D}"/>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D9C9D708-6A4A-122B-A1E7-D1CD814BAD2F}"/>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C9E12065-27C1-7E98-9A2F-FE7D0FE5E56F}"/>
              </a:ext>
            </a:extLst>
          </p:cNvPr>
          <p:cNvSpPr>
            <a:spLocks noGrp="1"/>
          </p:cNvSpPr>
          <p:nvPr>
            <p:ph type="dt" sz="half" idx="10"/>
          </p:nvPr>
        </p:nvSpPr>
        <p:spPr/>
        <p:txBody>
          <a:bodyPr/>
          <a:lstStyle/>
          <a:p>
            <a:fld id="{3519B9E8-0DD5-42E7-AFC2-519D8C1365CF}" type="datetimeFigureOut">
              <a:rPr lang="en-GB" smtClean="0"/>
              <a:t>12/06/2025</a:t>
            </a:fld>
            <a:endParaRPr lang="en-GB"/>
          </a:p>
        </p:txBody>
      </p:sp>
      <p:sp>
        <p:nvSpPr>
          <p:cNvPr id="5" name="Footer Placeholder 4">
            <a:extLst>
              <a:ext uri="{FF2B5EF4-FFF2-40B4-BE49-F238E27FC236}">
                <a16:creationId xmlns:a16="http://schemas.microsoft.com/office/drawing/2014/main" id="{F5914CE8-ED5C-C8B0-A734-F236698B7CF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47E702D-A529-CD9D-D5A1-04A88D24D54E}"/>
              </a:ext>
            </a:extLst>
          </p:cNvPr>
          <p:cNvSpPr>
            <a:spLocks noGrp="1"/>
          </p:cNvSpPr>
          <p:nvPr>
            <p:ph type="sldNum" sz="quarter" idx="12"/>
          </p:nvPr>
        </p:nvSpPr>
        <p:spPr/>
        <p:txBody>
          <a:bodyPr/>
          <a:lstStyle/>
          <a:p>
            <a:fld id="{3AC9E671-4125-4336-9EB3-FEE6A063A99D}" type="slidenum">
              <a:rPr lang="en-GB" smtClean="0"/>
              <a:t>‹#›</a:t>
            </a:fld>
            <a:endParaRPr lang="en-GB"/>
          </a:p>
        </p:txBody>
      </p:sp>
    </p:spTree>
    <p:extLst>
      <p:ext uri="{BB962C8B-B14F-4D97-AF65-F5344CB8AC3E}">
        <p14:creationId xmlns:p14="http://schemas.microsoft.com/office/powerpoint/2010/main" val="32483705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056206-A105-F258-33C4-6A8EB0CAF433}"/>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FF873868-2819-6684-7107-964235FED21A}"/>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B3A4F371-161C-47E5-5585-D2BED25485C6}"/>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D1422872-D47F-4737-ADF9-B534EB9088DF}"/>
              </a:ext>
            </a:extLst>
          </p:cNvPr>
          <p:cNvSpPr>
            <a:spLocks noGrp="1"/>
          </p:cNvSpPr>
          <p:nvPr>
            <p:ph type="dt" sz="half" idx="10"/>
          </p:nvPr>
        </p:nvSpPr>
        <p:spPr/>
        <p:txBody>
          <a:bodyPr/>
          <a:lstStyle/>
          <a:p>
            <a:fld id="{3519B9E8-0DD5-42E7-AFC2-519D8C1365CF}" type="datetimeFigureOut">
              <a:rPr lang="en-GB" smtClean="0"/>
              <a:t>12/06/2025</a:t>
            </a:fld>
            <a:endParaRPr lang="en-GB"/>
          </a:p>
        </p:txBody>
      </p:sp>
      <p:sp>
        <p:nvSpPr>
          <p:cNvPr id="6" name="Footer Placeholder 5">
            <a:extLst>
              <a:ext uri="{FF2B5EF4-FFF2-40B4-BE49-F238E27FC236}">
                <a16:creationId xmlns:a16="http://schemas.microsoft.com/office/drawing/2014/main" id="{7FA739B9-385A-5487-932A-E4C4AB39686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41B664D-DEE8-82C5-F5FA-2F5EC5450846}"/>
              </a:ext>
            </a:extLst>
          </p:cNvPr>
          <p:cNvSpPr>
            <a:spLocks noGrp="1"/>
          </p:cNvSpPr>
          <p:nvPr>
            <p:ph type="sldNum" sz="quarter" idx="12"/>
          </p:nvPr>
        </p:nvSpPr>
        <p:spPr/>
        <p:txBody>
          <a:bodyPr/>
          <a:lstStyle/>
          <a:p>
            <a:fld id="{3AC9E671-4125-4336-9EB3-FEE6A063A99D}" type="slidenum">
              <a:rPr lang="en-GB" smtClean="0"/>
              <a:t>‹#›</a:t>
            </a:fld>
            <a:endParaRPr lang="en-GB"/>
          </a:p>
        </p:txBody>
      </p:sp>
    </p:spTree>
    <p:extLst>
      <p:ext uri="{BB962C8B-B14F-4D97-AF65-F5344CB8AC3E}">
        <p14:creationId xmlns:p14="http://schemas.microsoft.com/office/powerpoint/2010/main" val="6840884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A2BDDF-60A2-AFE7-BA43-79CC97584DC3}"/>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F26AEBAC-84D3-2DB2-4DED-67E48E0B7C7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16053086-3FA8-38D2-77F3-D6963CF9D0C9}"/>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839099C8-5FD3-B8D7-8953-842A41284DC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887EDAC6-0619-683C-4340-DB4A62683930}"/>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BEF02A31-A2AE-7F8A-7E6B-EA3B41A82347}"/>
              </a:ext>
            </a:extLst>
          </p:cNvPr>
          <p:cNvSpPr>
            <a:spLocks noGrp="1"/>
          </p:cNvSpPr>
          <p:nvPr>
            <p:ph type="dt" sz="half" idx="10"/>
          </p:nvPr>
        </p:nvSpPr>
        <p:spPr/>
        <p:txBody>
          <a:bodyPr/>
          <a:lstStyle/>
          <a:p>
            <a:fld id="{3519B9E8-0DD5-42E7-AFC2-519D8C1365CF}" type="datetimeFigureOut">
              <a:rPr lang="en-GB" smtClean="0"/>
              <a:t>12/06/2025</a:t>
            </a:fld>
            <a:endParaRPr lang="en-GB"/>
          </a:p>
        </p:txBody>
      </p:sp>
      <p:sp>
        <p:nvSpPr>
          <p:cNvPr id="8" name="Footer Placeholder 7">
            <a:extLst>
              <a:ext uri="{FF2B5EF4-FFF2-40B4-BE49-F238E27FC236}">
                <a16:creationId xmlns:a16="http://schemas.microsoft.com/office/drawing/2014/main" id="{08252556-4529-EF64-236F-A430A765E00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1D91CF0-E98B-669A-323E-446BC9A95BAC}"/>
              </a:ext>
            </a:extLst>
          </p:cNvPr>
          <p:cNvSpPr>
            <a:spLocks noGrp="1"/>
          </p:cNvSpPr>
          <p:nvPr>
            <p:ph type="sldNum" sz="quarter" idx="12"/>
          </p:nvPr>
        </p:nvSpPr>
        <p:spPr/>
        <p:txBody>
          <a:bodyPr/>
          <a:lstStyle/>
          <a:p>
            <a:fld id="{3AC9E671-4125-4336-9EB3-FEE6A063A99D}" type="slidenum">
              <a:rPr lang="en-GB" smtClean="0"/>
              <a:t>‹#›</a:t>
            </a:fld>
            <a:endParaRPr lang="en-GB"/>
          </a:p>
        </p:txBody>
      </p:sp>
    </p:spTree>
    <p:extLst>
      <p:ext uri="{BB962C8B-B14F-4D97-AF65-F5344CB8AC3E}">
        <p14:creationId xmlns:p14="http://schemas.microsoft.com/office/powerpoint/2010/main" val="18938189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FD660D-363E-9623-6B86-A65C92767D2D}"/>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7CBB7F63-F53D-3BAF-8242-4283B825FA4A}"/>
              </a:ext>
            </a:extLst>
          </p:cNvPr>
          <p:cNvSpPr>
            <a:spLocks noGrp="1"/>
          </p:cNvSpPr>
          <p:nvPr>
            <p:ph type="dt" sz="half" idx="10"/>
          </p:nvPr>
        </p:nvSpPr>
        <p:spPr/>
        <p:txBody>
          <a:bodyPr/>
          <a:lstStyle/>
          <a:p>
            <a:fld id="{3519B9E8-0DD5-42E7-AFC2-519D8C1365CF}" type="datetimeFigureOut">
              <a:rPr lang="en-GB" smtClean="0"/>
              <a:t>12/06/2025</a:t>
            </a:fld>
            <a:endParaRPr lang="en-GB"/>
          </a:p>
        </p:txBody>
      </p:sp>
      <p:sp>
        <p:nvSpPr>
          <p:cNvPr id="4" name="Footer Placeholder 3">
            <a:extLst>
              <a:ext uri="{FF2B5EF4-FFF2-40B4-BE49-F238E27FC236}">
                <a16:creationId xmlns:a16="http://schemas.microsoft.com/office/drawing/2014/main" id="{FC197724-562C-7581-FBD9-B79BC32453E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26C922E-DD2A-D10B-D1DF-FA90B518C0AE}"/>
              </a:ext>
            </a:extLst>
          </p:cNvPr>
          <p:cNvSpPr>
            <a:spLocks noGrp="1"/>
          </p:cNvSpPr>
          <p:nvPr>
            <p:ph type="sldNum" sz="quarter" idx="12"/>
          </p:nvPr>
        </p:nvSpPr>
        <p:spPr/>
        <p:txBody>
          <a:bodyPr/>
          <a:lstStyle/>
          <a:p>
            <a:fld id="{3AC9E671-4125-4336-9EB3-FEE6A063A99D}" type="slidenum">
              <a:rPr lang="en-GB" smtClean="0"/>
              <a:t>‹#›</a:t>
            </a:fld>
            <a:endParaRPr lang="en-GB"/>
          </a:p>
        </p:txBody>
      </p:sp>
    </p:spTree>
    <p:extLst>
      <p:ext uri="{BB962C8B-B14F-4D97-AF65-F5344CB8AC3E}">
        <p14:creationId xmlns:p14="http://schemas.microsoft.com/office/powerpoint/2010/main" val="11513321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C93A57C-8763-F965-3B89-6595AA45012A}"/>
              </a:ext>
            </a:extLst>
          </p:cNvPr>
          <p:cNvSpPr>
            <a:spLocks noGrp="1"/>
          </p:cNvSpPr>
          <p:nvPr>
            <p:ph type="dt" sz="half" idx="10"/>
          </p:nvPr>
        </p:nvSpPr>
        <p:spPr/>
        <p:txBody>
          <a:bodyPr/>
          <a:lstStyle/>
          <a:p>
            <a:fld id="{3519B9E8-0DD5-42E7-AFC2-519D8C1365CF}" type="datetimeFigureOut">
              <a:rPr lang="en-GB" smtClean="0"/>
              <a:t>12/06/2025</a:t>
            </a:fld>
            <a:endParaRPr lang="en-GB"/>
          </a:p>
        </p:txBody>
      </p:sp>
      <p:sp>
        <p:nvSpPr>
          <p:cNvPr id="3" name="Footer Placeholder 2">
            <a:extLst>
              <a:ext uri="{FF2B5EF4-FFF2-40B4-BE49-F238E27FC236}">
                <a16:creationId xmlns:a16="http://schemas.microsoft.com/office/drawing/2014/main" id="{44193761-80E3-9371-2B49-B5D9D249075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B86C87A-AC80-C758-769D-86918A323A07}"/>
              </a:ext>
            </a:extLst>
          </p:cNvPr>
          <p:cNvSpPr>
            <a:spLocks noGrp="1"/>
          </p:cNvSpPr>
          <p:nvPr>
            <p:ph type="sldNum" sz="quarter" idx="12"/>
          </p:nvPr>
        </p:nvSpPr>
        <p:spPr/>
        <p:txBody>
          <a:bodyPr/>
          <a:lstStyle/>
          <a:p>
            <a:fld id="{3AC9E671-4125-4336-9EB3-FEE6A063A99D}" type="slidenum">
              <a:rPr lang="en-GB" smtClean="0"/>
              <a:t>‹#›</a:t>
            </a:fld>
            <a:endParaRPr lang="en-GB"/>
          </a:p>
        </p:txBody>
      </p:sp>
    </p:spTree>
    <p:extLst>
      <p:ext uri="{BB962C8B-B14F-4D97-AF65-F5344CB8AC3E}">
        <p14:creationId xmlns:p14="http://schemas.microsoft.com/office/powerpoint/2010/main" val="23857568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4490C3-2B62-C58E-0C58-934F2BBF8B1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26584D7B-1DA0-FAE4-4B6B-103C0A2734E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C145C3AD-81FC-CECA-2025-D7339A95FC1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D9DC2E65-A73C-18F6-4434-14EBA9C4D193}"/>
              </a:ext>
            </a:extLst>
          </p:cNvPr>
          <p:cNvSpPr>
            <a:spLocks noGrp="1"/>
          </p:cNvSpPr>
          <p:nvPr>
            <p:ph type="dt" sz="half" idx="10"/>
          </p:nvPr>
        </p:nvSpPr>
        <p:spPr/>
        <p:txBody>
          <a:bodyPr/>
          <a:lstStyle/>
          <a:p>
            <a:fld id="{3519B9E8-0DD5-42E7-AFC2-519D8C1365CF}" type="datetimeFigureOut">
              <a:rPr lang="en-GB" smtClean="0"/>
              <a:t>12/06/2025</a:t>
            </a:fld>
            <a:endParaRPr lang="en-GB"/>
          </a:p>
        </p:txBody>
      </p:sp>
      <p:sp>
        <p:nvSpPr>
          <p:cNvPr id="6" name="Footer Placeholder 5">
            <a:extLst>
              <a:ext uri="{FF2B5EF4-FFF2-40B4-BE49-F238E27FC236}">
                <a16:creationId xmlns:a16="http://schemas.microsoft.com/office/drawing/2014/main" id="{985271D3-E36F-4253-8E58-5C20CC9F88C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4ED498-6FA9-453B-C0CA-6039C7E62374}"/>
              </a:ext>
            </a:extLst>
          </p:cNvPr>
          <p:cNvSpPr>
            <a:spLocks noGrp="1"/>
          </p:cNvSpPr>
          <p:nvPr>
            <p:ph type="sldNum" sz="quarter" idx="12"/>
          </p:nvPr>
        </p:nvSpPr>
        <p:spPr/>
        <p:txBody>
          <a:bodyPr/>
          <a:lstStyle/>
          <a:p>
            <a:fld id="{3AC9E671-4125-4336-9EB3-FEE6A063A99D}" type="slidenum">
              <a:rPr lang="en-GB" smtClean="0"/>
              <a:t>‹#›</a:t>
            </a:fld>
            <a:endParaRPr lang="en-GB"/>
          </a:p>
        </p:txBody>
      </p:sp>
    </p:spTree>
    <p:extLst>
      <p:ext uri="{BB962C8B-B14F-4D97-AF65-F5344CB8AC3E}">
        <p14:creationId xmlns:p14="http://schemas.microsoft.com/office/powerpoint/2010/main" val="26334562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BF0AF3-3509-11CA-D381-E4E7B024403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17866D73-732B-E955-09ED-FCBD3D8C019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13C3F02-6725-C680-1FC4-D2B8525129E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4DBF7B21-1457-0D39-7714-7C9B0C4C8AB7}"/>
              </a:ext>
            </a:extLst>
          </p:cNvPr>
          <p:cNvSpPr>
            <a:spLocks noGrp="1"/>
          </p:cNvSpPr>
          <p:nvPr>
            <p:ph type="dt" sz="half" idx="10"/>
          </p:nvPr>
        </p:nvSpPr>
        <p:spPr/>
        <p:txBody>
          <a:bodyPr/>
          <a:lstStyle/>
          <a:p>
            <a:fld id="{3519B9E8-0DD5-42E7-AFC2-519D8C1365CF}" type="datetimeFigureOut">
              <a:rPr lang="en-GB" smtClean="0"/>
              <a:t>12/06/2025</a:t>
            </a:fld>
            <a:endParaRPr lang="en-GB"/>
          </a:p>
        </p:txBody>
      </p:sp>
      <p:sp>
        <p:nvSpPr>
          <p:cNvPr id="6" name="Footer Placeholder 5">
            <a:extLst>
              <a:ext uri="{FF2B5EF4-FFF2-40B4-BE49-F238E27FC236}">
                <a16:creationId xmlns:a16="http://schemas.microsoft.com/office/drawing/2014/main" id="{7A1AF605-8035-3CA1-DC8D-43D3BDDCC00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77179E8-A51F-6C79-25F8-43E337811144}"/>
              </a:ext>
            </a:extLst>
          </p:cNvPr>
          <p:cNvSpPr>
            <a:spLocks noGrp="1"/>
          </p:cNvSpPr>
          <p:nvPr>
            <p:ph type="sldNum" sz="quarter" idx="12"/>
          </p:nvPr>
        </p:nvSpPr>
        <p:spPr/>
        <p:txBody>
          <a:bodyPr/>
          <a:lstStyle/>
          <a:p>
            <a:fld id="{3AC9E671-4125-4336-9EB3-FEE6A063A99D}" type="slidenum">
              <a:rPr lang="en-GB" smtClean="0"/>
              <a:t>‹#›</a:t>
            </a:fld>
            <a:endParaRPr lang="en-GB"/>
          </a:p>
        </p:txBody>
      </p:sp>
    </p:spTree>
    <p:extLst>
      <p:ext uri="{BB962C8B-B14F-4D97-AF65-F5344CB8AC3E}">
        <p14:creationId xmlns:p14="http://schemas.microsoft.com/office/powerpoint/2010/main" val="24867851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D7739C-792A-AC0A-7F29-6C423BD9E0AC}"/>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A3749970-CAF8-B99F-2CB5-FCD36131D266}"/>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7E88A0AC-061A-CA06-0046-8AFA97B9498F}"/>
              </a:ext>
            </a:extLst>
          </p:cNvPr>
          <p:cNvSpPr>
            <a:spLocks noGrp="1"/>
          </p:cNvSpPr>
          <p:nvPr>
            <p:ph type="dt" sz="half" idx="10"/>
          </p:nvPr>
        </p:nvSpPr>
        <p:spPr/>
        <p:txBody>
          <a:bodyPr/>
          <a:lstStyle/>
          <a:p>
            <a:fld id="{3519B9E8-0DD5-42E7-AFC2-519D8C1365CF}" type="datetimeFigureOut">
              <a:rPr lang="en-GB" smtClean="0"/>
              <a:t>12/06/2025</a:t>
            </a:fld>
            <a:endParaRPr lang="en-GB"/>
          </a:p>
        </p:txBody>
      </p:sp>
      <p:sp>
        <p:nvSpPr>
          <p:cNvPr id="5" name="Footer Placeholder 4">
            <a:extLst>
              <a:ext uri="{FF2B5EF4-FFF2-40B4-BE49-F238E27FC236}">
                <a16:creationId xmlns:a16="http://schemas.microsoft.com/office/drawing/2014/main" id="{25F534BB-0402-69B4-251A-693F5F49155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4EEB024-48EA-EB0F-4267-4440BA3D65B7}"/>
              </a:ext>
            </a:extLst>
          </p:cNvPr>
          <p:cNvSpPr>
            <a:spLocks noGrp="1"/>
          </p:cNvSpPr>
          <p:nvPr>
            <p:ph type="sldNum" sz="quarter" idx="12"/>
          </p:nvPr>
        </p:nvSpPr>
        <p:spPr/>
        <p:txBody>
          <a:bodyPr/>
          <a:lstStyle/>
          <a:p>
            <a:fld id="{3AC9E671-4125-4336-9EB3-FEE6A063A99D}" type="slidenum">
              <a:rPr lang="en-GB" smtClean="0"/>
              <a:t>‹#›</a:t>
            </a:fld>
            <a:endParaRPr lang="en-GB"/>
          </a:p>
        </p:txBody>
      </p:sp>
    </p:spTree>
    <p:extLst>
      <p:ext uri="{BB962C8B-B14F-4D97-AF65-F5344CB8AC3E}">
        <p14:creationId xmlns:p14="http://schemas.microsoft.com/office/powerpoint/2010/main" val="1605841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DC0FEA8-03B0-4014-12C2-E2FF0ADE02FC}"/>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4F0372CA-A9BE-40F3-752F-30892E9DC52B}"/>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B0146DD-9EEF-CE57-1939-AEC45E507DE2}"/>
              </a:ext>
            </a:extLst>
          </p:cNvPr>
          <p:cNvSpPr>
            <a:spLocks noGrp="1"/>
          </p:cNvSpPr>
          <p:nvPr>
            <p:ph type="dt" sz="half" idx="10"/>
          </p:nvPr>
        </p:nvSpPr>
        <p:spPr/>
        <p:txBody>
          <a:bodyPr/>
          <a:lstStyle/>
          <a:p>
            <a:fld id="{3519B9E8-0DD5-42E7-AFC2-519D8C1365CF}" type="datetimeFigureOut">
              <a:rPr lang="en-GB" smtClean="0"/>
              <a:t>12/06/2025</a:t>
            </a:fld>
            <a:endParaRPr lang="en-GB"/>
          </a:p>
        </p:txBody>
      </p:sp>
      <p:sp>
        <p:nvSpPr>
          <p:cNvPr id="5" name="Footer Placeholder 4">
            <a:extLst>
              <a:ext uri="{FF2B5EF4-FFF2-40B4-BE49-F238E27FC236}">
                <a16:creationId xmlns:a16="http://schemas.microsoft.com/office/drawing/2014/main" id="{D7AD9654-84D1-4F91-B817-4CAC5E1208E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8B6CDD1-A5E1-10BA-2DBF-BA6EEE1FF342}"/>
              </a:ext>
            </a:extLst>
          </p:cNvPr>
          <p:cNvSpPr>
            <a:spLocks noGrp="1"/>
          </p:cNvSpPr>
          <p:nvPr>
            <p:ph type="sldNum" sz="quarter" idx="12"/>
          </p:nvPr>
        </p:nvSpPr>
        <p:spPr/>
        <p:txBody>
          <a:bodyPr/>
          <a:lstStyle/>
          <a:p>
            <a:fld id="{3AC9E671-4125-4336-9EB3-FEE6A063A99D}" type="slidenum">
              <a:rPr lang="en-GB" smtClean="0"/>
              <a:t>‹#›</a:t>
            </a:fld>
            <a:endParaRPr lang="en-GB"/>
          </a:p>
        </p:txBody>
      </p:sp>
    </p:spTree>
    <p:extLst>
      <p:ext uri="{BB962C8B-B14F-4D97-AF65-F5344CB8AC3E}">
        <p14:creationId xmlns:p14="http://schemas.microsoft.com/office/powerpoint/2010/main" val="11917799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9657186-1515-5F21-F856-D55ED14BFEB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539F1629-F4FE-1B81-100B-B5E6C8427D6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8D71B0B5-5B65-DF6C-7041-A140F31ADC4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3519B9E8-0DD5-42E7-AFC2-519D8C1365CF}" type="datetimeFigureOut">
              <a:rPr lang="en-GB" smtClean="0"/>
              <a:t>12/06/2025</a:t>
            </a:fld>
            <a:endParaRPr lang="en-GB"/>
          </a:p>
        </p:txBody>
      </p:sp>
      <p:sp>
        <p:nvSpPr>
          <p:cNvPr id="5" name="Footer Placeholder 4">
            <a:extLst>
              <a:ext uri="{FF2B5EF4-FFF2-40B4-BE49-F238E27FC236}">
                <a16:creationId xmlns:a16="http://schemas.microsoft.com/office/drawing/2014/main" id="{8CE4E603-D090-3350-794D-67DEA59E15B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8260DF96-2CD9-ACEB-08FA-396D3C42778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AC9E671-4125-4336-9EB3-FEE6A063A99D}" type="slidenum">
              <a:rPr lang="en-GB" smtClean="0"/>
              <a:t>‹#›</a:t>
            </a:fld>
            <a:endParaRPr lang="en-GB"/>
          </a:p>
        </p:txBody>
      </p:sp>
    </p:spTree>
    <p:extLst>
      <p:ext uri="{BB962C8B-B14F-4D97-AF65-F5344CB8AC3E}">
        <p14:creationId xmlns:p14="http://schemas.microsoft.com/office/powerpoint/2010/main" val="102573611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s://creativecommons.org/licenses/by-sa/3.0/" TargetMode="External"/><Relationship Id="rId3" Type="http://schemas.openxmlformats.org/officeDocument/2006/relationships/image" Target="../media/image1.png"/><Relationship Id="rId7" Type="http://schemas.openxmlformats.org/officeDocument/2006/relationships/image" Target="../media/image3.jp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hyperlink" Target="https://www.wayneandlayne.com/projects/blinky/build/smt/" TargetMode="External"/><Relationship Id="rId11" Type="http://schemas.openxmlformats.org/officeDocument/2006/relationships/hyperlink" Target="https://creativecommons.org/licenses/by-nc-sa/3.0/" TargetMode="External"/><Relationship Id="rId5" Type="http://schemas.openxmlformats.org/officeDocument/2006/relationships/image" Target="../media/image2.jpeg"/><Relationship Id="rId10" Type="http://schemas.openxmlformats.org/officeDocument/2006/relationships/hyperlink" Target="https://wind4change.com/emotional-intelligence-daniel-goleman-work-self-mastery/" TargetMode="External"/><Relationship Id="rId4" Type="http://schemas.microsoft.com/office/2007/relationships/hdphoto" Target="../media/hdphoto1.wdp"/><Relationship Id="rId9" Type="http://schemas.openxmlformats.org/officeDocument/2006/relationships/image" Target="../media/image4.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3">
            <a:extLst>
              <a:ext uri="{BEBA8EAE-BF5A-486C-A8C5-ECC9F3942E4B}">
                <a14:imgProps xmlns:a14="http://schemas.microsoft.com/office/drawing/2010/main">
                  <a14:imgLayer r:embed="rId4">
                    <a14:imgEffect>
                      <a14:artisticCement/>
                    </a14:imgEffect>
                  </a14:imgLayer>
                </a14:imgProps>
              </a:ext>
            </a:extLst>
          </a:blip>
          <a:tile tx="0" ty="0" sx="100000" sy="100000" flip="none" algn="tl"/>
        </a:blipFill>
        <a:effectLst/>
      </p:bgPr>
    </p:bg>
    <p:spTree>
      <p:nvGrpSpPr>
        <p:cNvPr id="1" name=""/>
        <p:cNvGrpSpPr/>
        <p:nvPr/>
      </p:nvGrpSpPr>
      <p:grpSpPr>
        <a:xfrm>
          <a:off x="0" y="0"/>
          <a:ext cx="0" cy="0"/>
          <a:chOff x="0" y="0"/>
          <a:chExt cx="0" cy="0"/>
        </a:xfrm>
      </p:grpSpPr>
      <p:pic>
        <p:nvPicPr>
          <p:cNvPr id="16" name="Picture 15" descr="A close-up of a tweezers&#10;&#10;AI-generated content may be incorrect.">
            <a:extLst>
              <a:ext uri="{FF2B5EF4-FFF2-40B4-BE49-F238E27FC236}">
                <a16:creationId xmlns:a16="http://schemas.microsoft.com/office/drawing/2014/main" id="{5E34757E-C2E0-F935-7E45-2DDF93C6B046}"/>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10971949" y="4421520"/>
            <a:ext cx="1150018" cy="1276727"/>
          </a:xfrm>
          <a:prstGeom prst="rect">
            <a:avLst/>
          </a:prstGeom>
          <a:effectLst>
            <a:outerShdw blurRad="279400" dist="50800" dir="5400000" algn="ctr" rotWithShape="0">
              <a:schemeClr val="bg1">
                <a:lumMod val="95000"/>
              </a:schemeClr>
            </a:outerShdw>
            <a:reflection endPos="65000" dist="50800" dir="5400000" sy="-100000" algn="bl" rotWithShape="0"/>
          </a:effectLst>
        </p:spPr>
      </p:pic>
      <p:sp>
        <p:nvSpPr>
          <p:cNvPr id="4" name="TextBox 3">
            <a:extLst>
              <a:ext uri="{FF2B5EF4-FFF2-40B4-BE49-F238E27FC236}">
                <a16:creationId xmlns:a16="http://schemas.microsoft.com/office/drawing/2014/main" id="{91C28603-C10B-93A6-31BB-03068BA195B4}"/>
              </a:ext>
            </a:extLst>
          </p:cNvPr>
          <p:cNvSpPr txBox="1"/>
          <p:nvPr/>
        </p:nvSpPr>
        <p:spPr>
          <a:xfrm>
            <a:off x="3528553" y="195410"/>
            <a:ext cx="5436296" cy="369332"/>
          </a:xfrm>
          <a:prstGeom prst="rect">
            <a:avLst/>
          </a:prstGeom>
          <a:gradFill flip="none" rotWithShape="1">
            <a:gsLst>
              <a:gs pos="0">
                <a:schemeClr val="accent2">
                  <a:lumMod val="67000"/>
                </a:schemeClr>
              </a:gs>
              <a:gs pos="48000">
                <a:schemeClr val="accent2">
                  <a:lumMod val="97000"/>
                  <a:lumOff val="3000"/>
                </a:schemeClr>
              </a:gs>
              <a:gs pos="100000">
                <a:schemeClr val="accent2">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wrap="square" rtlCol="0">
            <a:spAutoFit/>
          </a:bodyPr>
          <a:lstStyle/>
          <a:p>
            <a:r>
              <a:rPr lang="en-US" b="1" i="0" u="none" strike="noStrike" dirty="0">
                <a:solidFill>
                  <a:srgbClr val="000000"/>
                </a:solidFill>
                <a:effectLst/>
                <a:latin typeface="Aptos" panose="020B0004020202020204" pitchFamily="34" charset="0"/>
              </a:rPr>
              <a:t>Emotional Intelligence in the Beauty Industry</a:t>
            </a:r>
            <a:endParaRPr lang="en-GB" dirty="0"/>
          </a:p>
        </p:txBody>
      </p:sp>
      <p:sp>
        <p:nvSpPr>
          <p:cNvPr id="5" name="TextBox 4">
            <a:extLst>
              <a:ext uri="{FF2B5EF4-FFF2-40B4-BE49-F238E27FC236}">
                <a16:creationId xmlns:a16="http://schemas.microsoft.com/office/drawing/2014/main" id="{F8D217F1-5A8C-627F-2F15-1846D7966DA8}"/>
              </a:ext>
            </a:extLst>
          </p:cNvPr>
          <p:cNvSpPr txBox="1"/>
          <p:nvPr/>
        </p:nvSpPr>
        <p:spPr>
          <a:xfrm>
            <a:off x="438410" y="789139"/>
            <a:ext cx="3231715" cy="3407984"/>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r>
              <a:rPr lang="en-GB" sz="1100" dirty="0">
                <a:latin typeface="Times New Roman" panose="02020603050405020304" pitchFamily="18" charset="0"/>
                <a:cs typeface="Times New Roman" panose="02020603050405020304" pitchFamily="18" charset="0"/>
              </a:rPr>
              <a:t>Emotional Intelligence (EI) gives you the ability to identify, comprehend, and control emotions in others and yourself (Sharma,2024). ​</a:t>
            </a:r>
          </a:p>
          <a:p>
            <a:pPr>
              <a:lnSpc>
                <a:spcPct val="107000"/>
              </a:lnSpc>
              <a:spcAft>
                <a:spcPts val="800"/>
              </a:spcAft>
            </a:pPr>
            <a:r>
              <a:rPr lang="en-GB" sz="1100" kern="0" dirty="0">
                <a:effectLst/>
                <a:latin typeface="Times New Roman" panose="02020603050405020304" pitchFamily="18" charset="0"/>
                <a:ea typeface="Times New Roman" panose="02020603050405020304" pitchFamily="18" charset="0"/>
                <a:cs typeface="Times New Roman" panose="02020603050405020304" pitchFamily="18" charset="0"/>
              </a:rPr>
              <a:t>For six years I worked as an eyelash technician in beauty sector, and I worked from the comfort of my own house in Swansea, my job was focusing on lash extensions, consultations, and aftercare treatments. EI was playing an essential role into managing customer expectations, juggling demanding schedules, and building confidence. By offering empathy, self-discipline, and social skills, I established a good connection with my customers which ensured repeat business and proved that emotional skills are vital same as technical expertise in achieving professional success because studies showed that 72% of this service industry success is due to interpersonal skills (Schlegel and Mortillaro, 2022).</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sz="1100" dirty="0">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8D279F0B-47A7-3AC5-19A9-E66F229B0BC4}"/>
              </a:ext>
            </a:extLst>
          </p:cNvPr>
          <p:cNvSpPr txBox="1"/>
          <p:nvPr/>
        </p:nvSpPr>
        <p:spPr>
          <a:xfrm>
            <a:off x="4556706" y="778506"/>
            <a:ext cx="3379989" cy="3477875"/>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r>
              <a:rPr lang="en-US" sz="1100" b="0" i="0" u="none" strike="noStrike" dirty="0">
                <a:solidFill>
                  <a:srgbClr val="000000"/>
                </a:solidFill>
                <a:effectLst/>
                <a:latin typeface="Times New Roman" panose="02020603050405020304" pitchFamily="18" charset="0"/>
              </a:rPr>
              <a:t>Goleman’s Emotional Intelligence (EI) framework (2020) is built on five main qualities that make up the emotional intelligence: self-awareness, self-regulation, motivation, empathy, and social skills. These competencies are very important in professions that include a lot of engagement with clients (Boyatzis,2022). As a self-employed eyelash technician who works from home, I offer my customers </a:t>
            </a:r>
            <a:r>
              <a:rPr lang="en-US" sz="1100" b="0" i="0" u="none" strike="noStrike" dirty="0" err="1">
                <a:solidFill>
                  <a:srgbClr val="000000"/>
                </a:solidFill>
                <a:effectLst/>
                <a:latin typeface="Times New Roman" panose="02020603050405020304" pitchFamily="18" charset="0"/>
              </a:rPr>
              <a:t>individualised</a:t>
            </a:r>
            <a:r>
              <a:rPr lang="en-US" sz="1100" b="0" i="0" u="none" strike="noStrike" dirty="0">
                <a:solidFill>
                  <a:srgbClr val="000000"/>
                </a:solidFill>
                <a:effectLst/>
                <a:latin typeface="Times New Roman" panose="02020603050405020304" pitchFamily="18" charset="0"/>
              </a:rPr>
              <a:t> beauty treatments. To achieve a successful business, I had to understand my customer emotions and always stay professional. </a:t>
            </a:r>
          </a:p>
          <a:p>
            <a:r>
              <a:rPr lang="en-GB" sz="1100" kern="0" dirty="0">
                <a:effectLst/>
                <a:latin typeface="Times New Roman" panose="02020603050405020304" pitchFamily="18" charset="0"/>
                <a:ea typeface="Times New Roman" panose="02020603050405020304" pitchFamily="18" charset="0"/>
              </a:rPr>
              <a:t>Compared to Goleman’s framework, Mayer and Salovey’s Ability Model (1997) describes EI as four intellectual skills: sensing, utilising, comprehending, and controlling emotions (Mayer, Caruso, and Salovey, 2016). Their model focuses on emotional processing and problem-solving, which is better at picking up on client indications. However, Goleman’s framework applies more to my work as it shows grater emphasis on emotional control and social engagement.</a:t>
            </a:r>
            <a:endParaRPr lang="en-GB" sz="1100" dirty="0"/>
          </a:p>
        </p:txBody>
      </p:sp>
      <p:sp>
        <p:nvSpPr>
          <p:cNvPr id="7" name="TextBox 6">
            <a:extLst>
              <a:ext uri="{FF2B5EF4-FFF2-40B4-BE49-F238E27FC236}">
                <a16:creationId xmlns:a16="http://schemas.microsoft.com/office/drawing/2014/main" id="{EDE5E5BF-8C65-829D-5A05-0C5885B47567}"/>
              </a:ext>
            </a:extLst>
          </p:cNvPr>
          <p:cNvSpPr txBox="1"/>
          <p:nvPr/>
        </p:nvSpPr>
        <p:spPr>
          <a:xfrm>
            <a:off x="8411227" y="1895350"/>
            <a:ext cx="3592931" cy="2361031"/>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pPr>
              <a:lnSpc>
                <a:spcPct val="107000"/>
              </a:lnSpc>
              <a:spcAft>
                <a:spcPts val="800"/>
              </a:spcAft>
            </a:pPr>
            <a:r>
              <a:rPr lang="en-GB" sz="1100" kern="0" dirty="0">
                <a:effectLst/>
                <a:latin typeface="Times New Roman" panose="02020603050405020304" pitchFamily="18" charset="0"/>
                <a:ea typeface="Times New Roman" panose="02020603050405020304" pitchFamily="18" charset="0"/>
                <a:cs typeface="Times New Roman" panose="02020603050405020304" pitchFamily="18" charset="0"/>
              </a:rPr>
              <a:t>Schutte et al., (2023) mentioned that during consultations it is important to have the capacity to read what client wants in a subtle way. It is proven that beauty professionals with skills such as self-awareness are 48% less likely to feel drained and keep a better working relationship with clients (Lopes et al.,2023). Joseph and Newman (2022) argues that self-regulation is important for keeping customers and it may lead to 30% increase in repeat business.</a:t>
            </a:r>
          </a:p>
          <a:p>
            <a:pPr>
              <a:lnSpc>
                <a:spcPct val="107000"/>
              </a:lnSpc>
              <a:spcAft>
                <a:spcPts val="800"/>
              </a:spcAft>
            </a:pPr>
            <a:r>
              <a:rPr lang="en-GB" sz="1100" kern="0" dirty="0">
                <a:effectLst/>
                <a:latin typeface="Times New Roman" panose="02020603050405020304" pitchFamily="18" charset="0"/>
                <a:ea typeface="Times New Roman" panose="02020603050405020304" pitchFamily="18" charset="0"/>
              </a:rPr>
              <a:t>Even if Goleman’s framework has been severely criticised that isn’t very theoretical (Cherniss, 2021), it does provide practical skills that improve customer happiness and the long-term success of the company (Clarke,2022).</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8" name="TextBox 7">
            <a:extLst>
              <a:ext uri="{FF2B5EF4-FFF2-40B4-BE49-F238E27FC236}">
                <a16:creationId xmlns:a16="http://schemas.microsoft.com/office/drawing/2014/main" id="{41BE4E47-12DE-69F4-0467-C81227F255A6}"/>
              </a:ext>
            </a:extLst>
          </p:cNvPr>
          <p:cNvSpPr txBox="1"/>
          <p:nvPr/>
        </p:nvSpPr>
        <p:spPr>
          <a:xfrm>
            <a:off x="2054267" y="4410887"/>
            <a:ext cx="7954027" cy="1920206"/>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pPr>
              <a:lnSpc>
                <a:spcPct val="107000"/>
              </a:lnSpc>
              <a:spcAft>
                <a:spcPts val="800"/>
              </a:spcAft>
              <a:buNone/>
            </a:pPr>
            <a:r>
              <a:rPr lang="en-GB" sz="1100" kern="0" dirty="0">
                <a:effectLst/>
                <a:latin typeface="Times New Roman" panose="02020603050405020304" pitchFamily="18" charset="0"/>
                <a:ea typeface="Times New Roman" panose="02020603050405020304" pitchFamily="18" charset="0"/>
                <a:cs typeface="Times New Roman" panose="02020603050405020304" pitchFamily="18" charset="0"/>
              </a:rPr>
              <a:t>During my career as a self-employed eyelash technician, self-awareness and empathy have been my best competencies which they helped me earn my customers confidence. However, I need improvement in my social skills, mostly when it comes to managing customer expectations and hard situations (Cherniss, 2020; Petrides, 2023).</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GB" sz="1100" kern="0" dirty="0">
                <a:effectLst/>
                <a:latin typeface="Times New Roman" panose="02020603050405020304" pitchFamily="18" charset="0"/>
                <a:ea typeface="Times New Roman" panose="02020603050405020304" pitchFamily="18" charset="0"/>
                <a:cs typeface="Times New Roman" panose="02020603050405020304" pitchFamily="18" charset="0"/>
              </a:rPr>
              <a:t>Miao, Humphrey and Qian (2021) mentioned that leaders with high emotional intelligence are 58% better at making decisions and managing teams. As I want to become an entrepreneur in the beauty industry, I need to learn to improve my self-control and become more motivated on my way of reaching long-term business and growth (Matthews, Zeidner, and Roberts, 2012; Serrat, 2017).</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100" kern="0" dirty="0">
                <a:effectLst/>
                <a:latin typeface="Times New Roman" panose="02020603050405020304" pitchFamily="18" charset="0"/>
                <a:ea typeface="Times New Roman" panose="02020603050405020304" pitchFamily="18" charset="0"/>
                <a:cs typeface="Times New Roman" panose="02020603050405020304" pitchFamily="18" charset="0"/>
              </a:rPr>
              <a:t>Developing these emotional intelligence abilities will help me have a better understanding of my customer needs but also will give me the opportunity to learn more of empathy and resilience, which is proven to increase organisational success (Rodrigues, Teixeira and Costa, 2024).</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p:txBody>
      </p:sp>
      <p:pic>
        <p:nvPicPr>
          <p:cNvPr id="14" name="Picture 13" descr="A close up of eyes&#10;&#10;AI-generated content may be incorrect.">
            <a:extLst>
              <a:ext uri="{FF2B5EF4-FFF2-40B4-BE49-F238E27FC236}">
                <a16:creationId xmlns:a16="http://schemas.microsoft.com/office/drawing/2014/main" id="{2BE4DF30-C511-263D-6699-4A72641DA1DB}"/>
              </a:ext>
            </a:extLst>
          </p:cNvPr>
          <p:cNvPicPr>
            <a:picLocks noChangeAspect="1"/>
          </p:cNvPicPr>
          <p:nvPr/>
        </p:nvPicPr>
        <p:blipFill>
          <a:blip r:embed="rId7">
            <a:alphaModFix amt="50000"/>
            <a:extLst>
              <a:ext uri="{28A0092B-C50C-407E-A947-70E740481C1C}">
                <a14:useLocalDpi xmlns:a14="http://schemas.microsoft.com/office/drawing/2010/main" val="0"/>
              </a:ext>
            </a:extLst>
          </a:blip>
          <a:stretch>
            <a:fillRect/>
          </a:stretch>
        </p:blipFill>
        <p:spPr>
          <a:xfrm>
            <a:off x="151039" y="4421520"/>
            <a:ext cx="1903228" cy="1013553"/>
          </a:xfrm>
          <a:prstGeom prst="rect">
            <a:avLst/>
          </a:prstGeom>
        </p:spPr>
      </p:pic>
      <p:sp>
        <p:nvSpPr>
          <p:cNvPr id="17" name="TextBox 16">
            <a:extLst>
              <a:ext uri="{FF2B5EF4-FFF2-40B4-BE49-F238E27FC236}">
                <a16:creationId xmlns:a16="http://schemas.microsoft.com/office/drawing/2014/main" id="{CF1A2FFE-5A3C-C4B5-C476-D811BC5C9EA4}"/>
              </a:ext>
            </a:extLst>
          </p:cNvPr>
          <p:cNvSpPr txBox="1"/>
          <p:nvPr/>
        </p:nvSpPr>
        <p:spPr>
          <a:xfrm>
            <a:off x="3007313" y="6858000"/>
            <a:ext cx="6177374" cy="230832"/>
          </a:xfrm>
          <a:prstGeom prst="rect">
            <a:avLst/>
          </a:prstGeom>
          <a:noFill/>
        </p:spPr>
        <p:txBody>
          <a:bodyPr wrap="square" rtlCol="0">
            <a:spAutoFit/>
          </a:bodyPr>
          <a:lstStyle/>
          <a:p>
            <a:r>
              <a:rPr lang="en-GB" sz="900">
                <a:hlinkClick r:id="rId6" tooltip="https://www.wayneandlayne.com/projects/blinky/build/smt/"/>
              </a:rPr>
              <a:t>This Photo</a:t>
            </a:r>
            <a:r>
              <a:rPr lang="en-GB" sz="900"/>
              <a:t> by Unknown Author is licensed under </a:t>
            </a:r>
            <a:r>
              <a:rPr lang="en-GB" sz="900">
                <a:hlinkClick r:id="rId8" tooltip="https://creativecommons.org/licenses/by-sa/3.0/"/>
              </a:rPr>
              <a:t>CC BY-SA</a:t>
            </a:r>
            <a:endParaRPr lang="en-GB" sz="900"/>
          </a:p>
        </p:txBody>
      </p:sp>
      <p:pic>
        <p:nvPicPr>
          <p:cNvPr id="19" name="Picture 18">
            <a:extLst>
              <a:ext uri="{FF2B5EF4-FFF2-40B4-BE49-F238E27FC236}">
                <a16:creationId xmlns:a16="http://schemas.microsoft.com/office/drawing/2014/main" id="{A4930634-533D-9A4A-3833-27AF03BF1351}"/>
              </a:ext>
              <a:ext uri="{C183D7F6-B498-43B3-948B-1728B52AA6E4}">
                <adec:decorative xmlns:adec="http://schemas.microsoft.com/office/drawing/2017/decorative" val="1"/>
              </a:ext>
            </a:extLst>
          </p:cNvPr>
          <p:cNvPicPr>
            <a:picLocks noChangeAspect="1"/>
          </p:cNvPicPr>
          <p:nvPr/>
        </p:nvPicPr>
        <p:blipFill>
          <a:blip r:embed="rId9">
            <a:extLst>
              <a:ext uri="{28A0092B-C50C-407E-A947-70E740481C1C}">
                <a14:useLocalDpi xmlns:a14="http://schemas.microsoft.com/office/drawing/2010/main" val="0"/>
              </a:ext>
              <a:ext uri="{837473B0-CC2E-450A-ABE3-18F120FF3D39}">
                <a1611:picAttrSrcUrl xmlns:a1611="http://schemas.microsoft.com/office/drawing/2016/11/main" r:id="rId10"/>
              </a:ext>
            </a:extLst>
          </a:blip>
          <a:stretch>
            <a:fillRect/>
          </a:stretch>
        </p:blipFill>
        <p:spPr>
          <a:xfrm>
            <a:off x="9798703" y="195410"/>
            <a:ext cx="1603491" cy="1255859"/>
          </a:xfrm>
          <a:prstGeom prst="rect">
            <a:avLst/>
          </a:prstGeom>
          <a:effectLst>
            <a:outerShdw blurRad="50800" dist="50800" dir="18840000" sx="107000" sy="107000" algn="ctr" rotWithShape="0">
              <a:srgbClr val="000000">
                <a:alpha val="93000"/>
              </a:srgbClr>
            </a:outerShdw>
            <a:reflection endPos="25000" dist="50800" dir="5400000" sy="-100000" algn="bl" rotWithShape="0"/>
          </a:effectLst>
        </p:spPr>
      </p:pic>
      <p:sp>
        <p:nvSpPr>
          <p:cNvPr id="20" name="TextBox 19">
            <a:extLst>
              <a:ext uri="{FF2B5EF4-FFF2-40B4-BE49-F238E27FC236}">
                <a16:creationId xmlns:a16="http://schemas.microsoft.com/office/drawing/2014/main" id="{8E2FEFD4-C06A-6432-5A8D-B964528288AD}"/>
              </a:ext>
            </a:extLst>
          </p:cNvPr>
          <p:cNvSpPr txBox="1"/>
          <p:nvPr/>
        </p:nvSpPr>
        <p:spPr>
          <a:xfrm>
            <a:off x="1717825" y="6858000"/>
            <a:ext cx="8756349" cy="230832"/>
          </a:xfrm>
          <a:prstGeom prst="rect">
            <a:avLst/>
          </a:prstGeom>
          <a:noFill/>
        </p:spPr>
        <p:txBody>
          <a:bodyPr wrap="square" rtlCol="0">
            <a:spAutoFit/>
          </a:bodyPr>
          <a:lstStyle/>
          <a:p>
            <a:r>
              <a:rPr lang="en-GB" sz="900">
                <a:hlinkClick r:id="rId10" tooltip="https://wind4change.com/emotional-intelligence-daniel-goleman-work-self-mastery/"/>
              </a:rPr>
              <a:t>This Photo</a:t>
            </a:r>
            <a:r>
              <a:rPr lang="en-GB" sz="900"/>
              <a:t> by Unknown Author is licensed under </a:t>
            </a:r>
            <a:r>
              <a:rPr lang="en-GB" sz="900">
                <a:hlinkClick r:id="rId11" tooltip="https://creativecommons.org/licenses/by-nc-sa/3.0/"/>
              </a:rPr>
              <a:t>CC BY-SA-NC</a:t>
            </a:r>
            <a:endParaRPr lang="en-GB" sz="900"/>
          </a:p>
        </p:txBody>
      </p:sp>
    </p:spTree>
    <p:extLst>
      <p:ext uri="{BB962C8B-B14F-4D97-AF65-F5344CB8AC3E}">
        <p14:creationId xmlns:p14="http://schemas.microsoft.com/office/powerpoint/2010/main" val="384331322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525" row="1">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E3D9CCE5-C60B-4CEE-AD12-533CF786C602}">
  <we:reference id="wa200005566" version="3.0.0.3" store="en-GB" storeType="OMEX"/>
  <we:alternateReferences>
    <we:reference id="wa200005566" version="3.0.0.3" store="wa200005566" storeType="OMEX"/>
  </we:alternateReferences>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otalTime>1040</TotalTime>
  <Words>645</Words>
  <Application>Microsoft Office PowerPoint</Application>
  <PresentationFormat>Widescreen</PresentationFormat>
  <Paragraphs>13</Paragraphs>
  <Slides>1</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Aptos</vt:lpstr>
      <vt:lpstr>Aptos Display</vt:lpstr>
      <vt:lpstr>Arial</vt:lpstr>
      <vt:lpstr>Times New Roman</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irina tanase</dc:creator>
  <cp:lastModifiedBy>irina tanase</cp:lastModifiedBy>
  <cp:revision>1</cp:revision>
  <dcterms:created xsi:type="dcterms:W3CDTF">2025-06-05T03:43:41Z</dcterms:created>
  <dcterms:modified xsi:type="dcterms:W3CDTF">2025-06-12T07:57:48Z</dcterms:modified>
</cp:coreProperties>
</file>