
<file path=[Content_Types].xml><?xml version="1.0" encoding="utf-8"?>
<Types xmlns="http://schemas.openxmlformats.org/package/2006/content-types">
  <Default Extension="gif" ContentType="image/gif"/>
  <Default Extension="glb" ContentType="model/gltf.binary"/>
  <Default Extension="jpeg" ContentType="image/jpeg"/>
  <Default Extension="jpg" ContentType="image/jpeg"/>
  <Default Extension="m4a" ContentType="audio/mp4"/>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71" r:id="rId5"/>
    <p:sldId id="260" r:id="rId6"/>
    <p:sldId id="2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5" d="100"/>
          <a:sy n="65" d="100"/>
        </p:scale>
        <p:origin x="710" y="40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06006-3AA2-4FAE-8A9F-0CC64870CD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0FF293-8FFD-4D68-86BF-85DCDC03FB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ECE074-B96E-4B01-85FE-2B41D0619145}"/>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285AEDE2-95F6-4F0C-93FD-CCF84573018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0BB531-6634-431E-B623-31483A8A4227}"/>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4062284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07FE-31F0-4813-9352-89F8F77C0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3935F-8062-4F19-A27C-3E617B4AF81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892FB-660F-4D79-8399-4C2ED09C4A00}"/>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F4592317-B5FD-4247-9C82-99512142547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6560BD2-7EE9-4C01-A816-748C765A08C3}"/>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4118316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509A5-8498-4BCD-9D79-123D2A858F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C8B53C-15F5-4C25-9315-36328717C4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E0522A6-BD48-4DD0-A169-D1572DA2236A}"/>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7B2200F1-AB92-4567-BEE9-E2B2D0A755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75853BF-965D-4A11-83BD-606B28ABC35B}"/>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2922101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F209-CAAD-4CC2-AB13-F0749EEB29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03C97-7E34-482D-8688-D214700CC53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F14B65-62D8-4D56-9F69-F0AFBE40872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A9A4ED-2A4E-493B-872D-9FA4E03079C3}"/>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6" name="Footer Placeholder 5">
            <a:extLst>
              <a:ext uri="{FF2B5EF4-FFF2-40B4-BE49-F238E27FC236}">
                <a16:creationId xmlns:a16="http://schemas.microsoft.com/office/drawing/2014/main" id="{636FF1B3-56B2-4A25-A2D9-AABEAF20BBD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DF94DF-E8D3-4CA4-B79A-F3A4A11AFDB6}"/>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69289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113E2-0795-4C01-90AD-9ED5472E10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0AAE0E-B71E-4642-8A5D-EA74635691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0B6F97D-0F16-4EBF-B5A5-FCB217F49EB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6A9A7-4D18-4FEA-BD8F-D853B54419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755E694-B72D-4450-AFC6-82B3C8B34EC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2A4241-D657-46F2-A9D7-3EDAEF65601D}"/>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8" name="Footer Placeholder 7">
            <a:extLst>
              <a:ext uri="{FF2B5EF4-FFF2-40B4-BE49-F238E27FC236}">
                <a16:creationId xmlns:a16="http://schemas.microsoft.com/office/drawing/2014/main" id="{3704DFEF-1F70-4800-93D6-EDC27B5F3D8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82C0C70-C556-4619-B0E1-2FFFED851772}"/>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334856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DF811-DDEC-4AB6-B35B-48F8B63D6B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71B97E-0B5C-440D-A32F-6820BFCFE947}"/>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4" name="Footer Placeholder 3">
            <a:extLst>
              <a:ext uri="{FF2B5EF4-FFF2-40B4-BE49-F238E27FC236}">
                <a16:creationId xmlns:a16="http://schemas.microsoft.com/office/drawing/2014/main" id="{87512798-E3A2-4E24-956C-307BDCC76B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0412E1C-FF37-40F2-9097-55CBA52F4BD6}"/>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14118460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ACD947-1F0D-4D8F-AC9F-7BCAAA9682CA}"/>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3" name="Footer Placeholder 2">
            <a:extLst>
              <a:ext uri="{FF2B5EF4-FFF2-40B4-BE49-F238E27FC236}">
                <a16:creationId xmlns:a16="http://schemas.microsoft.com/office/drawing/2014/main" id="{ADD17442-4D27-4119-9144-C74D5B12C66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6C30D9A-CB4D-4F9A-A771-470BFE68500D}"/>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7795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5581-A081-4900-8A79-848952F97A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682590-89A8-431D-B869-C1DF3D5117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A26FB2-2223-4E82-BE8B-78CD3B1577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980DAC-D436-49CC-B4A3-8444D1619AA6}"/>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6" name="Footer Placeholder 5">
            <a:extLst>
              <a:ext uri="{FF2B5EF4-FFF2-40B4-BE49-F238E27FC236}">
                <a16:creationId xmlns:a16="http://schemas.microsoft.com/office/drawing/2014/main" id="{67FEA6C7-76F3-41AC-AB95-409C29DF48A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B148E6-BD12-4271-BC4B-F165512E3757}"/>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3249976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F7482-6FDA-4651-9484-B8AEE072E6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99FA19-8545-4D7D-AA0B-F8392420C3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758F2EE-0EE0-43A7-869A-0AA074D31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B2BED7B-A1F0-4560-815D-6DC246ABA3AA}"/>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6" name="Footer Placeholder 5">
            <a:extLst>
              <a:ext uri="{FF2B5EF4-FFF2-40B4-BE49-F238E27FC236}">
                <a16:creationId xmlns:a16="http://schemas.microsoft.com/office/drawing/2014/main" id="{79BBC7A9-4FA3-4ACF-88C1-37D72EB7EDA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175ECDB-4C5D-4298-8761-A88C1892DDBF}"/>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1335652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3A6A1-FAE9-42D0-A6E0-1ADC8C74B8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713B10-AB1E-4C53-B8DE-CBBDE9F1947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DD5618-E409-46DB-9503-BD7829C54FB6}"/>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3FC043C4-61AF-414E-82B5-A710AD6DFA2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8A66BA6-321E-435C-9936-46ED3DAB70B7}"/>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1191204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86334C-4DB9-4B47-A75A-00E0AC8A34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21EEEE-8771-473C-A751-F67366873E0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6BE889-9408-415D-96C3-530163251050}"/>
              </a:ext>
            </a:extLst>
          </p:cNvPr>
          <p:cNvSpPr>
            <a:spLocks noGrp="1"/>
          </p:cNvSpPr>
          <p:nvPr>
            <p:ph type="dt" sz="half" idx="10"/>
          </p:nvPr>
        </p:nvSpPr>
        <p:spPr/>
        <p:txBody>
          <a:body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7585A541-D844-49E8-B760-0831ACBFAC2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62DB26-ADD4-474F-A27D-734048E5D406}"/>
              </a:ext>
            </a:extLst>
          </p:cNvPr>
          <p:cNvSpPr>
            <a:spLocks noGrp="1"/>
          </p:cNvSpPr>
          <p:nvPr>
            <p:ph type="sldNum" sz="quarter" idx="12"/>
          </p:nvPr>
        </p:nvSpPr>
        <p:spPr/>
        <p:txBody>
          <a:bodyPr/>
          <a:lstStyle/>
          <a:p>
            <a:fld id="{25B97D6A-1396-49DB-99F0-896EBD6968B4}" type="slidenum">
              <a:rPr lang="en-GB" smtClean="0"/>
              <a:t>‹#›</a:t>
            </a:fld>
            <a:endParaRPr lang="en-GB" dirty="0"/>
          </a:p>
        </p:txBody>
      </p:sp>
    </p:spTree>
    <p:extLst>
      <p:ext uri="{BB962C8B-B14F-4D97-AF65-F5344CB8AC3E}">
        <p14:creationId xmlns:p14="http://schemas.microsoft.com/office/powerpoint/2010/main" val="14882463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AD5259-BA54-4232-AEBD-149609A6E6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8FAB79-4803-4712-B3DA-951F5D7C2F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42B81-E8FF-4F24-9606-F99C1228D2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03E44A-1122-4697-89B1-5A5C1600FBFC}" type="datetimeFigureOut">
              <a:rPr lang="en-GB" smtClean="0"/>
              <a:t>13/03/2019</a:t>
            </a:fld>
            <a:endParaRPr lang="en-GB" dirty="0"/>
          </a:p>
        </p:txBody>
      </p:sp>
      <p:sp>
        <p:nvSpPr>
          <p:cNvPr id="5" name="Footer Placeholder 4">
            <a:extLst>
              <a:ext uri="{FF2B5EF4-FFF2-40B4-BE49-F238E27FC236}">
                <a16:creationId xmlns:a16="http://schemas.microsoft.com/office/drawing/2014/main" id="{0BD8A635-F873-4909-B431-E851480DB6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BEE236F-45DC-4CAA-836C-895B5A7B04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B97D6A-1396-49DB-99F0-896EBD6968B4}" type="slidenum">
              <a:rPr lang="en-GB" smtClean="0"/>
              <a:t>‹#›</a:t>
            </a:fld>
            <a:endParaRPr lang="en-GB" dirty="0"/>
          </a:p>
        </p:txBody>
      </p:sp>
    </p:spTree>
    <p:extLst>
      <p:ext uri="{BB962C8B-B14F-4D97-AF65-F5344CB8AC3E}">
        <p14:creationId xmlns:p14="http://schemas.microsoft.com/office/powerpoint/2010/main" val="746450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remix3d.com/details/31e38b6591264348a879ab370b288a9d" TargetMode="External"/><Relationship Id="rId2" Type="http://schemas.microsoft.com/office/2017/06/relationships/model3d" Target="../media/model3d1.glb"/><Relationship Id="rId1" Type="http://schemas.openxmlformats.org/officeDocument/2006/relationships/slideLayout" Target="../slideLayouts/slideLayout8.xml"/><Relationship Id="rId6" Type="http://schemas.openxmlformats.org/officeDocument/2006/relationships/image" Target="../media/image12.gif"/><Relationship Id="rId5" Type="http://schemas.openxmlformats.org/officeDocument/2006/relationships/image" Target="../media/image11.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id="{0AB225BA-7412-4605-8E8D-5AED2BF56A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tree in front of a building&#10;&#10;Description automatically generated">
            <a:extLst>
              <a:ext uri="{FF2B5EF4-FFF2-40B4-BE49-F238E27FC236}">
                <a16:creationId xmlns:a16="http://schemas.microsoft.com/office/drawing/2014/main" id="{08B88A98-B341-416C-A30D-61AB39FF6F62}"/>
              </a:ext>
            </a:extLst>
          </p:cNvPr>
          <p:cNvPicPr>
            <a:picLocks noChangeAspect="1"/>
          </p:cNvPicPr>
          <p:nvPr/>
        </p:nvPicPr>
        <p:blipFill rotWithShape="1">
          <a:blip r:embed="rId2">
            <a:extLst>
              <a:ext uri="{28A0092B-C50C-407E-A947-70E740481C1C}">
                <a14:useLocalDpi xmlns:a14="http://schemas.microsoft.com/office/drawing/2010/main" val="0"/>
              </a:ext>
            </a:extLst>
          </a:blip>
          <a:srcRect t="1871" b="13543"/>
          <a:stretch/>
        </p:blipFill>
        <p:spPr>
          <a:xfrm>
            <a:off x="20" y="10"/>
            <a:ext cx="12191980" cy="6857989"/>
          </a:xfrm>
          <a:prstGeom prst="rect">
            <a:avLst/>
          </a:prstGeom>
        </p:spPr>
      </p:pic>
      <p:sp>
        <p:nvSpPr>
          <p:cNvPr id="27" name="Rectangle 21" hidden="1">
            <a:extLst>
              <a:ext uri="{FF2B5EF4-FFF2-40B4-BE49-F238E27FC236}">
                <a16:creationId xmlns:a16="http://schemas.microsoft.com/office/drawing/2014/main" id="{604BB9CD-970D-4FE5-B4E3-D651735BF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27000"/>
              <a:duotone>
                <a:schemeClr val="accent1">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38C8F8-CB8F-4708-9DC3-98B9708FAA83}"/>
              </a:ext>
            </a:extLst>
          </p:cNvPr>
          <p:cNvSpPr>
            <a:spLocks noGrp="1"/>
          </p:cNvSpPr>
          <p:nvPr>
            <p:ph type="ctrTitle"/>
          </p:nvPr>
        </p:nvSpPr>
        <p:spPr>
          <a:xfrm>
            <a:off x="1112520" y="2152955"/>
            <a:ext cx="9966960" cy="2552091"/>
          </a:xfrm>
        </p:spPr>
        <p:txBody>
          <a:bodyPr anchor="ctr">
            <a:normAutofit/>
          </a:bodyPr>
          <a:lstStyle/>
          <a:p>
            <a:r>
              <a:rPr lang="en-GB" sz="3200" b="1" dirty="0">
                <a:solidFill>
                  <a:srgbClr val="FFFFFF"/>
                </a:solidFill>
                <a:latin typeface="Segoe UI" panose="020B0502040204020203" pitchFamily="34" charset="0"/>
                <a:cs typeface="Segoe UI" panose="020B0502040204020203" pitchFamily="34" charset="0"/>
              </a:rPr>
              <a:t>Is the retrofitting of Living Wall Systems on Existing Domestic &amp; Commercial Buildings a More Cost-Effective Way to Prevent Localized Flooding in UK Cities as Oppose to Upgrading Sewer Systems? e.g. London Super Sewer Project.</a:t>
            </a:r>
            <a:endParaRPr lang="en-GB" sz="3200" dirty="0">
              <a:solidFill>
                <a:srgbClr val="FFFFFF"/>
              </a:solidFill>
              <a:latin typeface="Segoe UI" panose="020B0502040204020203" pitchFamily="34" charset="0"/>
              <a:cs typeface="Segoe UI" panose="020B0502040204020203" pitchFamily="34" charset="0"/>
            </a:endParaRPr>
          </a:p>
        </p:txBody>
      </p:sp>
      <p:sp>
        <p:nvSpPr>
          <p:cNvPr id="3" name="Subtitle 2">
            <a:extLst>
              <a:ext uri="{FF2B5EF4-FFF2-40B4-BE49-F238E27FC236}">
                <a16:creationId xmlns:a16="http://schemas.microsoft.com/office/drawing/2014/main" id="{FB5A46AB-9C28-4D54-A548-17EBD1ACBF28}"/>
              </a:ext>
            </a:extLst>
          </p:cNvPr>
          <p:cNvSpPr>
            <a:spLocks noGrp="1"/>
          </p:cNvSpPr>
          <p:nvPr>
            <p:ph type="subTitle" idx="1"/>
          </p:nvPr>
        </p:nvSpPr>
        <p:spPr>
          <a:xfrm>
            <a:off x="2150364" y="5474677"/>
            <a:ext cx="7891272" cy="574860"/>
          </a:xfrm>
          <a:ln>
            <a:noFill/>
          </a:ln>
        </p:spPr>
        <p:txBody>
          <a:bodyPr>
            <a:normAutofit/>
          </a:bodyPr>
          <a:lstStyle/>
          <a:p>
            <a:r>
              <a:rPr lang="en-GB" b="1" dirty="0">
                <a:solidFill>
                  <a:srgbClr val="FFFFFF"/>
                </a:solidFill>
                <a:latin typeface="Segoe UI" panose="020B0502040204020203" pitchFamily="34" charset="0"/>
                <a:cs typeface="Segoe UI" panose="020B0502040204020203" pitchFamily="34" charset="0"/>
              </a:rPr>
              <a:t>Adam Meyrick</a:t>
            </a:r>
          </a:p>
        </p:txBody>
      </p:sp>
      <p:sp>
        <p:nvSpPr>
          <p:cNvPr id="24" name="Rectangle 23">
            <a:extLst>
              <a:ext uri="{FF2B5EF4-FFF2-40B4-BE49-F238E27FC236}">
                <a16:creationId xmlns:a16="http://schemas.microsoft.com/office/drawing/2014/main" id="{5E0D6276-8D53-4DDA-A15A-90E0831F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195574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00C150C7-96FB-4EB9-BDF9-212535A60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808342"/>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37762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advTm="30000">
        <p159:morph option="byObject"/>
      </p:transition>
    </mc:Choice>
    <mc:Fallback xmlns="">
      <p:transition spd="slow" advTm="30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017D6-335B-48F4-99C8-E371A9D30992}"/>
              </a:ext>
            </a:extLst>
          </p:cNvPr>
          <p:cNvSpPr>
            <a:spLocks noGrp="1"/>
          </p:cNvSpPr>
          <p:nvPr>
            <p:ph type="title"/>
          </p:nvPr>
        </p:nvSpPr>
        <p:spPr>
          <a:xfrm>
            <a:off x="838200" y="5839011"/>
            <a:ext cx="10515600" cy="902447"/>
          </a:xfrm>
        </p:spPr>
        <p:txBody>
          <a:bodyPr vert="horz" lIns="91440" tIns="45720" rIns="91440" bIns="45720" rtlCol="0" anchor="ctr">
            <a:normAutofit fontScale="90000"/>
          </a:bodyPr>
          <a:lstStyle/>
          <a:p>
            <a:pPr algn="ctr"/>
            <a:r>
              <a:rPr lang="en-US" kern="1200" dirty="0">
                <a:solidFill>
                  <a:schemeClr val="tx1"/>
                </a:solidFill>
                <a:latin typeface="Segoe UI" panose="020B0502040204020203" pitchFamily="34" charset="0"/>
                <a:cs typeface="Segoe UI" panose="020B0502040204020203" pitchFamily="34" charset="0"/>
              </a:rPr>
              <a:t>What are Living Wall (Green Wall) Systems?</a:t>
            </a:r>
          </a:p>
        </p:txBody>
      </p:sp>
      <p:pic>
        <p:nvPicPr>
          <p:cNvPr id="5" name="Picture 4">
            <a:extLst>
              <a:ext uri="{FF2B5EF4-FFF2-40B4-BE49-F238E27FC236}">
                <a16:creationId xmlns:a16="http://schemas.microsoft.com/office/drawing/2014/main" id="{06A7B113-4A37-4F01-9BE6-E3F775680CCD}"/>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333600" y="625122"/>
            <a:ext cx="6584997" cy="5097346"/>
          </a:xfrm>
          <a:prstGeom prst="rect">
            <a:avLst/>
          </a:prstGeom>
        </p:spPr>
      </p:pic>
      <p:pic>
        <p:nvPicPr>
          <p:cNvPr id="8" name="Content Placeholder 3">
            <a:extLst>
              <a:ext uri="{FF2B5EF4-FFF2-40B4-BE49-F238E27FC236}">
                <a16:creationId xmlns:a16="http://schemas.microsoft.com/office/drawing/2014/main" id="{8C0C54B6-8662-47A0-A6BF-FA57B04D6FFF}"/>
              </a:ext>
            </a:extLst>
          </p:cNvPr>
          <p:cNvPicPr>
            <a:picLocks/>
          </p:cNvPicPr>
          <p:nvPr/>
        </p:nvPicPr>
        <p:blipFill rotWithShape="1">
          <a:blip r:embed="rId5">
            <a:extLst>
              <a:ext uri="{28A0092B-C50C-407E-A947-70E740481C1C}">
                <a14:useLocalDpi xmlns:a14="http://schemas.microsoft.com/office/drawing/2010/main" val="0"/>
              </a:ext>
            </a:extLst>
          </a:blip>
          <a:srcRect l="3342" r="3" b="3"/>
          <a:stretch/>
        </p:blipFill>
        <p:spPr bwMode="auto">
          <a:xfrm>
            <a:off x="6750482" y="210854"/>
            <a:ext cx="5300840" cy="5845542"/>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extLst>
            <a:ext uri="{53640926-AAD7-44D8-BBD7-CCE9431645EC}">
              <a14:shadowObscured xmlns:a14="http://schemas.microsoft.com/office/drawing/2010/main"/>
            </a:ext>
          </a:extLst>
        </p:spPr>
      </p:pic>
      <p:pic>
        <p:nvPicPr>
          <p:cNvPr id="4" name="New Recording">
            <a:hlinkClick r:id="" action="ppaction://media"/>
            <a:extLst>
              <a:ext uri="{FF2B5EF4-FFF2-40B4-BE49-F238E27FC236}">
                <a16:creationId xmlns:a16="http://schemas.microsoft.com/office/drawing/2014/main" id="{FE6449D0-C8E0-4C7E-B3EC-A31B849E7A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18880058">
            <a:off x="153984" y="6173784"/>
            <a:ext cx="566829" cy="566829"/>
          </a:xfrm>
          <a:prstGeom prst="rect">
            <a:avLst/>
          </a:prstGeom>
        </p:spPr>
      </p:pic>
    </p:spTree>
    <p:extLst>
      <p:ext uri="{BB962C8B-B14F-4D97-AF65-F5344CB8AC3E}">
        <p14:creationId xmlns:p14="http://schemas.microsoft.com/office/powerpoint/2010/main" val="14324085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0000">
        <p15:prstTrans prst="curtains"/>
      </p:transition>
    </mc:Choice>
    <mc:Fallback xmlns="">
      <p:transition spd="slow" advTm="3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map&#10;&#10;Description automatically generated">
            <a:extLst>
              <a:ext uri="{FF2B5EF4-FFF2-40B4-BE49-F238E27FC236}">
                <a16:creationId xmlns:a16="http://schemas.microsoft.com/office/drawing/2014/main" id="{A3E84B5A-B573-44EC-A7DB-411197342809}"/>
              </a:ext>
            </a:extLst>
          </p:cNvPr>
          <p:cNvPicPr>
            <a:picLocks noChangeAspect="1"/>
          </p:cNvPicPr>
          <p:nvPr/>
        </p:nvPicPr>
        <p:blipFill rotWithShape="1">
          <a:blip r:embed="rId2">
            <a:extLst>
              <a:ext uri="{28A0092B-C50C-407E-A947-70E740481C1C}">
                <a14:useLocalDpi xmlns:a14="http://schemas.microsoft.com/office/drawing/2010/main" val="0"/>
              </a:ext>
            </a:extLst>
          </a:blip>
          <a:srcRect t="12506"/>
          <a:stretch/>
        </p:blipFill>
        <p:spPr>
          <a:xfrm>
            <a:off x="-1" y="215152"/>
            <a:ext cx="12192001" cy="4173151"/>
          </a:xfrm>
          <a:prstGeom prst="rect">
            <a:avLst/>
          </a:prstGeom>
        </p:spPr>
      </p:pic>
      <p:pic>
        <p:nvPicPr>
          <p:cNvPr id="24" name="Picture 23">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 name="Oval 25">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7D3642-1AF8-4596-A438-23FEA86C7F31}"/>
              </a:ext>
            </a:extLst>
          </p:cNvPr>
          <p:cNvSpPr>
            <a:spLocks noGrp="1"/>
          </p:cNvSpPr>
          <p:nvPr>
            <p:ph type="title"/>
          </p:nvPr>
        </p:nvSpPr>
        <p:spPr>
          <a:xfrm>
            <a:off x="400424" y="4226829"/>
            <a:ext cx="5426356" cy="605563"/>
          </a:xfrm>
        </p:spPr>
        <p:txBody>
          <a:bodyPr>
            <a:normAutofit fontScale="90000"/>
          </a:bodyPr>
          <a:lstStyle/>
          <a:p>
            <a:r>
              <a:rPr lang="en-GB" sz="4000" dirty="0">
                <a:solidFill>
                  <a:srgbClr val="000000"/>
                </a:solidFill>
                <a:latin typeface="Segoe UI" panose="020B0502040204020203" pitchFamily="34" charset="0"/>
                <a:cs typeface="Segoe UI" panose="020B0502040204020203" pitchFamily="34" charset="0"/>
              </a:rPr>
              <a:t>Advantages</a:t>
            </a:r>
          </a:p>
        </p:txBody>
      </p:sp>
      <p:sp>
        <p:nvSpPr>
          <p:cNvPr id="3" name="Content Placeholder 2">
            <a:extLst>
              <a:ext uri="{FF2B5EF4-FFF2-40B4-BE49-F238E27FC236}">
                <a16:creationId xmlns:a16="http://schemas.microsoft.com/office/drawing/2014/main" id="{465788E6-37D4-41D6-BC6B-798166C8E3F7}"/>
              </a:ext>
            </a:extLst>
          </p:cNvPr>
          <p:cNvSpPr>
            <a:spLocks noGrp="1"/>
          </p:cNvSpPr>
          <p:nvPr>
            <p:ph idx="1"/>
          </p:nvPr>
        </p:nvSpPr>
        <p:spPr>
          <a:xfrm>
            <a:off x="6470247" y="4226829"/>
            <a:ext cx="5556232" cy="2561531"/>
          </a:xfrm>
        </p:spPr>
        <p:txBody>
          <a:bodyPr anchor="ctr">
            <a:normAutofit lnSpcReduction="10000"/>
          </a:bodyPr>
          <a:lstStyle/>
          <a:p>
            <a:pPr marL="0" lvl="0" indent="0">
              <a:buNone/>
            </a:pPr>
            <a:r>
              <a:rPr lang="en-GB" sz="2000" dirty="0">
                <a:solidFill>
                  <a:srgbClr val="000000"/>
                </a:solidFill>
                <a:latin typeface="Segoe UI" panose="020B0502040204020203" pitchFamily="34" charset="0"/>
                <a:cs typeface="Segoe UI" panose="020B0502040204020203" pitchFamily="34" charset="0"/>
              </a:rPr>
              <a:t>International Adaptation</a:t>
            </a:r>
          </a:p>
          <a:p>
            <a:pPr lvl="0"/>
            <a:r>
              <a:rPr lang="en-GB" sz="1600" dirty="0">
                <a:solidFill>
                  <a:srgbClr val="000000"/>
                </a:solidFill>
                <a:latin typeface="Segoe UI" panose="020B0502040204020203" pitchFamily="34" charset="0"/>
                <a:cs typeface="Segoe UI" panose="020B0502040204020203" pitchFamily="34" charset="0"/>
              </a:rPr>
              <a:t>In Germany the use of a LWS’s are judged to provide a defensive barrier for structures, preventing waterproofing elements from catching fire. It is for this reason, it is possible for building owners to get a discount of between 10%-20% on their fire insurance.</a:t>
            </a:r>
          </a:p>
          <a:p>
            <a:pPr lvl="0"/>
            <a:r>
              <a:rPr lang="en-GB" sz="1600" dirty="0">
                <a:solidFill>
                  <a:srgbClr val="000000"/>
                </a:solidFill>
                <a:latin typeface="Segoe UI" panose="020B0502040204020203" pitchFamily="34" charset="0"/>
                <a:cs typeface="Segoe UI" panose="020B0502040204020203" pitchFamily="34" charset="0"/>
              </a:rPr>
              <a:t>Singapore has launched the “Skyrise Greenery Incentive Scheme” (SGIS). The scheme finances up to 50% (or 500$US per square meter) of the installation cost of LWS’s on existing and new buildings.</a:t>
            </a:r>
          </a:p>
        </p:txBody>
      </p:sp>
      <p:sp>
        <p:nvSpPr>
          <p:cNvPr id="4" name="TextBox 3">
            <a:extLst>
              <a:ext uri="{FF2B5EF4-FFF2-40B4-BE49-F238E27FC236}">
                <a16:creationId xmlns:a16="http://schemas.microsoft.com/office/drawing/2014/main" id="{89EC2391-3C17-4F6F-A291-FE29D8B7E843}"/>
              </a:ext>
            </a:extLst>
          </p:cNvPr>
          <p:cNvSpPr txBox="1"/>
          <p:nvPr/>
        </p:nvSpPr>
        <p:spPr>
          <a:xfrm>
            <a:off x="400424" y="4924612"/>
            <a:ext cx="2816422" cy="175432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Noise reduction,</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Pre-Cultivated,</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Habitat development,</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Aesthetically pleasing,</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Additional weatherproofing,</a:t>
            </a:r>
          </a:p>
        </p:txBody>
      </p:sp>
      <p:sp>
        <p:nvSpPr>
          <p:cNvPr id="6" name="TextBox 5">
            <a:extLst>
              <a:ext uri="{FF2B5EF4-FFF2-40B4-BE49-F238E27FC236}">
                <a16:creationId xmlns:a16="http://schemas.microsoft.com/office/drawing/2014/main" id="{148F85B7-9B8F-48C5-8194-BC9BA20ACCCB}"/>
              </a:ext>
            </a:extLst>
          </p:cNvPr>
          <p:cNvSpPr txBox="1"/>
          <p:nvPr/>
        </p:nvSpPr>
        <p:spPr>
          <a:xfrm>
            <a:off x="3111591" y="4895870"/>
            <a:ext cx="3358656" cy="175432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Localized Flooding reduced,</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Reduces city CO₂ pollution,</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They can reduce energy costs,</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LEED/BREEAM credits,</a:t>
            </a:r>
          </a:p>
          <a:p>
            <a:pPr marL="285750" indent="-285750">
              <a:buFont typeface="Arial" panose="020B0604020202020204" pitchFamily="34" charset="0"/>
              <a:buChar char="•"/>
            </a:pPr>
            <a:r>
              <a:rPr lang="en-GB" dirty="0">
                <a:latin typeface="Segoe UI" panose="020B0502040204020203" pitchFamily="34" charset="0"/>
                <a:cs typeface="Segoe UI" panose="020B0502040204020203" pitchFamily="34" charset="0"/>
              </a:rPr>
              <a:t>Adds value to the building.</a:t>
            </a:r>
          </a:p>
        </p:txBody>
      </p:sp>
    </p:spTree>
    <p:extLst>
      <p:ext uri="{BB962C8B-B14F-4D97-AF65-F5344CB8AC3E}">
        <p14:creationId xmlns:p14="http://schemas.microsoft.com/office/powerpoint/2010/main" val="625824801"/>
      </p:ext>
    </p:extLst>
  </p:cSld>
  <p:clrMapOvr>
    <a:masterClrMapping/>
  </p:clrMapOvr>
  <mc:AlternateContent xmlns:mc="http://schemas.openxmlformats.org/markup-compatibility/2006" xmlns:p14="http://schemas.microsoft.com/office/powerpoint/2010/main">
    <mc:Choice Requires="p14">
      <p:transition spd="slow" p14:dur="1600" advTm="30000">
        <p14:gallery dir="l"/>
      </p:transition>
    </mc:Choice>
    <mc:Fallback xmlns="">
      <p:transition spd="slow" advTm="30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3F46A399-E87D-4747-BA19-E19E1ABDF31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8008"/>
          <a:stretch/>
        </p:blipFill>
        <p:spPr bwMode="auto">
          <a:xfrm>
            <a:off x="-11908" y="10"/>
            <a:ext cx="62148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92" name="Picture 191">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55DD0AA-9DF6-4F17-B780-768060E60D78}"/>
              </a:ext>
            </a:extLst>
          </p:cNvPr>
          <p:cNvSpPr>
            <a:spLocks noGrp="1"/>
          </p:cNvSpPr>
          <p:nvPr>
            <p:ph type="title"/>
          </p:nvPr>
        </p:nvSpPr>
        <p:spPr>
          <a:xfrm>
            <a:off x="6353908" y="810228"/>
            <a:ext cx="5333028" cy="799403"/>
          </a:xfrm>
        </p:spPr>
        <p:txBody>
          <a:bodyPr vert="horz" lIns="91440" tIns="45720" rIns="91440" bIns="45720" rtlCol="0" anchor="ctr">
            <a:normAutofit fontScale="90000"/>
          </a:bodyPr>
          <a:lstStyle/>
          <a:p>
            <a:r>
              <a:rPr lang="en-US" sz="4900" dirty="0">
                <a:solidFill>
                  <a:srgbClr val="000000"/>
                </a:solidFill>
                <a:latin typeface="Segoe UI" panose="020B0502040204020203" pitchFamily="34" charset="0"/>
                <a:cs typeface="Segoe UI" panose="020B0502040204020203" pitchFamily="34" charset="0"/>
              </a:rPr>
              <a:t>Research Problems</a:t>
            </a:r>
            <a:br>
              <a:rPr lang="en-US" sz="4400" dirty="0">
                <a:solidFill>
                  <a:srgbClr val="000000"/>
                </a:solidFill>
              </a:rPr>
            </a:br>
            <a:endParaRPr lang="en-US" sz="4400" dirty="0">
              <a:solidFill>
                <a:srgbClr val="000000"/>
              </a:solidFill>
            </a:endParaRPr>
          </a:p>
        </p:txBody>
      </p:sp>
      <p:sp>
        <p:nvSpPr>
          <p:cNvPr id="9" name="Text Placeholder 8">
            <a:extLst>
              <a:ext uri="{FF2B5EF4-FFF2-40B4-BE49-F238E27FC236}">
                <a16:creationId xmlns:a16="http://schemas.microsoft.com/office/drawing/2014/main" id="{F4F68D59-D714-42B3-80C6-508F62EF60B3}"/>
              </a:ext>
            </a:extLst>
          </p:cNvPr>
          <p:cNvSpPr>
            <a:spLocks noGrp="1"/>
          </p:cNvSpPr>
          <p:nvPr>
            <p:ph type="body" sz="half" idx="2"/>
          </p:nvPr>
        </p:nvSpPr>
        <p:spPr>
          <a:xfrm>
            <a:off x="6427909" y="1748227"/>
            <a:ext cx="5539153" cy="4626685"/>
          </a:xfrm>
        </p:spPr>
        <p:txBody>
          <a:bodyPr vert="horz" lIns="91440" tIns="45720" rIns="91440" bIns="45720" rtlCol="0" anchor="b">
            <a:normAutofit lnSpcReduction="10000"/>
          </a:bodyPr>
          <a:lstStyle/>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Maintenance,</a:t>
            </a:r>
          </a:p>
          <a:p>
            <a:pPr marL="5715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Lack of expertise and services,</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Cost,</a:t>
            </a:r>
          </a:p>
          <a:p>
            <a:pPr marL="5715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Lack of a national and local policy framework that encourages the installation of living walls (Incentives)</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Fire hazard uncertainty,</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Structural weight issues,</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Possibility of leakage and the resultant damage to the structure,</a:t>
            </a:r>
          </a:p>
          <a:p>
            <a:pPr marL="5715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Shading affect,</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Lack of a common standards,</a:t>
            </a:r>
          </a:p>
          <a:p>
            <a:pPr marL="57150" lvl="0" indent="-228600">
              <a:buFont typeface="Arial" panose="020B0604020202020204" pitchFamily="34" charset="0"/>
              <a:buChar char="•"/>
            </a:pPr>
            <a:r>
              <a:rPr lang="en-US" sz="2000" dirty="0">
                <a:solidFill>
                  <a:srgbClr val="000000"/>
                </a:solidFill>
                <a:latin typeface="Segoe UI" panose="020B0502040204020203" pitchFamily="34" charset="0"/>
                <a:cs typeface="Segoe UI" panose="020B0502040204020203" pitchFamily="34" charset="0"/>
              </a:rPr>
              <a:t>Neighboring property issues,</a:t>
            </a:r>
          </a:p>
          <a:p>
            <a:pPr lvl="0" indent="-228600">
              <a:buFont typeface="Arial" panose="020B0604020202020204" pitchFamily="34" charset="0"/>
              <a:buChar char="•"/>
            </a:pPr>
            <a:endParaRPr lang="en-US" sz="1100" dirty="0">
              <a:solidFill>
                <a:srgbClr val="000000"/>
              </a:solidFill>
            </a:endParaRPr>
          </a:p>
        </p:txBody>
      </p:sp>
    </p:spTree>
    <p:extLst>
      <p:ext uri="{BB962C8B-B14F-4D97-AF65-F5344CB8AC3E}">
        <p14:creationId xmlns:p14="http://schemas.microsoft.com/office/powerpoint/2010/main" val="5792442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0000">
        <p15:prstTrans prst="prestige"/>
      </p:transition>
    </mc:Choice>
    <mc:Fallback xmlns="">
      <p:transition spd="slow" advTm="30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mc:AlternateContent xmlns:mc="http://schemas.openxmlformats.org/markup-compatibility/2006" xmlns:am3d="http://schemas.microsoft.com/office/drawing/2017/model3d">
        <mc:Choice Requires="am3d">
          <p:graphicFrame>
            <p:nvGraphicFramePr>
              <p:cNvPr id="19" name="3D Model 18" descr="Wind turbine">
                <a:extLst>
                  <a:ext uri="{FF2B5EF4-FFF2-40B4-BE49-F238E27FC236}">
                    <a16:creationId xmlns:a16="http://schemas.microsoft.com/office/drawing/2014/main" id="{C6CF9F46-2914-49FF-8F13-31C48A177058}"/>
                  </a:ext>
                </a:extLst>
              </p:cNvPr>
              <p:cNvGraphicFramePr>
                <a:graphicFrameLocks noChangeAspect="1"/>
              </p:cNvGraphicFramePr>
              <p:nvPr>
                <p:extLst>
                  <p:ext uri="{D42A27DB-BD31-4B8C-83A1-F6EECF244321}">
                    <p14:modId xmlns:p14="http://schemas.microsoft.com/office/powerpoint/2010/main" val="3861605030"/>
                  </p:ext>
                </p:extLst>
              </p:nvPr>
            </p:nvGraphicFramePr>
            <p:xfrm>
              <a:off x="7844693" y="973642"/>
              <a:ext cx="3740149" cy="6476374"/>
            </p:xfrm>
            <a:graphic>
              <a:graphicData uri="http://schemas.microsoft.com/office/drawing/2017/model3d">
                <am3d:model3d r:embed="rId2">
                  <am3d:spPr>
                    <a:xfrm>
                      <a:off x="0" y="0"/>
                      <a:ext cx="3740149" cy="6476374"/>
                    </a:xfrm>
                    <a:prstGeom prst="rect">
                      <a:avLst/>
                    </a:prstGeom>
                  </am3d:spPr>
                  <am3d:camera>
                    <am3d:pos x="0" y="0" z="54541956"/>
                    <am3d:up dx="0" dy="36000000" dz="0"/>
                    <am3d:lookAt x="0" y="0" z="0"/>
                    <am3d:perspective fov="2700000"/>
                  </am3d:camera>
                  <am3d:trans>
                    <am3d:meterPerModelUnit n="1015819" d="1000000"/>
                    <am3d:preTrans dx="5926" dy="-17996460" dz="-487734"/>
                    <am3d:scale>
                      <am3d:sx n="1000000" d="1000000"/>
                      <am3d:sy n="1000000" d="1000000"/>
                      <am3d:sz n="1000000" d="1000000"/>
                    </am3d:scale>
                    <am3d:rot ax="1200000" ay="-1800000" az="-600000"/>
                    <am3d:postTrans dx="0" dy="0" dz="0"/>
                  </am3d:trans>
                  <am3d:attrSrcUrl r:id="rId3"/>
                  <am3d:raster rName="Office3DRenderer" rVer="16.0.8326">
                    <am3d:blip r:embed="rId4"/>
                  </am3d:raster>
                  <am3d:extLst>
                    <a:ext uri="{9A65AA19-BECB-4387-8358-8AD5134E1D82}">
                      <a3danim:embedAnim xmlns:a3danim="http://schemas.microsoft.com/office/drawing/2018/animation/model3d" animId="0">
                        <a3danim:animPr length="3299" count="indefinite"/>
                      </a3danim:embedAnim>
                    </a:ext>
                    <a:ext uri="{E9DE012E-A134-456F-84FE-255F9AAD75C6}">
                      <a3danim:posterFrame xmlns:a3danim="http://schemas.microsoft.com/office/drawing/2018/animation/model3d" animId="0"/>
                    </a:ext>
                  </am3d:extLst>
                  <am3d:objViewport viewportSz="712430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9" name="3D Model 18" descr="Wind turbine">
                <a:extLst>
                  <a:ext uri="{FF2B5EF4-FFF2-40B4-BE49-F238E27FC236}">
                    <a16:creationId xmlns:a16="http://schemas.microsoft.com/office/drawing/2014/main" id="{C6CF9F46-2914-49FF-8F13-31C48A177058}"/>
                  </a:ext>
                </a:extLst>
              </p:cNvPr>
              <p:cNvPicPr>
                <a:picLocks noGrp="1" noRot="1" noChangeAspect="1" noMove="1" noResize="1" noEditPoints="1" noAdjustHandles="1" noChangeArrowheads="1" noChangeShapeType="1" noCrop="1"/>
              </p:cNvPicPr>
              <p:nvPr/>
            </p:nvPicPr>
            <p:blipFill>
              <a:blip r:embed="rId5"/>
              <a:stretch>
                <a:fillRect/>
              </a:stretch>
            </p:blipFill>
            <p:spPr>
              <a:xfrm>
                <a:off x="7844693" y="973642"/>
                <a:ext cx="3740149" cy="6476374"/>
              </a:xfrm>
              <a:prstGeom prst="rect">
                <a:avLst/>
              </a:prstGeom>
            </p:spPr>
          </p:pic>
        </mc:Fallback>
      </mc:AlternateContent>
      <p:sp>
        <p:nvSpPr>
          <p:cNvPr id="2" name="Title 1">
            <a:extLst>
              <a:ext uri="{FF2B5EF4-FFF2-40B4-BE49-F238E27FC236}">
                <a16:creationId xmlns:a16="http://schemas.microsoft.com/office/drawing/2014/main" id="{5CFE8FD5-C938-4E00-A167-2C04413C94CD}"/>
              </a:ext>
            </a:extLst>
          </p:cNvPr>
          <p:cNvSpPr>
            <a:spLocks noGrp="1"/>
          </p:cNvSpPr>
          <p:nvPr>
            <p:ph type="title"/>
          </p:nvPr>
        </p:nvSpPr>
        <p:spPr>
          <a:xfrm>
            <a:off x="1177926" y="280863"/>
            <a:ext cx="10512424" cy="755650"/>
          </a:xfrm>
        </p:spPr>
        <p:txBody>
          <a:bodyPr vert="horz" lIns="91440" tIns="45720" rIns="91440" bIns="45720" rtlCol="0">
            <a:normAutofit/>
          </a:bodyPr>
          <a:lstStyle/>
          <a:p>
            <a:pPr algn="ctr"/>
            <a:r>
              <a:rPr lang="en-US" dirty="0">
                <a:latin typeface="Segoe UI" panose="020B0502040204020203" pitchFamily="34" charset="0"/>
                <a:cs typeface="Segoe UI" panose="020B0502040204020203" pitchFamily="34" charset="0"/>
              </a:rPr>
              <a:t>How can the research problem be solved?</a:t>
            </a:r>
            <a:endParaRPr lang="en-US" kern="1200" dirty="0">
              <a:latin typeface="Segoe UI" panose="020B0502040204020203" pitchFamily="34" charset="0"/>
              <a:cs typeface="Segoe UI" panose="020B0502040204020203" pitchFamily="34" charset="0"/>
            </a:endParaRPr>
          </a:p>
        </p:txBody>
      </p:sp>
      <p:sp>
        <p:nvSpPr>
          <p:cNvPr id="7" name="Text Placeholder 6">
            <a:extLst>
              <a:ext uri="{FF2B5EF4-FFF2-40B4-BE49-F238E27FC236}">
                <a16:creationId xmlns:a16="http://schemas.microsoft.com/office/drawing/2014/main" id="{415B10D3-911E-4FB2-A586-72052EE0CF40}"/>
              </a:ext>
            </a:extLst>
          </p:cNvPr>
          <p:cNvSpPr>
            <a:spLocks noGrp="1"/>
          </p:cNvSpPr>
          <p:nvPr>
            <p:ph type="body" sz="half" idx="2"/>
          </p:nvPr>
        </p:nvSpPr>
        <p:spPr>
          <a:xfrm>
            <a:off x="1418539" y="2640980"/>
            <a:ext cx="6904801" cy="2202047"/>
          </a:xfrm>
        </p:spPr>
        <p:txBody>
          <a:bodyPr>
            <a:normAutofit fontScale="92500" lnSpcReduction="10000"/>
          </a:bodyPr>
          <a:lstStyle/>
          <a:p>
            <a:r>
              <a:rPr lang="en-GB" sz="2300" dirty="0">
                <a:latin typeface="Segoe UI" panose="020B0502040204020203" pitchFamily="34" charset="0"/>
                <a:cs typeface="Segoe UI" panose="020B0502040204020203" pitchFamily="34" charset="0"/>
              </a:rPr>
              <a:t>▪ Built environment students,</a:t>
            </a:r>
          </a:p>
          <a:p>
            <a:r>
              <a:rPr lang="en-GB" sz="2300" dirty="0">
                <a:latin typeface="Segoe UI" panose="020B0502040204020203" pitchFamily="34" charset="0"/>
                <a:cs typeface="Segoe UI" panose="020B0502040204020203" pitchFamily="34" charset="0"/>
              </a:rPr>
              <a:t>▪ Environmental conservation students,</a:t>
            </a:r>
          </a:p>
          <a:p>
            <a:r>
              <a:rPr lang="en-GB" sz="2300" dirty="0">
                <a:latin typeface="Segoe UI" panose="020B0502040204020203" pitchFamily="34" charset="0"/>
                <a:cs typeface="Segoe UI" panose="020B0502040204020203" pitchFamily="34" charset="0"/>
              </a:rPr>
              <a:t>▪ Senior university lecturers,</a:t>
            </a:r>
          </a:p>
          <a:p>
            <a:r>
              <a:rPr lang="en-GB" sz="2300" dirty="0">
                <a:latin typeface="Segoe UI" panose="020B0502040204020203" pitchFamily="34" charset="0"/>
                <a:cs typeface="Segoe UI" panose="020B0502040204020203" pitchFamily="34" charset="0"/>
              </a:rPr>
              <a:t>▪ London-based property owners,</a:t>
            </a:r>
          </a:p>
          <a:p>
            <a:r>
              <a:rPr lang="en-GB" sz="2300" dirty="0">
                <a:latin typeface="Segoe UI" panose="020B0502040204020203" pitchFamily="34" charset="0"/>
                <a:cs typeface="Segoe UI" panose="020B0502040204020203" pitchFamily="34" charset="0"/>
              </a:rPr>
              <a:t>▪ Living wall industry experts.</a:t>
            </a:r>
          </a:p>
          <a:p>
            <a:r>
              <a:rPr lang="en-GB" dirty="0"/>
              <a:t> </a:t>
            </a:r>
          </a:p>
        </p:txBody>
      </p:sp>
      <p:sp>
        <p:nvSpPr>
          <p:cNvPr id="3" name="TextBox 2">
            <a:extLst>
              <a:ext uri="{FF2B5EF4-FFF2-40B4-BE49-F238E27FC236}">
                <a16:creationId xmlns:a16="http://schemas.microsoft.com/office/drawing/2014/main" id="{651829E7-AC08-4B3D-A07D-CB421ED5B9A9}"/>
              </a:ext>
            </a:extLst>
          </p:cNvPr>
          <p:cNvSpPr txBox="1"/>
          <p:nvPr/>
        </p:nvSpPr>
        <p:spPr>
          <a:xfrm>
            <a:off x="1231900" y="1330915"/>
            <a:ext cx="10758487" cy="1015663"/>
          </a:xfrm>
          <a:prstGeom prst="rect">
            <a:avLst/>
          </a:prstGeom>
          <a:noFill/>
        </p:spPr>
        <p:txBody>
          <a:bodyPr wrap="square" rtlCol="0">
            <a:spAutoFit/>
          </a:bodyPr>
          <a:lstStyle/>
          <a:p>
            <a:r>
              <a:rPr lang="en-GB" sz="2000" dirty="0">
                <a:latin typeface="Segoe UI" panose="020B0502040204020203" pitchFamily="34" charset="0"/>
                <a:cs typeface="Segoe UI" panose="020B0502040204020203" pitchFamily="34" charset="0"/>
              </a:rPr>
              <a:t>To respond to the research proposal, a combination of quantitative and qualitative research methods will be essential. The qualitative research conducted will be through interviews, interviewees will include:</a:t>
            </a:r>
          </a:p>
        </p:txBody>
      </p:sp>
      <p:sp>
        <p:nvSpPr>
          <p:cNvPr id="4" name="TextBox 3">
            <a:extLst>
              <a:ext uri="{FF2B5EF4-FFF2-40B4-BE49-F238E27FC236}">
                <a16:creationId xmlns:a16="http://schemas.microsoft.com/office/drawing/2014/main" id="{02723B3E-D6A4-43A4-9CD4-70B46C07D0B0}"/>
              </a:ext>
            </a:extLst>
          </p:cNvPr>
          <p:cNvSpPr txBox="1"/>
          <p:nvPr/>
        </p:nvSpPr>
        <p:spPr>
          <a:xfrm>
            <a:off x="1231900" y="4434478"/>
            <a:ext cx="10758487" cy="2185214"/>
          </a:xfrm>
          <a:prstGeom prst="rect">
            <a:avLst/>
          </a:prstGeom>
          <a:noFill/>
        </p:spPr>
        <p:txBody>
          <a:bodyPr wrap="square" rtlCol="0">
            <a:spAutoFit/>
          </a:bodyPr>
          <a:lstStyle/>
          <a:p>
            <a:endParaRPr lang="en-GB"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Quantitively, a survey ought to be conducted upon property owners in London to assess their attitudes and constraints concerning living walls and the likelihood of them adopting one. To conduct this survey, the online application ‘survey monkey’ can be utilised as it allows the researcher to reach the London property owner demographic when assembling statistics for the Thames Super Sewer Project case study.</a:t>
            </a:r>
          </a:p>
          <a:p>
            <a:endParaRPr lang="en-GB" dirty="0"/>
          </a:p>
        </p:txBody>
      </p:sp>
      <p:pic>
        <p:nvPicPr>
          <p:cNvPr id="2052" name="Picture 4" descr="Image result for green wall drawing">
            <a:extLst>
              <a:ext uri="{FF2B5EF4-FFF2-40B4-BE49-F238E27FC236}">
                <a16:creationId xmlns:a16="http://schemas.microsoft.com/office/drawing/2014/main" id="{24C9B2CE-4BD3-422D-88AC-2D358FF5F32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993"/>
          <a:stretch/>
        </p:blipFill>
        <p:spPr bwMode="auto">
          <a:xfrm flipH="1">
            <a:off x="-1" y="0"/>
            <a:ext cx="103108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633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35000">
        <p15:prstTrans prst="origami"/>
      </p:transition>
    </mc:Choice>
    <mc:Fallback xmlns="">
      <p:transition spd="slow" advTm="3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3300" fill="hold"/>
                                        <p:tgtEl>
                                          <p:spTgt spid="19"/>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resentation Video">
            <a:hlinkClick r:id="" action="ppaction://media"/>
            <a:extLst>
              <a:ext uri="{FF2B5EF4-FFF2-40B4-BE49-F238E27FC236}">
                <a16:creationId xmlns:a16="http://schemas.microsoft.com/office/drawing/2014/main" id="{FFC95D25-7A0C-4CB9-A8FB-DBD7F03D53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7219" t="9172" r="37319" b="9460"/>
          <a:stretch/>
        </p:blipFill>
        <p:spPr>
          <a:xfrm rot="5400000">
            <a:off x="-7210323" y="-12544322"/>
            <a:ext cx="26612645" cy="12192000"/>
          </a:xfrm>
          <a:prstGeom prst="rect">
            <a:avLst/>
          </a:prstGeom>
        </p:spPr>
      </p:pic>
    </p:spTree>
    <p:extLst>
      <p:ext uri="{BB962C8B-B14F-4D97-AF65-F5344CB8AC3E}">
        <p14:creationId xmlns:p14="http://schemas.microsoft.com/office/powerpoint/2010/main" val="3831328502"/>
      </p:ext>
    </p:extLst>
  </p:cSld>
  <p:clrMapOvr>
    <a:masterClrMapping/>
  </p:clrMapOvr>
  <mc:AlternateContent xmlns:mc="http://schemas.openxmlformats.org/markup-compatibility/2006" xmlns:p14="http://schemas.microsoft.com/office/powerpoint/2010/main">
    <mc:Choice Requires="p14">
      <p:transition spd="slow" p14:dur="2000" advTm="39000">
        <p14:ferris dir="l"/>
      </p:transition>
    </mc:Choice>
    <mc:Fallback xmlns="">
      <p:transition spd="slow"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7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TotalTime>
  <Words>386</Words>
  <Application>Microsoft Office PowerPoint</Application>
  <PresentationFormat>Widescreen</PresentationFormat>
  <Paragraphs>38</Paragraphs>
  <Slides>6</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Segoe UI</vt:lpstr>
      <vt:lpstr>Office Theme</vt:lpstr>
      <vt:lpstr>Is the retrofitting of Living Wall Systems on Existing Domestic &amp; Commercial Buildings a More Cost-Effective Way to Prevent Localized Flooding in UK Cities as Oppose to Upgrading Sewer Systems? e.g. London Super Sewer Project.</vt:lpstr>
      <vt:lpstr>What are Living Wall (Green Wall) Systems?</vt:lpstr>
      <vt:lpstr>Advantages</vt:lpstr>
      <vt:lpstr>Research Problems </vt:lpstr>
      <vt:lpstr>How can the research problem be solved?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 Implementation of Living Wall Systems on Existing Domestic &amp; Commercial Buildings a More Cost-Effective Way to Prevent Localised Flooding in UK Cities as Oppose to Upgrading Sewer Systems?</dc:title>
  <dc:creator>Adam Meyrick</dc:creator>
  <cp:lastModifiedBy>Adam Meyrick</cp:lastModifiedBy>
  <cp:revision>36</cp:revision>
  <dcterms:created xsi:type="dcterms:W3CDTF">2019-03-13T15:26:38Z</dcterms:created>
  <dcterms:modified xsi:type="dcterms:W3CDTF">2019-03-13T19:51:43Z</dcterms:modified>
</cp:coreProperties>
</file>