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9"/>
  </p:notesMasterIdLst>
  <p:sldIdLst>
    <p:sldId id="256" r:id="rId2"/>
    <p:sldId id="2563" r:id="rId3"/>
    <p:sldId id="2565" r:id="rId4"/>
    <p:sldId id="2573" r:id="rId5"/>
    <p:sldId id="257" r:id="rId6"/>
    <p:sldId id="259" r:id="rId7"/>
    <p:sldId id="260" r:id="rId8"/>
    <p:sldId id="2574" r:id="rId9"/>
    <p:sldId id="2575" r:id="rId10"/>
    <p:sldId id="2564" r:id="rId11"/>
    <p:sldId id="2580" r:id="rId12"/>
    <p:sldId id="2581" r:id="rId13"/>
    <p:sldId id="2582" r:id="rId14"/>
    <p:sldId id="2583" r:id="rId15"/>
    <p:sldId id="2584" r:id="rId16"/>
    <p:sldId id="2585" r:id="rId17"/>
    <p:sldId id="258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FE87ED-BE95-45F5-9914-F49F5899FA37}" v="152" dt="2025-11-19T13:34:54.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324"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5.png"/><Relationship Id="rId7" Type="http://schemas.openxmlformats.org/officeDocument/2006/relationships/image" Target="../media/image1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8.svg"/><Relationship Id="rId4" Type="http://schemas.openxmlformats.org/officeDocument/2006/relationships/image" Target="../media/image6.svg"/><Relationship Id="rId9" Type="http://schemas.openxmlformats.org/officeDocument/2006/relationships/image" Target="../media/image7.pn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5.png"/><Relationship Id="rId7" Type="http://schemas.openxmlformats.org/officeDocument/2006/relationships/image" Target="../media/image13.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8.svg"/><Relationship Id="rId4" Type="http://schemas.openxmlformats.org/officeDocument/2006/relationships/image" Target="../media/image6.svg"/><Relationship Id="rId9" Type="http://schemas.openxmlformats.org/officeDocument/2006/relationships/image" Target="../media/image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13" Type="http://schemas.openxmlformats.org/officeDocument/2006/relationships/image" Target="../media/image27.pn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 Id="rId1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77B194-9793-4D90-A9FC-D6CE6684D72D}"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16BA62F-A0A5-40EB-83B4-E0E9F51DE77E}">
      <dgm:prSet/>
      <dgm:spPr/>
      <dgm:t>
        <a:bodyPr/>
        <a:lstStyle/>
        <a:p>
          <a:pPr>
            <a:lnSpc>
              <a:spcPct val="100000"/>
            </a:lnSpc>
            <a:defRPr cap="all"/>
          </a:pPr>
          <a:r>
            <a:rPr lang="en-US"/>
            <a:t>Leadership ensures quality care and professional growth.</a:t>
          </a:r>
        </a:p>
      </dgm:t>
    </dgm:pt>
    <dgm:pt modelId="{C3EC124B-B94F-42D2-86A3-F7D75E2F3A03}" type="parTrans" cxnId="{F6AD2B62-6807-41B9-9C8F-E08E5E6D86C9}">
      <dgm:prSet/>
      <dgm:spPr/>
      <dgm:t>
        <a:bodyPr/>
        <a:lstStyle/>
        <a:p>
          <a:endParaRPr lang="en-US"/>
        </a:p>
      </dgm:t>
    </dgm:pt>
    <dgm:pt modelId="{F688DD45-CFEC-4F17-8257-0A8216BD7618}" type="sibTrans" cxnId="{F6AD2B62-6807-41B9-9C8F-E08E5E6D86C9}">
      <dgm:prSet/>
      <dgm:spPr/>
      <dgm:t>
        <a:bodyPr/>
        <a:lstStyle/>
        <a:p>
          <a:endParaRPr lang="en-US"/>
        </a:p>
      </dgm:t>
    </dgm:pt>
    <dgm:pt modelId="{B322CBD0-1AF8-4E42-9861-16F93740F181}">
      <dgm:prSet/>
      <dgm:spPr/>
      <dgm:t>
        <a:bodyPr/>
        <a:lstStyle/>
        <a:p>
          <a:pPr>
            <a:lnSpc>
              <a:spcPct val="100000"/>
            </a:lnSpc>
            <a:defRPr cap="all"/>
          </a:pPr>
          <a:r>
            <a:rPr lang="en-US"/>
            <a:t>It influences patient outcomes and team dynamics.</a:t>
          </a:r>
        </a:p>
      </dgm:t>
    </dgm:pt>
    <dgm:pt modelId="{209C8374-0D30-46AB-A534-4825DB9B8DB8}" type="parTrans" cxnId="{919F090C-869F-43B8-A81F-0A5781216B00}">
      <dgm:prSet/>
      <dgm:spPr/>
      <dgm:t>
        <a:bodyPr/>
        <a:lstStyle/>
        <a:p>
          <a:endParaRPr lang="en-US"/>
        </a:p>
      </dgm:t>
    </dgm:pt>
    <dgm:pt modelId="{640ADB11-8FB5-4B81-88CD-410735E137B8}" type="sibTrans" cxnId="{919F090C-869F-43B8-A81F-0A5781216B00}">
      <dgm:prSet/>
      <dgm:spPr/>
      <dgm:t>
        <a:bodyPr/>
        <a:lstStyle/>
        <a:p>
          <a:endParaRPr lang="en-US"/>
        </a:p>
      </dgm:t>
    </dgm:pt>
    <dgm:pt modelId="{79B1F724-B80D-4548-8531-090D9DB42FC0}">
      <dgm:prSet/>
      <dgm:spPr/>
      <dgm:t>
        <a:bodyPr/>
        <a:lstStyle/>
        <a:p>
          <a:pPr>
            <a:lnSpc>
              <a:spcPct val="100000"/>
            </a:lnSpc>
            <a:defRPr cap="all"/>
          </a:pPr>
          <a:r>
            <a:rPr lang="en-US"/>
            <a:t>Promotes accountability and efficiency in therapy services.</a:t>
          </a:r>
        </a:p>
      </dgm:t>
    </dgm:pt>
    <dgm:pt modelId="{FA5B949E-72AF-4C98-B998-3B2B73096718}" type="parTrans" cxnId="{D3B169DD-1B8C-4C4B-BD48-1D89D5EB86CD}">
      <dgm:prSet/>
      <dgm:spPr/>
      <dgm:t>
        <a:bodyPr/>
        <a:lstStyle/>
        <a:p>
          <a:endParaRPr lang="en-US"/>
        </a:p>
      </dgm:t>
    </dgm:pt>
    <dgm:pt modelId="{88492527-9735-4209-8D9D-29F4DE4FC3F4}" type="sibTrans" cxnId="{D3B169DD-1B8C-4C4B-BD48-1D89D5EB86CD}">
      <dgm:prSet/>
      <dgm:spPr/>
      <dgm:t>
        <a:bodyPr/>
        <a:lstStyle/>
        <a:p>
          <a:endParaRPr lang="en-US"/>
        </a:p>
      </dgm:t>
    </dgm:pt>
    <dgm:pt modelId="{36DE7F7B-2C15-4742-AF71-546F95562202}" type="pres">
      <dgm:prSet presAssocID="{4877B194-9793-4D90-A9FC-D6CE6684D72D}" presName="root" presStyleCnt="0">
        <dgm:presLayoutVars>
          <dgm:dir/>
          <dgm:resizeHandles val="exact"/>
        </dgm:presLayoutVars>
      </dgm:prSet>
      <dgm:spPr/>
    </dgm:pt>
    <dgm:pt modelId="{B9E121BA-4AE2-47B9-8189-CBDDA202EB06}" type="pres">
      <dgm:prSet presAssocID="{916BA62F-A0A5-40EB-83B4-E0E9F51DE77E}" presName="compNode" presStyleCnt="0"/>
      <dgm:spPr/>
    </dgm:pt>
    <dgm:pt modelId="{1F963CE1-1376-4F79-8408-69CDCFA5683F}" type="pres">
      <dgm:prSet presAssocID="{916BA62F-A0A5-40EB-83B4-E0E9F51DE77E}" presName="iconBgRect" presStyleLbl="bgShp" presStyleIdx="0" presStyleCnt="3"/>
      <dgm:spPr/>
    </dgm:pt>
    <dgm:pt modelId="{20205885-5712-422C-9342-FD6B1199A113}" type="pres">
      <dgm:prSet presAssocID="{916BA62F-A0A5-40EB-83B4-E0E9F51DE7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fessor"/>
        </a:ext>
      </dgm:extLst>
    </dgm:pt>
    <dgm:pt modelId="{4333C589-0FBB-4643-B98A-24336D030D7D}" type="pres">
      <dgm:prSet presAssocID="{916BA62F-A0A5-40EB-83B4-E0E9F51DE77E}" presName="spaceRect" presStyleCnt="0"/>
      <dgm:spPr/>
    </dgm:pt>
    <dgm:pt modelId="{C38FA090-3285-4CE5-85B8-423D38E6713A}" type="pres">
      <dgm:prSet presAssocID="{916BA62F-A0A5-40EB-83B4-E0E9F51DE77E}" presName="textRect" presStyleLbl="revTx" presStyleIdx="0" presStyleCnt="3">
        <dgm:presLayoutVars>
          <dgm:chMax val="1"/>
          <dgm:chPref val="1"/>
        </dgm:presLayoutVars>
      </dgm:prSet>
      <dgm:spPr/>
    </dgm:pt>
    <dgm:pt modelId="{F8DD7775-E766-4D63-B1B6-B85722B2D174}" type="pres">
      <dgm:prSet presAssocID="{F688DD45-CFEC-4F17-8257-0A8216BD7618}" presName="sibTrans" presStyleCnt="0"/>
      <dgm:spPr/>
    </dgm:pt>
    <dgm:pt modelId="{66F33188-6482-47E9-9BA7-D9BB186841B7}" type="pres">
      <dgm:prSet presAssocID="{B322CBD0-1AF8-4E42-9861-16F93740F181}" presName="compNode" presStyleCnt="0"/>
      <dgm:spPr/>
    </dgm:pt>
    <dgm:pt modelId="{FACFCE00-1F4E-4400-9423-20827B3840D3}" type="pres">
      <dgm:prSet presAssocID="{B322CBD0-1AF8-4E42-9861-16F93740F181}" presName="iconBgRect" presStyleLbl="bgShp" presStyleIdx="1" presStyleCnt="3"/>
      <dgm:spPr/>
    </dgm:pt>
    <dgm:pt modelId="{8C3E9F7A-33C1-4C6A-A647-85CE85EF55F7}" type="pres">
      <dgm:prSet presAssocID="{B322CBD0-1AF8-4E42-9861-16F93740F18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2AAA02F7-0F56-439E-B864-4DA07BABBD65}" type="pres">
      <dgm:prSet presAssocID="{B322CBD0-1AF8-4E42-9861-16F93740F181}" presName="spaceRect" presStyleCnt="0"/>
      <dgm:spPr/>
    </dgm:pt>
    <dgm:pt modelId="{333A4704-0069-427C-ACC3-0C6B90EDE3D2}" type="pres">
      <dgm:prSet presAssocID="{B322CBD0-1AF8-4E42-9861-16F93740F181}" presName="textRect" presStyleLbl="revTx" presStyleIdx="1" presStyleCnt="3">
        <dgm:presLayoutVars>
          <dgm:chMax val="1"/>
          <dgm:chPref val="1"/>
        </dgm:presLayoutVars>
      </dgm:prSet>
      <dgm:spPr/>
    </dgm:pt>
    <dgm:pt modelId="{53548404-270A-4488-8C03-BDA42F3A3E5F}" type="pres">
      <dgm:prSet presAssocID="{640ADB11-8FB5-4B81-88CD-410735E137B8}" presName="sibTrans" presStyleCnt="0"/>
      <dgm:spPr/>
    </dgm:pt>
    <dgm:pt modelId="{491C13D9-CF7B-4AD1-9DC8-B9F6F40CF825}" type="pres">
      <dgm:prSet presAssocID="{79B1F724-B80D-4548-8531-090D9DB42FC0}" presName="compNode" presStyleCnt="0"/>
      <dgm:spPr/>
    </dgm:pt>
    <dgm:pt modelId="{85C03CE8-BEA7-4931-A3AC-37535D689BB7}" type="pres">
      <dgm:prSet presAssocID="{79B1F724-B80D-4548-8531-090D9DB42FC0}" presName="iconBgRect" presStyleLbl="bgShp" presStyleIdx="2" presStyleCnt="3"/>
      <dgm:spPr/>
    </dgm:pt>
    <dgm:pt modelId="{A399BDC4-AAC0-49A9-9CCA-6871D1813DA1}" type="pres">
      <dgm:prSet presAssocID="{79B1F724-B80D-4548-8531-090D9DB42F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C40A02BE-4A4E-4FFD-9CDF-CE47DF2C96AF}" type="pres">
      <dgm:prSet presAssocID="{79B1F724-B80D-4548-8531-090D9DB42FC0}" presName="spaceRect" presStyleCnt="0"/>
      <dgm:spPr/>
    </dgm:pt>
    <dgm:pt modelId="{35FE59E4-8748-4B36-BBBC-3A321558183B}" type="pres">
      <dgm:prSet presAssocID="{79B1F724-B80D-4548-8531-090D9DB42FC0}" presName="textRect" presStyleLbl="revTx" presStyleIdx="2" presStyleCnt="3">
        <dgm:presLayoutVars>
          <dgm:chMax val="1"/>
          <dgm:chPref val="1"/>
        </dgm:presLayoutVars>
      </dgm:prSet>
      <dgm:spPr/>
    </dgm:pt>
  </dgm:ptLst>
  <dgm:cxnLst>
    <dgm:cxn modelId="{3F427109-3A80-4536-9438-440C7C64B73A}" type="presOf" srcId="{4877B194-9793-4D90-A9FC-D6CE6684D72D}" destId="{36DE7F7B-2C15-4742-AF71-546F95562202}" srcOrd="0" destOrd="0" presId="urn:microsoft.com/office/officeart/2018/5/layout/IconCircleLabelList"/>
    <dgm:cxn modelId="{919F090C-869F-43B8-A81F-0A5781216B00}" srcId="{4877B194-9793-4D90-A9FC-D6CE6684D72D}" destId="{B322CBD0-1AF8-4E42-9861-16F93740F181}" srcOrd="1" destOrd="0" parTransId="{209C8374-0D30-46AB-A534-4825DB9B8DB8}" sibTransId="{640ADB11-8FB5-4B81-88CD-410735E137B8}"/>
    <dgm:cxn modelId="{F6AD2B62-6807-41B9-9C8F-E08E5E6D86C9}" srcId="{4877B194-9793-4D90-A9FC-D6CE6684D72D}" destId="{916BA62F-A0A5-40EB-83B4-E0E9F51DE77E}" srcOrd="0" destOrd="0" parTransId="{C3EC124B-B94F-42D2-86A3-F7D75E2F3A03}" sibTransId="{F688DD45-CFEC-4F17-8257-0A8216BD7618}"/>
    <dgm:cxn modelId="{E4B276D4-0746-4021-9246-D40DE3427BAB}" type="presOf" srcId="{B322CBD0-1AF8-4E42-9861-16F93740F181}" destId="{333A4704-0069-427C-ACC3-0C6B90EDE3D2}" srcOrd="0" destOrd="0" presId="urn:microsoft.com/office/officeart/2018/5/layout/IconCircleLabelList"/>
    <dgm:cxn modelId="{EE8E93D4-915E-468D-85B5-9AA9698C45CC}" type="presOf" srcId="{916BA62F-A0A5-40EB-83B4-E0E9F51DE77E}" destId="{C38FA090-3285-4CE5-85B8-423D38E6713A}" srcOrd="0" destOrd="0" presId="urn:microsoft.com/office/officeart/2018/5/layout/IconCircleLabelList"/>
    <dgm:cxn modelId="{D3B169DD-1B8C-4C4B-BD48-1D89D5EB86CD}" srcId="{4877B194-9793-4D90-A9FC-D6CE6684D72D}" destId="{79B1F724-B80D-4548-8531-090D9DB42FC0}" srcOrd="2" destOrd="0" parTransId="{FA5B949E-72AF-4C98-B998-3B2B73096718}" sibTransId="{88492527-9735-4209-8D9D-29F4DE4FC3F4}"/>
    <dgm:cxn modelId="{484FCBE9-F1EC-47D4-A22A-F2C717BE7F14}" type="presOf" srcId="{79B1F724-B80D-4548-8531-090D9DB42FC0}" destId="{35FE59E4-8748-4B36-BBBC-3A321558183B}" srcOrd="0" destOrd="0" presId="urn:microsoft.com/office/officeart/2018/5/layout/IconCircleLabelList"/>
    <dgm:cxn modelId="{12989541-C723-4964-83B8-802C6CF9BDBF}" type="presParOf" srcId="{36DE7F7B-2C15-4742-AF71-546F95562202}" destId="{B9E121BA-4AE2-47B9-8189-CBDDA202EB06}" srcOrd="0" destOrd="0" presId="urn:microsoft.com/office/officeart/2018/5/layout/IconCircleLabelList"/>
    <dgm:cxn modelId="{3C776491-D237-4AF7-9B6D-60E084867888}" type="presParOf" srcId="{B9E121BA-4AE2-47B9-8189-CBDDA202EB06}" destId="{1F963CE1-1376-4F79-8408-69CDCFA5683F}" srcOrd="0" destOrd="0" presId="urn:microsoft.com/office/officeart/2018/5/layout/IconCircleLabelList"/>
    <dgm:cxn modelId="{13258F7B-2041-4952-8385-40C1E621F9E1}" type="presParOf" srcId="{B9E121BA-4AE2-47B9-8189-CBDDA202EB06}" destId="{20205885-5712-422C-9342-FD6B1199A113}" srcOrd="1" destOrd="0" presId="urn:microsoft.com/office/officeart/2018/5/layout/IconCircleLabelList"/>
    <dgm:cxn modelId="{8521CDFB-0877-4072-9E3C-32AAC03724D8}" type="presParOf" srcId="{B9E121BA-4AE2-47B9-8189-CBDDA202EB06}" destId="{4333C589-0FBB-4643-B98A-24336D030D7D}" srcOrd="2" destOrd="0" presId="urn:microsoft.com/office/officeart/2018/5/layout/IconCircleLabelList"/>
    <dgm:cxn modelId="{38F80074-1DA0-4AE4-BECE-F18B3B8C83E6}" type="presParOf" srcId="{B9E121BA-4AE2-47B9-8189-CBDDA202EB06}" destId="{C38FA090-3285-4CE5-85B8-423D38E6713A}" srcOrd="3" destOrd="0" presId="urn:microsoft.com/office/officeart/2018/5/layout/IconCircleLabelList"/>
    <dgm:cxn modelId="{8450A2BC-BF42-4F10-A8D7-566CBC141961}" type="presParOf" srcId="{36DE7F7B-2C15-4742-AF71-546F95562202}" destId="{F8DD7775-E766-4D63-B1B6-B85722B2D174}" srcOrd="1" destOrd="0" presId="urn:microsoft.com/office/officeart/2018/5/layout/IconCircleLabelList"/>
    <dgm:cxn modelId="{3EB80552-1144-42CA-995D-37F17862C3D7}" type="presParOf" srcId="{36DE7F7B-2C15-4742-AF71-546F95562202}" destId="{66F33188-6482-47E9-9BA7-D9BB186841B7}" srcOrd="2" destOrd="0" presId="urn:microsoft.com/office/officeart/2018/5/layout/IconCircleLabelList"/>
    <dgm:cxn modelId="{B18C1881-6195-43DC-8087-3492CC21F0F6}" type="presParOf" srcId="{66F33188-6482-47E9-9BA7-D9BB186841B7}" destId="{FACFCE00-1F4E-4400-9423-20827B3840D3}" srcOrd="0" destOrd="0" presId="urn:microsoft.com/office/officeart/2018/5/layout/IconCircleLabelList"/>
    <dgm:cxn modelId="{F6F5F8D3-0B19-4736-8768-9620CA694929}" type="presParOf" srcId="{66F33188-6482-47E9-9BA7-D9BB186841B7}" destId="{8C3E9F7A-33C1-4C6A-A647-85CE85EF55F7}" srcOrd="1" destOrd="0" presId="urn:microsoft.com/office/officeart/2018/5/layout/IconCircleLabelList"/>
    <dgm:cxn modelId="{0D96060E-4192-4D24-A2A5-6A9783F80B36}" type="presParOf" srcId="{66F33188-6482-47E9-9BA7-D9BB186841B7}" destId="{2AAA02F7-0F56-439E-B864-4DA07BABBD65}" srcOrd="2" destOrd="0" presId="urn:microsoft.com/office/officeart/2018/5/layout/IconCircleLabelList"/>
    <dgm:cxn modelId="{811CA742-307C-455C-9538-8284157A3532}" type="presParOf" srcId="{66F33188-6482-47E9-9BA7-D9BB186841B7}" destId="{333A4704-0069-427C-ACC3-0C6B90EDE3D2}" srcOrd="3" destOrd="0" presId="urn:microsoft.com/office/officeart/2018/5/layout/IconCircleLabelList"/>
    <dgm:cxn modelId="{CE57E5D2-224C-4F5A-A4F1-E061CC4BCDCB}" type="presParOf" srcId="{36DE7F7B-2C15-4742-AF71-546F95562202}" destId="{53548404-270A-4488-8C03-BDA42F3A3E5F}" srcOrd="3" destOrd="0" presId="urn:microsoft.com/office/officeart/2018/5/layout/IconCircleLabelList"/>
    <dgm:cxn modelId="{9F7BC766-2479-4E43-9BE4-9F17AFF84394}" type="presParOf" srcId="{36DE7F7B-2C15-4742-AF71-546F95562202}" destId="{491C13D9-CF7B-4AD1-9DC8-B9F6F40CF825}" srcOrd="4" destOrd="0" presId="urn:microsoft.com/office/officeart/2018/5/layout/IconCircleLabelList"/>
    <dgm:cxn modelId="{EA5E6771-CDF2-4C32-9A2D-D1FB21BD20EF}" type="presParOf" srcId="{491C13D9-CF7B-4AD1-9DC8-B9F6F40CF825}" destId="{85C03CE8-BEA7-4931-A3AC-37535D689BB7}" srcOrd="0" destOrd="0" presId="urn:microsoft.com/office/officeart/2018/5/layout/IconCircleLabelList"/>
    <dgm:cxn modelId="{68D755E4-DCE5-479A-9773-7138A6DE952F}" type="presParOf" srcId="{491C13D9-CF7B-4AD1-9DC8-B9F6F40CF825}" destId="{A399BDC4-AAC0-49A9-9CCA-6871D1813DA1}" srcOrd="1" destOrd="0" presId="urn:microsoft.com/office/officeart/2018/5/layout/IconCircleLabelList"/>
    <dgm:cxn modelId="{552E56EE-E281-4F78-9164-E28498D9DF18}" type="presParOf" srcId="{491C13D9-CF7B-4AD1-9DC8-B9F6F40CF825}" destId="{C40A02BE-4A4E-4FFD-9CDF-CE47DF2C96AF}" srcOrd="2" destOrd="0" presId="urn:microsoft.com/office/officeart/2018/5/layout/IconCircleLabelList"/>
    <dgm:cxn modelId="{A610CC13-87BA-4323-A395-7E22A5B388D8}" type="presParOf" srcId="{491C13D9-CF7B-4AD1-9DC8-B9F6F40CF825}" destId="{35FE59E4-8748-4B36-BBBC-3A321558183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D669ED-590B-4879-9357-666F33A253B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E7010A0-CDA0-4C67-87FE-AD71211C7303}">
      <dgm:prSet/>
      <dgm:spPr/>
      <dgm:t>
        <a:bodyPr/>
        <a:lstStyle/>
        <a:p>
          <a:pPr>
            <a:lnSpc>
              <a:spcPct val="100000"/>
            </a:lnSpc>
          </a:pPr>
          <a:r>
            <a:rPr lang="en-US" dirty="0"/>
            <a:t>Improves Patient Care – Advocates for needs and ensures quality interventions.</a:t>
          </a:r>
        </a:p>
      </dgm:t>
    </dgm:pt>
    <dgm:pt modelId="{3D0EBD69-C72F-4B44-9F6E-9A4FA472F649}" type="parTrans" cxnId="{ABFEF3AC-297A-4003-BFB7-ADF88E7C124D}">
      <dgm:prSet/>
      <dgm:spPr/>
      <dgm:t>
        <a:bodyPr/>
        <a:lstStyle/>
        <a:p>
          <a:endParaRPr lang="en-US"/>
        </a:p>
      </dgm:t>
    </dgm:pt>
    <dgm:pt modelId="{5F5BEDC2-6F44-496A-A657-BC6B1FE153A8}" type="sibTrans" cxnId="{ABFEF3AC-297A-4003-BFB7-ADF88E7C124D}">
      <dgm:prSet/>
      <dgm:spPr/>
      <dgm:t>
        <a:bodyPr/>
        <a:lstStyle/>
        <a:p>
          <a:pPr>
            <a:lnSpc>
              <a:spcPct val="100000"/>
            </a:lnSpc>
          </a:pPr>
          <a:endParaRPr lang="en-US"/>
        </a:p>
      </dgm:t>
    </dgm:pt>
    <dgm:pt modelId="{A8FAF05B-5E7C-4993-AE35-3F03AE9AF444}">
      <dgm:prSet/>
      <dgm:spPr/>
      <dgm:t>
        <a:bodyPr/>
        <a:lstStyle/>
        <a:p>
          <a:pPr>
            <a:lnSpc>
              <a:spcPct val="100000"/>
            </a:lnSpc>
          </a:pPr>
          <a:r>
            <a:rPr lang="en-US"/>
            <a:t>Strengthens Team Collaboration – Promotes clear communication and coordination.</a:t>
          </a:r>
        </a:p>
      </dgm:t>
    </dgm:pt>
    <dgm:pt modelId="{2A565657-5334-4085-A027-2A341800B20E}" type="parTrans" cxnId="{5500A9D0-F459-46D2-BEFC-0B07C9260254}">
      <dgm:prSet/>
      <dgm:spPr/>
      <dgm:t>
        <a:bodyPr/>
        <a:lstStyle/>
        <a:p>
          <a:endParaRPr lang="en-US"/>
        </a:p>
      </dgm:t>
    </dgm:pt>
    <dgm:pt modelId="{B10A0550-ADB0-4B8B-87B3-A90D6E983281}" type="sibTrans" cxnId="{5500A9D0-F459-46D2-BEFC-0B07C9260254}">
      <dgm:prSet/>
      <dgm:spPr/>
      <dgm:t>
        <a:bodyPr/>
        <a:lstStyle/>
        <a:p>
          <a:pPr>
            <a:lnSpc>
              <a:spcPct val="100000"/>
            </a:lnSpc>
          </a:pPr>
          <a:endParaRPr lang="en-US"/>
        </a:p>
      </dgm:t>
    </dgm:pt>
    <dgm:pt modelId="{6DA0AA7F-9A6D-4780-AB62-2C46072CDEF7}">
      <dgm:prSet/>
      <dgm:spPr/>
      <dgm:t>
        <a:bodyPr/>
        <a:lstStyle/>
        <a:p>
          <a:pPr>
            <a:lnSpc>
              <a:spcPct val="100000"/>
            </a:lnSpc>
          </a:pPr>
          <a:r>
            <a:rPr lang="en-US"/>
            <a:t>Encourages Professional Growth – Builds confidence and supports career progression.</a:t>
          </a:r>
        </a:p>
      </dgm:t>
    </dgm:pt>
    <dgm:pt modelId="{74BA9B5D-6C40-44EF-BB0B-7C8574E77615}" type="parTrans" cxnId="{6232A32D-22C7-4B9D-ADB9-17BB5A083348}">
      <dgm:prSet/>
      <dgm:spPr/>
      <dgm:t>
        <a:bodyPr/>
        <a:lstStyle/>
        <a:p>
          <a:endParaRPr lang="en-US"/>
        </a:p>
      </dgm:t>
    </dgm:pt>
    <dgm:pt modelId="{EE6005B1-5E3E-46DD-9FAB-E9ED27552443}" type="sibTrans" cxnId="{6232A32D-22C7-4B9D-ADB9-17BB5A083348}">
      <dgm:prSet/>
      <dgm:spPr/>
      <dgm:t>
        <a:bodyPr/>
        <a:lstStyle/>
        <a:p>
          <a:pPr>
            <a:lnSpc>
              <a:spcPct val="100000"/>
            </a:lnSpc>
          </a:pPr>
          <a:endParaRPr lang="en-US"/>
        </a:p>
      </dgm:t>
    </dgm:pt>
    <dgm:pt modelId="{700BC204-C07F-434B-9BB7-06262C180FD4}">
      <dgm:prSet/>
      <dgm:spPr/>
      <dgm:t>
        <a:bodyPr/>
        <a:lstStyle/>
        <a:p>
          <a:pPr>
            <a:lnSpc>
              <a:spcPct val="100000"/>
            </a:lnSpc>
          </a:pPr>
          <a:r>
            <a:rPr lang="en-US"/>
            <a:t>Enhances Service Efficiency – Prioritizes tasks and manages resources effectively.</a:t>
          </a:r>
        </a:p>
      </dgm:t>
    </dgm:pt>
    <dgm:pt modelId="{88AADEC9-78D1-41C6-83DB-748A196D693E}" type="parTrans" cxnId="{9880181B-2DE0-4827-AD85-01BBD9E08023}">
      <dgm:prSet/>
      <dgm:spPr/>
      <dgm:t>
        <a:bodyPr/>
        <a:lstStyle/>
        <a:p>
          <a:endParaRPr lang="en-US"/>
        </a:p>
      </dgm:t>
    </dgm:pt>
    <dgm:pt modelId="{7A6AC61F-CADA-4D97-A9BD-FECDD95658C9}" type="sibTrans" cxnId="{9880181B-2DE0-4827-AD85-01BBD9E08023}">
      <dgm:prSet/>
      <dgm:spPr/>
      <dgm:t>
        <a:bodyPr/>
        <a:lstStyle/>
        <a:p>
          <a:pPr>
            <a:lnSpc>
              <a:spcPct val="100000"/>
            </a:lnSpc>
          </a:pPr>
          <a:endParaRPr lang="en-US"/>
        </a:p>
      </dgm:t>
    </dgm:pt>
    <dgm:pt modelId="{230DEB19-31B9-4386-AD4E-4F2FD9A6BF50}">
      <dgm:prSet/>
      <dgm:spPr/>
      <dgm:t>
        <a:bodyPr/>
        <a:lstStyle/>
        <a:p>
          <a:pPr>
            <a:lnSpc>
              <a:spcPct val="100000"/>
            </a:lnSpc>
          </a:pPr>
          <a:r>
            <a:rPr lang="en-US"/>
            <a:t>Builds Trust and Reliability – Fosters confidence among patients and colleagues.</a:t>
          </a:r>
        </a:p>
      </dgm:t>
    </dgm:pt>
    <dgm:pt modelId="{2DD1D1EB-31EB-46A4-85DD-C7D605455A30}" type="parTrans" cxnId="{3CAF7F1E-3149-4C02-A77E-8F79287CBA67}">
      <dgm:prSet/>
      <dgm:spPr/>
      <dgm:t>
        <a:bodyPr/>
        <a:lstStyle/>
        <a:p>
          <a:endParaRPr lang="en-US"/>
        </a:p>
      </dgm:t>
    </dgm:pt>
    <dgm:pt modelId="{084D552D-7993-4DCB-A651-D9BB535D223B}" type="sibTrans" cxnId="{3CAF7F1E-3149-4C02-A77E-8F79287CBA67}">
      <dgm:prSet/>
      <dgm:spPr/>
      <dgm:t>
        <a:bodyPr/>
        <a:lstStyle/>
        <a:p>
          <a:endParaRPr lang="en-US"/>
        </a:p>
      </dgm:t>
    </dgm:pt>
    <dgm:pt modelId="{AC9262B8-1594-4C06-83E4-0ECB684983CF}" type="pres">
      <dgm:prSet presAssocID="{39D669ED-590B-4879-9357-666F33A253BF}" presName="root" presStyleCnt="0">
        <dgm:presLayoutVars>
          <dgm:dir/>
          <dgm:resizeHandles val="exact"/>
        </dgm:presLayoutVars>
      </dgm:prSet>
      <dgm:spPr/>
    </dgm:pt>
    <dgm:pt modelId="{9481090A-1795-41A5-8CEA-713F118E2739}" type="pres">
      <dgm:prSet presAssocID="{39D669ED-590B-4879-9357-666F33A253BF}" presName="container" presStyleCnt="0">
        <dgm:presLayoutVars>
          <dgm:dir/>
          <dgm:resizeHandles val="exact"/>
        </dgm:presLayoutVars>
      </dgm:prSet>
      <dgm:spPr/>
    </dgm:pt>
    <dgm:pt modelId="{40733168-7802-41B4-8038-13DF5389806C}" type="pres">
      <dgm:prSet presAssocID="{6E7010A0-CDA0-4C67-87FE-AD71211C7303}" presName="compNode" presStyleCnt="0"/>
      <dgm:spPr/>
    </dgm:pt>
    <dgm:pt modelId="{5D150DE5-419D-43B1-B67F-CFAF903E73E6}" type="pres">
      <dgm:prSet presAssocID="{6E7010A0-CDA0-4C67-87FE-AD71211C7303}" presName="iconBgRect" presStyleLbl="bgShp" presStyleIdx="0" presStyleCnt="5"/>
      <dgm:spPr/>
    </dgm:pt>
    <dgm:pt modelId="{B95ECE19-FD93-4DDD-A169-1F76D069BC46}" type="pres">
      <dgm:prSet presAssocID="{6E7010A0-CDA0-4C67-87FE-AD71211C730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31FB9812-D195-45B2-911C-4DC8BC1A1BA1}" type="pres">
      <dgm:prSet presAssocID="{6E7010A0-CDA0-4C67-87FE-AD71211C7303}" presName="spaceRect" presStyleCnt="0"/>
      <dgm:spPr/>
    </dgm:pt>
    <dgm:pt modelId="{9F3174A4-B24E-41D7-9C5E-11D290F6D252}" type="pres">
      <dgm:prSet presAssocID="{6E7010A0-CDA0-4C67-87FE-AD71211C7303}" presName="textRect" presStyleLbl="revTx" presStyleIdx="0" presStyleCnt="5" custScaleX="110710" custScaleY="125960">
        <dgm:presLayoutVars>
          <dgm:chMax val="1"/>
          <dgm:chPref val="1"/>
        </dgm:presLayoutVars>
      </dgm:prSet>
      <dgm:spPr/>
    </dgm:pt>
    <dgm:pt modelId="{9F76F3F5-79D0-4F74-9391-79CB2D7CF7ED}" type="pres">
      <dgm:prSet presAssocID="{5F5BEDC2-6F44-496A-A657-BC6B1FE153A8}" presName="sibTrans" presStyleLbl="sibTrans2D1" presStyleIdx="0" presStyleCnt="0"/>
      <dgm:spPr/>
    </dgm:pt>
    <dgm:pt modelId="{B0615010-FF8B-4EA0-8779-96D7B1348D26}" type="pres">
      <dgm:prSet presAssocID="{A8FAF05B-5E7C-4993-AE35-3F03AE9AF444}" presName="compNode" presStyleCnt="0"/>
      <dgm:spPr/>
    </dgm:pt>
    <dgm:pt modelId="{3CDFC404-FE4A-4AAD-BB98-BD7B60EB2FA2}" type="pres">
      <dgm:prSet presAssocID="{A8FAF05B-5E7C-4993-AE35-3F03AE9AF444}" presName="iconBgRect" presStyleLbl="bgShp" presStyleIdx="1" presStyleCnt="5"/>
      <dgm:spPr/>
    </dgm:pt>
    <dgm:pt modelId="{91D25D84-DD46-4CB4-A891-0D0400944F89}" type="pres">
      <dgm:prSet presAssocID="{A8FAF05B-5E7C-4993-AE35-3F03AE9AF44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9CEB4AB7-CA2D-4777-B733-F7BFC25203D7}" type="pres">
      <dgm:prSet presAssocID="{A8FAF05B-5E7C-4993-AE35-3F03AE9AF444}" presName="spaceRect" presStyleCnt="0"/>
      <dgm:spPr/>
    </dgm:pt>
    <dgm:pt modelId="{D5A70007-D398-48B6-88AC-A5C3EF00C146}" type="pres">
      <dgm:prSet presAssocID="{A8FAF05B-5E7C-4993-AE35-3F03AE9AF444}" presName="textRect" presStyleLbl="revTx" presStyleIdx="1" presStyleCnt="5">
        <dgm:presLayoutVars>
          <dgm:chMax val="1"/>
          <dgm:chPref val="1"/>
        </dgm:presLayoutVars>
      </dgm:prSet>
      <dgm:spPr/>
    </dgm:pt>
    <dgm:pt modelId="{32080146-F24E-4F85-93C6-2B5E1BABEC93}" type="pres">
      <dgm:prSet presAssocID="{B10A0550-ADB0-4B8B-87B3-A90D6E983281}" presName="sibTrans" presStyleLbl="sibTrans2D1" presStyleIdx="0" presStyleCnt="0"/>
      <dgm:spPr/>
    </dgm:pt>
    <dgm:pt modelId="{82AB7DC3-5992-4AD1-B0E5-F1D161853E65}" type="pres">
      <dgm:prSet presAssocID="{6DA0AA7F-9A6D-4780-AB62-2C46072CDEF7}" presName="compNode" presStyleCnt="0"/>
      <dgm:spPr/>
    </dgm:pt>
    <dgm:pt modelId="{1AA8FA22-8DC7-4960-A0A8-D517F24B0CA7}" type="pres">
      <dgm:prSet presAssocID="{6DA0AA7F-9A6D-4780-AB62-2C46072CDEF7}" presName="iconBgRect" presStyleLbl="bgShp" presStyleIdx="2" presStyleCnt="5"/>
      <dgm:spPr/>
    </dgm:pt>
    <dgm:pt modelId="{B22534ED-2B8C-4278-BADF-48ED0FAE4996}" type="pres">
      <dgm:prSet presAssocID="{6DA0AA7F-9A6D-4780-AB62-2C46072CDEF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2CF5377C-943E-4A46-99A9-2F610A5D2534}" type="pres">
      <dgm:prSet presAssocID="{6DA0AA7F-9A6D-4780-AB62-2C46072CDEF7}" presName="spaceRect" presStyleCnt="0"/>
      <dgm:spPr/>
    </dgm:pt>
    <dgm:pt modelId="{B3499323-D071-4906-96FE-28AF65425B2C}" type="pres">
      <dgm:prSet presAssocID="{6DA0AA7F-9A6D-4780-AB62-2C46072CDEF7}" presName="textRect" presStyleLbl="revTx" presStyleIdx="2" presStyleCnt="5">
        <dgm:presLayoutVars>
          <dgm:chMax val="1"/>
          <dgm:chPref val="1"/>
        </dgm:presLayoutVars>
      </dgm:prSet>
      <dgm:spPr/>
    </dgm:pt>
    <dgm:pt modelId="{AE061A66-FED2-4343-8E67-13AE04227F2C}" type="pres">
      <dgm:prSet presAssocID="{EE6005B1-5E3E-46DD-9FAB-E9ED27552443}" presName="sibTrans" presStyleLbl="sibTrans2D1" presStyleIdx="0" presStyleCnt="0"/>
      <dgm:spPr/>
    </dgm:pt>
    <dgm:pt modelId="{EEBA1398-CE7A-4517-84A6-D5F37D3BBD51}" type="pres">
      <dgm:prSet presAssocID="{700BC204-C07F-434B-9BB7-06262C180FD4}" presName="compNode" presStyleCnt="0"/>
      <dgm:spPr/>
    </dgm:pt>
    <dgm:pt modelId="{F7CFD6D7-3E51-439A-9ED3-14FA219FA9DC}" type="pres">
      <dgm:prSet presAssocID="{700BC204-C07F-434B-9BB7-06262C180FD4}" presName="iconBgRect" presStyleLbl="bgShp" presStyleIdx="3" presStyleCnt="5"/>
      <dgm:spPr/>
    </dgm:pt>
    <dgm:pt modelId="{A77A9593-B7BE-4D31-BCD5-5AD9A7BBFA27}" type="pres">
      <dgm:prSet presAssocID="{700BC204-C07F-434B-9BB7-06262C180F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ears"/>
        </a:ext>
      </dgm:extLst>
    </dgm:pt>
    <dgm:pt modelId="{9A0589D9-CEA1-478C-BED4-59958B136C88}" type="pres">
      <dgm:prSet presAssocID="{700BC204-C07F-434B-9BB7-06262C180FD4}" presName="spaceRect" presStyleCnt="0"/>
      <dgm:spPr/>
    </dgm:pt>
    <dgm:pt modelId="{3E686A71-557D-4F53-8D70-68F8B3841618}" type="pres">
      <dgm:prSet presAssocID="{700BC204-C07F-434B-9BB7-06262C180FD4}" presName="textRect" presStyleLbl="revTx" presStyleIdx="3" presStyleCnt="5">
        <dgm:presLayoutVars>
          <dgm:chMax val="1"/>
          <dgm:chPref val="1"/>
        </dgm:presLayoutVars>
      </dgm:prSet>
      <dgm:spPr/>
    </dgm:pt>
    <dgm:pt modelId="{C886F4CE-B1A9-403E-90D8-EF6149AAB2DA}" type="pres">
      <dgm:prSet presAssocID="{7A6AC61F-CADA-4D97-A9BD-FECDD95658C9}" presName="sibTrans" presStyleLbl="sibTrans2D1" presStyleIdx="0" presStyleCnt="0"/>
      <dgm:spPr/>
    </dgm:pt>
    <dgm:pt modelId="{3A33AEB8-9EE7-463F-9596-5E2EF009DCA3}" type="pres">
      <dgm:prSet presAssocID="{230DEB19-31B9-4386-AD4E-4F2FD9A6BF50}" presName="compNode" presStyleCnt="0"/>
      <dgm:spPr/>
    </dgm:pt>
    <dgm:pt modelId="{430D812B-771D-4C71-A578-420924FEF6AB}" type="pres">
      <dgm:prSet presAssocID="{230DEB19-31B9-4386-AD4E-4F2FD9A6BF50}" presName="iconBgRect" presStyleLbl="bgShp" presStyleIdx="4" presStyleCnt="5"/>
      <dgm:spPr/>
    </dgm:pt>
    <dgm:pt modelId="{536C3C6F-2A25-4395-9606-9296F6466A91}" type="pres">
      <dgm:prSet presAssocID="{230DEB19-31B9-4386-AD4E-4F2FD9A6BF5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342F78C2-8364-45EE-9F25-3CBFBB99E3F4}" type="pres">
      <dgm:prSet presAssocID="{230DEB19-31B9-4386-AD4E-4F2FD9A6BF50}" presName="spaceRect" presStyleCnt="0"/>
      <dgm:spPr/>
    </dgm:pt>
    <dgm:pt modelId="{91C7F53A-FA6E-4556-8449-3EA7B65B348A}" type="pres">
      <dgm:prSet presAssocID="{230DEB19-31B9-4386-AD4E-4F2FD9A6BF50}" presName="textRect" presStyleLbl="revTx" presStyleIdx="4" presStyleCnt="5">
        <dgm:presLayoutVars>
          <dgm:chMax val="1"/>
          <dgm:chPref val="1"/>
        </dgm:presLayoutVars>
      </dgm:prSet>
      <dgm:spPr/>
    </dgm:pt>
  </dgm:ptLst>
  <dgm:cxnLst>
    <dgm:cxn modelId="{1D9FE316-FC4D-41E5-9B86-5BADED56E3FB}" type="presOf" srcId="{39D669ED-590B-4879-9357-666F33A253BF}" destId="{AC9262B8-1594-4C06-83E4-0ECB684983CF}" srcOrd="0" destOrd="0" presId="urn:microsoft.com/office/officeart/2018/2/layout/IconCircleList"/>
    <dgm:cxn modelId="{9880181B-2DE0-4827-AD85-01BBD9E08023}" srcId="{39D669ED-590B-4879-9357-666F33A253BF}" destId="{700BC204-C07F-434B-9BB7-06262C180FD4}" srcOrd="3" destOrd="0" parTransId="{88AADEC9-78D1-41C6-83DB-748A196D693E}" sibTransId="{7A6AC61F-CADA-4D97-A9BD-FECDD95658C9}"/>
    <dgm:cxn modelId="{3CAF7F1E-3149-4C02-A77E-8F79287CBA67}" srcId="{39D669ED-590B-4879-9357-666F33A253BF}" destId="{230DEB19-31B9-4386-AD4E-4F2FD9A6BF50}" srcOrd="4" destOrd="0" parTransId="{2DD1D1EB-31EB-46A4-85DD-C7D605455A30}" sibTransId="{084D552D-7993-4DCB-A651-D9BB535D223B}"/>
    <dgm:cxn modelId="{6232A32D-22C7-4B9D-ADB9-17BB5A083348}" srcId="{39D669ED-590B-4879-9357-666F33A253BF}" destId="{6DA0AA7F-9A6D-4780-AB62-2C46072CDEF7}" srcOrd="2" destOrd="0" parTransId="{74BA9B5D-6C40-44EF-BB0B-7C8574E77615}" sibTransId="{EE6005B1-5E3E-46DD-9FAB-E9ED27552443}"/>
    <dgm:cxn modelId="{B75A7563-0C41-48CB-8E7C-22206AACEF43}" type="presOf" srcId="{A8FAF05B-5E7C-4993-AE35-3F03AE9AF444}" destId="{D5A70007-D398-48B6-88AC-A5C3EF00C146}" srcOrd="0" destOrd="0" presId="urn:microsoft.com/office/officeart/2018/2/layout/IconCircleList"/>
    <dgm:cxn modelId="{113A6048-4096-464E-B7D6-510ECAD32DE2}" type="presOf" srcId="{7A6AC61F-CADA-4D97-A9BD-FECDD95658C9}" destId="{C886F4CE-B1A9-403E-90D8-EF6149AAB2DA}" srcOrd="0" destOrd="0" presId="urn:microsoft.com/office/officeart/2018/2/layout/IconCircleList"/>
    <dgm:cxn modelId="{E4CB216A-DC2A-43D1-86B9-BB354FAAEB8B}" type="presOf" srcId="{5F5BEDC2-6F44-496A-A657-BC6B1FE153A8}" destId="{9F76F3F5-79D0-4F74-9391-79CB2D7CF7ED}" srcOrd="0" destOrd="0" presId="urn:microsoft.com/office/officeart/2018/2/layout/IconCircleList"/>
    <dgm:cxn modelId="{0845296E-5E04-4FC2-B971-5B8EE9A267F3}" type="presOf" srcId="{6DA0AA7F-9A6D-4780-AB62-2C46072CDEF7}" destId="{B3499323-D071-4906-96FE-28AF65425B2C}" srcOrd="0" destOrd="0" presId="urn:microsoft.com/office/officeart/2018/2/layout/IconCircleList"/>
    <dgm:cxn modelId="{32B02F76-D605-4549-AE2A-1300AB3C03DC}" type="presOf" srcId="{EE6005B1-5E3E-46DD-9FAB-E9ED27552443}" destId="{AE061A66-FED2-4343-8E67-13AE04227F2C}" srcOrd="0" destOrd="0" presId="urn:microsoft.com/office/officeart/2018/2/layout/IconCircleList"/>
    <dgm:cxn modelId="{678B6B56-1D3A-4D00-A9BF-C97B53D4222C}" type="presOf" srcId="{B10A0550-ADB0-4B8B-87B3-A90D6E983281}" destId="{32080146-F24E-4F85-93C6-2B5E1BABEC93}" srcOrd="0" destOrd="0" presId="urn:microsoft.com/office/officeart/2018/2/layout/IconCircleList"/>
    <dgm:cxn modelId="{7D0CBE9C-EEC7-410B-B101-C7B66C12540D}" type="presOf" srcId="{700BC204-C07F-434B-9BB7-06262C180FD4}" destId="{3E686A71-557D-4F53-8D70-68F8B3841618}" srcOrd="0" destOrd="0" presId="urn:microsoft.com/office/officeart/2018/2/layout/IconCircleList"/>
    <dgm:cxn modelId="{ABFEF3AC-297A-4003-BFB7-ADF88E7C124D}" srcId="{39D669ED-590B-4879-9357-666F33A253BF}" destId="{6E7010A0-CDA0-4C67-87FE-AD71211C7303}" srcOrd="0" destOrd="0" parTransId="{3D0EBD69-C72F-4B44-9F6E-9A4FA472F649}" sibTransId="{5F5BEDC2-6F44-496A-A657-BC6B1FE153A8}"/>
    <dgm:cxn modelId="{FE60FFC4-C09D-46E4-96CB-647351A1F4C8}" type="presOf" srcId="{230DEB19-31B9-4386-AD4E-4F2FD9A6BF50}" destId="{91C7F53A-FA6E-4556-8449-3EA7B65B348A}" srcOrd="0" destOrd="0" presId="urn:microsoft.com/office/officeart/2018/2/layout/IconCircleList"/>
    <dgm:cxn modelId="{5500A9D0-F459-46D2-BEFC-0B07C9260254}" srcId="{39D669ED-590B-4879-9357-666F33A253BF}" destId="{A8FAF05B-5E7C-4993-AE35-3F03AE9AF444}" srcOrd="1" destOrd="0" parTransId="{2A565657-5334-4085-A027-2A341800B20E}" sibTransId="{B10A0550-ADB0-4B8B-87B3-A90D6E983281}"/>
    <dgm:cxn modelId="{323E03E6-73E4-4348-9964-FEBF44EE4928}" type="presOf" srcId="{6E7010A0-CDA0-4C67-87FE-AD71211C7303}" destId="{9F3174A4-B24E-41D7-9C5E-11D290F6D252}" srcOrd="0" destOrd="0" presId="urn:microsoft.com/office/officeart/2018/2/layout/IconCircleList"/>
    <dgm:cxn modelId="{16BF0E1C-FF27-412E-92D8-86508AA55859}" type="presParOf" srcId="{AC9262B8-1594-4C06-83E4-0ECB684983CF}" destId="{9481090A-1795-41A5-8CEA-713F118E2739}" srcOrd="0" destOrd="0" presId="urn:microsoft.com/office/officeart/2018/2/layout/IconCircleList"/>
    <dgm:cxn modelId="{3703C421-D4FF-4F6B-9569-20873BDCEBE9}" type="presParOf" srcId="{9481090A-1795-41A5-8CEA-713F118E2739}" destId="{40733168-7802-41B4-8038-13DF5389806C}" srcOrd="0" destOrd="0" presId="urn:microsoft.com/office/officeart/2018/2/layout/IconCircleList"/>
    <dgm:cxn modelId="{7D8CDB08-53B8-48EA-9426-C564E823B695}" type="presParOf" srcId="{40733168-7802-41B4-8038-13DF5389806C}" destId="{5D150DE5-419D-43B1-B67F-CFAF903E73E6}" srcOrd="0" destOrd="0" presId="urn:microsoft.com/office/officeart/2018/2/layout/IconCircleList"/>
    <dgm:cxn modelId="{78638071-6BE7-4B8A-A394-13261295EF76}" type="presParOf" srcId="{40733168-7802-41B4-8038-13DF5389806C}" destId="{B95ECE19-FD93-4DDD-A169-1F76D069BC46}" srcOrd="1" destOrd="0" presId="urn:microsoft.com/office/officeart/2018/2/layout/IconCircleList"/>
    <dgm:cxn modelId="{C4446630-88F8-42A3-8D45-E78F78B74C24}" type="presParOf" srcId="{40733168-7802-41B4-8038-13DF5389806C}" destId="{31FB9812-D195-45B2-911C-4DC8BC1A1BA1}" srcOrd="2" destOrd="0" presId="urn:microsoft.com/office/officeart/2018/2/layout/IconCircleList"/>
    <dgm:cxn modelId="{A0C1C0FE-9ADA-4E26-AB1E-87EF581BC76F}" type="presParOf" srcId="{40733168-7802-41B4-8038-13DF5389806C}" destId="{9F3174A4-B24E-41D7-9C5E-11D290F6D252}" srcOrd="3" destOrd="0" presId="urn:microsoft.com/office/officeart/2018/2/layout/IconCircleList"/>
    <dgm:cxn modelId="{835EAF33-8A59-4AD7-B730-A123C0345263}" type="presParOf" srcId="{9481090A-1795-41A5-8CEA-713F118E2739}" destId="{9F76F3F5-79D0-4F74-9391-79CB2D7CF7ED}" srcOrd="1" destOrd="0" presId="urn:microsoft.com/office/officeart/2018/2/layout/IconCircleList"/>
    <dgm:cxn modelId="{EAC71F1E-1E52-4047-BB40-57F83C960A1F}" type="presParOf" srcId="{9481090A-1795-41A5-8CEA-713F118E2739}" destId="{B0615010-FF8B-4EA0-8779-96D7B1348D26}" srcOrd="2" destOrd="0" presId="urn:microsoft.com/office/officeart/2018/2/layout/IconCircleList"/>
    <dgm:cxn modelId="{17C08075-6172-4178-A32F-879691E40CF3}" type="presParOf" srcId="{B0615010-FF8B-4EA0-8779-96D7B1348D26}" destId="{3CDFC404-FE4A-4AAD-BB98-BD7B60EB2FA2}" srcOrd="0" destOrd="0" presId="urn:microsoft.com/office/officeart/2018/2/layout/IconCircleList"/>
    <dgm:cxn modelId="{3A33AA86-04F3-4740-9098-A89753712228}" type="presParOf" srcId="{B0615010-FF8B-4EA0-8779-96D7B1348D26}" destId="{91D25D84-DD46-4CB4-A891-0D0400944F89}" srcOrd="1" destOrd="0" presId="urn:microsoft.com/office/officeart/2018/2/layout/IconCircleList"/>
    <dgm:cxn modelId="{BB976170-F8EF-4035-80B5-F2D7FE2F2C3B}" type="presParOf" srcId="{B0615010-FF8B-4EA0-8779-96D7B1348D26}" destId="{9CEB4AB7-CA2D-4777-B733-F7BFC25203D7}" srcOrd="2" destOrd="0" presId="urn:microsoft.com/office/officeart/2018/2/layout/IconCircleList"/>
    <dgm:cxn modelId="{25021A45-7430-4EB5-9DED-250C62725428}" type="presParOf" srcId="{B0615010-FF8B-4EA0-8779-96D7B1348D26}" destId="{D5A70007-D398-48B6-88AC-A5C3EF00C146}" srcOrd="3" destOrd="0" presId="urn:microsoft.com/office/officeart/2018/2/layout/IconCircleList"/>
    <dgm:cxn modelId="{F11FC363-0502-4366-ABD4-2141D5348836}" type="presParOf" srcId="{9481090A-1795-41A5-8CEA-713F118E2739}" destId="{32080146-F24E-4F85-93C6-2B5E1BABEC93}" srcOrd="3" destOrd="0" presId="urn:microsoft.com/office/officeart/2018/2/layout/IconCircleList"/>
    <dgm:cxn modelId="{0EC9626A-5C58-4E3F-AECE-7A734606202E}" type="presParOf" srcId="{9481090A-1795-41A5-8CEA-713F118E2739}" destId="{82AB7DC3-5992-4AD1-B0E5-F1D161853E65}" srcOrd="4" destOrd="0" presId="urn:microsoft.com/office/officeart/2018/2/layout/IconCircleList"/>
    <dgm:cxn modelId="{61EBFAA8-9290-4470-A5D2-39DFB4698C7F}" type="presParOf" srcId="{82AB7DC3-5992-4AD1-B0E5-F1D161853E65}" destId="{1AA8FA22-8DC7-4960-A0A8-D517F24B0CA7}" srcOrd="0" destOrd="0" presId="urn:microsoft.com/office/officeart/2018/2/layout/IconCircleList"/>
    <dgm:cxn modelId="{81C91216-38E0-4DD1-968B-8EEE49B171FC}" type="presParOf" srcId="{82AB7DC3-5992-4AD1-B0E5-F1D161853E65}" destId="{B22534ED-2B8C-4278-BADF-48ED0FAE4996}" srcOrd="1" destOrd="0" presId="urn:microsoft.com/office/officeart/2018/2/layout/IconCircleList"/>
    <dgm:cxn modelId="{405FD805-CA81-4FB4-BD9D-B78708019C34}" type="presParOf" srcId="{82AB7DC3-5992-4AD1-B0E5-F1D161853E65}" destId="{2CF5377C-943E-4A46-99A9-2F610A5D2534}" srcOrd="2" destOrd="0" presId="urn:microsoft.com/office/officeart/2018/2/layout/IconCircleList"/>
    <dgm:cxn modelId="{ADFD051F-F619-4588-AB3B-9A8A9B6C4E94}" type="presParOf" srcId="{82AB7DC3-5992-4AD1-B0E5-F1D161853E65}" destId="{B3499323-D071-4906-96FE-28AF65425B2C}" srcOrd="3" destOrd="0" presId="urn:microsoft.com/office/officeart/2018/2/layout/IconCircleList"/>
    <dgm:cxn modelId="{5F04FAB1-7BCD-4A93-8DEC-B4770B4EC5F1}" type="presParOf" srcId="{9481090A-1795-41A5-8CEA-713F118E2739}" destId="{AE061A66-FED2-4343-8E67-13AE04227F2C}" srcOrd="5" destOrd="0" presId="urn:microsoft.com/office/officeart/2018/2/layout/IconCircleList"/>
    <dgm:cxn modelId="{FE9AC9F3-9EB0-4359-8CC1-321F09C94B6B}" type="presParOf" srcId="{9481090A-1795-41A5-8CEA-713F118E2739}" destId="{EEBA1398-CE7A-4517-84A6-D5F37D3BBD51}" srcOrd="6" destOrd="0" presId="urn:microsoft.com/office/officeart/2018/2/layout/IconCircleList"/>
    <dgm:cxn modelId="{44DEBABA-F2BA-46BB-BFC9-BDB337A4A485}" type="presParOf" srcId="{EEBA1398-CE7A-4517-84A6-D5F37D3BBD51}" destId="{F7CFD6D7-3E51-439A-9ED3-14FA219FA9DC}" srcOrd="0" destOrd="0" presId="urn:microsoft.com/office/officeart/2018/2/layout/IconCircleList"/>
    <dgm:cxn modelId="{21885EDC-ACA4-4F03-B308-6511E74BF32D}" type="presParOf" srcId="{EEBA1398-CE7A-4517-84A6-D5F37D3BBD51}" destId="{A77A9593-B7BE-4D31-BCD5-5AD9A7BBFA27}" srcOrd="1" destOrd="0" presId="urn:microsoft.com/office/officeart/2018/2/layout/IconCircleList"/>
    <dgm:cxn modelId="{363656D0-1184-41E9-BBF2-8C1E916FBE05}" type="presParOf" srcId="{EEBA1398-CE7A-4517-84A6-D5F37D3BBD51}" destId="{9A0589D9-CEA1-478C-BED4-59958B136C88}" srcOrd="2" destOrd="0" presId="urn:microsoft.com/office/officeart/2018/2/layout/IconCircleList"/>
    <dgm:cxn modelId="{3265E7AE-2FBB-4248-869E-4BEEDDB35EB8}" type="presParOf" srcId="{EEBA1398-CE7A-4517-84A6-D5F37D3BBD51}" destId="{3E686A71-557D-4F53-8D70-68F8B3841618}" srcOrd="3" destOrd="0" presId="urn:microsoft.com/office/officeart/2018/2/layout/IconCircleList"/>
    <dgm:cxn modelId="{AB904183-E040-412E-A650-2B2A69B309D1}" type="presParOf" srcId="{9481090A-1795-41A5-8CEA-713F118E2739}" destId="{C886F4CE-B1A9-403E-90D8-EF6149AAB2DA}" srcOrd="7" destOrd="0" presId="urn:microsoft.com/office/officeart/2018/2/layout/IconCircleList"/>
    <dgm:cxn modelId="{641043F8-0AFA-4508-9112-3ABFBC818DCA}" type="presParOf" srcId="{9481090A-1795-41A5-8CEA-713F118E2739}" destId="{3A33AEB8-9EE7-463F-9596-5E2EF009DCA3}" srcOrd="8" destOrd="0" presId="urn:microsoft.com/office/officeart/2018/2/layout/IconCircleList"/>
    <dgm:cxn modelId="{C4E8F2D9-B4FC-43F1-AC2F-1D139EDEA12D}" type="presParOf" srcId="{3A33AEB8-9EE7-463F-9596-5E2EF009DCA3}" destId="{430D812B-771D-4C71-A578-420924FEF6AB}" srcOrd="0" destOrd="0" presId="urn:microsoft.com/office/officeart/2018/2/layout/IconCircleList"/>
    <dgm:cxn modelId="{AE6DF7BD-5133-4648-B49F-F0314E61A176}" type="presParOf" srcId="{3A33AEB8-9EE7-463F-9596-5E2EF009DCA3}" destId="{536C3C6F-2A25-4395-9606-9296F6466A91}" srcOrd="1" destOrd="0" presId="urn:microsoft.com/office/officeart/2018/2/layout/IconCircleList"/>
    <dgm:cxn modelId="{B77ED47A-51D8-4B7E-BDE0-784524BDA1AE}" type="presParOf" srcId="{3A33AEB8-9EE7-463F-9596-5E2EF009DCA3}" destId="{342F78C2-8364-45EE-9F25-3CBFBB99E3F4}" srcOrd="2" destOrd="0" presId="urn:microsoft.com/office/officeart/2018/2/layout/IconCircleList"/>
    <dgm:cxn modelId="{23AB62A3-B0ED-4CC4-A163-D3803CEE4021}" type="presParOf" srcId="{3A33AEB8-9EE7-463F-9596-5E2EF009DCA3}" destId="{91C7F53A-FA6E-4556-8449-3EA7B65B348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C599CA-1E9F-469F-B181-B41EFD85177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A207174-C391-4370-A378-9113BB64D5F0}">
      <dgm:prSet/>
      <dgm:spPr/>
      <dgm:t>
        <a:bodyPr/>
        <a:lstStyle/>
        <a:p>
          <a:pPr>
            <a:defRPr cap="all"/>
          </a:pPr>
          <a:r>
            <a:rPr lang="en-US"/>
            <a:t>Self-assessment to identify strengths and areas for improvement</a:t>
          </a:r>
        </a:p>
      </dgm:t>
    </dgm:pt>
    <dgm:pt modelId="{F591C77F-315E-4248-9E57-3349D0A1C232}" type="parTrans" cxnId="{3A6CA2DB-19E5-40DE-9019-3882DEF081B2}">
      <dgm:prSet/>
      <dgm:spPr/>
      <dgm:t>
        <a:bodyPr/>
        <a:lstStyle/>
        <a:p>
          <a:endParaRPr lang="en-US"/>
        </a:p>
      </dgm:t>
    </dgm:pt>
    <dgm:pt modelId="{6CECABF6-8EF5-407E-8C78-BBC42A57796D}" type="sibTrans" cxnId="{3A6CA2DB-19E5-40DE-9019-3882DEF081B2}">
      <dgm:prSet/>
      <dgm:spPr/>
      <dgm:t>
        <a:bodyPr/>
        <a:lstStyle/>
        <a:p>
          <a:endParaRPr lang="en-US"/>
        </a:p>
      </dgm:t>
    </dgm:pt>
    <dgm:pt modelId="{5318D920-34FB-4C93-BF25-F96161AD193D}">
      <dgm:prSet/>
      <dgm:spPr/>
      <dgm:t>
        <a:bodyPr/>
        <a:lstStyle/>
        <a:p>
          <a:pPr>
            <a:defRPr cap="all"/>
          </a:pPr>
          <a:r>
            <a:rPr lang="en-US"/>
            <a:t>Set SMART goals for leadership development</a:t>
          </a:r>
        </a:p>
      </dgm:t>
    </dgm:pt>
    <dgm:pt modelId="{62243055-8557-45C6-9FEA-9F127CCFF834}" type="parTrans" cxnId="{7208E0DA-3797-4F2E-927B-CE0F7CCE5E25}">
      <dgm:prSet/>
      <dgm:spPr/>
      <dgm:t>
        <a:bodyPr/>
        <a:lstStyle/>
        <a:p>
          <a:endParaRPr lang="en-US"/>
        </a:p>
      </dgm:t>
    </dgm:pt>
    <dgm:pt modelId="{61BCF34C-6E3E-4DE5-BD69-C6550C9B35CA}" type="sibTrans" cxnId="{7208E0DA-3797-4F2E-927B-CE0F7CCE5E25}">
      <dgm:prSet/>
      <dgm:spPr/>
      <dgm:t>
        <a:bodyPr/>
        <a:lstStyle/>
        <a:p>
          <a:endParaRPr lang="en-US"/>
        </a:p>
      </dgm:t>
    </dgm:pt>
    <dgm:pt modelId="{7A4DC9E8-ED54-4858-8ABA-2C6138794E5E}">
      <dgm:prSet/>
      <dgm:spPr/>
      <dgm:t>
        <a:bodyPr/>
        <a:lstStyle/>
        <a:p>
          <a:pPr>
            <a:defRPr cap="all"/>
          </a:pPr>
          <a:r>
            <a:rPr lang="en-US"/>
            <a:t>Training &amp; Education through NHS courses and workshops</a:t>
          </a:r>
        </a:p>
      </dgm:t>
    </dgm:pt>
    <dgm:pt modelId="{195A8E6A-597D-4DAB-BE2D-5BF78F1F5C50}" type="parTrans" cxnId="{79200CF0-6580-4E54-A99F-5E132964F0F6}">
      <dgm:prSet/>
      <dgm:spPr/>
      <dgm:t>
        <a:bodyPr/>
        <a:lstStyle/>
        <a:p>
          <a:endParaRPr lang="en-US"/>
        </a:p>
      </dgm:t>
    </dgm:pt>
    <dgm:pt modelId="{66142301-A61F-48EC-A5A0-7E766CD160A7}" type="sibTrans" cxnId="{79200CF0-6580-4E54-A99F-5E132964F0F6}">
      <dgm:prSet/>
      <dgm:spPr/>
      <dgm:t>
        <a:bodyPr/>
        <a:lstStyle/>
        <a:p>
          <a:endParaRPr lang="en-US"/>
        </a:p>
      </dgm:t>
    </dgm:pt>
    <dgm:pt modelId="{700409F1-2C4E-4222-A37D-99AA2D3616A0}">
      <dgm:prSet/>
      <dgm:spPr/>
      <dgm:t>
        <a:bodyPr/>
        <a:lstStyle/>
        <a:p>
          <a:pPr>
            <a:defRPr cap="all"/>
          </a:pPr>
          <a:r>
            <a:rPr lang="en-US"/>
            <a:t>Practical Application by leading small projects or sessions</a:t>
          </a:r>
        </a:p>
      </dgm:t>
    </dgm:pt>
    <dgm:pt modelId="{14F3EF42-419B-40C2-81FF-925260A02605}" type="parTrans" cxnId="{159D60AD-B9D5-4C9A-9C00-E95611366A27}">
      <dgm:prSet/>
      <dgm:spPr/>
      <dgm:t>
        <a:bodyPr/>
        <a:lstStyle/>
        <a:p>
          <a:endParaRPr lang="en-US"/>
        </a:p>
      </dgm:t>
    </dgm:pt>
    <dgm:pt modelId="{8BC0CE7C-2B69-4D46-A29A-DD2C22C951A1}" type="sibTrans" cxnId="{159D60AD-B9D5-4C9A-9C00-E95611366A27}">
      <dgm:prSet/>
      <dgm:spPr/>
      <dgm:t>
        <a:bodyPr/>
        <a:lstStyle/>
        <a:p>
          <a:endParaRPr lang="en-US"/>
        </a:p>
      </dgm:t>
    </dgm:pt>
    <dgm:pt modelId="{089EDAD7-82FE-4D3D-8432-33B68109430C}">
      <dgm:prSet/>
      <dgm:spPr/>
      <dgm:t>
        <a:bodyPr/>
        <a:lstStyle/>
        <a:p>
          <a:pPr>
            <a:defRPr cap="all"/>
          </a:pPr>
          <a:r>
            <a:rPr lang="en-US"/>
            <a:t>Mentorship &amp; Feedback from senior clinicians</a:t>
          </a:r>
        </a:p>
      </dgm:t>
    </dgm:pt>
    <dgm:pt modelId="{C4079542-1134-4831-8367-E202B0A9F5FE}" type="parTrans" cxnId="{7FC4AB8E-0E61-41C6-8BF4-44CBA83D7C0A}">
      <dgm:prSet/>
      <dgm:spPr/>
      <dgm:t>
        <a:bodyPr/>
        <a:lstStyle/>
        <a:p>
          <a:endParaRPr lang="en-US"/>
        </a:p>
      </dgm:t>
    </dgm:pt>
    <dgm:pt modelId="{E6299328-90F2-4B32-8995-F360517CA53B}" type="sibTrans" cxnId="{7FC4AB8E-0E61-41C6-8BF4-44CBA83D7C0A}">
      <dgm:prSet/>
      <dgm:spPr/>
      <dgm:t>
        <a:bodyPr/>
        <a:lstStyle/>
        <a:p>
          <a:endParaRPr lang="en-US"/>
        </a:p>
      </dgm:t>
    </dgm:pt>
    <dgm:pt modelId="{5AE79983-32D0-4762-8258-6072A9A9240F}">
      <dgm:prSet/>
      <dgm:spPr/>
      <dgm:t>
        <a:bodyPr/>
        <a:lstStyle/>
        <a:p>
          <a:pPr>
            <a:defRPr cap="all"/>
          </a:pPr>
          <a:r>
            <a:rPr lang="en-US"/>
            <a:t>Reflective Practice using a leadership journal</a:t>
          </a:r>
        </a:p>
      </dgm:t>
    </dgm:pt>
    <dgm:pt modelId="{866F8412-87C4-44AF-893B-E12E0F03039B}" type="parTrans" cxnId="{24016E69-16C9-47CB-A8ED-10AEABDC0668}">
      <dgm:prSet/>
      <dgm:spPr/>
      <dgm:t>
        <a:bodyPr/>
        <a:lstStyle/>
        <a:p>
          <a:endParaRPr lang="en-US"/>
        </a:p>
      </dgm:t>
    </dgm:pt>
    <dgm:pt modelId="{BD71BB77-63F4-4F29-B9D9-C675F81106A1}" type="sibTrans" cxnId="{24016E69-16C9-47CB-A8ED-10AEABDC0668}">
      <dgm:prSet/>
      <dgm:spPr/>
      <dgm:t>
        <a:bodyPr/>
        <a:lstStyle/>
        <a:p>
          <a:endParaRPr lang="en-US"/>
        </a:p>
      </dgm:t>
    </dgm:pt>
    <dgm:pt modelId="{ADD45952-FB66-42E6-8BD2-C09718E6A613}">
      <dgm:prSet/>
      <dgm:spPr/>
      <dgm:t>
        <a:bodyPr/>
        <a:lstStyle/>
        <a:p>
          <a:pPr>
            <a:defRPr cap="all"/>
          </a:pPr>
          <a:r>
            <a:rPr lang="en-US"/>
            <a:t>Continuous Professional Development (CPD) activities</a:t>
          </a:r>
        </a:p>
      </dgm:t>
    </dgm:pt>
    <dgm:pt modelId="{3E5C0827-BB26-44CC-8A71-3986F6E84431}" type="parTrans" cxnId="{04AC000B-9365-48F7-BFE8-67E26AB74A9B}">
      <dgm:prSet/>
      <dgm:spPr/>
      <dgm:t>
        <a:bodyPr/>
        <a:lstStyle/>
        <a:p>
          <a:endParaRPr lang="en-US"/>
        </a:p>
      </dgm:t>
    </dgm:pt>
    <dgm:pt modelId="{3D58AA3B-15A1-4AC8-8CEF-973A9192F17A}" type="sibTrans" cxnId="{04AC000B-9365-48F7-BFE8-67E26AB74A9B}">
      <dgm:prSet/>
      <dgm:spPr/>
      <dgm:t>
        <a:bodyPr/>
        <a:lstStyle/>
        <a:p>
          <a:endParaRPr lang="en-US"/>
        </a:p>
      </dgm:t>
    </dgm:pt>
    <dgm:pt modelId="{0A6451BA-1694-4B47-AA5E-B9EEFE6A1C5F}" type="pres">
      <dgm:prSet presAssocID="{5FC599CA-1E9F-469F-B181-B41EFD851776}" presName="root" presStyleCnt="0">
        <dgm:presLayoutVars>
          <dgm:dir/>
          <dgm:resizeHandles val="exact"/>
        </dgm:presLayoutVars>
      </dgm:prSet>
      <dgm:spPr/>
    </dgm:pt>
    <dgm:pt modelId="{65D0E3ED-351B-4F84-95CD-063D5D15028F}" type="pres">
      <dgm:prSet presAssocID="{1A207174-C391-4370-A378-9113BB64D5F0}" presName="compNode" presStyleCnt="0"/>
      <dgm:spPr/>
    </dgm:pt>
    <dgm:pt modelId="{249DA044-3413-4D3C-AD7B-4120EEE24EDF}" type="pres">
      <dgm:prSet presAssocID="{1A207174-C391-4370-A378-9113BB64D5F0}" presName="iconBgRect" presStyleLbl="bgShp" presStyleIdx="0" presStyleCnt="7"/>
      <dgm:spPr/>
    </dgm:pt>
    <dgm:pt modelId="{7569CDF6-7FC5-49DC-B215-1E43B770D709}" type="pres">
      <dgm:prSet presAssocID="{1A207174-C391-4370-A378-9113BB64D5F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42E1B9F-4634-4A0A-A207-4164F7FFF98F}" type="pres">
      <dgm:prSet presAssocID="{1A207174-C391-4370-A378-9113BB64D5F0}" presName="spaceRect" presStyleCnt="0"/>
      <dgm:spPr/>
    </dgm:pt>
    <dgm:pt modelId="{D3D745CF-D8FF-4539-A65E-2210AE18EE78}" type="pres">
      <dgm:prSet presAssocID="{1A207174-C391-4370-A378-9113BB64D5F0}" presName="textRect" presStyleLbl="revTx" presStyleIdx="0" presStyleCnt="7">
        <dgm:presLayoutVars>
          <dgm:chMax val="1"/>
          <dgm:chPref val="1"/>
        </dgm:presLayoutVars>
      </dgm:prSet>
      <dgm:spPr/>
    </dgm:pt>
    <dgm:pt modelId="{A2C3C6BB-034A-453E-8043-1438744DFFA5}" type="pres">
      <dgm:prSet presAssocID="{6CECABF6-8EF5-407E-8C78-BBC42A57796D}" presName="sibTrans" presStyleCnt="0"/>
      <dgm:spPr/>
    </dgm:pt>
    <dgm:pt modelId="{D9BE1D09-C383-4642-8207-292919CDD6E3}" type="pres">
      <dgm:prSet presAssocID="{5318D920-34FB-4C93-BF25-F96161AD193D}" presName="compNode" presStyleCnt="0"/>
      <dgm:spPr/>
    </dgm:pt>
    <dgm:pt modelId="{B7600F91-76C6-46C1-A3D0-EA4C1D80B94B}" type="pres">
      <dgm:prSet presAssocID="{5318D920-34FB-4C93-BF25-F96161AD193D}" presName="iconBgRect" presStyleLbl="bgShp" presStyleIdx="1" presStyleCnt="7"/>
      <dgm:spPr/>
    </dgm:pt>
    <dgm:pt modelId="{D1B87A59-D532-4610-BFCF-078CE0F855A6}" type="pres">
      <dgm:prSet presAssocID="{5318D920-34FB-4C93-BF25-F96161AD193D}"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064F7C91-D9ED-4622-BFF5-EF7B33FF8736}" type="pres">
      <dgm:prSet presAssocID="{5318D920-34FB-4C93-BF25-F96161AD193D}" presName="spaceRect" presStyleCnt="0"/>
      <dgm:spPr/>
    </dgm:pt>
    <dgm:pt modelId="{CCAA7672-ED14-49E1-B9EB-90DAA9058138}" type="pres">
      <dgm:prSet presAssocID="{5318D920-34FB-4C93-BF25-F96161AD193D}" presName="textRect" presStyleLbl="revTx" presStyleIdx="1" presStyleCnt="7">
        <dgm:presLayoutVars>
          <dgm:chMax val="1"/>
          <dgm:chPref val="1"/>
        </dgm:presLayoutVars>
      </dgm:prSet>
      <dgm:spPr/>
    </dgm:pt>
    <dgm:pt modelId="{49548409-CB16-4CCF-B0DC-741D2F998307}" type="pres">
      <dgm:prSet presAssocID="{61BCF34C-6E3E-4DE5-BD69-C6550C9B35CA}" presName="sibTrans" presStyleCnt="0"/>
      <dgm:spPr/>
    </dgm:pt>
    <dgm:pt modelId="{EA366DE1-9F64-4C06-A71C-3D18250B3303}" type="pres">
      <dgm:prSet presAssocID="{7A4DC9E8-ED54-4858-8ABA-2C6138794E5E}" presName="compNode" presStyleCnt="0"/>
      <dgm:spPr/>
    </dgm:pt>
    <dgm:pt modelId="{8CFE1F98-44A2-4DEA-A4A2-C0E5882EA328}" type="pres">
      <dgm:prSet presAssocID="{7A4DC9E8-ED54-4858-8ABA-2C6138794E5E}" presName="iconBgRect" presStyleLbl="bgShp" presStyleIdx="2" presStyleCnt="7"/>
      <dgm:spPr/>
    </dgm:pt>
    <dgm:pt modelId="{9F2508E1-B9EC-4C41-88DE-D8DF0C29AB44}" type="pres">
      <dgm:prSet presAssocID="{7A4DC9E8-ED54-4858-8ABA-2C6138794E5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8662BFA-61D2-4099-BD04-8648CDE7D02C}" type="pres">
      <dgm:prSet presAssocID="{7A4DC9E8-ED54-4858-8ABA-2C6138794E5E}" presName="spaceRect" presStyleCnt="0"/>
      <dgm:spPr/>
    </dgm:pt>
    <dgm:pt modelId="{73A060CA-629C-435A-B4C3-85C7D2D1159E}" type="pres">
      <dgm:prSet presAssocID="{7A4DC9E8-ED54-4858-8ABA-2C6138794E5E}" presName="textRect" presStyleLbl="revTx" presStyleIdx="2" presStyleCnt="7">
        <dgm:presLayoutVars>
          <dgm:chMax val="1"/>
          <dgm:chPref val="1"/>
        </dgm:presLayoutVars>
      </dgm:prSet>
      <dgm:spPr/>
    </dgm:pt>
    <dgm:pt modelId="{2CC0ACE6-6F01-4994-81F0-0BECD71B8853}" type="pres">
      <dgm:prSet presAssocID="{66142301-A61F-48EC-A5A0-7E766CD160A7}" presName="sibTrans" presStyleCnt="0"/>
      <dgm:spPr/>
    </dgm:pt>
    <dgm:pt modelId="{74DD5FDC-85DA-4C52-9D77-344ED4AE341A}" type="pres">
      <dgm:prSet presAssocID="{700409F1-2C4E-4222-A37D-99AA2D3616A0}" presName="compNode" presStyleCnt="0"/>
      <dgm:spPr/>
    </dgm:pt>
    <dgm:pt modelId="{5900CC9C-F480-45CB-B026-8F8A679904BB}" type="pres">
      <dgm:prSet presAssocID="{700409F1-2C4E-4222-A37D-99AA2D3616A0}" presName="iconBgRect" presStyleLbl="bgShp" presStyleIdx="3" presStyleCnt="7"/>
      <dgm:spPr/>
    </dgm:pt>
    <dgm:pt modelId="{785426CB-0DEB-44A9-BE92-3B51E3AD5CE9}" type="pres">
      <dgm:prSet presAssocID="{700409F1-2C4E-4222-A37D-99AA2D3616A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24D13ECA-105C-4915-85C9-FD97A5354C3E}" type="pres">
      <dgm:prSet presAssocID="{700409F1-2C4E-4222-A37D-99AA2D3616A0}" presName="spaceRect" presStyleCnt="0"/>
      <dgm:spPr/>
    </dgm:pt>
    <dgm:pt modelId="{EDC12C52-A4A6-4F9F-919A-F92B571AD160}" type="pres">
      <dgm:prSet presAssocID="{700409F1-2C4E-4222-A37D-99AA2D3616A0}" presName="textRect" presStyleLbl="revTx" presStyleIdx="3" presStyleCnt="7">
        <dgm:presLayoutVars>
          <dgm:chMax val="1"/>
          <dgm:chPref val="1"/>
        </dgm:presLayoutVars>
      </dgm:prSet>
      <dgm:spPr/>
    </dgm:pt>
    <dgm:pt modelId="{F5DA9BB5-4854-4BE6-8BB5-FBF6ACE28680}" type="pres">
      <dgm:prSet presAssocID="{8BC0CE7C-2B69-4D46-A29A-DD2C22C951A1}" presName="sibTrans" presStyleCnt="0"/>
      <dgm:spPr/>
    </dgm:pt>
    <dgm:pt modelId="{301823FC-3BE8-4C88-A89D-B974888386FA}" type="pres">
      <dgm:prSet presAssocID="{089EDAD7-82FE-4D3D-8432-33B68109430C}" presName="compNode" presStyleCnt="0"/>
      <dgm:spPr/>
    </dgm:pt>
    <dgm:pt modelId="{708407BA-CB00-4BD8-880E-B746C25D9F1B}" type="pres">
      <dgm:prSet presAssocID="{089EDAD7-82FE-4D3D-8432-33B68109430C}" presName="iconBgRect" presStyleLbl="bgShp" presStyleIdx="4" presStyleCnt="7"/>
      <dgm:spPr/>
    </dgm:pt>
    <dgm:pt modelId="{7463A03F-3412-4194-A977-75DCEC35E89D}" type="pres">
      <dgm:prSet presAssocID="{089EDAD7-82FE-4D3D-8432-33B68109430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
        </a:ext>
      </dgm:extLst>
    </dgm:pt>
    <dgm:pt modelId="{1327FFC8-B035-47BD-950F-6AED8236860A}" type="pres">
      <dgm:prSet presAssocID="{089EDAD7-82FE-4D3D-8432-33B68109430C}" presName="spaceRect" presStyleCnt="0"/>
      <dgm:spPr/>
    </dgm:pt>
    <dgm:pt modelId="{2D7B6F53-DAB8-4A2A-AFEF-01740EACD8C0}" type="pres">
      <dgm:prSet presAssocID="{089EDAD7-82FE-4D3D-8432-33B68109430C}" presName="textRect" presStyleLbl="revTx" presStyleIdx="4" presStyleCnt="7">
        <dgm:presLayoutVars>
          <dgm:chMax val="1"/>
          <dgm:chPref val="1"/>
        </dgm:presLayoutVars>
      </dgm:prSet>
      <dgm:spPr/>
    </dgm:pt>
    <dgm:pt modelId="{186CBCEB-B827-4071-9D46-0FD0B7530C92}" type="pres">
      <dgm:prSet presAssocID="{E6299328-90F2-4B32-8995-F360517CA53B}" presName="sibTrans" presStyleCnt="0"/>
      <dgm:spPr/>
    </dgm:pt>
    <dgm:pt modelId="{72F3493E-B738-4B7A-BF2E-905FF6A58CFA}" type="pres">
      <dgm:prSet presAssocID="{5AE79983-32D0-4762-8258-6072A9A9240F}" presName="compNode" presStyleCnt="0"/>
      <dgm:spPr/>
    </dgm:pt>
    <dgm:pt modelId="{8815A5DA-5834-438D-A430-1D30E4922A9A}" type="pres">
      <dgm:prSet presAssocID="{5AE79983-32D0-4762-8258-6072A9A9240F}" presName="iconBgRect" presStyleLbl="bgShp" presStyleIdx="5" presStyleCnt="7"/>
      <dgm:spPr/>
    </dgm:pt>
    <dgm:pt modelId="{3D46B972-BC0C-4EE7-BCC6-D2F0DA33F536}" type="pres">
      <dgm:prSet presAssocID="{5AE79983-32D0-4762-8258-6072A9A9240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ncil"/>
        </a:ext>
      </dgm:extLst>
    </dgm:pt>
    <dgm:pt modelId="{C69ECA8C-D73E-42C4-9604-9DAC91378FCC}" type="pres">
      <dgm:prSet presAssocID="{5AE79983-32D0-4762-8258-6072A9A9240F}" presName="spaceRect" presStyleCnt="0"/>
      <dgm:spPr/>
    </dgm:pt>
    <dgm:pt modelId="{12FF5D77-FF1B-489E-B80B-5C6F1E58B916}" type="pres">
      <dgm:prSet presAssocID="{5AE79983-32D0-4762-8258-6072A9A9240F}" presName="textRect" presStyleLbl="revTx" presStyleIdx="5" presStyleCnt="7">
        <dgm:presLayoutVars>
          <dgm:chMax val="1"/>
          <dgm:chPref val="1"/>
        </dgm:presLayoutVars>
      </dgm:prSet>
      <dgm:spPr/>
    </dgm:pt>
    <dgm:pt modelId="{68530EAD-0C07-41C1-B902-D969D2B2853A}" type="pres">
      <dgm:prSet presAssocID="{BD71BB77-63F4-4F29-B9D9-C675F81106A1}" presName="sibTrans" presStyleCnt="0"/>
      <dgm:spPr/>
    </dgm:pt>
    <dgm:pt modelId="{B34F30BD-20F1-4B41-9ED0-C571B07BD9DB}" type="pres">
      <dgm:prSet presAssocID="{ADD45952-FB66-42E6-8BD2-C09718E6A613}" presName="compNode" presStyleCnt="0"/>
      <dgm:spPr/>
    </dgm:pt>
    <dgm:pt modelId="{8501BC7E-7133-4A58-8F55-1513B96444C5}" type="pres">
      <dgm:prSet presAssocID="{ADD45952-FB66-42E6-8BD2-C09718E6A613}" presName="iconBgRect" presStyleLbl="bgShp" presStyleIdx="6" presStyleCnt="7"/>
      <dgm:spPr/>
    </dgm:pt>
    <dgm:pt modelId="{37BF3193-3419-48D7-ACD5-534E526DEF21}" type="pres">
      <dgm:prSet presAssocID="{ADD45952-FB66-42E6-8BD2-C09718E6A61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ethoscope"/>
        </a:ext>
      </dgm:extLst>
    </dgm:pt>
    <dgm:pt modelId="{EAE80CE9-73B5-4890-BB06-CD206B9C0441}" type="pres">
      <dgm:prSet presAssocID="{ADD45952-FB66-42E6-8BD2-C09718E6A613}" presName="spaceRect" presStyleCnt="0"/>
      <dgm:spPr/>
    </dgm:pt>
    <dgm:pt modelId="{EAB39ED4-4D0D-4279-B553-D6CCF73B2233}" type="pres">
      <dgm:prSet presAssocID="{ADD45952-FB66-42E6-8BD2-C09718E6A613}" presName="textRect" presStyleLbl="revTx" presStyleIdx="6" presStyleCnt="7">
        <dgm:presLayoutVars>
          <dgm:chMax val="1"/>
          <dgm:chPref val="1"/>
        </dgm:presLayoutVars>
      </dgm:prSet>
      <dgm:spPr/>
    </dgm:pt>
  </dgm:ptLst>
  <dgm:cxnLst>
    <dgm:cxn modelId="{04AC000B-9365-48F7-BFE8-67E26AB74A9B}" srcId="{5FC599CA-1E9F-469F-B181-B41EFD851776}" destId="{ADD45952-FB66-42E6-8BD2-C09718E6A613}" srcOrd="6" destOrd="0" parTransId="{3E5C0827-BB26-44CC-8A71-3986F6E84431}" sibTransId="{3D58AA3B-15A1-4AC8-8CEF-973A9192F17A}"/>
    <dgm:cxn modelId="{AD6FA011-A961-48AF-82B7-BB2682949DE8}" type="presOf" srcId="{5FC599CA-1E9F-469F-B181-B41EFD851776}" destId="{0A6451BA-1694-4B47-AA5E-B9EEFE6A1C5F}" srcOrd="0" destOrd="0" presId="urn:microsoft.com/office/officeart/2018/5/layout/IconCircleLabelList"/>
    <dgm:cxn modelId="{613DE514-7341-4D22-8EAC-8F7F740B951C}" type="presOf" srcId="{5318D920-34FB-4C93-BF25-F96161AD193D}" destId="{CCAA7672-ED14-49E1-B9EB-90DAA9058138}" srcOrd="0" destOrd="0" presId="urn:microsoft.com/office/officeart/2018/5/layout/IconCircleLabelList"/>
    <dgm:cxn modelId="{CEECF720-417A-44AE-AB04-A3915B1B5FF5}" type="presOf" srcId="{7A4DC9E8-ED54-4858-8ABA-2C6138794E5E}" destId="{73A060CA-629C-435A-B4C3-85C7D2D1159E}" srcOrd="0" destOrd="0" presId="urn:microsoft.com/office/officeart/2018/5/layout/IconCircleLabelList"/>
    <dgm:cxn modelId="{9141862B-8B95-4225-8A8B-CC0D8E18E52E}" type="presOf" srcId="{1A207174-C391-4370-A378-9113BB64D5F0}" destId="{D3D745CF-D8FF-4539-A65E-2210AE18EE78}" srcOrd="0" destOrd="0" presId="urn:microsoft.com/office/officeart/2018/5/layout/IconCircleLabelList"/>
    <dgm:cxn modelId="{843D322F-1D48-41D3-8B96-ADDB328057DE}" type="presOf" srcId="{ADD45952-FB66-42E6-8BD2-C09718E6A613}" destId="{EAB39ED4-4D0D-4279-B553-D6CCF73B2233}" srcOrd="0" destOrd="0" presId="urn:microsoft.com/office/officeart/2018/5/layout/IconCircleLabelList"/>
    <dgm:cxn modelId="{3641DF65-B509-42B1-83A4-8CC1CC87466B}" type="presOf" srcId="{700409F1-2C4E-4222-A37D-99AA2D3616A0}" destId="{EDC12C52-A4A6-4F9F-919A-F92B571AD160}" srcOrd="0" destOrd="0" presId="urn:microsoft.com/office/officeart/2018/5/layout/IconCircleLabelList"/>
    <dgm:cxn modelId="{24016E69-16C9-47CB-A8ED-10AEABDC0668}" srcId="{5FC599CA-1E9F-469F-B181-B41EFD851776}" destId="{5AE79983-32D0-4762-8258-6072A9A9240F}" srcOrd="5" destOrd="0" parTransId="{866F8412-87C4-44AF-893B-E12E0F03039B}" sibTransId="{BD71BB77-63F4-4F29-B9D9-C675F81106A1}"/>
    <dgm:cxn modelId="{C9C06D71-AEEB-445F-9921-E9889FB06293}" type="presOf" srcId="{089EDAD7-82FE-4D3D-8432-33B68109430C}" destId="{2D7B6F53-DAB8-4A2A-AFEF-01740EACD8C0}" srcOrd="0" destOrd="0" presId="urn:microsoft.com/office/officeart/2018/5/layout/IconCircleLabelList"/>
    <dgm:cxn modelId="{64CDE989-9347-4FD2-8F2C-F91DBF67F7B4}" type="presOf" srcId="{5AE79983-32D0-4762-8258-6072A9A9240F}" destId="{12FF5D77-FF1B-489E-B80B-5C6F1E58B916}" srcOrd="0" destOrd="0" presId="urn:microsoft.com/office/officeart/2018/5/layout/IconCircleLabelList"/>
    <dgm:cxn modelId="{7FC4AB8E-0E61-41C6-8BF4-44CBA83D7C0A}" srcId="{5FC599CA-1E9F-469F-B181-B41EFD851776}" destId="{089EDAD7-82FE-4D3D-8432-33B68109430C}" srcOrd="4" destOrd="0" parTransId="{C4079542-1134-4831-8367-E202B0A9F5FE}" sibTransId="{E6299328-90F2-4B32-8995-F360517CA53B}"/>
    <dgm:cxn modelId="{159D60AD-B9D5-4C9A-9C00-E95611366A27}" srcId="{5FC599CA-1E9F-469F-B181-B41EFD851776}" destId="{700409F1-2C4E-4222-A37D-99AA2D3616A0}" srcOrd="3" destOrd="0" parTransId="{14F3EF42-419B-40C2-81FF-925260A02605}" sibTransId="{8BC0CE7C-2B69-4D46-A29A-DD2C22C951A1}"/>
    <dgm:cxn modelId="{7208E0DA-3797-4F2E-927B-CE0F7CCE5E25}" srcId="{5FC599CA-1E9F-469F-B181-B41EFD851776}" destId="{5318D920-34FB-4C93-BF25-F96161AD193D}" srcOrd="1" destOrd="0" parTransId="{62243055-8557-45C6-9FEA-9F127CCFF834}" sibTransId="{61BCF34C-6E3E-4DE5-BD69-C6550C9B35CA}"/>
    <dgm:cxn modelId="{3A6CA2DB-19E5-40DE-9019-3882DEF081B2}" srcId="{5FC599CA-1E9F-469F-B181-B41EFD851776}" destId="{1A207174-C391-4370-A378-9113BB64D5F0}" srcOrd="0" destOrd="0" parTransId="{F591C77F-315E-4248-9E57-3349D0A1C232}" sibTransId="{6CECABF6-8EF5-407E-8C78-BBC42A57796D}"/>
    <dgm:cxn modelId="{79200CF0-6580-4E54-A99F-5E132964F0F6}" srcId="{5FC599CA-1E9F-469F-B181-B41EFD851776}" destId="{7A4DC9E8-ED54-4858-8ABA-2C6138794E5E}" srcOrd="2" destOrd="0" parTransId="{195A8E6A-597D-4DAB-BE2D-5BF78F1F5C50}" sibTransId="{66142301-A61F-48EC-A5A0-7E766CD160A7}"/>
    <dgm:cxn modelId="{C0DA165F-6F1E-4CC5-AB05-6C9426BC9009}" type="presParOf" srcId="{0A6451BA-1694-4B47-AA5E-B9EEFE6A1C5F}" destId="{65D0E3ED-351B-4F84-95CD-063D5D15028F}" srcOrd="0" destOrd="0" presId="urn:microsoft.com/office/officeart/2018/5/layout/IconCircleLabelList"/>
    <dgm:cxn modelId="{00A83E27-BDC1-4348-AF42-E912E8605BEF}" type="presParOf" srcId="{65D0E3ED-351B-4F84-95CD-063D5D15028F}" destId="{249DA044-3413-4D3C-AD7B-4120EEE24EDF}" srcOrd="0" destOrd="0" presId="urn:microsoft.com/office/officeart/2018/5/layout/IconCircleLabelList"/>
    <dgm:cxn modelId="{3430DF42-AABE-4617-AB11-C844A2E65B35}" type="presParOf" srcId="{65D0E3ED-351B-4F84-95CD-063D5D15028F}" destId="{7569CDF6-7FC5-49DC-B215-1E43B770D709}" srcOrd="1" destOrd="0" presId="urn:microsoft.com/office/officeart/2018/5/layout/IconCircleLabelList"/>
    <dgm:cxn modelId="{A952F018-E291-4E99-87BF-1DD1D62BE8D0}" type="presParOf" srcId="{65D0E3ED-351B-4F84-95CD-063D5D15028F}" destId="{942E1B9F-4634-4A0A-A207-4164F7FFF98F}" srcOrd="2" destOrd="0" presId="urn:microsoft.com/office/officeart/2018/5/layout/IconCircleLabelList"/>
    <dgm:cxn modelId="{E408A513-B3B1-4191-89E1-2907CA85D58A}" type="presParOf" srcId="{65D0E3ED-351B-4F84-95CD-063D5D15028F}" destId="{D3D745CF-D8FF-4539-A65E-2210AE18EE78}" srcOrd="3" destOrd="0" presId="urn:microsoft.com/office/officeart/2018/5/layout/IconCircleLabelList"/>
    <dgm:cxn modelId="{F4280FD0-8423-41C1-8347-6A2A45406560}" type="presParOf" srcId="{0A6451BA-1694-4B47-AA5E-B9EEFE6A1C5F}" destId="{A2C3C6BB-034A-453E-8043-1438744DFFA5}" srcOrd="1" destOrd="0" presId="urn:microsoft.com/office/officeart/2018/5/layout/IconCircleLabelList"/>
    <dgm:cxn modelId="{C1782212-C81A-4196-91AF-2E2A5E69161A}" type="presParOf" srcId="{0A6451BA-1694-4B47-AA5E-B9EEFE6A1C5F}" destId="{D9BE1D09-C383-4642-8207-292919CDD6E3}" srcOrd="2" destOrd="0" presId="urn:microsoft.com/office/officeart/2018/5/layout/IconCircleLabelList"/>
    <dgm:cxn modelId="{51DCC296-4EA2-443B-874A-DFF33D1D6607}" type="presParOf" srcId="{D9BE1D09-C383-4642-8207-292919CDD6E3}" destId="{B7600F91-76C6-46C1-A3D0-EA4C1D80B94B}" srcOrd="0" destOrd="0" presId="urn:microsoft.com/office/officeart/2018/5/layout/IconCircleLabelList"/>
    <dgm:cxn modelId="{E6F1B0E2-7DBD-4C91-9C76-C1729BC7F1C7}" type="presParOf" srcId="{D9BE1D09-C383-4642-8207-292919CDD6E3}" destId="{D1B87A59-D532-4610-BFCF-078CE0F855A6}" srcOrd="1" destOrd="0" presId="urn:microsoft.com/office/officeart/2018/5/layout/IconCircleLabelList"/>
    <dgm:cxn modelId="{6B0D5BED-A357-4BC1-A80C-EFE20F59C9EF}" type="presParOf" srcId="{D9BE1D09-C383-4642-8207-292919CDD6E3}" destId="{064F7C91-D9ED-4622-BFF5-EF7B33FF8736}" srcOrd="2" destOrd="0" presId="urn:microsoft.com/office/officeart/2018/5/layout/IconCircleLabelList"/>
    <dgm:cxn modelId="{30D67E5E-F6D5-46CB-9781-37AC96E169E2}" type="presParOf" srcId="{D9BE1D09-C383-4642-8207-292919CDD6E3}" destId="{CCAA7672-ED14-49E1-B9EB-90DAA9058138}" srcOrd="3" destOrd="0" presId="urn:microsoft.com/office/officeart/2018/5/layout/IconCircleLabelList"/>
    <dgm:cxn modelId="{A2EB50D4-5C1E-42D7-9CEB-DF564109AE62}" type="presParOf" srcId="{0A6451BA-1694-4B47-AA5E-B9EEFE6A1C5F}" destId="{49548409-CB16-4CCF-B0DC-741D2F998307}" srcOrd="3" destOrd="0" presId="urn:microsoft.com/office/officeart/2018/5/layout/IconCircleLabelList"/>
    <dgm:cxn modelId="{75A3FAF7-FCA2-46B2-97F3-0550AA14229C}" type="presParOf" srcId="{0A6451BA-1694-4B47-AA5E-B9EEFE6A1C5F}" destId="{EA366DE1-9F64-4C06-A71C-3D18250B3303}" srcOrd="4" destOrd="0" presId="urn:microsoft.com/office/officeart/2018/5/layout/IconCircleLabelList"/>
    <dgm:cxn modelId="{064C497C-F568-4625-AD63-7231DD5DA6D0}" type="presParOf" srcId="{EA366DE1-9F64-4C06-A71C-3D18250B3303}" destId="{8CFE1F98-44A2-4DEA-A4A2-C0E5882EA328}" srcOrd="0" destOrd="0" presId="urn:microsoft.com/office/officeart/2018/5/layout/IconCircleLabelList"/>
    <dgm:cxn modelId="{848FA6A4-CC22-4CC9-892F-C4F518AEF467}" type="presParOf" srcId="{EA366DE1-9F64-4C06-A71C-3D18250B3303}" destId="{9F2508E1-B9EC-4C41-88DE-D8DF0C29AB44}" srcOrd="1" destOrd="0" presId="urn:microsoft.com/office/officeart/2018/5/layout/IconCircleLabelList"/>
    <dgm:cxn modelId="{661B81ED-815A-4209-BEAE-D49B677138C5}" type="presParOf" srcId="{EA366DE1-9F64-4C06-A71C-3D18250B3303}" destId="{58662BFA-61D2-4099-BD04-8648CDE7D02C}" srcOrd="2" destOrd="0" presId="urn:microsoft.com/office/officeart/2018/5/layout/IconCircleLabelList"/>
    <dgm:cxn modelId="{6E60AE6F-353A-4251-AB7C-CFD61FE445B1}" type="presParOf" srcId="{EA366DE1-9F64-4C06-A71C-3D18250B3303}" destId="{73A060CA-629C-435A-B4C3-85C7D2D1159E}" srcOrd="3" destOrd="0" presId="urn:microsoft.com/office/officeart/2018/5/layout/IconCircleLabelList"/>
    <dgm:cxn modelId="{19407CEE-4102-4CEA-A0F1-F7BC13A0C7F2}" type="presParOf" srcId="{0A6451BA-1694-4B47-AA5E-B9EEFE6A1C5F}" destId="{2CC0ACE6-6F01-4994-81F0-0BECD71B8853}" srcOrd="5" destOrd="0" presId="urn:microsoft.com/office/officeart/2018/5/layout/IconCircleLabelList"/>
    <dgm:cxn modelId="{A5978244-73FB-4C65-B562-C6943AD1CB34}" type="presParOf" srcId="{0A6451BA-1694-4B47-AA5E-B9EEFE6A1C5F}" destId="{74DD5FDC-85DA-4C52-9D77-344ED4AE341A}" srcOrd="6" destOrd="0" presId="urn:microsoft.com/office/officeart/2018/5/layout/IconCircleLabelList"/>
    <dgm:cxn modelId="{695980B7-B83A-4B3D-8340-1240E2BEC3E5}" type="presParOf" srcId="{74DD5FDC-85DA-4C52-9D77-344ED4AE341A}" destId="{5900CC9C-F480-45CB-B026-8F8A679904BB}" srcOrd="0" destOrd="0" presId="urn:microsoft.com/office/officeart/2018/5/layout/IconCircleLabelList"/>
    <dgm:cxn modelId="{CB1635AC-7F7C-45F7-8613-85E79E3F6686}" type="presParOf" srcId="{74DD5FDC-85DA-4C52-9D77-344ED4AE341A}" destId="{785426CB-0DEB-44A9-BE92-3B51E3AD5CE9}" srcOrd="1" destOrd="0" presId="urn:microsoft.com/office/officeart/2018/5/layout/IconCircleLabelList"/>
    <dgm:cxn modelId="{B378AC7E-15DA-4A9E-8CDD-5648C2C92F5D}" type="presParOf" srcId="{74DD5FDC-85DA-4C52-9D77-344ED4AE341A}" destId="{24D13ECA-105C-4915-85C9-FD97A5354C3E}" srcOrd="2" destOrd="0" presId="urn:microsoft.com/office/officeart/2018/5/layout/IconCircleLabelList"/>
    <dgm:cxn modelId="{D9904B0F-110A-4F38-8D03-BD37727A1AEE}" type="presParOf" srcId="{74DD5FDC-85DA-4C52-9D77-344ED4AE341A}" destId="{EDC12C52-A4A6-4F9F-919A-F92B571AD160}" srcOrd="3" destOrd="0" presId="urn:microsoft.com/office/officeart/2018/5/layout/IconCircleLabelList"/>
    <dgm:cxn modelId="{89CA9828-20AE-4118-A988-F4EE24765CF8}" type="presParOf" srcId="{0A6451BA-1694-4B47-AA5E-B9EEFE6A1C5F}" destId="{F5DA9BB5-4854-4BE6-8BB5-FBF6ACE28680}" srcOrd="7" destOrd="0" presId="urn:microsoft.com/office/officeart/2018/5/layout/IconCircleLabelList"/>
    <dgm:cxn modelId="{5C6052B3-69B3-4D64-AACB-22E00323366D}" type="presParOf" srcId="{0A6451BA-1694-4B47-AA5E-B9EEFE6A1C5F}" destId="{301823FC-3BE8-4C88-A89D-B974888386FA}" srcOrd="8" destOrd="0" presId="urn:microsoft.com/office/officeart/2018/5/layout/IconCircleLabelList"/>
    <dgm:cxn modelId="{36301540-92C7-4B73-B65A-A7F2FB7E5C75}" type="presParOf" srcId="{301823FC-3BE8-4C88-A89D-B974888386FA}" destId="{708407BA-CB00-4BD8-880E-B746C25D9F1B}" srcOrd="0" destOrd="0" presId="urn:microsoft.com/office/officeart/2018/5/layout/IconCircleLabelList"/>
    <dgm:cxn modelId="{FDF766A1-D423-4D90-8044-B7910578E720}" type="presParOf" srcId="{301823FC-3BE8-4C88-A89D-B974888386FA}" destId="{7463A03F-3412-4194-A977-75DCEC35E89D}" srcOrd="1" destOrd="0" presId="urn:microsoft.com/office/officeart/2018/5/layout/IconCircleLabelList"/>
    <dgm:cxn modelId="{530B48FA-377F-42F9-B374-2B0012603660}" type="presParOf" srcId="{301823FC-3BE8-4C88-A89D-B974888386FA}" destId="{1327FFC8-B035-47BD-950F-6AED8236860A}" srcOrd="2" destOrd="0" presId="urn:microsoft.com/office/officeart/2018/5/layout/IconCircleLabelList"/>
    <dgm:cxn modelId="{827FAE43-D8B2-42B9-A127-A91794E24D7E}" type="presParOf" srcId="{301823FC-3BE8-4C88-A89D-B974888386FA}" destId="{2D7B6F53-DAB8-4A2A-AFEF-01740EACD8C0}" srcOrd="3" destOrd="0" presId="urn:microsoft.com/office/officeart/2018/5/layout/IconCircleLabelList"/>
    <dgm:cxn modelId="{98CE28C3-281E-41BA-9A65-402AA4A5C22D}" type="presParOf" srcId="{0A6451BA-1694-4B47-AA5E-B9EEFE6A1C5F}" destId="{186CBCEB-B827-4071-9D46-0FD0B7530C92}" srcOrd="9" destOrd="0" presId="urn:microsoft.com/office/officeart/2018/5/layout/IconCircleLabelList"/>
    <dgm:cxn modelId="{2298475C-A265-448C-B5C4-89527F17316C}" type="presParOf" srcId="{0A6451BA-1694-4B47-AA5E-B9EEFE6A1C5F}" destId="{72F3493E-B738-4B7A-BF2E-905FF6A58CFA}" srcOrd="10" destOrd="0" presId="urn:microsoft.com/office/officeart/2018/5/layout/IconCircleLabelList"/>
    <dgm:cxn modelId="{DD347FFC-7A99-46CB-8A06-381274D2E5E9}" type="presParOf" srcId="{72F3493E-B738-4B7A-BF2E-905FF6A58CFA}" destId="{8815A5DA-5834-438D-A430-1D30E4922A9A}" srcOrd="0" destOrd="0" presId="urn:microsoft.com/office/officeart/2018/5/layout/IconCircleLabelList"/>
    <dgm:cxn modelId="{31EBF818-3E78-40CE-B677-EA6E091A1AC4}" type="presParOf" srcId="{72F3493E-B738-4B7A-BF2E-905FF6A58CFA}" destId="{3D46B972-BC0C-4EE7-BCC6-D2F0DA33F536}" srcOrd="1" destOrd="0" presId="urn:microsoft.com/office/officeart/2018/5/layout/IconCircleLabelList"/>
    <dgm:cxn modelId="{53D8037F-C3F6-470B-A83A-34B379770F7D}" type="presParOf" srcId="{72F3493E-B738-4B7A-BF2E-905FF6A58CFA}" destId="{C69ECA8C-D73E-42C4-9604-9DAC91378FCC}" srcOrd="2" destOrd="0" presId="urn:microsoft.com/office/officeart/2018/5/layout/IconCircleLabelList"/>
    <dgm:cxn modelId="{AAEF5F07-3D95-40C3-9CCC-4C2D939D7729}" type="presParOf" srcId="{72F3493E-B738-4B7A-BF2E-905FF6A58CFA}" destId="{12FF5D77-FF1B-489E-B80B-5C6F1E58B916}" srcOrd="3" destOrd="0" presId="urn:microsoft.com/office/officeart/2018/5/layout/IconCircleLabelList"/>
    <dgm:cxn modelId="{6F2CCC89-CEC8-4312-8021-95E26EE87AC8}" type="presParOf" srcId="{0A6451BA-1694-4B47-AA5E-B9EEFE6A1C5F}" destId="{68530EAD-0C07-41C1-B902-D969D2B2853A}" srcOrd="11" destOrd="0" presId="urn:microsoft.com/office/officeart/2018/5/layout/IconCircleLabelList"/>
    <dgm:cxn modelId="{00B58E38-F042-4D94-86A2-6F8DD3AB4170}" type="presParOf" srcId="{0A6451BA-1694-4B47-AA5E-B9EEFE6A1C5F}" destId="{B34F30BD-20F1-4B41-9ED0-C571B07BD9DB}" srcOrd="12" destOrd="0" presId="urn:microsoft.com/office/officeart/2018/5/layout/IconCircleLabelList"/>
    <dgm:cxn modelId="{7F790689-BC55-4CB9-BC11-0C159491942D}" type="presParOf" srcId="{B34F30BD-20F1-4B41-9ED0-C571B07BD9DB}" destId="{8501BC7E-7133-4A58-8F55-1513B96444C5}" srcOrd="0" destOrd="0" presId="urn:microsoft.com/office/officeart/2018/5/layout/IconCircleLabelList"/>
    <dgm:cxn modelId="{69D3560D-86F2-4A18-B5E5-18E8A7AD4729}" type="presParOf" srcId="{B34F30BD-20F1-4B41-9ED0-C571B07BD9DB}" destId="{37BF3193-3419-48D7-ACD5-534E526DEF21}" srcOrd="1" destOrd="0" presId="urn:microsoft.com/office/officeart/2018/5/layout/IconCircleLabelList"/>
    <dgm:cxn modelId="{C4347768-9C22-46C6-AB13-CCED2E5D00FC}" type="presParOf" srcId="{B34F30BD-20F1-4B41-9ED0-C571B07BD9DB}" destId="{EAE80CE9-73B5-4890-BB06-CD206B9C0441}" srcOrd="2" destOrd="0" presId="urn:microsoft.com/office/officeart/2018/5/layout/IconCircleLabelList"/>
    <dgm:cxn modelId="{396D928F-B9BD-4038-A6A4-6A61BE1615C3}" type="presParOf" srcId="{B34F30BD-20F1-4B41-9ED0-C571B07BD9DB}" destId="{EAB39ED4-4D0D-4279-B553-D6CCF73B223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63CE1-1376-4F79-8408-69CDCFA5683F}">
      <dsp:nvSpPr>
        <dsp:cNvPr id="0" name=""/>
        <dsp:cNvSpPr/>
      </dsp:nvSpPr>
      <dsp:spPr>
        <a:xfrm>
          <a:off x="520949" y="435133"/>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05885-5712-422C-9342-FD6B1199A113}">
      <dsp:nvSpPr>
        <dsp:cNvPr id="0" name=""/>
        <dsp:cNvSpPr/>
      </dsp:nvSpPr>
      <dsp:spPr>
        <a:xfrm>
          <a:off x="850012" y="764195"/>
          <a:ext cx="885937" cy="88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8FA090-3285-4CE5-85B8-423D38E6713A}">
      <dsp:nvSpPr>
        <dsp:cNvPr id="0" name=""/>
        <dsp:cNvSpPr/>
      </dsp:nvSpPr>
      <dsp:spPr>
        <a:xfrm>
          <a:off x="27356" y="2460133"/>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Leadership ensures quality care and professional growth.</a:t>
          </a:r>
        </a:p>
      </dsp:txBody>
      <dsp:txXfrm>
        <a:off x="27356" y="2460133"/>
        <a:ext cx="2531250" cy="720000"/>
      </dsp:txXfrm>
    </dsp:sp>
    <dsp:sp modelId="{FACFCE00-1F4E-4400-9423-20827B3840D3}">
      <dsp:nvSpPr>
        <dsp:cNvPr id="0" name=""/>
        <dsp:cNvSpPr/>
      </dsp:nvSpPr>
      <dsp:spPr>
        <a:xfrm>
          <a:off x="3495168" y="435133"/>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3E9F7A-33C1-4C6A-A647-85CE85EF55F7}">
      <dsp:nvSpPr>
        <dsp:cNvPr id="0" name=""/>
        <dsp:cNvSpPr/>
      </dsp:nvSpPr>
      <dsp:spPr>
        <a:xfrm>
          <a:off x="3824231" y="764195"/>
          <a:ext cx="885937" cy="88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3A4704-0069-427C-ACC3-0C6B90EDE3D2}">
      <dsp:nvSpPr>
        <dsp:cNvPr id="0" name=""/>
        <dsp:cNvSpPr/>
      </dsp:nvSpPr>
      <dsp:spPr>
        <a:xfrm>
          <a:off x="3001575" y="2460133"/>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It influences patient outcomes and team dynamics.</a:t>
          </a:r>
        </a:p>
      </dsp:txBody>
      <dsp:txXfrm>
        <a:off x="3001575" y="2460133"/>
        <a:ext cx="2531250" cy="720000"/>
      </dsp:txXfrm>
    </dsp:sp>
    <dsp:sp modelId="{85C03CE8-BEA7-4931-A3AC-37535D689BB7}">
      <dsp:nvSpPr>
        <dsp:cNvPr id="0" name=""/>
        <dsp:cNvSpPr/>
      </dsp:nvSpPr>
      <dsp:spPr>
        <a:xfrm>
          <a:off x="6469387" y="435133"/>
          <a:ext cx="1544062" cy="15440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9BDC4-AAC0-49A9-9CCA-6871D1813DA1}">
      <dsp:nvSpPr>
        <dsp:cNvPr id="0" name=""/>
        <dsp:cNvSpPr/>
      </dsp:nvSpPr>
      <dsp:spPr>
        <a:xfrm>
          <a:off x="6798450" y="764195"/>
          <a:ext cx="885937" cy="885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FE59E4-8748-4B36-BBBC-3A321558183B}">
      <dsp:nvSpPr>
        <dsp:cNvPr id="0" name=""/>
        <dsp:cNvSpPr/>
      </dsp:nvSpPr>
      <dsp:spPr>
        <a:xfrm>
          <a:off x="5975793" y="2460133"/>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Promotes accountability and efficiency in therapy services.</a:t>
          </a:r>
        </a:p>
      </dsp:txBody>
      <dsp:txXfrm>
        <a:off x="5975793" y="2460133"/>
        <a:ext cx="253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50DE5-419D-43B1-B67F-CFAF903E73E6}">
      <dsp:nvSpPr>
        <dsp:cNvPr id="0" name=""/>
        <dsp:cNvSpPr/>
      </dsp:nvSpPr>
      <dsp:spPr>
        <a:xfrm>
          <a:off x="90173" y="783983"/>
          <a:ext cx="716352" cy="71635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ECE19-FD93-4DDD-A169-1F76D069BC46}">
      <dsp:nvSpPr>
        <dsp:cNvPr id="0" name=""/>
        <dsp:cNvSpPr/>
      </dsp:nvSpPr>
      <dsp:spPr>
        <a:xfrm>
          <a:off x="240607" y="934417"/>
          <a:ext cx="415484" cy="415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174A4-B24E-41D7-9C5E-11D290F6D252}">
      <dsp:nvSpPr>
        <dsp:cNvPr id="0" name=""/>
        <dsp:cNvSpPr/>
      </dsp:nvSpPr>
      <dsp:spPr>
        <a:xfrm>
          <a:off x="869607" y="691001"/>
          <a:ext cx="1869387" cy="902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Improves Patient Care – Advocates for needs and ensures quality interventions.</a:t>
          </a:r>
        </a:p>
      </dsp:txBody>
      <dsp:txXfrm>
        <a:off x="869607" y="691001"/>
        <a:ext cx="1869387" cy="902316"/>
      </dsp:txXfrm>
    </dsp:sp>
    <dsp:sp modelId="{3CDFC404-FE4A-4AAD-BB98-BD7B60EB2FA2}">
      <dsp:nvSpPr>
        <dsp:cNvPr id="0" name=""/>
        <dsp:cNvSpPr/>
      </dsp:nvSpPr>
      <dsp:spPr>
        <a:xfrm>
          <a:off x="3033210" y="783983"/>
          <a:ext cx="716352" cy="71635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25D84-DD46-4CB4-A891-0D0400944F89}">
      <dsp:nvSpPr>
        <dsp:cNvPr id="0" name=""/>
        <dsp:cNvSpPr/>
      </dsp:nvSpPr>
      <dsp:spPr>
        <a:xfrm>
          <a:off x="3183644" y="934417"/>
          <a:ext cx="415484" cy="415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A70007-D398-48B6-88AC-A5C3EF00C146}">
      <dsp:nvSpPr>
        <dsp:cNvPr id="0" name=""/>
        <dsp:cNvSpPr/>
      </dsp:nvSpPr>
      <dsp:spPr>
        <a:xfrm>
          <a:off x="3903066" y="783983"/>
          <a:ext cx="1688544" cy="716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Strengthens Team Collaboration – Promotes clear communication and coordination.</a:t>
          </a:r>
        </a:p>
      </dsp:txBody>
      <dsp:txXfrm>
        <a:off x="3903066" y="783983"/>
        <a:ext cx="1688544" cy="716352"/>
      </dsp:txXfrm>
    </dsp:sp>
    <dsp:sp modelId="{1AA8FA22-8DC7-4960-A0A8-D517F24B0CA7}">
      <dsp:nvSpPr>
        <dsp:cNvPr id="0" name=""/>
        <dsp:cNvSpPr/>
      </dsp:nvSpPr>
      <dsp:spPr>
        <a:xfrm>
          <a:off x="5885826" y="783983"/>
          <a:ext cx="716352" cy="71635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534ED-2B8C-4278-BADF-48ED0FAE4996}">
      <dsp:nvSpPr>
        <dsp:cNvPr id="0" name=""/>
        <dsp:cNvSpPr/>
      </dsp:nvSpPr>
      <dsp:spPr>
        <a:xfrm>
          <a:off x="6036260" y="934417"/>
          <a:ext cx="415484" cy="4154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499323-D071-4906-96FE-28AF65425B2C}">
      <dsp:nvSpPr>
        <dsp:cNvPr id="0" name=""/>
        <dsp:cNvSpPr/>
      </dsp:nvSpPr>
      <dsp:spPr>
        <a:xfrm>
          <a:off x="6755682" y="783983"/>
          <a:ext cx="1688544" cy="716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Encourages Professional Growth – Builds confidence and supports career progression.</a:t>
          </a:r>
        </a:p>
      </dsp:txBody>
      <dsp:txXfrm>
        <a:off x="6755682" y="783983"/>
        <a:ext cx="1688544" cy="716352"/>
      </dsp:txXfrm>
    </dsp:sp>
    <dsp:sp modelId="{F7CFD6D7-3E51-439A-9ED3-14FA219FA9DC}">
      <dsp:nvSpPr>
        <dsp:cNvPr id="0" name=""/>
        <dsp:cNvSpPr/>
      </dsp:nvSpPr>
      <dsp:spPr>
        <a:xfrm>
          <a:off x="90173" y="2207913"/>
          <a:ext cx="716352" cy="71635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7A9593-B7BE-4D31-BCD5-5AD9A7BBFA27}">
      <dsp:nvSpPr>
        <dsp:cNvPr id="0" name=""/>
        <dsp:cNvSpPr/>
      </dsp:nvSpPr>
      <dsp:spPr>
        <a:xfrm>
          <a:off x="240607" y="2358347"/>
          <a:ext cx="415484" cy="4154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686A71-557D-4F53-8D70-68F8B3841618}">
      <dsp:nvSpPr>
        <dsp:cNvPr id="0" name=""/>
        <dsp:cNvSpPr/>
      </dsp:nvSpPr>
      <dsp:spPr>
        <a:xfrm>
          <a:off x="960029" y="2207913"/>
          <a:ext cx="1688544" cy="716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Enhances Service Efficiency – Prioritizes tasks and manages resources effectively.</a:t>
          </a:r>
        </a:p>
      </dsp:txBody>
      <dsp:txXfrm>
        <a:off x="960029" y="2207913"/>
        <a:ext cx="1688544" cy="716352"/>
      </dsp:txXfrm>
    </dsp:sp>
    <dsp:sp modelId="{430D812B-771D-4C71-A578-420924FEF6AB}">
      <dsp:nvSpPr>
        <dsp:cNvPr id="0" name=""/>
        <dsp:cNvSpPr/>
      </dsp:nvSpPr>
      <dsp:spPr>
        <a:xfrm>
          <a:off x="2942789" y="2207913"/>
          <a:ext cx="716352" cy="71635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C3C6F-2A25-4395-9606-9296F6466A91}">
      <dsp:nvSpPr>
        <dsp:cNvPr id="0" name=""/>
        <dsp:cNvSpPr/>
      </dsp:nvSpPr>
      <dsp:spPr>
        <a:xfrm>
          <a:off x="3093223" y="2358347"/>
          <a:ext cx="415484" cy="4154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C7F53A-FA6E-4556-8449-3EA7B65B348A}">
      <dsp:nvSpPr>
        <dsp:cNvPr id="0" name=""/>
        <dsp:cNvSpPr/>
      </dsp:nvSpPr>
      <dsp:spPr>
        <a:xfrm>
          <a:off x="3812645" y="2207913"/>
          <a:ext cx="1688544" cy="716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Builds Trust and Reliability – Fosters confidence among patients and colleagues.</a:t>
          </a:r>
        </a:p>
      </dsp:txBody>
      <dsp:txXfrm>
        <a:off x="3812645" y="2207913"/>
        <a:ext cx="1688544" cy="7163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9DA044-3413-4D3C-AD7B-4120EEE24EDF}">
      <dsp:nvSpPr>
        <dsp:cNvPr id="0" name=""/>
        <dsp:cNvSpPr/>
      </dsp:nvSpPr>
      <dsp:spPr>
        <a:xfrm>
          <a:off x="267761" y="572315"/>
          <a:ext cx="834222" cy="83422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69CDF6-7FC5-49DC-B215-1E43B770D709}">
      <dsp:nvSpPr>
        <dsp:cNvPr id="0" name=""/>
        <dsp:cNvSpPr/>
      </dsp:nvSpPr>
      <dsp:spPr>
        <a:xfrm>
          <a:off x="445546" y="750100"/>
          <a:ext cx="478652" cy="4786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D745CF-D8FF-4539-A65E-2210AE18EE78}">
      <dsp:nvSpPr>
        <dsp:cNvPr id="0" name=""/>
        <dsp:cNvSpPr/>
      </dsp:nvSpPr>
      <dsp:spPr>
        <a:xfrm>
          <a:off x="1083" y="1666377"/>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Self-assessment to identify strengths and areas for improvement</a:t>
          </a:r>
        </a:p>
      </dsp:txBody>
      <dsp:txXfrm>
        <a:off x="1083" y="1666377"/>
        <a:ext cx="1367578" cy="547031"/>
      </dsp:txXfrm>
    </dsp:sp>
    <dsp:sp modelId="{B7600F91-76C6-46C1-A3D0-EA4C1D80B94B}">
      <dsp:nvSpPr>
        <dsp:cNvPr id="0" name=""/>
        <dsp:cNvSpPr/>
      </dsp:nvSpPr>
      <dsp:spPr>
        <a:xfrm>
          <a:off x="1874666" y="572315"/>
          <a:ext cx="834222" cy="83422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87A59-D532-4610-BFCF-078CE0F855A6}">
      <dsp:nvSpPr>
        <dsp:cNvPr id="0" name=""/>
        <dsp:cNvSpPr/>
      </dsp:nvSpPr>
      <dsp:spPr>
        <a:xfrm>
          <a:off x="2052451" y="750100"/>
          <a:ext cx="478652" cy="4786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AA7672-ED14-49E1-B9EB-90DAA9058138}">
      <dsp:nvSpPr>
        <dsp:cNvPr id="0" name=""/>
        <dsp:cNvSpPr/>
      </dsp:nvSpPr>
      <dsp:spPr>
        <a:xfrm>
          <a:off x="1607988" y="1666377"/>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Set SMART goals for leadership development</a:t>
          </a:r>
        </a:p>
      </dsp:txBody>
      <dsp:txXfrm>
        <a:off x="1607988" y="1666377"/>
        <a:ext cx="1367578" cy="547031"/>
      </dsp:txXfrm>
    </dsp:sp>
    <dsp:sp modelId="{8CFE1F98-44A2-4DEA-A4A2-C0E5882EA328}">
      <dsp:nvSpPr>
        <dsp:cNvPr id="0" name=""/>
        <dsp:cNvSpPr/>
      </dsp:nvSpPr>
      <dsp:spPr>
        <a:xfrm>
          <a:off x="3481570" y="572315"/>
          <a:ext cx="834222" cy="83422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2508E1-B9EC-4C41-88DE-D8DF0C29AB44}">
      <dsp:nvSpPr>
        <dsp:cNvPr id="0" name=""/>
        <dsp:cNvSpPr/>
      </dsp:nvSpPr>
      <dsp:spPr>
        <a:xfrm>
          <a:off x="3659355" y="750100"/>
          <a:ext cx="478652" cy="4786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A060CA-629C-435A-B4C3-85C7D2D1159E}">
      <dsp:nvSpPr>
        <dsp:cNvPr id="0" name=""/>
        <dsp:cNvSpPr/>
      </dsp:nvSpPr>
      <dsp:spPr>
        <a:xfrm>
          <a:off x="3214892" y="1666377"/>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Training &amp; Education through NHS courses and workshops</a:t>
          </a:r>
        </a:p>
      </dsp:txBody>
      <dsp:txXfrm>
        <a:off x="3214892" y="1666377"/>
        <a:ext cx="1367578" cy="547031"/>
      </dsp:txXfrm>
    </dsp:sp>
    <dsp:sp modelId="{5900CC9C-F480-45CB-B026-8F8A679904BB}">
      <dsp:nvSpPr>
        <dsp:cNvPr id="0" name=""/>
        <dsp:cNvSpPr/>
      </dsp:nvSpPr>
      <dsp:spPr>
        <a:xfrm>
          <a:off x="5088474" y="572315"/>
          <a:ext cx="834222" cy="83422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5426CB-0DEB-44A9-BE92-3B51E3AD5CE9}">
      <dsp:nvSpPr>
        <dsp:cNvPr id="0" name=""/>
        <dsp:cNvSpPr/>
      </dsp:nvSpPr>
      <dsp:spPr>
        <a:xfrm>
          <a:off x="5266259" y="750100"/>
          <a:ext cx="478652" cy="4786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C12C52-A4A6-4F9F-919A-F92B571AD160}">
      <dsp:nvSpPr>
        <dsp:cNvPr id="0" name=""/>
        <dsp:cNvSpPr/>
      </dsp:nvSpPr>
      <dsp:spPr>
        <a:xfrm>
          <a:off x="4821796" y="1666377"/>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Practical Application by leading small projects or sessions</a:t>
          </a:r>
        </a:p>
      </dsp:txBody>
      <dsp:txXfrm>
        <a:off x="4821796" y="1666377"/>
        <a:ext cx="1367578" cy="547031"/>
      </dsp:txXfrm>
    </dsp:sp>
    <dsp:sp modelId="{708407BA-CB00-4BD8-880E-B746C25D9F1B}">
      <dsp:nvSpPr>
        <dsp:cNvPr id="0" name=""/>
        <dsp:cNvSpPr/>
      </dsp:nvSpPr>
      <dsp:spPr>
        <a:xfrm>
          <a:off x="1071213" y="2555303"/>
          <a:ext cx="834222" cy="834222"/>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63A03F-3412-4194-A977-75DCEC35E89D}">
      <dsp:nvSpPr>
        <dsp:cNvPr id="0" name=""/>
        <dsp:cNvSpPr/>
      </dsp:nvSpPr>
      <dsp:spPr>
        <a:xfrm>
          <a:off x="1248999" y="2733088"/>
          <a:ext cx="478652" cy="4786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7B6F53-DAB8-4A2A-AFEF-01740EACD8C0}">
      <dsp:nvSpPr>
        <dsp:cNvPr id="0" name=""/>
        <dsp:cNvSpPr/>
      </dsp:nvSpPr>
      <dsp:spPr>
        <a:xfrm>
          <a:off x="804536" y="3649366"/>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Mentorship &amp; Feedback from senior clinicians</a:t>
          </a:r>
        </a:p>
      </dsp:txBody>
      <dsp:txXfrm>
        <a:off x="804536" y="3649366"/>
        <a:ext cx="1367578" cy="547031"/>
      </dsp:txXfrm>
    </dsp:sp>
    <dsp:sp modelId="{8815A5DA-5834-438D-A430-1D30E4922A9A}">
      <dsp:nvSpPr>
        <dsp:cNvPr id="0" name=""/>
        <dsp:cNvSpPr/>
      </dsp:nvSpPr>
      <dsp:spPr>
        <a:xfrm>
          <a:off x="2678118" y="2555303"/>
          <a:ext cx="834222" cy="83422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46B972-BC0C-4EE7-BCC6-D2F0DA33F536}">
      <dsp:nvSpPr>
        <dsp:cNvPr id="0" name=""/>
        <dsp:cNvSpPr/>
      </dsp:nvSpPr>
      <dsp:spPr>
        <a:xfrm>
          <a:off x="2855903" y="2733088"/>
          <a:ext cx="478652" cy="47865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FF5D77-FF1B-489E-B80B-5C6F1E58B916}">
      <dsp:nvSpPr>
        <dsp:cNvPr id="0" name=""/>
        <dsp:cNvSpPr/>
      </dsp:nvSpPr>
      <dsp:spPr>
        <a:xfrm>
          <a:off x="2411440" y="3649366"/>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Reflective Practice using a leadership journal</a:t>
          </a:r>
        </a:p>
      </dsp:txBody>
      <dsp:txXfrm>
        <a:off x="2411440" y="3649366"/>
        <a:ext cx="1367578" cy="547031"/>
      </dsp:txXfrm>
    </dsp:sp>
    <dsp:sp modelId="{8501BC7E-7133-4A58-8F55-1513B96444C5}">
      <dsp:nvSpPr>
        <dsp:cNvPr id="0" name=""/>
        <dsp:cNvSpPr/>
      </dsp:nvSpPr>
      <dsp:spPr>
        <a:xfrm>
          <a:off x="4285022" y="2555303"/>
          <a:ext cx="834222" cy="83422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F3193-3419-48D7-ACD5-534E526DEF21}">
      <dsp:nvSpPr>
        <dsp:cNvPr id="0" name=""/>
        <dsp:cNvSpPr/>
      </dsp:nvSpPr>
      <dsp:spPr>
        <a:xfrm>
          <a:off x="4462807" y="2733088"/>
          <a:ext cx="478652" cy="47865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B39ED4-4D0D-4279-B553-D6CCF73B2233}">
      <dsp:nvSpPr>
        <dsp:cNvPr id="0" name=""/>
        <dsp:cNvSpPr/>
      </dsp:nvSpPr>
      <dsp:spPr>
        <a:xfrm>
          <a:off x="4018344" y="3649366"/>
          <a:ext cx="1367578" cy="54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Continuous Professional Development (CPD) activities</a:t>
          </a:r>
        </a:p>
      </dsp:txBody>
      <dsp:txXfrm>
        <a:off x="4018344" y="3649366"/>
        <a:ext cx="1367578" cy="54703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B7F4CE-E5DF-4B12-A413-0D852D05DA6C}"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51B0C3-879E-4709-9474-8E70E3B23886}" type="slidenum">
              <a:rPr lang="en-GB" smtClean="0"/>
              <a:t>‹#›</a:t>
            </a:fld>
            <a:endParaRPr lang="en-GB"/>
          </a:p>
        </p:txBody>
      </p:sp>
    </p:spTree>
    <p:extLst>
      <p:ext uri="{BB962C8B-B14F-4D97-AF65-F5344CB8AC3E}">
        <p14:creationId xmlns:p14="http://schemas.microsoft.com/office/powerpoint/2010/main" val="9473698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
This slide references information from the following file: https://nhswales365-my.sharepoint.com/personal/samantha_alozie2_wales_nhs_uk/_layouts/15/Doc.aspx?sourcedoc=%7BBF797020-1EF3-4770-A6C5-635B5AF0DD43%7D&amp;file=Functioning_with_Anxiety_Assignment.docx&amp;action=default&amp;mobileredirect=true
In mental health services, rising caseloads present significant challenges to delivering timely and effective care. Therapy assistant practitioners are increasingly required to demonstrate leadership by implementing innovative solutions that maintain patient-centered care while enhancing team efficiency. One such solution is the 'Functioning with Anxiety' group intervention, which aims to support patients in developing coping strategies and improving their daily functioning. This presentation introduces the rationale behind the group, its structure, and the leadership skills involved in its implementation. It highlights how strategic thinking and collaborative planning can address increased demand and ensure continuity of care.
</a:t>
            </a:r>
          </a:p>
        </p:txBody>
      </p:sp>
      <p:sp>
        <p:nvSpPr>
          <p:cNvPr id="4" name="Slide Number Placeholder 3"/>
          <p:cNvSpPr>
            <a:spLocks noGrp="1"/>
          </p:cNvSpPr>
          <p:nvPr>
            <p:ph type="sldNum" sz="quarter" idx="5"/>
          </p:nvPr>
        </p:nvSpPr>
        <p:spPr/>
        <p:txBody>
          <a:bodyPr/>
          <a:lstStyle/>
          <a:p>
            <a:fld id="{C4CE2EE2-B242-4657-8E6B-CDF7830D5A30}" type="slidenum">
              <a:t>2</a:t>
            </a:fld>
            <a:endParaRPr lang="en-US"/>
          </a:p>
        </p:txBody>
      </p:sp>
    </p:spTree>
    <p:extLst>
      <p:ext uri="{BB962C8B-B14F-4D97-AF65-F5344CB8AC3E}">
        <p14:creationId xmlns:p14="http://schemas.microsoft.com/office/powerpoint/2010/main" val="73843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As a Therapy Assistant Practitioner (TAP), managing an increased caseload requires the application of several essential leadership skills to maintain service quality and ensure patient care remains effective. First, prioritization and time management are critical. TAPs must organize their schedules efficiently, using triage principles to identify and address urgent cases promptly. This skill helps in balancing workload and avoiding burnout. Second, delegation plays a vital role. By assigning tasks to colleagues based on their strengths and availability, TAPs can share responsibilities and maintain productivity without compromising standards. Third, communication is key. Clear and concise updates to team members and patients, along with active listening, help prevent misunderstandings and foster a collaborative environment. Fourth, decision-making and problem-solving are indispensable. TAPs often face unexpected challenges, and making informed decisions based on clinical guidelines and patient needs ensures continuity of care. Fifth, adaptability and resilience are necessary to cope with fluctuating workloads and changing priorities. Being flexible and maintaining a positive attitude helps TAPs navigate dynamic healthcare settings. Sixth, motivational leadership is important for team morale. Encouraging colleagues, recognizing achievements, and fostering collaboration contribute to a supportive work culture. Lastly, data-driven leadership enables TAPs to use metrics such as patient outcomes and waiting times to inform planning and demonstrate efficiency. These seven leadership skills collectively empower Therapy Assistant Practitioners to handle increased caseloads effectively, ensuring high-quality patient care and team performance.</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420008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This presentation introduces the significance of leadership within the Therapy Assistant Practitioner role.</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Leadership is not just for managers; TAPs need leadership skills to advocate for patients, collaborate effectively, and maintain service standards.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t>Each point demonstrates how leadership impacts different aspects of the TAP role, from patient care to team trust.</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This slide outlines a structured plan to enhance leadership skills. Start with self-assessment to understand your style, set SMART goals for clarity, engage in training and education, apply skills in practice, seek mentorship and feedback, use reflective practice for growth, and maintain CPD to stay updated.</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lang="en-GB"/>
          </a:p>
        </p:txBody>
      </p:sp>
      <p:sp>
        <p:nvSpPr>
          <p:cNvPr id="3" name="Notes Placeholder 2"/>
          <p:cNvSpPr>
            <a:spLocks noGrp="1"/>
          </p:cNvSpPr>
          <p:nvPr>
            <p:ph type="body" sz="quarter" idx="3"/>
          </p:nvPr>
        </p:nvSpPr>
        <p:spPr/>
        <p:txBody>
          <a:bodyPr/>
          <a:lstStyle/>
          <a:p>
            <a:r>
              <a:rPr dirty="0"/>
              <a:t>This slide summarizes key reflections on leadership skills. It highlights strengths, areas for improvement, recent successes, and a clear plan for growth. Reflection is essential for continuous professional development and improving leadership effectiveness.</a:t>
            </a:r>
          </a:p>
        </p:txBody>
      </p:sp>
      <p:sp>
        <p:nvSpPr>
          <p:cNvPr id="4" name="Slide Number Placeholder 3"/>
          <p:cNvSpPr>
            <a:spLocks noGrp="1"/>
          </p:cNvSpPr>
          <p:nvPr>
            <p:ph type="sldNum" sz="quarter" idx="5"/>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An increase in caseload can significantly impact the quality of care provided to patients. As healthcare professionals are required to manage more patients within the same timeframe, the amount of individual attention each patient receives may decrease. This can lead to rushed assessments, incomplete documentation, and a reduced ability to tailor interventions to each patient's unique needs. The risk of errors or omissions in care plans may also rise, potentially compromising patient safety and outcomes. In mental health settings, where therapeutic relationships and detailed assessments are crucial, such compromises can have profound effects on patient recovery and satisfaction. Ensuring high-quality care under increased workload requires strategic planning, prioritisation, and support systems to maintain standards and patient trust.</a:t>
            </a:r>
          </a:p>
        </p:txBody>
      </p:sp>
      <p:sp>
        <p:nvSpPr>
          <p:cNvPr id="4" name="Slide Number Placeholder 3"/>
          <p:cNvSpPr>
            <a:spLocks noGrp="1"/>
          </p:cNvSpPr>
          <p:nvPr>
            <p:ph type="sldNum" sz="quarter" idx="5"/>
          </p:nvPr>
        </p:nvSpPr>
        <p:spPr/>
        <p:txBody>
          <a:bodyPr/>
          <a:lstStyle/>
          <a:p>
            <a:fld id="{F36AF686-3B75-45A8-9ED6-9AEE914B14D2}" type="slidenum">
              <a:t>9</a:t>
            </a:fld>
            <a:endParaRPr lang="en-US"/>
          </a:p>
        </p:txBody>
      </p:sp>
    </p:spTree>
    <p:extLst>
      <p:ext uri="{BB962C8B-B14F-4D97-AF65-F5344CB8AC3E}">
        <p14:creationId xmlns:p14="http://schemas.microsoft.com/office/powerpoint/2010/main" val="382599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Managing a growing caseload can place considerable strain on healthcare staff, leading to increased stress, fatigue, and burnout. The emotional demands of working in mental health, combined with time pressures and administrative responsibilities, can erode job satisfaction and morale. Over time, this may result in higher staff turnover, absenteeism, and reduced engagement, all of which further burden the remaining team members. Supporting staff wellbeing through regular supervision, access to mental health resources, and manageable workloads is essential to sustain a healthy and effective workforce. Organisations must recognise the signs of burnout early and implement proactive measures to support their teams.</a:t>
            </a:r>
          </a:p>
        </p:txBody>
      </p:sp>
      <p:sp>
        <p:nvSpPr>
          <p:cNvPr id="4" name="Slide Number Placeholder 3"/>
          <p:cNvSpPr>
            <a:spLocks noGrp="1"/>
          </p:cNvSpPr>
          <p:nvPr>
            <p:ph type="sldNum" sz="quarter" idx="5"/>
          </p:nvPr>
        </p:nvSpPr>
        <p:spPr/>
        <p:txBody>
          <a:bodyPr/>
          <a:lstStyle/>
          <a:p>
            <a:fld id="{F36AF686-3B75-45A8-9ED6-9AEE914B14D2}" type="slidenum">
              <a:t>10</a:t>
            </a:fld>
            <a:endParaRPr lang="en-US"/>
          </a:p>
        </p:txBody>
      </p:sp>
    </p:spTree>
    <p:extLst>
      <p:ext uri="{BB962C8B-B14F-4D97-AF65-F5344CB8AC3E}">
        <p14:creationId xmlns:p14="http://schemas.microsoft.com/office/powerpoint/2010/main" val="2700575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When managing increasing caseloads in healthcare, particularly in mental health services, it is essential to collect and </a:t>
            </a:r>
            <a:r>
              <a:rPr lang="en-US" dirty="0" err="1"/>
              <a:t>analyse</a:t>
            </a:r>
            <a:r>
              <a:rPr lang="en-US" dirty="0"/>
              <a:t> specific data points to understand the impact on service delivery, staff wellbeing, and patient outcomes. One of the primary data points to include is caseload numbers, which provide a clear picture of the scale of workload and how it is distributed among practitioners. Monitoring these figures helps identify whether staffing levels are adequate and if adjustments are needed to maintain service quality.
Appointment wait times are another critical metric, as they reflect the efficiency of service delivery and can highlight potential delays in patient care. Longer wait times may indicate that the system is under strain, potentially leading to decreased patient satisfaction and poorer health outcomes. Similarly, tracking session duration and frequency allows for an assessment of whether patients are receiving the recommended level of care or if time constraints are compromising treatment quality.
Staff wellbeing is a vital consideration, and data on overtime and absenteeism can serve as indicators of stress and burnout. High levels of overtime or frequent absences may suggest that staff are overburdened, which can affect morale and retention. Patient outcomes, such as recovery rates, discharge times, and readmission rates, provide insight into the effectiveness of care and whether increased caseloads are impacting clinical results.
Patient complaints or feedback offer qualitative data on the perceived quality of care. An uptick in complaints may signal dissatisfaction due to rushed appointments or lack of continuity. Lastly, resource utilization data, including the use of therapy rooms, equipment, and administrative support, can reveal operational bottlenecks and inform decisions about resource allocation.
Collectively, these data points enable healthcare leaders and practitioners to make evidence-based decisions, advocate for additional resources, and implement strategies to mitigate the negative effects of rising caseloads. They also support continuous improvement and help ensure that both patients and staff receive the support they need.</a:t>
            </a:r>
          </a:p>
        </p:txBody>
      </p:sp>
      <p:sp>
        <p:nvSpPr>
          <p:cNvPr id="4" name="Slide Number Placeholder 3"/>
          <p:cNvSpPr>
            <a:spLocks noGrp="1"/>
          </p:cNvSpPr>
          <p:nvPr>
            <p:ph type="sldNum" sz="quarter" idx="5"/>
          </p:nvPr>
        </p:nvSpPr>
        <p:spPr/>
        <p:txBody>
          <a:bodyPr/>
          <a:lstStyle/>
          <a:p>
            <a:fld id="{A4FF9A5F-CB23-4209-B79F-BFF5D9A21C35}" type="slidenum">
              <a:t>11</a:t>
            </a:fld>
            <a:endParaRPr lang="en-US"/>
          </a:p>
        </p:txBody>
      </p:sp>
    </p:spTree>
    <p:extLst>
      <p:ext uri="{BB962C8B-B14F-4D97-AF65-F5344CB8AC3E}">
        <p14:creationId xmlns:p14="http://schemas.microsoft.com/office/powerpoint/2010/main" val="3422995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In the context of adult mental health services, therapy assistant practitioners have a range of intervention options to support patient care. Each option comes with its own set of benefits and contraindications that must be carefully considered to ensure safe and effective treatment. 
Individual therapy sessions offer personalized care tailored to the unique needs of each patient. This approach fosters a strong therapeutic alliance and allows for focused attention on specific issues. However, it may not be suitable for individuals who benefit more from social interaction or shared experiences, such as those who thrive in group settings.
Group therapy provides a platform for peer support and shared learning. It is cost-effective and encourages social engagement, which can be particularly beneficial for patients dealing with isolation or social withdrawal. Nevertheless, it may not be appropriate for individuals with severe social anxiety or those who find group dynamics overwhelming.
Digital or remote interventions have become increasingly popular, especially in the wake of the COVID-19 pandemic. These options enhance accessibility for patients who face barriers to in-person attendance and offer flexible scheduling. However, they may not be effective for patients with limited digital literacy or those requiring hands-on therapeutic techniques.
Activity-based interventions, often led by occupational therapists, focus on engaging patients in meaningful tasks that promote skill development and functional independence. These interventions are particularly effective for individuals who benefit from structured, goal-oriented activities. On the other hand, they may not be suitable for patients with significant physical limitations or those who experience stress in structured environments.
Involving family members or carers in the therapeutic process can strengthen the patient’s support network and improve continuity of care. This approach is beneficial when family dynamics are positive and supportive. However, it may be contraindicated if family relationships are a source of distress or conflict for the patient.
Understanding the benefits and contraindications of each intervention option is crucial for tailoring care plans that are both effective and person-centred. This ensures that therapy assistant practitioners can deliver interventions that align with the individual needs, preferences, and circumstances of each patient, ultimately leading to better health outcomes and enhanced patient satisfaction.</a:t>
            </a:r>
          </a:p>
        </p:txBody>
      </p:sp>
      <p:sp>
        <p:nvSpPr>
          <p:cNvPr id="4" name="Slide Number Placeholder 3"/>
          <p:cNvSpPr>
            <a:spLocks noGrp="1"/>
          </p:cNvSpPr>
          <p:nvPr>
            <p:ph type="sldNum" sz="quarter" idx="5"/>
          </p:nvPr>
        </p:nvSpPr>
        <p:spPr/>
        <p:txBody>
          <a:bodyPr/>
          <a:lstStyle/>
          <a:p>
            <a:fld id="{EF6EB5FA-2CBE-4FE1-8E26-D62EC044E259}" type="slidenum">
              <a:t>12</a:t>
            </a:fld>
            <a:endParaRPr lang="en-US"/>
          </a:p>
        </p:txBody>
      </p:sp>
    </p:spTree>
    <p:extLst>
      <p:ext uri="{BB962C8B-B14F-4D97-AF65-F5344CB8AC3E}">
        <p14:creationId xmlns:p14="http://schemas.microsoft.com/office/powerpoint/2010/main" val="1043632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4189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2617999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1614028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E53F988-9D4B-4BC9-8C07-DCA4FB7AE7A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2714343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E53F988-9D4B-4BC9-8C07-DCA4FB7AE7A5}"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1165644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E53F988-9D4B-4BC9-8C07-DCA4FB7AE7A5}"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3551710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53F988-9D4B-4BC9-8C07-DCA4FB7AE7A5}"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1117115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E53F988-9D4B-4BC9-8C07-DCA4FB7AE7A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3280897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E53F988-9D4B-4BC9-8C07-DCA4FB7AE7A5}"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2371515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7E53F988-9D4B-4BC9-8C07-DCA4FB7AE7A5}"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717104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2985685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963924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2929377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464153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3486706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2179049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E53F988-9D4B-4BC9-8C07-DCA4FB7AE7A5}"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32348D-18A2-48E8-9687-4AEBF61A6B98}" type="slidenum">
              <a:rPr lang="en-GB" smtClean="0"/>
              <a:t>‹#›</a:t>
            </a:fld>
            <a:endParaRPr lang="en-GB"/>
          </a:p>
        </p:txBody>
      </p:sp>
    </p:spTree>
    <p:extLst>
      <p:ext uri="{BB962C8B-B14F-4D97-AF65-F5344CB8AC3E}">
        <p14:creationId xmlns:p14="http://schemas.microsoft.com/office/powerpoint/2010/main" val="9984828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11/16/2025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240755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E53F988-9D4B-4BC9-8C07-DCA4FB7AE7A5}" type="datetimeFigureOut">
              <a:rPr lang="en-GB" smtClean="0"/>
              <a:t>16/11/2025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C432348D-18A2-48E8-9687-4AEBF61A6B98}" type="slidenum">
              <a:rPr lang="en-GB" smtClean="0"/>
              <a:t>‹#›</a:t>
            </a:fld>
            <a:endParaRPr lang="en-GB"/>
          </a:p>
        </p:txBody>
      </p:sp>
    </p:spTree>
    <p:extLst>
      <p:ext uri="{BB962C8B-B14F-4D97-AF65-F5344CB8AC3E}">
        <p14:creationId xmlns:p14="http://schemas.microsoft.com/office/powerpoint/2010/main" val="1747852608"/>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E134C76-7FB4-4BB7-9322-DD8A4B179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0" name="Snip Single Corner Rectangle 17">
            <a:extLst>
              <a:ext uri="{FF2B5EF4-FFF2-40B4-BE49-F238E27FC236}">
                <a16:creationId xmlns:a16="http://schemas.microsoft.com/office/drawing/2014/main" id="{C0C57804-4F33-4D85-AA3E-DA0F214BB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E80BBD-F22F-D29F-6E2C-F5BADE1EEB86}"/>
              </a:ext>
            </a:extLst>
          </p:cNvPr>
          <p:cNvSpPr>
            <a:spLocks noGrp="1"/>
          </p:cNvSpPr>
          <p:nvPr>
            <p:ph type="ctrTitle"/>
          </p:nvPr>
        </p:nvSpPr>
        <p:spPr>
          <a:xfrm>
            <a:off x="684212" y="685799"/>
            <a:ext cx="9678988" cy="3673474"/>
          </a:xfrm>
        </p:spPr>
        <p:txBody>
          <a:bodyPr>
            <a:normAutofit/>
          </a:bodyPr>
          <a:lstStyle/>
          <a:p>
            <a:pPr>
              <a:lnSpc>
                <a:spcPct val="90000"/>
              </a:lnSpc>
            </a:pPr>
            <a:r>
              <a:rPr lang="en-GB" sz="4200" b="1" dirty="0">
                <a:solidFill>
                  <a:schemeClr val="tx2"/>
                </a:solidFill>
              </a:rPr>
              <a:t>A demonstration of leadership skills required within my role as a therapy assistant practitioner, in response to an increased caseload.</a:t>
            </a:r>
            <a:endParaRPr lang="en-GB" sz="4200" dirty="0">
              <a:solidFill>
                <a:schemeClr val="tx2"/>
              </a:solidFill>
            </a:endParaRPr>
          </a:p>
        </p:txBody>
      </p:sp>
      <p:sp>
        <p:nvSpPr>
          <p:cNvPr id="3" name="Subtitle 2">
            <a:extLst>
              <a:ext uri="{FF2B5EF4-FFF2-40B4-BE49-F238E27FC236}">
                <a16:creationId xmlns:a16="http://schemas.microsoft.com/office/drawing/2014/main" id="{9AD31BF3-1AD1-5CA4-E98A-3DA9189437DC}"/>
              </a:ext>
            </a:extLst>
          </p:cNvPr>
          <p:cNvSpPr>
            <a:spLocks noGrp="1"/>
          </p:cNvSpPr>
          <p:nvPr>
            <p:ph type="subTitle" idx="1"/>
          </p:nvPr>
        </p:nvSpPr>
        <p:spPr>
          <a:xfrm>
            <a:off x="684212" y="4648198"/>
            <a:ext cx="7005742" cy="1143002"/>
          </a:xfrm>
        </p:spPr>
        <p:txBody>
          <a:bodyPr>
            <a:normAutofit/>
          </a:bodyPr>
          <a:lstStyle/>
          <a:p>
            <a:r>
              <a:rPr lang="en-GB" dirty="0">
                <a:solidFill>
                  <a:schemeClr val="tx1">
                    <a:alpha val="80000"/>
                  </a:schemeClr>
                </a:solidFill>
              </a:rPr>
              <a:t>Samantha Alozie </a:t>
            </a:r>
          </a:p>
        </p:txBody>
      </p:sp>
    </p:spTree>
    <p:extLst>
      <p:ext uri="{BB962C8B-B14F-4D97-AF65-F5344CB8AC3E}">
        <p14:creationId xmlns:p14="http://schemas.microsoft.com/office/powerpoint/2010/main" val="20264688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27" name="Rectangle 26">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86A93-EB40-F2E0-C79F-486EC3CA92F5}"/>
              </a:ext>
            </a:extLst>
          </p:cNvPr>
          <p:cNvSpPr>
            <a:spLocks noGrp="1"/>
          </p:cNvSpPr>
          <p:nvPr>
            <p:ph type="title"/>
          </p:nvPr>
        </p:nvSpPr>
        <p:spPr>
          <a:xfrm>
            <a:off x="7532710" y="620722"/>
            <a:ext cx="3518748" cy="1142462"/>
          </a:xfrm>
        </p:spPr>
        <p:txBody>
          <a:bodyPr vert="horz" lIns="91440" tIns="45720" rIns="91440" bIns="45720" rtlCol="0" anchor="b">
            <a:normAutofit/>
          </a:bodyPr>
          <a:lstStyle/>
          <a:p>
            <a:r>
              <a:rPr lang="en-US" sz="2800"/>
              <a:t>Introduction</a:t>
            </a:r>
          </a:p>
        </p:txBody>
      </p:sp>
      <p:sp>
        <p:nvSpPr>
          <p:cNvPr id="19"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lose-up of therapist's hands explaining a problem to his patients">
            <a:extLst>
              <a:ext uri="{FF2B5EF4-FFF2-40B4-BE49-F238E27FC236}">
                <a16:creationId xmlns:a16="http://schemas.microsoft.com/office/drawing/2014/main" id="{E4A3A8C9-2F2F-4C62-B562-710A6B10CCB8}"/>
              </a:ext>
            </a:extLst>
          </p:cNvPr>
          <p:cNvPicPr>
            <a:picLocks noGrp="1" noChangeAspect="1"/>
          </p:cNvPicPr>
          <p:nvPr>
            <p:ph type="pic" sz="quarter" idx="15"/>
          </p:nvPr>
        </p:nvPicPr>
        <p:blipFill>
          <a:blip r:embed="rId3"/>
          <a:srcRect l="7943" r="7943"/>
          <a:stretch>
            <a:fillRect/>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a:noFill/>
        </p:spPr>
      </p:pic>
      <p:sp>
        <p:nvSpPr>
          <p:cNvPr id="4" name="Content Placeholder 3">
            <a:extLst>
              <a:ext uri="{FF2B5EF4-FFF2-40B4-BE49-F238E27FC236}">
                <a16:creationId xmlns:a16="http://schemas.microsoft.com/office/drawing/2014/main" id="{CC042352-7964-8841-D97C-7A66FFD1427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532710" y="1822449"/>
            <a:ext cx="4134357" cy="4256618"/>
          </a:xfrm>
        </p:spPr>
        <p:txBody>
          <a:bodyPr>
            <a:normAutofit/>
          </a:bodyPr>
          <a:lstStyle/>
          <a:p>
            <a:pPr marL="0" indent="0">
              <a:lnSpc>
                <a:spcPct val="90000"/>
              </a:lnSpc>
              <a:spcBef>
                <a:spcPts val="2500"/>
              </a:spcBef>
              <a:buFont typeface="Arial" panose="020B0604020202020204" pitchFamily="34" charset="0"/>
              <a:buNone/>
            </a:pPr>
            <a:r>
              <a:rPr lang="en-GB" sz="800" b="1" dirty="0"/>
              <a:t>Challenges in Mental Health Care</a:t>
            </a:r>
          </a:p>
          <a:p>
            <a:pPr marL="0" lvl="1" indent="0">
              <a:lnSpc>
                <a:spcPct val="90000"/>
              </a:lnSpc>
              <a:buFont typeface="Arial" panose="020B0604020202020204" pitchFamily="34" charset="0"/>
              <a:buNone/>
            </a:pPr>
            <a:r>
              <a:rPr lang="en-GB" sz="800" dirty="0"/>
              <a:t>Rising caseloads challenge timely delivery of effective mental health services, requiring innovative approaches.</a:t>
            </a:r>
          </a:p>
          <a:p>
            <a:pPr marL="0" lvl="1" indent="0">
              <a:lnSpc>
                <a:spcPct val="90000"/>
              </a:lnSpc>
              <a:buFont typeface="Arial" panose="020B0604020202020204" pitchFamily="34" charset="0"/>
              <a:buNone/>
            </a:pPr>
            <a:r>
              <a:rPr lang="en-GB" sz="800" b="1" dirty="0"/>
              <a:t>Role of Therapy Assistants</a:t>
            </a:r>
          </a:p>
          <a:p>
            <a:pPr marL="0" lvl="1" indent="0">
              <a:lnSpc>
                <a:spcPct val="90000"/>
              </a:lnSpc>
              <a:buFont typeface="Arial" panose="020B0604020202020204" pitchFamily="34" charset="0"/>
              <a:buNone/>
            </a:pPr>
            <a:r>
              <a:rPr lang="en-GB" sz="800" dirty="0"/>
              <a:t>Therapy assistant practitioners demonstrate leadership by implementing patient-</a:t>
            </a:r>
            <a:r>
              <a:rPr lang="en-GB" sz="800" dirty="0" err="1"/>
              <a:t>centered</a:t>
            </a:r>
            <a:r>
              <a:rPr lang="en-GB" sz="800" dirty="0"/>
              <a:t>, efficient solutions.</a:t>
            </a:r>
          </a:p>
          <a:p>
            <a:pPr marL="0" lvl="1" indent="0">
              <a:lnSpc>
                <a:spcPct val="90000"/>
              </a:lnSpc>
              <a:buFont typeface="Arial" panose="020B0604020202020204" pitchFamily="34" charset="0"/>
              <a:buNone/>
            </a:pPr>
            <a:r>
              <a:rPr lang="en-GB" sz="800" b="1" dirty="0"/>
              <a:t>Functioning with Anxiety Group</a:t>
            </a:r>
          </a:p>
          <a:p>
            <a:pPr marL="0" lvl="1" indent="0">
              <a:lnSpc>
                <a:spcPct val="90000"/>
              </a:lnSpc>
              <a:buFont typeface="Arial" panose="020B0604020202020204" pitchFamily="34" charset="0"/>
              <a:buNone/>
            </a:pPr>
            <a:r>
              <a:rPr lang="en-GB" sz="800" dirty="0"/>
              <a:t>Group intervention supports patients in coping strategies and improving daily functioning.</a:t>
            </a:r>
          </a:p>
          <a:p>
            <a:pPr marL="0" lvl="1" indent="0">
              <a:lnSpc>
                <a:spcPct val="90000"/>
              </a:lnSpc>
              <a:buFont typeface="Arial" panose="020B0604020202020204" pitchFamily="34" charset="0"/>
              <a:buNone/>
            </a:pPr>
            <a:r>
              <a:rPr lang="en-GB" sz="800" b="1" dirty="0"/>
              <a:t>Strategic and Collaborative Leadership</a:t>
            </a:r>
          </a:p>
          <a:p>
            <a:pPr marL="0" lvl="1" indent="0">
              <a:lnSpc>
                <a:spcPct val="90000"/>
              </a:lnSpc>
              <a:buFont typeface="Arial" panose="020B0604020202020204" pitchFamily="34" charset="0"/>
              <a:buNone/>
            </a:pPr>
            <a:r>
              <a:rPr lang="en-GB" sz="800" dirty="0"/>
              <a:t>Strategic thinking and collaborative planning address demand and ensure continuity of care.</a:t>
            </a:r>
          </a:p>
          <a:p>
            <a:r>
              <a:rPr lang="en-GB" sz="900" b="1" dirty="0"/>
              <a:t>Delegation and supervisory leadership</a:t>
            </a:r>
            <a:br>
              <a:rPr lang="en-GB" sz="900" dirty="0"/>
            </a:br>
            <a:r>
              <a:rPr lang="en-GB" sz="900" dirty="0"/>
              <a:t>“The Welsh Therapy Assistant Practitioner framework highlights that TAPs are responsible for overseeing and coordinating care”</a:t>
            </a:r>
          </a:p>
          <a:p>
            <a:pPr marL="0" indent="0">
              <a:buNone/>
            </a:pPr>
            <a:r>
              <a:rPr lang="en-GB" sz="900" i="1" dirty="0"/>
              <a:t>“The assistant practitioner may transcend professional boundaries. They are accountable to themselves, their employer and the people they serve., </a:t>
            </a:r>
            <a:r>
              <a:rPr lang="en-GB" sz="800" i="1" dirty="0"/>
              <a:t>(Skills for Health</a:t>
            </a:r>
            <a:r>
              <a:rPr lang="en-GB" sz="800" dirty="0"/>
              <a:t>), 2019</a:t>
            </a:r>
          </a:p>
        </p:txBody>
      </p:sp>
      <p:grpSp>
        <p:nvGrpSpPr>
          <p:cNvPr id="21" name="Group 20">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7298101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6326A-171B-B19E-8A9B-056A6F2A16B5}"/>
              </a:ext>
            </a:extLst>
          </p:cNvPr>
          <p:cNvSpPr>
            <a:spLocks noGrp="1"/>
          </p:cNvSpPr>
          <p:nvPr>
            <p:ph type="title"/>
          </p:nvPr>
        </p:nvSpPr>
        <p:spPr>
          <a:xfrm>
            <a:off x="0" y="1005840"/>
            <a:ext cx="4387515" cy="2266749"/>
          </a:xfrm>
        </p:spPr>
        <p:txBody>
          <a:bodyPr anchor="t">
            <a:normAutofit fontScale="90000"/>
          </a:bodyPr>
          <a:lstStyle/>
          <a:p>
            <a:r>
              <a:rPr lang="en-US" sz="4300" dirty="0"/>
              <a:t>Key Leadership Skills for Therapy Assistant Practitioners</a:t>
            </a:r>
          </a:p>
        </p:txBody>
      </p:sp>
      <p:sp>
        <p:nvSpPr>
          <p:cNvPr id="3" name="Content Placeholder 2">
            <a:extLst>
              <a:ext uri="{FF2B5EF4-FFF2-40B4-BE49-F238E27FC236}">
                <a16:creationId xmlns:a16="http://schemas.microsoft.com/office/drawing/2014/main" id="{059D3231-B913-8AFB-55B6-2382B736D55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884821" y="1005840"/>
            <a:ext cx="7217472" cy="5755109"/>
          </a:xfrm>
        </p:spPr>
        <p:txBody>
          <a:bodyPr>
            <a:normAutofit fontScale="85000" lnSpcReduction="20000"/>
          </a:bodyPr>
          <a:lstStyle/>
          <a:p>
            <a:pPr marL="0" indent="0">
              <a:spcBef>
                <a:spcPts val="2500"/>
              </a:spcBef>
              <a:buFont typeface="Arial" panose="020B0604020202020204" pitchFamily="34" charset="0"/>
              <a:buNone/>
            </a:pPr>
            <a:r>
              <a:rPr lang="en-US" sz="1300" b="1" dirty="0"/>
              <a:t>Prioritization and Time Management</a:t>
            </a:r>
          </a:p>
          <a:p>
            <a:pPr marL="0" lvl="1" indent="0">
              <a:buFont typeface="Arial" panose="020B0604020202020204" pitchFamily="34" charset="0"/>
              <a:buNone/>
            </a:pPr>
            <a:r>
              <a:rPr lang="en-US" sz="1300" dirty="0"/>
              <a:t>Efficient scheduling and triage help TAPs balance workload and address urgent cases promptly.</a:t>
            </a:r>
          </a:p>
          <a:p>
            <a:pPr marL="0" indent="0">
              <a:spcBef>
                <a:spcPts val="2500"/>
              </a:spcBef>
              <a:buFont typeface="Arial" panose="020B0604020202020204" pitchFamily="34" charset="0"/>
              <a:buNone/>
            </a:pPr>
            <a:r>
              <a:rPr lang="en-US" sz="1300" b="1" dirty="0"/>
              <a:t>Delegation and Collaboration</a:t>
            </a:r>
          </a:p>
          <a:p>
            <a:pPr marL="0" lvl="1" indent="0">
              <a:buFont typeface="Arial" panose="020B0604020202020204" pitchFamily="34" charset="0"/>
              <a:buNone/>
            </a:pPr>
            <a:r>
              <a:rPr lang="en-US" sz="1300" dirty="0"/>
              <a:t>Assigning tasks based on team strengths maintains productivity without lowering standards.</a:t>
            </a:r>
          </a:p>
          <a:p>
            <a:pPr marL="0" indent="0">
              <a:spcBef>
                <a:spcPts val="2500"/>
              </a:spcBef>
              <a:buFont typeface="Arial" panose="020B0604020202020204" pitchFamily="34" charset="0"/>
              <a:buNone/>
            </a:pPr>
            <a:r>
              <a:rPr lang="en-US" sz="1300" b="1" dirty="0"/>
              <a:t>Communication Skills</a:t>
            </a:r>
          </a:p>
          <a:p>
            <a:pPr marL="0" lvl="1" indent="0">
              <a:buNone/>
            </a:pPr>
            <a:r>
              <a:rPr lang="en-US" sz="1300" dirty="0"/>
              <a:t>Clear updates and active listening prevent misunderstandings and foster teamwork</a:t>
            </a:r>
            <a:r>
              <a:rPr lang="en-US" sz="1200" dirty="0"/>
              <a:t>.</a:t>
            </a:r>
          </a:p>
          <a:p>
            <a:pPr marL="0" lvl="1" indent="0">
              <a:buNone/>
            </a:pPr>
            <a:r>
              <a:rPr lang="en-US" sz="1200" dirty="0"/>
              <a:t>“ </a:t>
            </a:r>
            <a:r>
              <a:rPr lang="en-GB" sz="1200" dirty="0"/>
              <a:t>Effective communication improves patient experience, increases safety and clinical effectiveness; improves job satisfaction and team working”. (</a:t>
            </a:r>
            <a:r>
              <a:rPr lang="en-GB" sz="1200" i="1" dirty="0"/>
              <a:t>Royal college of nursing </a:t>
            </a:r>
            <a:r>
              <a:rPr lang="en-GB" sz="1200" dirty="0"/>
              <a:t>, 2024).</a:t>
            </a:r>
          </a:p>
          <a:p>
            <a:pPr marL="0" lvl="1" indent="0">
              <a:buFont typeface="Arial" panose="020B0604020202020204" pitchFamily="34" charset="0"/>
              <a:buNone/>
            </a:pPr>
            <a:endParaRPr lang="en-US" sz="1300" dirty="0"/>
          </a:p>
          <a:p>
            <a:pPr marL="0" indent="0">
              <a:spcBef>
                <a:spcPts val="2500"/>
              </a:spcBef>
              <a:buFont typeface="Arial" panose="020B0604020202020204" pitchFamily="34" charset="0"/>
              <a:buNone/>
            </a:pPr>
            <a:r>
              <a:rPr lang="en-US" sz="1300" b="1" dirty="0"/>
              <a:t>Decision-Making and Problem-Solving</a:t>
            </a:r>
          </a:p>
          <a:p>
            <a:pPr marL="0" lvl="1" indent="0">
              <a:buFont typeface="Arial" panose="020B0604020202020204" pitchFamily="34" charset="0"/>
              <a:buNone/>
            </a:pPr>
            <a:r>
              <a:rPr lang="en-US" sz="1300" dirty="0"/>
              <a:t>Informed decisions based on clinical guidelines ensure continuity of care amidst challenges.</a:t>
            </a:r>
          </a:p>
          <a:p>
            <a:pPr marL="0" indent="0">
              <a:spcBef>
                <a:spcPts val="2500"/>
              </a:spcBef>
              <a:buFont typeface="Arial" panose="020B0604020202020204" pitchFamily="34" charset="0"/>
              <a:buNone/>
            </a:pPr>
            <a:r>
              <a:rPr lang="en-US" sz="1300" b="1" dirty="0"/>
              <a:t>Adaptability and Resilience</a:t>
            </a:r>
          </a:p>
          <a:p>
            <a:pPr marL="0" lvl="1" indent="0">
              <a:buFont typeface="Arial" panose="020B0604020202020204" pitchFamily="34" charset="0"/>
              <a:buNone/>
            </a:pPr>
            <a:r>
              <a:rPr lang="en-US" sz="1300" dirty="0"/>
              <a:t>Flexibility and positive attitude help TAPs manage changing priorities and workloads.</a:t>
            </a:r>
          </a:p>
          <a:p>
            <a:pPr marL="0" indent="0">
              <a:spcBef>
                <a:spcPts val="2500"/>
              </a:spcBef>
              <a:buFont typeface="Arial" panose="020B0604020202020204" pitchFamily="34" charset="0"/>
              <a:buNone/>
            </a:pPr>
            <a:r>
              <a:rPr lang="en-US" sz="1300" b="1" dirty="0"/>
              <a:t>Motivational Leadership</a:t>
            </a:r>
          </a:p>
          <a:p>
            <a:pPr marL="0" lvl="1" indent="0">
              <a:buFont typeface="Arial" panose="020B0604020202020204" pitchFamily="34" charset="0"/>
              <a:buNone/>
            </a:pPr>
            <a:r>
              <a:rPr lang="en-US" sz="1300" dirty="0"/>
              <a:t>Encouraging colleagues and recognizing achievements boosts team morale and collaboration.</a:t>
            </a:r>
          </a:p>
          <a:p>
            <a:pPr marL="0" indent="0">
              <a:spcBef>
                <a:spcPts val="2500"/>
              </a:spcBef>
              <a:buFont typeface="Arial" panose="020B0604020202020204" pitchFamily="34" charset="0"/>
              <a:buNone/>
            </a:pPr>
            <a:r>
              <a:rPr lang="en-US" sz="1300" b="1" dirty="0"/>
              <a:t>Data-Driven Leadership</a:t>
            </a:r>
          </a:p>
          <a:p>
            <a:pPr marL="0" lvl="1" indent="0">
              <a:buFont typeface="Arial" panose="020B0604020202020204" pitchFamily="34" charset="0"/>
              <a:buNone/>
            </a:pPr>
            <a:r>
              <a:rPr lang="en-US" sz="1300" dirty="0"/>
              <a:t>Using metrics like patient outcomes and wait times guides planning and demonstrates efficiency.</a:t>
            </a:r>
          </a:p>
        </p:txBody>
      </p:sp>
    </p:spTree>
    <p:extLst>
      <p:ext uri="{BB962C8B-B14F-4D97-AF65-F5344CB8AC3E}">
        <p14:creationId xmlns:p14="http://schemas.microsoft.com/office/powerpoint/2010/main" val="21376336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sz="2800" dirty="0"/>
              <a:t>Leadership</a:t>
            </a:r>
            <a:r>
              <a:rPr sz="2800" dirty="0">
                <a:solidFill>
                  <a:srgbClr val="005EB8"/>
                </a:solidFill>
              </a:rPr>
              <a:t> </a:t>
            </a:r>
            <a:r>
              <a:rPr sz="2800" dirty="0"/>
              <a:t>in the Therapy Assistant Practitioner Role</a:t>
            </a:r>
          </a:p>
        </p:txBody>
      </p:sp>
      <p:sp>
        <p:nvSpPr>
          <p:cNvPr id="3" name="Subtitle 2"/>
          <p:cNvSpPr>
            <a:spLocks noGrp="1"/>
          </p:cNvSpPr>
          <p:nvPr>
            <p:ph type="subTitle" idx="1"/>
          </p:nvPr>
        </p:nvSpPr>
        <p:spPr/>
        <p:txBody>
          <a:bodyPr/>
          <a:lstStyle/>
          <a:p>
            <a:pPr algn="l"/>
            <a:r>
              <a:rPr sz="2800" dirty="0">
                <a:solidFill>
                  <a:schemeClr val="tx1"/>
                </a:solidFill>
              </a:rPr>
              <a:t>Exploring its importance and impact</a:t>
            </a:r>
          </a:p>
        </p:txBody>
      </p:sp>
      <p:sp>
        <p:nvSpPr>
          <p:cNvPr id="4" name="Rectangle 3"/>
          <p:cNvSpPr/>
          <p:nvPr/>
        </p:nvSpPr>
        <p:spPr>
          <a:xfrm>
            <a:off x="1524000" y="0"/>
            <a:ext cx="9144000" cy="457200"/>
          </a:xfrm>
          <a:prstGeom prst="rect">
            <a:avLst/>
          </a:prstGeom>
          <a:solidFill>
            <a:srgbClr val="005EB8"/>
          </a:solidFill>
          <a:ln>
            <a:solidFill>
              <a:srgbClr val="005EB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sz="2000" dirty="0"/>
              <a:t>Why Leadership Matters</a:t>
            </a:r>
            <a:r>
              <a:rPr lang="en-GB" sz="2000" dirty="0"/>
              <a:t>.</a:t>
            </a:r>
            <a:endParaRPr sz="2000" dirty="0"/>
          </a:p>
        </p:txBody>
      </p:sp>
      <p:graphicFrame>
        <p:nvGraphicFramePr>
          <p:cNvPr id="6" name="Content Placeholder 2">
            <a:extLst>
              <a:ext uri="{FF2B5EF4-FFF2-40B4-BE49-F238E27FC236}">
                <a16:creationId xmlns:a16="http://schemas.microsoft.com/office/drawing/2014/main" id="{F3805B61-0B9C-74C2-0918-9773D0E70501}"/>
              </a:ext>
            </a:extLst>
          </p:cNvPr>
          <p:cNvGraphicFramePr>
            <a:graphicFrameLocks noGrp="1"/>
          </p:cNvGraphicFramePr>
          <p:nvPr>
            <p:ph idx="1"/>
          </p:nvPr>
        </p:nvGraphicFramePr>
        <p:xfrm>
          <a:off x="684212" y="685800"/>
          <a:ext cx="8534400" cy="3615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524000" y="0"/>
            <a:ext cx="9144000" cy="457200"/>
          </a:xfrm>
          <a:prstGeom prst="rect">
            <a:avLst/>
          </a:prstGeom>
          <a:solidFill>
            <a:srgbClr val="005EB8"/>
          </a:solidFill>
          <a:ln>
            <a:solidFill>
              <a:srgbClr val="005EB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E690ED12-117C-2928-1C4F-CD5A4F1BF5D9}"/>
              </a:ext>
            </a:extLst>
          </p:cNvPr>
          <p:cNvGraphicFramePr>
            <a:graphicFrameLocks noGrp="1"/>
          </p:cNvGraphicFramePr>
          <p:nvPr>
            <p:ph idx="1"/>
            <p:extLst>
              <p:ext uri="{D42A27DB-BD31-4B8C-83A1-F6EECF244321}">
                <p14:modId xmlns:p14="http://schemas.microsoft.com/office/powerpoint/2010/main" val="3685425523"/>
              </p:ext>
            </p:extLst>
          </p:nvPr>
        </p:nvGraphicFramePr>
        <p:xfrm>
          <a:off x="684212" y="685800"/>
          <a:ext cx="8534400" cy="3615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1524000" y="0"/>
            <a:ext cx="9144000" cy="457200"/>
          </a:xfrm>
          <a:prstGeom prst="rect">
            <a:avLst/>
          </a:prstGeom>
          <a:solidFill>
            <a:srgbClr val="005EB8"/>
          </a:solidFill>
          <a:ln>
            <a:solidFill>
              <a:srgbClr val="005EB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55B88A-C127-47B3-B317-724BD4EAAD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3F07A923-368D-45E6-AACC-9ECE4057A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FE16B44-FE3C-4330-AF20-E869FC7B78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1CB6733-6A12-4A1C-87C3-B676FB381D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A754CCFD-DC5E-453F-B95A-F045ED9B29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E826A39-89EA-44EA-ABC5-F446934921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17" name="Rectangle 16">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9"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 name="TextBox 2"/>
          <p:cNvSpPr txBox="1"/>
          <p:nvPr/>
        </p:nvSpPr>
        <p:spPr>
          <a:xfrm>
            <a:off x="8588661" y="941424"/>
            <a:ext cx="3043896" cy="3248611"/>
          </a:xfrm>
          <a:prstGeom prst="rect">
            <a:avLst/>
          </a:prstGeom>
        </p:spPr>
        <p:txBody>
          <a:bodyPr vert="horz" lIns="91440" tIns="45720" rIns="91440" bIns="45720" rtlCol="0" anchor="ctr">
            <a:normAutofit/>
          </a:bodyPr>
          <a:lstStyle/>
          <a:p>
            <a:pPr>
              <a:spcBef>
                <a:spcPct val="0"/>
              </a:spcBef>
              <a:spcAft>
                <a:spcPts val="600"/>
              </a:spcAft>
            </a:pPr>
            <a:r>
              <a:rPr lang="en-US" sz="3600" kern="1200" cap="all">
                <a:ln w="3175" cmpd="sng">
                  <a:noFill/>
                </a:ln>
                <a:solidFill>
                  <a:srgbClr val="FFFFFF"/>
                </a:solidFill>
                <a:effectLst/>
                <a:latin typeface="+mj-lt"/>
                <a:ea typeface="+mj-ea"/>
                <a:cs typeface="+mj-cs"/>
              </a:rPr>
              <a:t>Plan to Enhance Leadership Skills</a:t>
            </a:r>
          </a:p>
        </p:txBody>
      </p:sp>
      <p:sp>
        <p:nvSpPr>
          <p:cNvPr id="2" name="TextBox 1"/>
          <p:cNvSpPr txBox="1"/>
          <p:nvPr/>
        </p:nvSpPr>
        <p:spPr>
          <a:xfrm>
            <a:off x="1524001" y="0"/>
            <a:ext cx="184731" cy="369332"/>
          </a:xfrm>
          <a:prstGeom prst="rect">
            <a:avLst/>
          </a:prstGeom>
          <a:noFill/>
        </p:spPr>
        <p:txBody>
          <a:bodyPr wrap="none">
            <a:spAutoFit/>
          </a:bodyPr>
          <a:lstStyle/>
          <a:p>
            <a:endParaRPr/>
          </a:p>
        </p:txBody>
      </p:sp>
      <p:graphicFrame>
        <p:nvGraphicFramePr>
          <p:cNvPr id="6" name="TextBox 3">
            <a:extLst>
              <a:ext uri="{FF2B5EF4-FFF2-40B4-BE49-F238E27FC236}">
                <a16:creationId xmlns:a16="http://schemas.microsoft.com/office/drawing/2014/main" id="{8A710663-F64D-222A-3610-96AA6D053668}"/>
              </a:ext>
            </a:extLst>
          </p:cNvPr>
          <p:cNvGraphicFramePr/>
          <p:nvPr>
            <p:extLst>
              <p:ext uri="{D42A27DB-BD31-4B8C-83A1-F6EECF244321}">
                <p14:modId xmlns:p14="http://schemas.microsoft.com/office/powerpoint/2010/main" val="3247297446"/>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0"/>
            <a:ext cx="9144000" cy="457200"/>
          </a:xfrm>
          <a:prstGeom prst="rect">
            <a:avLst/>
          </a:prstGeom>
          <a:solidFill>
            <a:srgbClr val="005EB8"/>
          </a:solidFill>
          <a:ln>
            <a:solidFill>
              <a:srgbClr val="005EB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389967" y="759172"/>
            <a:ext cx="6745757" cy="584775"/>
          </a:xfrm>
          <a:prstGeom prst="rect">
            <a:avLst/>
          </a:prstGeom>
          <a:noFill/>
        </p:spPr>
        <p:txBody>
          <a:bodyPr wrap="none">
            <a:spAutoFit/>
          </a:bodyPr>
          <a:lstStyle/>
          <a:p>
            <a:r>
              <a:rPr sz="3200">
                <a:solidFill>
                  <a:srgbClr val="005EB8"/>
                </a:solidFill>
              </a:rPr>
              <a:t>Reflection on My Leadership Skills</a:t>
            </a:r>
          </a:p>
        </p:txBody>
      </p:sp>
      <p:sp>
        <p:nvSpPr>
          <p:cNvPr id="4" name="TextBox 3"/>
          <p:cNvSpPr txBox="1"/>
          <p:nvPr/>
        </p:nvSpPr>
        <p:spPr>
          <a:xfrm>
            <a:off x="2185583" y="1645917"/>
            <a:ext cx="7424084" cy="2862322"/>
          </a:xfrm>
          <a:prstGeom prst="rect">
            <a:avLst/>
          </a:prstGeom>
          <a:noFill/>
        </p:spPr>
        <p:txBody>
          <a:bodyPr wrap="square">
            <a:spAutoFit/>
          </a:bodyPr>
          <a:lstStyle/>
          <a:p>
            <a:endParaRPr dirty="0"/>
          </a:p>
          <a:p>
            <a:pPr>
              <a:defRPr sz="1800">
                <a:solidFill>
                  <a:srgbClr val="005EB8"/>
                </a:solidFill>
              </a:defRPr>
            </a:pPr>
            <a:r>
              <a:rPr dirty="0"/>
              <a:t>Collaborative leadership style</a:t>
            </a:r>
          </a:p>
          <a:p>
            <a:pPr>
              <a:defRPr sz="1800">
                <a:solidFill>
                  <a:srgbClr val="005EB8"/>
                </a:solidFill>
              </a:defRPr>
            </a:pPr>
            <a:r>
              <a:rPr dirty="0"/>
              <a:t>Strengths in communication and teamwork</a:t>
            </a:r>
          </a:p>
          <a:p>
            <a:pPr>
              <a:defRPr sz="1800">
                <a:solidFill>
                  <a:srgbClr val="005EB8"/>
                </a:solidFill>
              </a:defRPr>
            </a:pPr>
            <a:r>
              <a:rPr dirty="0"/>
              <a:t>Areas for improvement: assertiveness and decision-making</a:t>
            </a:r>
          </a:p>
          <a:p>
            <a:pPr>
              <a:defRPr sz="1800">
                <a:solidFill>
                  <a:srgbClr val="005EB8"/>
                </a:solidFill>
              </a:defRPr>
            </a:pPr>
            <a:r>
              <a:rPr dirty="0"/>
              <a:t>Recent success motivating colleagues during service changes</a:t>
            </a:r>
          </a:p>
          <a:p>
            <a:pPr>
              <a:defRPr sz="1800">
                <a:solidFill>
                  <a:srgbClr val="005EB8"/>
                </a:solidFill>
              </a:defRPr>
            </a:pPr>
            <a:r>
              <a:rPr dirty="0"/>
              <a:t>Plan for growth: CPD, mentorship, and reflective practice</a:t>
            </a:r>
            <a:r>
              <a:rPr lang="en-GB" dirty="0"/>
              <a:t>.</a:t>
            </a:r>
          </a:p>
          <a:p>
            <a:pPr>
              <a:defRPr sz="1800">
                <a:solidFill>
                  <a:srgbClr val="005EB8"/>
                </a:solidFill>
              </a:defRPr>
            </a:pPr>
            <a:r>
              <a:rPr lang="en-GB" dirty="0"/>
              <a:t>Royal college of occupational therapy states : </a:t>
            </a:r>
          </a:p>
          <a:p>
            <a:pPr>
              <a:defRPr sz="1800">
                <a:solidFill>
                  <a:srgbClr val="005EB8"/>
                </a:solidFill>
              </a:defRPr>
            </a:pPr>
            <a:r>
              <a:rPr lang="en-GB" b="1" dirty="0"/>
              <a:t>“</a:t>
            </a:r>
            <a:r>
              <a:rPr lang="en-GB" dirty="0"/>
              <a:t>Becoming and being a reflective practitioner is a central tenet within our profession</a:t>
            </a:r>
            <a:r>
              <a:rPr lang="en-GB" b="1" dirty="0"/>
              <a:t>”. (</a:t>
            </a:r>
            <a:r>
              <a:rPr lang="en-GB" i="1" dirty="0"/>
              <a:t>Royal College of Occupational Therapists), 2019.</a:t>
            </a:r>
            <a:endParaRPr i="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2239-F91F-50C9-CF60-553DECD87967}"/>
              </a:ext>
            </a:extLst>
          </p:cNvPr>
          <p:cNvSpPr>
            <a:spLocks noGrp="1"/>
          </p:cNvSpPr>
          <p:nvPr>
            <p:ph type="title"/>
          </p:nvPr>
        </p:nvSpPr>
        <p:spPr>
          <a:xfrm>
            <a:off x="603504" y="1031915"/>
            <a:ext cx="3968496" cy="1494845"/>
          </a:xfrm>
        </p:spPr>
        <p:txBody>
          <a:bodyPr anchor="t">
            <a:normAutofit fontScale="90000"/>
          </a:bodyPr>
          <a:lstStyle/>
          <a:p>
            <a:r>
              <a:rPr lang="en-US" dirty="0"/>
              <a:t>Implications of increased caseload. </a:t>
            </a:r>
          </a:p>
        </p:txBody>
      </p:sp>
      <p:sp>
        <p:nvSpPr>
          <p:cNvPr id="3" name="Content Placeholder 2">
            <a:extLst>
              <a:ext uri="{FF2B5EF4-FFF2-40B4-BE49-F238E27FC236}">
                <a16:creationId xmlns:a16="http://schemas.microsoft.com/office/drawing/2014/main" id="{F41F1C08-3D14-4119-BE4F-D4E1E5BC0A9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90020" y="1001865"/>
            <a:ext cx="6416180" cy="4683318"/>
          </a:xfrm>
        </p:spPr>
        <p:txBody>
          <a:bodyPr>
            <a:normAutofit fontScale="92500" lnSpcReduction="20000"/>
          </a:bodyPr>
          <a:lstStyle/>
          <a:p>
            <a:pPr marL="0" indent="0">
              <a:spcBef>
                <a:spcPts val="2500"/>
              </a:spcBef>
              <a:buFont typeface="Arial" panose="020B0604020202020204" pitchFamily="34" charset="0"/>
              <a:buNone/>
            </a:pPr>
            <a:r>
              <a:rPr lang="en-US" b="1"/>
              <a:t>Increased Caseload Effects</a:t>
            </a:r>
          </a:p>
          <a:p>
            <a:pPr marL="0" lvl="1" indent="0">
              <a:buFont typeface="Arial" panose="020B0604020202020204" pitchFamily="34" charset="0"/>
              <a:buNone/>
            </a:pPr>
            <a:r>
              <a:t>Higher patient numbers reduce individual attention, risking rushed assessments and incomplete documentation.</a:t>
            </a:r>
            <a:endParaRPr lang="en-US"/>
          </a:p>
          <a:p>
            <a:pPr marL="0" indent="0">
              <a:spcBef>
                <a:spcPts val="2500"/>
              </a:spcBef>
              <a:buFont typeface="Arial" panose="020B0604020202020204" pitchFamily="34" charset="0"/>
              <a:buNone/>
            </a:pPr>
            <a:r>
              <a:rPr lang="en-US" b="1"/>
              <a:t>Risk to Patient Safety</a:t>
            </a:r>
          </a:p>
          <a:p>
            <a:pPr marL="0" lvl="1" indent="0">
              <a:buFont typeface="Arial" panose="020B0604020202020204" pitchFamily="34" charset="0"/>
              <a:buNone/>
            </a:pPr>
            <a:r>
              <a:t>Rising errors and omissions in care plans can compromise patient safety and treatment outcomes.</a:t>
            </a:r>
            <a:endParaRPr lang="en-US"/>
          </a:p>
          <a:p>
            <a:pPr marL="0" indent="0">
              <a:spcBef>
                <a:spcPts val="2500"/>
              </a:spcBef>
              <a:buFont typeface="Arial" panose="020B0604020202020204" pitchFamily="34" charset="0"/>
              <a:buNone/>
            </a:pPr>
            <a:r>
              <a:rPr lang="en-US" b="1"/>
              <a:t>Mental Health Care Impact</a:t>
            </a:r>
          </a:p>
          <a:p>
            <a:pPr marL="0" lvl="1" indent="0">
              <a:buFont typeface="Arial" panose="020B0604020202020204" pitchFamily="34" charset="0"/>
              <a:buNone/>
            </a:pPr>
            <a:r>
              <a:t>Reduced time compromises therapeutic relationships and detailed assessments essential for recovery.</a:t>
            </a:r>
            <a:endParaRPr lang="en-US"/>
          </a:p>
          <a:p>
            <a:pPr marL="0" indent="0">
              <a:spcBef>
                <a:spcPts val="2500"/>
              </a:spcBef>
              <a:buFont typeface="Arial" panose="020B0604020202020204" pitchFamily="34" charset="0"/>
              <a:buNone/>
            </a:pPr>
            <a:r>
              <a:rPr lang="en-US" b="1"/>
              <a:t>Strategies for Quality Care</a:t>
            </a:r>
          </a:p>
          <a:p>
            <a:pPr marL="0" lvl="1" indent="0">
              <a:buFont typeface="Arial" panose="020B0604020202020204" pitchFamily="34" charset="0"/>
              <a:buNone/>
            </a:pPr>
            <a:r>
              <a:t>Effective planning, prioritisation, and support systems help maintain care standards under pressure.</a:t>
            </a:r>
            <a:endParaRPr lang="en-US"/>
          </a:p>
        </p:txBody>
      </p:sp>
      <p:sp>
        <p:nvSpPr>
          <p:cNvPr id="6" name="Slide Number Placeholder 5">
            <a:extLst>
              <a:ext uri="{FF2B5EF4-FFF2-40B4-BE49-F238E27FC236}">
                <a16:creationId xmlns:a16="http://schemas.microsoft.com/office/drawing/2014/main" id="{2F0712EE-4F45-CE1B-8473-48FB613B2E5D}"/>
              </a:ext>
            </a:extLst>
          </p:cNvPr>
          <p:cNvSpPr>
            <a:spLocks noGrp="1"/>
          </p:cNvSpPr>
          <p:nvPr>
            <p:ph type="sldNum" sz="quarter" idx="12"/>
          </p:nvPr>
        </p:nvSpPr>
        <p:spPr>
          <a:xfrm>
            <a:off x="11233434" y="6029868"/>
            <a:ext cx="429372" cy="365125"/>
          </a:xfrm>
        </p:spPr>
        <p:txBody>
          <a:bodyPr anchor="ctr">
            <a:normAutofit fontScale="70000" lnSpcReduction="20000"/>
          </a:bodyPr>
          <a:lstStyle/>
          <a:p>
            <a:pPr>
              <a:spcAft>
                <a:spcPts val="600"/>
              </a:spcAft>
            </a:pPr>
            <a:fld id="{27F8DDA4-3B80-4E8A-A8F5-521F73BF9127}" type="slidenum">
              <a:rPr lang="en-US" smtClean="0"/>
              <a:pPr>
                <a:spcAft>
                  <a:spcPts val="600"/>
                </a:spcAft>
              </a:pPr>
              <a:t>9</a:t>
            </a:fld>
            <a:endParaRPr lang="en-US"/>
          </a:p>
        </p:txBody>
      </p:sp>
    </p:spTree>
    <p:extLst>
      <p:ext uri="{BB962C8B-B14F-4D97-AF65-F5344CB8AC3E}">
        <p14:creationId xmlns:p14="http://schemas.microsoft.com/office/powerpoint/2010/main" val="30836326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3B1A0-6AB2-6A07-8405-3E917D47D85F}"/>
              </a:ext>
            </a:extLst>
          </p:cNvPr>
          <p:cNvSpPr>
            <a:spLocks noGrp="1"/>
          </p:cNvSpPr>
          <p:nvPr>
            <p:ph type="title"/>
          </p:nvPr>
        </p:nvSpPr>
        <p:spPr>
          <a:xfrm>
            <a:off x="684212" y="685799"/>
            <a:ext cx="3747111" cy="4892040"/>
          </a:xfrm>
        </p:spPr>
        <p:txBody>
          <a:bodyPr>
            <a:normAutofit/>
          </a:bodyPr>
          <a:lstStyle/>
          <a:p>
            <a:pPr algn="r"/>
            <a:r>
              <a:rPr lang="en-US"/>
              <a:t>Staff Wellbeing</a:t>
            </a:r>
          </a:p>
        </p:txBody>
      </p:sp>
      <p:cxnSp>
        <p:nvCxnSpPr>
          <p:cNvPr id="13" name="Straight Connector 12">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23362B-A40F-5EC1-B9D1-5B2334DDC75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79962" y="685799"/>
            <a:ext cx="6288260" cy="4892040"/>
          </a:xfrm>
        </p:spPr>
        <p:txBody>
          <a:bodyPr>
            <a:normAutofit/>
          </a:bodyPr>
          <a:lstStyle/>
          <a:p>
            <a:pPr marL="0" indent="0">
              <a:spcBef>
                <a:spcPts val="2500"/>
              </a:spcBef>
              <a:buFont typeface="Arial" panose="020B0604020202020204" pitchFamily="34" charset="0"/>
              <a:buNone/>
            </a:pPr>
            <a:r>
              <a:rPr lang="en-GB" sz="1400" b="1">
                <a:solidFill>
                  <a:schemeClr val="tx1"/>
                </a:solidFill>
              </a:rPr>
              <a:t>Impact of Caseload Stress</a:t>
            </a:r>
          </a:p>
          <a:p>
            <a:pPr marL="0" lvl="1" indent="0">
              <a:buFont typeface="Arial" panose="020B0604020202020204" pitchFamily="34" charset="0"/>
              <a:buNone/>
            </a:pPr>
            <a:r>
              <a:rPr lang="en-GB" sz="1400">
                <a:solidFill>
                  <a:schemeClr val="tx1"/>
                </a:solidFill>
              </a:rPr>
              <a:t>Growing caseloads increase stress, fatigue, and burnout among healthcare staff, affecting their wellbeing and performance.</a:t>
            </a:r>
          </a:p>
          <a:p>
            <a:pPr marL="0" indent="0">
              <a:spcBef>
                <a:spcPts val="2500"/>
              </a:spcBef>
              <a:buFont typeface="Arial" panose="020B0604020202020204" pitchFamily="34" charset="0"/>
              <a:buNone/>
            </a:pPr>
            <a:r>
              <a:rPr lang="en-GB" sz="1400" b="1">
                <a:solidFill>
                  <a:schemeClr val="tx1"/>
                </a:solidFill>
              </a:rPr>
              <a:t>Emotional and Administrative Demands</a:t>
            </a:r>
          </a:p>
          <a:p>
            <a:pPr marL="0" lvl="1" indent="0">
              <a:buFont typeface="Arial" panose="020B0604020202020204" pitchFamily="34" charset="0"/>
              <a:buNone/>
            </a:pPr>
            <a:r>
              <a:rPr lang="en-GB" sz="1400">
                <a:solidFill>
                  <a:schemeClr val="tx1"/>
                </a:solidFill>
              </a:rPr>
              <a:t>Emotional challenges and administrative duties reduce job satisfaction and morale, risking higher turnover and absenteeism.</a:t>
            </a:r>
          </a:p>
          <a:p>
            <a:pPr marL="0" indent="0">
              <a:spcBef>
                <a:spcPts val="2500"/>
              </a:spcBef>
              <a:buFont typeface="Arial" panose="020B0604020202020204" pitchFamily="34" charset="0"/>
              <a:buNone/>
            </a:pPr>
            <a:r>
              <a:rPr lang="en-GB" sz="1400" b="1">
                <a:solidFill>
                  <a:schemeClr val="tx1"/>
                </a:solidFill>
              </a:rPr>
              <a:t>Supporting Staff Wellbeing</a:t>
            </a:r>
          </a:p>
          <a:p>
            <a:pPr marL="0" lvl="1" indent="0">
              <a:buFont typeface="Arial" panose="020B0604020202020204" pitchFamily="34" charset="0"/>
              <a:buNone/>
            </a:pPr>
            <a:r>
              <a:rPr lang="en-GB" sz="1400">
                <a:solidFill>
                  <a:schemeClr val="tx1"/>
                </a:solidFill>
              </a:rPr>
              <a:t>Regular supervision, mental health resources, and manageable workloads help sustain a healthy and effective workforce.</a:t>
            </a:r>
          </a:p>
          <a:p>
            <a:pPr marL="0" indent="0">
              <a:spcBef>
                <a:spcPts val="2500"/>
              </a:spcBef>
              <a:buFont typeface="Arial" panose="020B0604020202020204" pitchFamily="34" charset="0"/>
              <a:buNone/>
            </a:pPr>
            <a:r>
              <a:rPr lang="en-GB" sz="1400" b="1">
                <a:solidFill>
                  <a:schemeClr val="tx1"/>
                </a:solidFill>
              </a:rPr>
              <a:t>Recognising Burnout Early</a:t>
            </a:r>
          </a:p>
          <a:p>
            <a:pPr marL="0" lvl="1" indent="0">
              <a:buFont typeface="Arial" panose="020B0604020202020204" pitchFamily="34" charset="0"/>
              <a:buNone/>
            </a:pPr>
            <a:r>
              <a:rPr lang="en-GB" sz="1400">
                <a:solidFill>
                  <a:schemeClr val="tx1"/>
                </a:solidFill>
              </a:rPr>
              <a:t>Early identification of burnout signs and proactive organisational measures are essential to protect staff wellbeing.</a:t>
            </a:r>
          </a:p>
        </p:txBody>
      </p:sp>
      <p:sp>
        <p:nvSpPr>
          <p:cNvPr id="6" name="Slide Number Placeholder 5">
            <a:extLst>
              <a:ext uri="{FF2B5EF4-FFF2-40B4-BE49-F238E27FC236}">
                <a16:creationId xmlns:a16="http://schemas.microsoft.com/office/drawing/2014/main" id="{E8AD0962-5141-3292-9F01-278D5AB0B457}"/>
              </a:ext>
            </a:extLst>
          </p:cNvPr>
          <p:cNvSpPr>
            <a:spLocks noGrp="1"/>
          </p:cNvSpPr>
          <p:nvPr>
            <p:ph type="sldNum" sz="quarter" idx="12"/>
          </p:nvPr>
        </p:nvSpPr>
        <p:spPr>
          <a:xfrm>
            <a:off x="10363200" y="5578475"/>
            <a:ext cx="1142245" cy="669925"/>
          </a:xfrm>
        </p:spPr>
        <p:txBody>
          <a:bodyPr>
            <a:normAutofit/>
          </a:bodyPr>
          <a:lstStyle/>
          <a:p>
            <a:pPr>
              <a:spcAft>
                <a:spcPts val="600"/>
              </a:spcAft>
            </a:pPr>
            <a:fld id="{27F8DDA4-3B80-4E8A-A8F5-521F73BF9127}" type="slidenum">
              <a:rPr lang="en-US">
                <a:solidFill>
                  <a:schemeClr val="tx1"/>
                </a:solidFill>
              </a:rPr>
              <a:pPr>
                <a:spcAft>
                  <a:spcPts val="600"/>
                </a:spcAft>
              </a:pPr>
              <a:t>10</a:t>
            </a:fld>
            <a:endParaRPr lang="en-US">
              <a:solidFill>
                <a:schemeClr val="tx1"/>
              </a:solidFill>
            </a:endParaRPr>
          </a:p>
        </p:txBody>
      </p:sp>
    </p:spTree>
    <p:extLst>
      <p:ext uri="{BB962C8B-B14F-4D97-AF65-F5344CB8AC3E}">
        <p14:creationId xmlns:p14="http://schemas.microsoft.com/office/powerpoint/2010/main" val="24372013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C8B6C-2BE1-4239-08CB-0B3FED48F3ED}"/>
              </a:ext>
            </a:extLst>
          </p:cNvPr>
          <p:cNvSpPr>
            <a:spLocks noGrp="1"/>
          </p:cNvSpPr>
          <p:nvPr>
            <p:ph type="title"/>
          </p:nvPr>
        </p:nvSpPr>
        <p:spPr>
          <a:xfrm>
            <a:off x="684212" y="4487332"/>
            <a:ext cx="8534400" cy="1507067"/>
          </a:xfrm>
        </p:spPr>
        <p:txBody>
          <a:bodyPr>
            <a:normAutofit/>
          </a:bodyPr>
          <a:lstStyle/>
          <a:p>
            <a:r>
              <a:rPr lang="en-US" dirty="0"/>
              <a:t>Data used .</a:t>
            </a:r>
          </a:p>
        </p:txBody>
      </p:sp>
      <p:pic>
        <p:nvPicPr>
          <p:cNvPr id="10" name="Graphic 9" descr="Stethoscope">
            <a:extLst>
              <a:ext uri="{FF2B5EF4-FFF2-40B4-BE49-F238E27FC236}">
                <a16:creationId xmlns:a16="http://schemas.microsoft.com/office/drawing/2014/main" id="{AED3C901-1412-BCE7-606B-B4E01A2497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1240" y="924676"/>
            <a:ext cx="3185108" cy="3185108"/>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9E95C3B5-7AFA-7269-540C-2E9F19B1D60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25696" y="733647"/>
            <a:ext cx="6593129" cy="3575884"/>
          </a:xfrm>
        </p:spPr>
        <p:txBody>
          <a:bodyPr>
            <a:normAutofit fontScale="92500" lnSpcReduction="10000"/>
          </a:bodyPr>
          <a:lstStyle/>
          <a:p>
            <a:pPr marL="0" indent="0">
              <a:lnSpc>
                <a:spcPct val="90000"/>
              </a:lnSpc>
              <a:spcBef>
                <a:spcPts val="2500"/>
              </a:spcBef>
              <a:buFont typeface="Arial" panose="020B0604020202020204" pitchFamily="34" charset="0"/>
              <a:buNone/>
            </a:pPr>
            <a:r>
              <a:rPr lang="en-GB" sz="1100" b="1" dirty="0"/>
              <a:t>Caseload Numbers</a:t>
            </a:r>
          </a:p>
          <a:p>
            <a:pPr marL="0" lvl="1" indent="0">
              <a:lnSpc>
                <a:spcPct val="90000"/>
              </a:lnSpc>
              <a:buFont typeface="Arial" panose="020B0604020202020204" pitchFamily="34" charset="0"/>
              <a:buNone/>
            </a:pPr>
            <a:r>
              <a:rPr lang="en-GB" sz="1100" dirty="0"/>
              <a:t>Caseload numbers reveal workload scale and distribution among healthcare practitioners to assess staffing adequacy.</a:t>
            </a:r>
          </a:p>
          <a:p>
            <a:pPr marL="0" indent="0">
              <a:lnSpc>
                <a:spcPct val="90000"/>
              </a:lnSpc>
              <a:spcBef>
                <a:spcPts val="2500"/>
              </a:spcBef>
              <a:buFont typeface="Arial" panose="020B0604020202020204" pitchFamily="34" charset="0"/>
              <a:buNone/>
            </a:pPr>
            <a:r>
              <a:rPr lang="en-GB" sz="1100" b="1" dirty="0"/>
              <a:t>Appointment Wait Times</a:t>
            </a:r>
          </a:p>
          <a:p>
            <a:pPr marL="0" lvl="1" indent="0">
              <a:lnSpc>
                <a:spcPct val="90000"/>
              </a:lnSpc>
              <a:buFont typeface="Arial" panose="020B0604020202020204" pitchFamily="34" charset="0"/>
              <a:buNone/>
            </a:pPr>
            <a:r>
              <a:rPr lang="en-GB" sz="1100" dirty="0"/>
              <a:t>Wait times track service efficiency and patient care delays that may reduce satisfaction and outcomes.</a:t>
            </a:r>
          </a:p>
          <a:p>
            <a:pPr marL="0" indent="0">
              <a:lnSpc>
                <a:spcPct val="90000"/>
              </a:lnSpc>
              <a:spcBef>
                <a:spcPts val="2500"/>
              </a:spcBef>
              <a:buFont typeface="Arial" panose="020B0604020202020204" pitchFamily="34" charset="0"/>
              <a:buNone/>
            </a:pPr>
            <a:r>
              <a:rPr lang="en-GB" sz="1100" b="1" dirty="0"/>
              <a:t>Staff Wellbeing Metrics</a:t>
            </a:r>
          </a:p>
          <a:p>
            <a:pPr marL="0" lvl="1" indent="0">
              <a:lnSpc>
                <a:spcPct val="90000"/>
              </a:lnSpc>
              <a:buFont typeface="Arial" panose="020B0604020202020204" pitchFamily="34" charset="0"/>
              <a:buNone/>
            </a:pPr>
            <a:r>
              <a:rPr lang="en-GB" sz="1100" dirty="0"/>
              <a:t>Overtime and absenteeism data highlight staff stress, burnout, and potential impacts on morale and retention.</a:t>
            </a:r>
          </a:p>
          <a:p>
            <a:pPr marL="0" indent="0">
              <a:lnSpc>
                <a:spcPct val="90000"/>
              </a:lnSpc>
              <a:spcBef>
                <a:spcPts val="2500"/>
              </a:spcBef>
              <a:buFont typeface="Arial" panose="020B0604020202020204" pitchFamily="34" charset="0"/>
              <a:buNone/>
            </a:pPr>
            <a:r>
              <a:rPr lang="en-GB" sz="1100" b="1" dirty="0"/>
              <a:t>Patient Outcomes and Feedback</a:t>
            </a:r>
          </a:p>
          <a:p>
            <a:pPr marL="0" lvl="1" indent="0">
              <a:lnSpc>
                <a:spcPct val="90000"/>
              </a:lnSpc>
              <a:buFont typeface="Arial" panose="020B0604020202020204" pitchFamily="34" charset="0"/>
              <a:buNone/>
            </a:pPr>
            <a:r>
              <a:rPr lang="en-GB" sz="1100" dirty="0"/>
              <a:t>Recovery rates, readmissions, and complaints provide insight into care effectiveness and patient satisfaction.</a:t>
            </a:r>
          </a:p>
          <a:p>
            <a:pPr marL="0" lvl="1" indent="0">
              <a:lnSpc>
                <a:spcPct val="90000"/>
              </a:lnSpc>
              <a:buFont typeface="Arial" panose="020B0604020202020204" pitchFamily="34" charset="0"/>
              <a:buNone/>
            </a:pPr>
            <a:r>
              <a:rPr lang="en-GB" sz="1100" dirty="0"/>
              <a:t>“ Measuring patients’ experiences of care and </a:t>
            </a:r>
            <a:r>
              <a:rPr lang="en-GB" sz="1100" i="1" dirty="0"/>
              <a:t>treatment highlights areas that need to improve to provide a patient‑led healthcare service”, ( Nhs England</a:t>
            </a:r>
            <a:r>
              <a:rPr lang="en-GB" sz="1100" dirty="0"/>
              <a:t>) , 2025.</a:t>
            </a:r>
          </a:p>
        </p:txBody>
      </p:sp>
      <p:sp>
        <p:nvSpPr>
          <p:cNvPr id="6" name="Slide Number Placeholder 5">
            <a:extLst>
              <a:ext uri="{FF2B5EF4-FFF2-40B4-BE49-F238E27FC236}">
                <a16:creationId xmlns:a16="http://schemas.microsoft.com/office/drawing/2014/main" id="{A0E6C193-6A01-5DF4-AD0A-BA25318EDE6E}"/>
              </a:ext>
            </a:extLst>
          </p:cNvPr>
          <p:cNvSpPr>
            <a:spLocks noGrp="1"/>
          </p:cNvSpPr>
          <p:nvPr>
            <p:ph type="sldNum" sz="quarter" idx="12"/>
          </p:nvPr>
        </p:nvSpPr>
        <p:spPr>
          <a:xfrm>
            <a:off x="10363200" y="5578475"/>
            <a:ext cx="1142245" cy="669925"/>
          </a:xfrm>
        </p:spPr>
        <p:txBody>
          <a:bodyPr>
            <a:normAutofit/>
          </a:bodyPr>
          <a:lstStyle/>
          <a:p>
            <a:pPr>
              <a:spcAft>
                <a:spcPts val="600"/>
              </a:spcAft>
            </a:pPr>
            <a:fld id="{27F8DDA4-3B80-4E8A-A8F5-521F73BF9127}" type="slidenum">
              <a:rPr lang="en-US" smtClean="0"/>
              <a:pPr>
                <a:spcAft>
                  <a:spcPts val="600"/>
                </a:spcAft>
              </a:pPr>
              <a:t>11</a:t>
            </a:fld>
            <a:endParaRPr lang="en-US"/>
          </a:p>
        </p:txBody>
      </p:sp>
    </p:spTree>
    <p:extLst>
      <p:ext uri="{BB962C8B-B14F-4D97-AF65-F5344CB8AC3E}">
        <p14:creationId xmlns:p14="http://schemas.microsoft.com/office/powerpoint/2010/main" val="12801135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AB315-014A-C589-9282-B0F41F9BAB49}"/>
              </a:ext>
            </a:extLst>
          </p:cNvPr>
          <p:cNvSpPr>
            <a:spLocks noGrp="1"/>
          </p:cNvSpPr>
          <p:nvPr>
            <p:ph type="title"/>
          </p:nvPr>
        </p:nvSpPr>
        <p:spPr>
          <a:xfrm>
            <a:off x="684212" y="685799"/>
            <a:ext cx="3747111" cy="4892040"/>
          </a:xfrm>
        </p:spPr>
        <p:txBody>
          <a:bodyPr>
            <a:normAutofit/>
          </a:bodyPr>
          <a:lstStyle/>
          <a:p>
            <a:pPr algn="r"/>
            <a:r>
              <a:rPr lang="en-US" sz="2500"/>
              <a:t>Options, Benefits &amp; Contraindications</a:t>
            </a:r>
          </a:p>
        </p:txBody>
      </p:sp>
      <p:cxnSp>
        <p:nvCxnSpPr>
          <p:cNvPr id="13" name="Straight Connector 12">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62B1A5-1221-44AA-E9BE-70BB2AE27BB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79962" y="685799"/>
            <a:ext cx="6288260" cy="4892040"/>
          </a:xfrm>
        </p:spPr>
        <p:txBody>
          <a:bodyPr>
            <a:normAutofit/>
          </a:bodyPr>
          <a:lstStyle/>
          <a:p>
            <a:pPr marL="0" indent="0">
              <a:lnSpc>
                <a:spcPct val="90000"/>
              </a:lnSpc>
              <a:spcBef>
                <a:spcPts val="2500"/>
              </a:spcBef>
              <a:buFont typeface="Arial" panose="020B0604020202020204" pitchFamily="34" charset="0"/>
              <a:buNone/>
            </a:pPr>
            <a:r>
              <a:rPr lang="en-US" sz="1200" b="1">
                <a:solidFill>
                  <a:schemeClr val="tx1"/>
                </a:solidFill>
              </a:rPr>
              <a:t>Individual Therapy</a:t>
            </a:r>
          </a:p>
          <a:p>
            <a:pPr marL="0" lvl="1" indent="0">
              <a:lnSpc>
                <a:spcPct val="90000"/>
              </a:lnSpc>
              <a:buFont typeface="Arial" panose="020B0604020202020204" pitchFamily="34" charset="0"/>
              <a:buNone/>
            </a:pPr>
            <a:r>
              <a:rPr lang="en-US" sz="1200">
                <a:solidFill>
                  <a:schemeClr val="tx1"/>
                </a:solidFill>
              </a:rPr>
              <a:t>Provides personalized care with a strong therapeutic alliance, but may not suit those preferring social interaction.</a:t>
            </a:r>
          </a:p>
          <a:p>
            <a:pPr marL="0" indent="0">
              <a:lnSpc>
                <a:spcPct val="90000"/>
              </a:lnSpc>
              <a:spcBef>
                <a:spcPts val="2500"/>
              </a:spcBef>
              <a:buFont typeface="Arial" panose="020B0604020202020204" pitchFamily="34" charset="0"/>
              <a:buNone/>
            </a:pPr>
            <a:r>
              <a:rPr lang="en-US" sz="1200" b="1">
                <a:solidFill>
                  <a:schemeClr val="tx1"/>
                </a:solidFill>
              </a:rPr>
              <a:t>Group Therapy</a:t>
            </a:r>
          </a:p>
          <a:p>
            <a:pPr marL="0" lvl="1" indent="0">
              <a:lnSpc>
                <a:spcPct val="90000"/>
              </a:lnSpc>
              <a:buFont typeface="Arial" panose="020B0604020202020204" pitchFamily="34" charset="0"/>
              <a:buNone/>
            </a:pPr>
            <a:r>
              <a:rPr lang="en-US" sz="1200">
                <a:solidFill>
                  <a:schemeClr val="tx1"/>
                </a:solidFill>
              </a:rPr>
              <a:t>Encourages peer support and social engagement but may be unsuitable for individuals with severe social anxiety.</a:t>
            </a:r>
          </a:p>
          <a:p>
            <a:pPr marL="0" indent="0">
              <a:lnSpc>
                <a:spcPct val="90000"/>
              </a:lnSpc>
              <a:spcBef>
                <a:spcPts val="2500"/>
              </a:spcBef>
              <a:buFont typeface="Arial" panose="020B0604020202020204" pitchFamily="34" charset="0"/>
              <a:buNone/>
            </a:pPr>
            <a:r>
              <a:rPr lang="en-US" sz="1200" b="1">
                <a:solidFill>
                  <a:schemeClr val="tx1"/>
                </a:solidFill>
              </a:rPr>
              <a:t>Digital Interventions</a:t>
            </a:r>
          </a:p>
          <a:p>
            <a:pPr marL="0" lvl="1" indent="0">
              <a:lnSpc>
                <a:spcPct val="90000"/>
              </a:lnSpc>
              <a:buFont typeface="Arial" panose="020B0604020202020204" pitchFamily="34" charset="0"/>
              <a:buNone/>
            </a:pPr>
            <a:r>
              <a:rPr lang="en-US" sz="1200">
                <a:solidFill>
                  <a:schemeClr val="tx1"/>
                </a:solidFill>
              </a:rPr>
              <a:t>Enhances accessibility and flexibility, though limited digital literacy can reduce effectiveness for some patients.</a:t>
            </a:r>
          </a:p>
          <a:p>
            <a:pPr marL="0" indent="0">
              <a:lnSpc>
                <a:spcPct val="90000"/>
              </a:lnSpc>
              <a:spcBef>
                <a:spcPts val="2500"/>
              </a:spcBef>
              <a:buFont typeface="Arial" panose="020B0604020202020204" pitchFamily="34" charset="0"/>
              <a:buNone/>
            </a:pPr>
            <a:r>
              <a:rPr lang="en-US" sz="1200" b="1">
                <a:solidFill>
                  <a:schemeClr val="tx1"/>
                </a:solidFill>
              </a:rPr>
              <a:t>Activity-Based Interventions</a:t>
            </a:r>
          </a:p>
          <a:p>
            <a:pPr marL="0" lvl="1" indent="0">
              <a:lnSpc>
                <a:spcPct val="90000"/>
              </a:lnSpc>
              <a:buFont typeface="Arial" panose="020B0604020202020204" pitchFamily="34" charset="0"/>
              <a:buNone/>
            </a:pPr>
            <a:r>
              <a:rPr lang="en-US" sz="1200">
                <a:solidFill>
                  <a:schemeClr val="tx1"/>
                </a:solidFill>
              </a:rPr>
              <a:t>Focuses on meaningful tasks promoting skill development, but may challenge those with physical or stress-related limits.</a:t>
            </a:r>
          </a:p>
          <a:p>
            <a:pPr marL="0" indent="0">
              <a:lnSpc>
                <a:spcPct val="90000"/>
              </a:lnSpc>
              <a:spcBef>
                <a:spcPts val="2500"/>
              </a:spcBef>
              <a:buFont typeface="Arial" panose="020B0604020202020204" pitchFamily="34" charset="0"/>
              <a:buNone/>
            </a:pPr>
            <a:r>
              <a:rPr lang="en-US" sz="1200" b="1">
                <a:solidFill>
                  <a:schemeClr val="tx1"/>
                </a:solidFill>
              </a:rPr>
              <a:t>Family Involvement</a:t>
            </a:r>
          </a:p>
          <a:p>
            <a:pPr marL="0" lvl="1" indent="0">
              <a:lnSpc>
                <a:spcPct val="90000"/>
              </a:lnSpc>
              <a:buFont typeface="Arial" panose="020B0604020202020204" pitchFamily="34" charset="0"/>
              <a:buNone/>
            </a:pPr>
            <a:r>
              <a:rPr lang="en-US" sz="1200">
                <a:solidFill>
                  <a:schemeClr val="tx1"/>
                </a:solidFill>
              </a:rPr>
              <a:t>Strengthens support networks when family dynamics are positive, but may be contraindicated in cases of family conflict.</a:t>
            </a:r>
          </a:p>
        </p:txBody>
      </p:sp>
      <p:sp>
        <p:nvSpPr>
          <p:cNvPr id="6" name="Slide Number Placeholder 5">
            <a:extLst>
              <a:ext uri="{FF2B5EF4-FFF2-40B4-BE49-F238E27FC236}">
                <a16:creationId xmlns:a16="http://schemas.microsoft.com/office/drawing/2014/main" id="{392DC1AE-0EF9-B079-A6EA-5D61416A15F4}"/>
              </a:ext>
            </a:extLst>
          </p:cNvPr>
          <p:cNvSpPr>
            <a:spLocks noGrp="1"/>
          </p:cNvSpPr>
          <p:nvPr>
            <p:ph type="sldNum" sz="quarter" idx="12"/>
          </p:nvPr>
        </p:nvSpPr>
        <p:spPr>
          <a:xfrm>
            <a:off x="10363200" y="5578475"/>
            <a:ext cx="1142245" cy="669925"/>
          </a:xfrm>
        </p:spPr>
        <p:txBody>
          <a:bodyPr>
            <a:normAutofit/>
          </a:bodyPr>
          <a:lstStyle/>
          <a:p>
            <a:pPr>
              <a:spcAft>
                <a:spcPts val="600"/>
              </a:spcAft>
            </a:pPr>
            <a:fld id="{DDF60B60-82CA-4BB9-BA6E-A62FADF2374B}" type="slidenum">
              <a:rPr lang="en-US">
                <a:solidFill>
                  <a:schemeClr val="tx1"/>
                </a:solidFill>
              </a:rPr>
              <a:pPr>
                <a:spcAft>
                  <a:spcPts val="600"/>
                </a:spcAft>
              </a:pPr>
              <a:t>12</a:t>
            </a:fld>
            <a:endParaRPr lang="en-US">
              <a:solidFill>
                <a:schemeClr val="tx1"/>
              </a:solidFill>
            </a:endParaRPr>
          </a:p>
        </p:txBody>
      </p:sp>
    </p:spTree>
    <p:extLst>
      <p:ext uri="{BB962C8B-B14F-4D97-AF65-F5344CB8AC3E}">
        <p14:creationId xmlns:p14="http://schemas.microsoft.com/office/powerpoint/2010/main" val="14407857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900E3-34FF-3D57-3B6F-7894EE69FDEE}"/>
              </a:ext>
            </a:extLst>
          </p:cNvPr>
          <p:cNvSpPr>
            <a:spLocks noGrp="1"/>
          </p:cNvSpPr>
          <p:nvPr>
            <p:ph type="title"/>
          </p:nvPr>
        </p:nvSpPr>
        <p:spPr>
          <a:xfrm>
            <a:off x="684212" y="685799"/>
            <a:ext cx="3747111" cy="1734016"/>
          </a:xfrm>
        </p:spPr>
        <p:txBody>
          <a:bodyPr>
            <a:normAutofit/>
          </a:bodyPr>
          <a:lstStyle/>
          <a:p>
            <a:pPr algn="r"/>
            <a:r>
              <a:rPr lang="en-GB" dirty="0"/>
              <a:t>Groups.</a:t>
            </a:r>
          </a:p>
        </p:txBody>
      </p:sp>
      <p:cxnSp>
        <p:nvCxnSpPr>
          <p:cNvPr id="12" name="Straight Connector 11">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C0F7E7-B5C8-580E-1EED-17FBA535873A}"/>
              </a:ext>
            </a:extLst>
          </p:cNvPr>
          <p:cNvSpPr>
            <a:spLocks noGrp="1"/>
          </p:cNvSpPr>
          <p:nvPr>
            <p:ph idx="1"/>
          </p:nvPr>
        </p:nvSpPr>
        <p:spPr>
          <a:xfrm>
            <a:off x="4979962" y="685799"/>
            <a:ext cx="6288260" cy="4892040"/>
          </a:xfrm>
        </p:spPr>
        <p:txBody>
          <a:bodyPr>
            <a:normAutofit/>
          </a:bodyPr>
          <a:lstStyle/>
          <a:p>
            <a:pPr>
              <a:lnSpc>
                <a:spcPct val="90000"/>
              </a:lnSpc>
              <a:spcBef>
                <a:spcPts val="1000"/>
              </a:spcBef>
              <a:buNone/>
            </a:pPr>
            <a:r>
              <a:rPr lang="en-US" sz="1400" b="1">
                <a:solidFill>
                  <a:schemeClr val="tx1"/>
                </a:solidFill>
                <a:effectLst/>
                <a:latin typeface="Calibri" panose="020F0502020204030204" pitchFamily="34" charset="0"/>
                <a:ea typeface="MS Gothic" panose="020B0609070205080204" pitchFamily="49" charset="-128"/>
                <a:cs typeface="Times New Roman" panose="02020603050405020304" pitchFamily="18" charset="0"/>
              </a:rPr>
              <a:t>1. Rationale for the Group Intervention</a:t>
            </a:r>
            <a:endParaRPr lang="en-GB" sz="1400" b="1">
              <a:solidFill>
                <a:schemeClr val="tx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90000"/>
              </a:lnSpc>
              <a:spcAft>
                <a:spcPts val="1000"/>
              </a:spcAft>
              <a:buNone/>
            </a:pPr>
            <a:r>
              <a:rPr lang="en-US"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Increased caseloads can lead to longer waiting times and reduced one-to-one availability. Group interventions provide an efficient way to deliver evidence-based strategies to multiple patients simultaneously. The ‘Functioning with Anxiety’ group focuses on practical coping techniques, psychoeducation, and peer support, helping patients manage symptoms while improving daily functioning.</a:t>
            </a:r>
            <a:endParaRPr lang="en-GB"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a:lnSpc>
                <a:spcPct val="90000"/>
              </a:lnSpc>
              <a:spcBef>
                <a:spcPts val="1000"/>
              </a:spcBef>
              <a:buNone/>
            </a:pPr>
            <a:r>
              <a:rPr lang="en-US" sz="1400" b="1">
                <a:solidFill>
                  <a:schemeClr val="tx1"/>
                </a:solidFill>
                <a:effectLst/>
                <a:latin typeface="Calibri" panose="020F0502020204030204" pitchFamily="34" charset="0"/>
                <a:ea typeface="MS Gothic" panose="020B0609070205080204" pitchFamily="49" charset="-128"/>
                <a:cs typeface="Times New Roman" panose="02020603050405020304" pitchFamily="18" charset="0"/>
              </a:rPr>
              <a:t>2. Leadership Skills in Planning and Delivery</a:t>
            </a:r>
            <a:endParaRPr lang="en-GB" sz="1400" b="1">
              <a:solidFill>
                <a:schemeClr val="tx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90000"/>
              </a:lnSpc>
              <a:spcAft>
                <a:spcPts val="1000"/>
              </a:spcAft>
              <a:buNone/>
            </a:pPr>
            <a:r>
              <a:rPr lang="en-US"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Effective leadership is crucial in planning and delivering the group intervention. Key skills include:</a:t>
            </a:r>
            <a:endParaRPr lang="en-GB"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marL="342900" lvl="0" indent="-342900">
              <a:lnSpc>
                <a:spcPct val="90000"/>
              </a:lnSpc>
              <a:buFont typeface="Symbol" panose="05050102010706020507" pitchFamily="18" charset="2"/>
              <a:buChar char=""/>
              <a:tabLst>
                <a:tab pos="228600" algn="l"/>
              </a:tabLst>
            </a:pPr>
            <a:r>
              <a:rPr lang="en-US"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Prioritization: Identifying patients who would benefit most from group support based on clinical need and readiness.</a:t>
            </a:r>
            <a:endParaRPr lang="en-GB"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marL="342900" lvl="0" indent="-342900">
              <a:lnSpc>
                <a:spcPct val="90000"/>
              </a:lnSpc>
              <a:buFont typeface="Symbol" panose="05050102010706020507" pitchFamily="18" charset="2"/>
              <a:buChar char=""/>
              <a:tabLst>
                <a:tab pos="228600" algn="l"/>
              </a:tabLst>
            </a:pPr>
            <a:r>
              <a:rPr lang="en-US"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Communication: Coordinating with occupational therapists, psychologists, and nursing staff to ensure alignment with care plans.</a:t>
            </a:r>
            <a:endParaRPr lang="en-GB"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marL="342900" lvl="0" indent="-342900">
              <a:lnSpc>
                <a:spcPct val="90000"/>
              </a:lnSpc>
              <a:buFont typeface="Symbol" panose="05050102010706020507" pitchFamily="18" charset="2"/>
              <a:buChar char=""/>
              <a:tabLst>
                <a:tab pos="228600" algn="l"/>
              </a:tabLst>
            </a:pPr>
            <a:r>
              <a:rPr lang="en-US"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Delegation: Assigning roles for session facilitation, resource preparation, and follow-up tasks.</a:t>
            </a:r>
            <a:endParaRPr lang="en-GB"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marL="342900" lvl="0" indent="-342900">
              <a:lnSpc>
                <a:spcPct val="90000"/>
              </a:lnSpc>
              <a:spcAft>
                <a:spcPts val="1000"/>
              </a:spcAft>
              <a:buFont typeface="Symbol" panose="05050102010706020507" pitchFamily="18" charset="2"/>
              <a:buChar char=""/>
              <a:tabLst>
                <a:tab pos="228600" algn="l"/>
              </a:tabLst>
            </a:pPr>
            <a:r>
              <a:rPr lang="en-US"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Adaptability: Adjusting session content based on patient feedback and engagement levels.</a:t>
            </a:r>
            <a:endParaRPr lang="en-GB" sz="14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p:txBody>
      </p:sp>
    </p:spTree>
    <p:extLst>
      <p:ext uri="{BB962C8B-B14F-4D97-AF65-F5344CB8AC3E}">
        <p14:creationId xmlns:p14="http://schemas.microsoft.com/office/powerpoint/2010/main" val="1854851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32D249-7008-AA24-F555-27DF91BF3C35}"/>
              </a:ext>
            </a:extLst>
          </p:cNvPr>
          <p:cNvSpPr>
            <a:spLocks noGrp="1"/>
          </p:cNvSpPr>
          <p:nvPr>
            <p:ph idx="1"/>
          </p:nvPr>
        </p:nvSpPr>
        <p:spPr>
          <a:xfrm>
            <a:off x="4979962" y="685799"/>
            <a:ext cx="6288260" cy="4892040"/>
          </a:xfrm>
        </p:spPr>
        <p:txBody>
          <a:bodyPr>
            <a:normAutofit/>
          </a:bodyPr>
          <a:lstStyle/>
          <a:p>
            <a:pPr>
              <a:lnSpc>
                <a:spcPct val="90000"/>
              </a:lnSpc>
              <a:spcBef>
                <a:spcPts val="1000"/>
              </a:spcBef>
              <a:buNone/>
            </a:pPr>
            <a:r>
              <a:rPr lang="en-US" sz="1600" b="1">
                <a:solidFill>
                  <a:schemeClr val="tx1"/>
                </a:solidFill>
                <a:effectLst/>
                <a:latin typeface="Calibri" panose="020F0502020204030204" pitchFamily="34" charset="0"/>
                <a:ea typeface="MS Gothic" panose="020B0609070205080204" pitchFamily="49" charset="-128"/>
                <a:cs typeface="Times New Roman" panose="02020603050405020304" pitchFamily="18" charset="0"/>
              </a:rPr>
              <a:t>3. Structure of the ‘Functioning with Anxiety’ Group</a:t>
            </a:r>
            <a:endParaRPr lang="en-GB" sz="1600" b="1">
              <a:solidFill>
                <a:schemeClr val="tx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90000"/>
              </a:lnSpc>
              <a:spcAft>
                <a:spcPts val="1000"/>
              </a:spcAft>
              <a:buNone/>
            </a:pPr>
            <a:r>
              <a:rPr lang="en-US"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The group consists of four structured sessions:</a:t>
            </a:r>
            <a:endParaRPr lang="en-GB"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marL="342900" lvl="0" indent="-342900">
              <a:lnSpc>
                <a:spcPct val="90000"/>
              </a:lnSpc>
              <a:buFont typeface="Symbol" panose="05050102010706020507" pitchFamily="18" charset="2"/>
              <a:buChar char=""/>
              <a:tabLst>
                <a:tab pos="228600" algn="l"/>
              </a:tabLst>
            </a:pPr>
            <a:r>
              <a:rPr lang="en-US"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Session 1: Understanding anxiety and its impact on functioning.</a:t>
            </a:r>
            <a:endParaRPr lang="en-GB"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marL="342900" lvl="0" indent="-342900">
              <a:lnSpc>
                <a:spcPct val="90000"/>
              </a:lnSpc>
              <a:buFont typeface="Symbol" panose="05050102010706020507" pitchFamily="18" charset="2"/>
              <a:buChar char=""/>
              <a:tabLst>
                <a:tab pos="228600" algn="l"/>
              </a:tabLst>
            </a:pPr>
            <a:r>
              <a:rPr lang="en-US"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Session 2: Practical coping strategies (breathing, grounding techniques).</a:t>
            </a:r>
            <a:endParaRPr lang="en-GB"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marL="342900" lvl="0" indent="-342900">
              <a:lnSpc>
                <a:spcPct val="90000"/>
              </a:lnSpc>
              <a:buFont typeface="Symbol" panose="05050102010706020507" pitchFamily="18" charset="2"/>
              <a:buChar char=""/>
              <a:tabLst>
                <a:tab pos="228600" algn="l"/>
              </a:tabLst>
            </a:pPr>
            <a:r>
              <a:rPr lang="en-US"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Session 3: Time management and activity scheduling.</a:t>
            </a:r>
            <a:endParaRPr lang="en-GB"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marL="342900" lvl="0" indent="-342900">
              <a:lnSpc>
                <a:spcPct val="90000"/>
              </a:lnSpc>
              <a:spcAft>
                <a:spcPts val="1000"/>
              </a:spcAft>
              <a:buFont typeface="Symbol" panose="05050102010706020507" pitchFamily="18" charset="2"/>
              <a:buChar char=""/>
              <a:tabLst>
                <a:tab pos="228600" algn="l"/>
              </a:tabLst>
            </a:pPr>
            <a:r>
              <a:rPr lang="en-US"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Session 4: Building resilience and relapse prevention.</a:t>
            </a:r>
            <a:endParaRPr lang="en-GB"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a:lnSpc>
                <a:spcPct val="90000"/>
              </a:lnSpc>
              <a:spcAft>
                <a:spcPts val="1000"/>
              </a:spcAft>
              <a:buNone/>
            </a:pPr>
            <a:r>
              <a:rPr lang="en-US"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Each session combines psychoeducation, discussion, and practical exercises, fostering peer support and shared learning.</a:t>
            </a:r>
            <a:endParaRPr lang="en-GB"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a:lnSpc>
                <a:spcPct val="90000"/>
              </a:lnSpc>
              <a:spcBef>
                <a:spcPts val="1000"/>
              </a:spcBef>
              <a:buNone/>
            </a:pPr>
            <a:r>
              <a:rPr lang="en-US" sz="1600" b="1">
                <a:solidFill>
                  <a:schemeClr val="tx1"/>
                </a:solidFill>
                <a:effectLst/>
                <a:latin typeface="Calibri" panose="020F0502020204030204" pitchFamily="34" charset="0"/>
                <a:ea typeface="MS Gothic" panose="020B0609070205080204" pitchFamily="49" charset="-128"/>
                <a:cs typeface="Times New Roman" panose="02020603050405020304" pitchFamily="18" charset="0"/>
              </a:rPr>
              <a:t>4. Impact on Patients and Service Delivery</a:t>
            </a:r>
            <a:endParaRPr lang="en-GB" sz="1600" b="1">
              <a:solidFill>
                <a:schemeClr val="tx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90000"/>
              </a:lnSpc>
              <a:spcAft>
                <a:spcPts val="1000"/>
              </a:spcAft>
              <a:buNone/>
            </a:pPr>
            <a:r>
              <a:rPr lang="en-US"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Patient Benefits: Improved coping skills, reduced anxiety-related functional impairment, and increased confidence in managing symptoms.</a:t>
            </a:r>
            <a:endParaRPr lang="en-GB"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a:lnSpc>
                <a:spcPct val="90000"/>
              </a:lnSpc>
              <a:spcAft>
                <a:spcPts val="1000"/>
              </a:spcAft>
              <a:buNone/>
            </a:pPr>
            <a:r>
              <a:rPr lang="en-US"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Service Efficiency: Reduced waiting times for individual sessions, better resource utilization, and enhanced team collaboration.</a:t>
            </a:r>
            <a:endParaRPr lang="en-GB" sz="160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p:txBody>
      </p:sp>
    </p:spTree>
    <p:extLst>
      <p:ext uri="{BB962C8B-B14F-4D97-AF65-F5344CB8AC3E}">
        <p14:creationId xmlns:p14="http://schemas.microsoft.com/office/powerpoint/2010/main" val="42148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153D36-18F7-A744-E53F-4A00EDB1F82D}"/>
              </a:ext>
            </a:extLst>
          </p:cNvPr>
          <p:cNvSpPr>
            <a:spLocks noGrp="1"/>
          </p:cNvSpPr>
          <p:nvPr>
            <p:ph idx="1"/>
          </p:nvPr>
        </p:nvSpPr>
        <p:spPr>
          <a:xfrm>
            <a:off x="4979962" y="685799"/>
            <a:ext cx="6288260" cy="4892040"/>
          </a:xfrm>
        </p:spPr>
        <p:txBody>
          <a:bodyPr>
            <a:normAutofit/>
          </a:bodyPr>
          <a:lstStyle/>
          <a:p>
            <a:pPr>
              <a:lnSpc>
                <a:spcPct val="90000"/>
              </a:lnSpc>
              <a:spcBef>
                <a:spcPts val="1000"/>
              </a:spcBef>
              <a:buNone/>
            </a:pPr>
            <a:r>
              <a:rPr lang="en-US" sz="1700" b="1" dirty="0">
                <a:solidFill>
                  <a:schemeClr val="tx1"/>
                </a:solidFill>
                <a:effectLst/>
                <a:latin typeface="Calibri" panose="020F0502020204030204" pitchFamily="34" charset="0"/>
                <a:ea typeface="MS Gothic" panose="020B0609070205080204" pitchFamily="49" charset="-128"/>
                <a:cs typeface="Times New Roman" panose="02020603050405020304" pitchFamily="18" charset="0"/>
              </a:rPr>
              <a:t>5. Reflection and Professional Development</a:t>
            </a:r>
            <a:endParaRPr lang="en-GB" sz="1700" b="1" dirty="0">
              <a:solidFill>
                <a:schemeClr val="tx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90000"/>
              </a:lnSpc>
              <a:spcAft>
                <a:spcPts val="1000"/>
              </a:spcAft>
              <a:buNone/>
            </a:pPr>
            <a:r>
              <a:rPr lang="en-US" sz="1700" dirty="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Implementing this group required leadership beyond routine clinical tasks—strategic thinking, problem-solving, and influencing team decisions. Reflecting on this experience highlights the importance of continuous professional development in leadership, including training in group facilitation and service improvement strategies.</a:t>
            </a:r>
            <a:endParaRPr lang="en-GB" sz="1700" dirty="0">
              <a:solidFill>
                <a:schemeClr val="tx1"/>
              </a:solidFill>
              <a:effectLst/>
              <a:latin typeface="Arial" panose="020B0604020202020204" pitchFamily="34" charset="0"/>
              <a:ea typeface="MS Mincho" panose="020B0400000000000000" pitchFamily="49" charset="-128"/>
              <a:cs typeface="Times New Roman" panose="02020603050405020304" pitchFamily="18" charset="0"/>
            </a:endParaRPr>
          </a:p>
          <a:p>
            <a:pPr>
              <a:lnSpc>
                <a:spcPct val="90000"/>
              </a:lnSpc>
              <a:spcBef>
                <a:spcPts val="2400"/>
              </a:spcBef>
              <a:buNone/>
            </a:pPr>
            <a:r>
              <a:rPr lang="en-US" sz="1700" b="1" kern="0" dirty="0">
                <a:solidFill>
                  <a:schemeClr val="tx1"/>
                </a:solidFill>
                <a:effectLst/>
                <a:latin typeface="Calibri" panose="020F0502020204030204" pitchFamily="34" charset="0"/>
                <a:ea typeface="MS Gothic" panose="020B0609070205080204" pitchFamily="49" charset="-128"/>
                <a:cs typeface="Times New Roman" panose="02020603050405020304" pitchFamily="18" charset="0"/>
              </a:rPr>
              <a:t>Conclusion</a:t>
            </a:r>
            <a:endParaRPr lang="en-GB" sz="1700" b="1" kern="0" dirty="0">
              <a:solidFill>
                <a:schemeClr val="tx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90000"/>
              </a:lnSpc>
              <a:buNone/>
            </a:pPr>
            <a:r>
              <a:rPr lang="en-US" sz="1700" dirty="0">
                <a:solidFill>
                  <a:schemeClr val="tx1"/>
                </a:solidFill>
                <a:effectLst/>
                <a:latin typeface="Arial" panose="020B0604020202020204" pitchFamily="34" charset="0"/>
                <a:ea typeface="MS Mincho" panose="020B0400000000000000" pitchFamily="49" charset="-128"/>
                <a:cs typeface="Times New Roman" panose="02020603050405020304" pitchFamily="18" charset="0"/>
              </a:rPr>
              <a:t>Introducing a ‘Functioning with Anxiety’ group demonstrates how leadership skills can address increased caseloads effectively. By prioritizing patient needs, fostering collaboration, and implementing structured interventions, therapy assistant practitioners can enhance service delivery while supporting recovery-focused care. Leadership in this context is about adaptability, innovation, and commitment to improving patient outcomes.</a:t>
            </a:r>
            <a:endParaRPr lang="en-GB" sz="1700" dirty="0">
              <a:solidFill>
                <a:schemeClr val="tx1"/>
              </a:solidFill>
            </a:endParaRPr>
          </a:p>
        </p:txBody>
      </p:sp>
    </p:spTree>
    <p:extLst>
      <p:ext uri="{BB962C8B-B14F-4D97-AF65-F5344CB8AC3E}">
        <p14:creationId xmlns:p14="http://schemas.microsoft.com/office/powerpoint/2010/main" val="2553724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F56FE-FC37-EF5A-3AFA-BBB8E58B53DD}"/>
              </a:ext>
            </a:extLst>
          </p:cNvPr>
          <p:cNvSpPr>
            <a:spLocks noGrp="1"/>
          </p:cNvSpPr>
          <p:nvPr>
            <p:ph type="title"/>
          </p:nvPr>
        </p:nvSpPr>
        <p:spPr/>
        <p:txBody>
          <a:bodyPr/>
          <a:lstStyle/>
          <a:p>
            <a:r>
              <a:rPr lang="en-GB" dirty="0"/>
              <a:t>Thank you for your time .</a:t>
            </a:r>
            <a:br>
              <a:rPr lang="en-GB" dirty="0"/>
            </a:br>
            <a:r>
              <a:rPr lang="en-GB" dirty="0"/>
              <a:t>Any questions ?</a:t>
            </a:r>
          </a:p>
        </p:txBody>
      </p:sp>
      <p:sp>
        <p:nvSpPr>
          <p:cNvPr id="3" name="Content Placeholder 2">
            <a:extLst>
              <a:ext uri="{FF2B5EF4-FFF2-40B4-BE49-F238E27FC236}">
                <a16:creationId xmlns:a16="http://schemas.microsoft.com/office/drawing/2014/main" id="{45E93873-981A-9691-1F8F-BEE396FD5285}"/>
              </a:ext>
            </a:extLst>
          </p:cNvPr>
          <p:cNvSpPr>
            <a:spLocks noGrp="1"/>
          </p:cNvSpPr>
          <p:nvPr>
            <p:ph idx="1"/>
          </p:nvPr>
        </p:nvSpPr>
        <p:spPr/>
        <p:txBody>
          <a:bodyPr/>
          <a:lstStyle/>
          <a:p>
            <a:r>
              <a:rPr lang="en-GB" b="1" dirty="0"/>
              <a:t>“</a:t>
            </a:r>
            <a:r>
              <a:rPr lang="en-GB" dirty="0"/>
              <a:t>The assistant practitioner may transcend professional boundaries. They are accountable to themselves, their employer and the people they serve</a:t>
            </a:r>
            <a:r>
              <a:rPr lang="en-GB" b="1" dirty="0"/>
              <a:t>”. </a:t>
            </a:r>
          </a:p>
          <a:p>
            <a:r>
              <a:rPr lang="en-GB" i="1" dirty="0"/>
              <a:t>(Skills for Health</a:t>
            </a:r>
            <a:r>
              <a:rPr lang="en-GB" dirty="0"/>
              <a:t>), 2019</a:t>
            </a:r>
          </a:p>
          <a:p>
            <a:endParaRPr lang="en-GB" dirty="0"/>
          </a:p>
        </p:txBody>
      </p:sp>
    </p:spTree>
    <p:extLst>
      <p:ext uri="{BB962C8B-B14F-4D97-AF65-F5344CB8AC3E}">
        <p14:creationId xmlns:p14="http://schemas.microsoft.com/office/powerpoint/2010/main" val="38845610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AAA50-1268-D73D-AAAE-5B45ADB6CECE}"/>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AB25E6D6-8495-5A6D-A2FB-A6CAD2EA806D}"/>
              </a:ext>
            </a:extLst>
          </p:cNvPr>
          <p:cNvSpPr>
            <a:spLocks noGrp="1"/>
          </p:cNvSpPr>
          <p:nvPr>
            <p:ph sz="quarter" idx="14"/>
          </p:nvPr>
        </p:nvSpPr>
        <p:spPr/>
        <p:txBody>
          <a:bodyPr>
            <a:normAutofit fontScale="70000" lnSpcReduction="20000"/>
          </a:bodyPr>
          <a:lstStyle/>
          <a:p>
            <a:pPr lvl="0"/>
            <a:r>
              <a:rPr lang="en-GB" dirty="0"/>
              <a:t>NHS England, 2025. </a:t>
            </a:r>
            <a:r>
              <a:rPr lang="en-GB" i="1" dirty="0"/>
              <a:t>Insight – Listening to patients’ experiences</a:t>
            </a:r>
            <a:r>
              <a:rPr lang="en-GB" dirty="0"/>
              <a:t>. Available at: https://www.england.nhs.uk/ourwork/insight/ (Accessed 19 November 2025).</a:t>
            </a:r>
          </a:p>
          <a:p>
            <a:pPr lvl="0"/>
            <a:r>
              <a:rPr lang="en-GB" dirty="0"/>
              <a:t>Royal College of Nursing, 2024. </a:t>
            </a:r>
            <a:r>
              <a:rPr lang="en-GB" i="1" dirty="0"/>
              <a:t>Effective communication skills for leaders</a:t>
            </a:r>
            <a:r>
              <a:rPr lang="en-GB" dirty="0"/>
              <a:t>. RCN Congress 2025 Programme. Available at: https://www.rcn.org.uk/congress/congress-events/effective-communication-skills-for-leaders-2024 (Accessed 19 November 2025).</a:t>
            </a:r>
          </a:p>
          <a:p>
            <a:pPr lvl="0"/>
            <a:r>
              <a:rPr lang="en-GB" dirty="0"/>
              <a:t>Royal College of Occupational Therapists, 2019. </a:t>
            </a:r>
            <a:r>
              <a:rPr lang="en-GB" i="1" dirty="0"/>
              <a:t>RCOT responds to the recent HCPC statement in support of reflective practice</a:t>
            </a:r>
            <a:r>
              <a:rPr lang="en-GB" dirty="0"/>
              <a:t>. Available at: https://www.rcot.co.uk/latest-news/rcot-responds-recent-hcpc-statement (Accessed 19 November 2025).</a:t>
            </a:r>
          </a:p>
          <a:p>
            <a:pPr lvl="0"/>
            <a:r>
              <a:rPr lang="en-GB" dirty="0"/>
              <a:t>Skills for Health, 2019. </a:t>
            </a:r>
            <a:r>
              <a:rPr lang="en-GB" i="1" dirty="0"/>
              <a:t>Therapy Assistant Practitioner (Wales) Framework</a:t>
            </a:r>
            <a:r>
              <a:rPr lang="en-GB" dirty="0"/>
              <a:t>. Skills for Health. Available at: https://acwcerts.co.uk/.../Therapy_Assistant_Practit_Wales_FR04451_1.pdf (Accessed 19 November 2025).</a:t>
            </a:r>
          </a:p>
          <a:p>
            <a:pPr lvl="0"/>
            <a:r>
              <a:rPr lang="en-GB" dirty="0"/>
              <a:t>Skills for Health, 2019. </a:t>
            </a:r>
            <a:r>
              <a:rPr lang="en-GB" i="1" dirty="0"/>
              <a:t>Therapy Assistant Practitioner (Wales) Framework</a:t>
            </a:r>
            <a:r>
              <a:rPr lang="en-GB" dirty="0"/>
              <a:t>. Skills for Health. Available at: https://acwcerts.co.uk/.../Therapy_Assistant_Practit_Wales_FR04451_1.pdf (Accessed 19 November 2025).</a:t>
            </a:r>
          </a:p>
          <a:p>
            <a:endParaRPr lang="en-GB" dirty="0"/>
          </a:p>
        </p:txBody>
      </p:sp>
    </p:spTree>
    <p:extLst>
      <p:ext uri="{BB962C8B-B14F-4D97-AF65-F5344CB8AC3E}">
        <p14:creationId xmlns:p14="http://schemas.microsoft.com/office/powerpoint/2010/main" val="166374174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4482</TotalTime>
  <Words>3133</Words>
  <Application>Microsoft Office PowerPoint</Application>
  <PresentationFormat>Widescreen</PresentationFormat>
  <Paragraphs>150</Paragraphs>
  <Slides>17</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Calibri</vt:lpstr>
      <vt:lpstr>Century Gothic</vt:lpstr>
      <vt:lpstr>Symbol</vt:lpstr>
      <vt:lpstr>Wingdings 3</vt:lpstr>
      <vt:lpstr>Slice</vt:lpstr>
      <vt:lpstr>A demonstration of leadership skills required within my role as a therapy assistant practitioner, in response to an increased caseload.</vt:lpstr>
      <vt:lpstr>Introduction</vt:lpstr>
      <vt:lpstr>Key Leadership Skills for Therapy Assistant Practitioners</vt:lpstr>
      <vt:lpstr>Leadership in the Therapy Assistant Practitioner Role</vt:lpstr>
      <vt:lpstr>Why Leadership Matters.</vt:lpstr>
      <vt:lpstr>PowerPoint Presentation</vt:lpstr>
      <vt:lpstr>PowerPoint Presentation</vt:lpstr>
      <vt:lpstr>PowerPoint Presentation</vt:lpstr>
      <vt:lpstr>Implications of increased caseload. </vt:lpstr>
      <vt:lpstr>Staff Wellbeing</vt:lpstr>
      <vt:lpstr>Data used .</vt:lpstr>
      <vt:lpstr>Options, Benefits &amp; Contraindications</vt:lpstr>
      <vt:lpstr>Groups.</vt:lpstr>
      <vt:lpstr>PowerPoint Presentation</vt:lpstr>
      <vt:lpstr>PowerPoint Presentation</vt:lpstr>
      <vt:lpstr>Thank you for your time . Any questions ?</vt:lpstr>
      <vt:lpstr>References.</vt:lpstr>
    </vt:vector>
  </TitlesOfParts>
  <Company>SBU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Samantha Alozie (Swansea Bay UHB - Adult Mental Health OT)</dc:creator>
  <cp:lastModifiedBy>Samantha Alozie (Swansea Bay UHB - Adult Mental Health OT)</cp:lastModifiedBy>
  <cp:revision>2</cp:revision>
  <dcterms:created xsi:type="dcterms:W3CDTF">2025-11-16T10:45:27Z</dcterms:created>
  <dcterms:modified xsi:type="dcterms:W3CDTF">2025-11-19T13:35:47Z</dcterms:modified>
</cp:coreProperties>
</file>