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71" r:id="rId2"/>
    <p:sldId id="280" r:id="rId3"/>
  </p:sldIdLst>
  <p:sldSz cx="9144000" cy="6858000" type="screen4x3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4A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6213" autoAdjust="0"/>
  </p:normalViewPr>
  <p:slideViewPr>
    <p:cSldViewPr>
      <p:cViewPr>
        <p:scale>
          <a:sx n="116" d="100"/>
          <a:sy n="116" d="100"/>
        </p:scale>
        <p:origin x="-858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59EA5-BE08-4486-9E47-242209F50223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2950"/>
            <a:ext cx="4953000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0"/>
            <a:ext cx="5435600" cy="44577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59097-9C92-480F-9022-842A08B231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57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504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463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CDBE5-F0C2-4D15-B256-82977AAA9F89}" type="datetime1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12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C96E3-87D4-4DF5-9341-41244D8972A6}" type="datetime1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025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19157-EFAA-4432-A1C2-08B4E2B42204}" type="datetime1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1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D003-CB98-456D-9AE6-B37FF7F79AA2}" type="datetime1">
              <a:rPr lang="en-US" smtClean="0"/>
              <a:t>3/26/2018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0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4A5C-CC88-4CAA-90B1-7CA923E2761E}" type="datetime1">
              <a:rPr lang="en-US" smtClean="0"/>
              <a:t>3/26/2018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49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1A9EA-DDB9-46D9-B51B-2D7DD8D6D435}" type="datetime1">
              <a:rPr lang="en-US" smtClean="0"/>
              <a:t>3/26/2018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87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5D79-C477-4D45-A5B4-2D57DBD125BE}" type="datetime1">
              <a:rPr lang="en-US" smtClean="0"/>
              <a:t>3/26/2018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47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5A5BD-41D8-4894-B963-6A622370B58E}" type="datetime1">
              <a:rPr lang="en-US" smtClean="0"/>
              <a:t>3/26/2018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17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F4F75-2EB3-42FA-9E71-7F302375B4CA}" type="datetime1">
              <a:rPr lang="en-US" smtClean="0"/>
              <a:t>3/26/2018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494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0C95C-A35B-4CA5-92D1-BC8CE506AAC0}" type="datetime1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28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EE998-4C92-4936-BAA7-45FD54E02D09}" type="datetime1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73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AC55B-A039-4999-A1BB-77478A2ECD35}" type="datetime1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25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02283" y="25443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4A5"/>
                </a:solidFill>
                <a:latin typeface="Museo 500" pitchFamily="50" charset="0"/>
              </a:rPr>
              <a:t>How </a:t>
            </a:r>
            <a:r>
              <a:rPr lang="en-US" sz="3200" dirty="0">
                <a:solidFill>
                  <a:srgbClr val="0074A5"/>
                </a:solidFill>
                <a:latin typeface="Museo 500" pitchFamily="50" charset="0"/>
              </a:rPr>
              <a:t>Culture </a:t>
            </a:r>
            <a:r>
              <a:rPr lang="en-US" sz="3200" dirty="0" smtClean="0">
                <a:solidFill>
                  <a:srgbClr val="0074A5"/>
                </a:solidFill>
                <a:latin typeface="Museo 500" pitchFamily="50" charset="0"/>
              </a:rPr>
              <a:t>Works</a:t>
            </a:r>
            <a:endParaRPr lang="en-US" sz="3200" dirty="0">
              <a:solidFill>
                <a:srgbClr val="0074A5"/>
              </a:solidFill>
              <a:latin typeface="Museo 500" pitchFamily="50" charset="0"/>
            </a:endParaRPr>
          </a:p>
        </p:txBody>
      </p:sp>
      <p:sp>
        <p:nvSpPr>
          <p:cNvPr id="55" name="Rectangle 2"/>
          <p:cNvSpPr>
            <a:spLocks noChangeArrowheads="1"/>
          </p:cNvSpPr>
          <p:nvPr/>
        </p:nvSpPr>
        <p:spPr bwMode="auto">
          <a:xfrm>
            <a:off x="5943637" y="3063875"/>
            <a:ext cx="914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endParaRPr lang="en-GB" altLang="en-US" sz="2800" kern="0">
              <a:latin typeface="Arial" panose="020B0604020202020204" pitchFamily="34" charset="0"/>
            </a:endParaRPr>
          </a:p>
        </p:txBody>
      </p:sp>
      <p:grpSp>
        <p:nvGrpSpPr>
          <p:cNvPr id="56" name="Group 47"/>
          <p:cNvGrpSpPr>
            <a:grpSpLocks/>
          </p:cNvGrpSpPr>
          <p:nvPr/>
        </p:nvGrpSpPr>
        <p:grpSpPr bwMode="auto">
          <a:xfrm>
            <a:off x="2103476" y="1330326"/>
            <a:ext cx="2443161" cy="4718050"/>
            <a:chOff x="2133602" y="1354138"/>
            <a:chExt cx="2443161" cy="4718050"/>
          </a:xfrm>
        </p:grpSpPr>
        <p:grpSp>
          <p:nvGrpSpPr>
            <p:cNvPr id="57" name="Group 3"/>
            <p:cNvGrpSpPr>
              <a:grpSpLocks/>
            </p:cNvGrpSpPr>
            <p:nvPr/>
          </p:nvGrpSpPr>
          <p:grpSpPr bwMode="auto">
            <a:xfrm>
              <a:off x="3995738" y="1889125"/>
              <a:ext cx="581025" cy="4183063"/>
              <a:chOff x="2562" y="1117"/>
              <a:chExt cx="366" cy="2635"/>
            </a:xfrm>
          </p:grpSpPr>
          <p:sp>
            <p:nvSpPr>
              <p:cNvPr id="70" name="Line 4"/>
              <p:cNvSpPr>
                <a:spLocks noChangeShapeType="1"/>
              </p:cNvSpPr>
              <p:nvPr/>
            </p:nvSpPr>
            <p:spPr bwMode="auto">
              <a:xfrm>
                <a:off x="2608" y="1117"/>
                <a:ext cx="288" cy="576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71" name="Line 5"/>
              <p:cNvSpPr>
                <a:spLocks noChangeShapeType="1"/>
              </p:cNvSpPr>
              <p:nvPr/>
            </p:nvSpPr>
            <p:spPr bwMode="auto">
              <a:xfrm>
                <a:off x="2562" y="1933"/>
                <a:ext cx="197" cy="88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72" name="Line 6"/>
              <p:cNvSpPr>
                <a:spLocks noChangeShapeType="1"/>
              </p:cNvSpPr>
              <p:nvPr/>
            </p:nvSpPr>
            <p:spPr bwMode="auto">
              <a:xfrm flipV="1">
                <a:off x="2608" y="2614"/>
                <a:ext cx="240" cy="240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73" name="Line 7"/>
              <p:cNvSpPr>
                <a:spLocks noChangeShapeType="1"/>
              </p:cNvSpPr>
              <p:nvPr/>
            </p:nvSpPr>
            <p:spPr bwMode="auto">
              <a:xfrm flipV="1">
                <a:off x="2592" y="3128"/>
                <a:ext cx="336" cy="624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</p:grpSp>
        <p:sp>
          <p:nvSpPr>
            <p:cNvPr id="68" name="Text Box 9"/>
            <p:cNvSpPr txBox="1">
              <a:spLocks noChangeArrowheads="1"/>
            </p:cNvSpPr>
            <p:nvPr/>
          </p:nvSpPr>
          <p:spPr bwMode="auto">
            <a:xfrm>
              <a:off x="2133602" y="1354138"/>
              <a:ext cx="1554124" cy="1016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>
                <a:spcBef>
                  <a:spcPct val="0"/>
                </a:spcBef>
                <a:buNone/>
              </a:pPr>
              <a:r>
                <a:rPr lang="en-GB" altLang="en-US" sz="1800" b="1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Structures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Roles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Influence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Decision-making</a:t>
              </a:r>
              <a:r>
                <a:rPr lang="en-GB" altLang="en-US" sz="9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 </a:t>
              </a:r>
            </a:p>
          </p:txBody>
        </p:sp>
        <p:sp>
          <p:nvSpPr>
            <p:cNvPr id="66" name="Text Box 12"/>
            <p:cNvSpPr txBox="1">
              <a:spLocks noChangeArrowheads="1"/>
            </p:cNvSpPr>
            <p:nvPr/>
          </p:nvSpPr>
          <p:spPr bwMode="auto">
            <a:xfrm>
              <a:off x="2166938" y="2465389"/>
              <a:ext cx="1571662" cy="1144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>
                <a:spcBef>
                  <a:spcPct val="0"/>
                </a:spcBef>
                <a:buNone/>
              </a:pPr>
              <a:r>
                <a:rPr lang="en-GB" altLang="en-US" sz="1800" b="1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Systems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Selection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Training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Appraisal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Rewards</a:t>
              </a:r>
              <a:endParaRPr lang="en-GB" altLang="en-US" sz="9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64" name="Text Box 15"/>
            <p:cNvSpPr txBox="1">
              <a:spLocks noChangeArrowheads="1"/>
            </p:cNvSpPr>
            <p:nvPr/>
          </p:nvSpPr>
          <p:spPr bwMode="auto">
            <a:xfrm>
              <a:off x="2176462" y="3938586"/>
              <a:ext cx="1562138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>
                <a:spcBef>
                  <a:spcPct val="0"/>
                </a:spcBef>
                <a:buNone/>
              </a:pPr>
              <a:r>
                <a:rPr lang="en-GB" altLang="en-US" sz="1800" b="1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Technology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Job Design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Complexity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Interdependence</a:t>
              </a:r>
              <a:endParaRPr lang="en-GB" altLang="en-US" sz="9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74" name="Group 23"/>
          <p:cNvGrpSpPr>
            <a:grpSpLocks/>
          </p:cNvGrpSpPr>
          <p:nvPr/>
        </p:nvGrpSpPr>
        <p:grpSpPr bwMode="auto">
          <a:xfrm>
            <a:off x="2027274" y="3140077"/>
            <a:ext cx="2698750" cy="642938"/>
            <a:chOff x="1296" y="1803"/>
            <a:chExt cx="1700" cy="405"/>
          </a:xfrm>
        </p:grpSpPr>
        <p:sp>
          <p:nvSpPr>
            <p:cNvPr id="75" name="Rectangle 24"/>
            <p:cNvSpPr>
              <a:spLocks noChangeArrowheads="1"/>
            </p:cNvSpPr>
            <p:nvPr/>
          </p:nvSpPr>
          <p:spPr bwMode="auto">
            <a:xfrm>
              <a:off x="2880" y="1803"/>
              <a:ext cx="116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endParaRPr lang="en-GB" altLang="en-US" sz="2800" kern="0">
                <a:latin typeface="Arial" panose="020B0604020202020204" pitchFamily="34" charset="0"/>
              </a:endParaRPr>
            </a:p>
          </p:txBody>
        </p:sp>
        <p:sp>
          <p:nvSpPr>
            <p:cNvPr id="76" name="Line 25"/>
            <p:cNvSpPr>
              <a:spLocks noChangeShapeType="1"/>
            </p:cNvSpPr>
            <p:nvPr/>
          </p:nvSpPr>
          <p:spPr bwMode="auto">
            <a:xfrm>
              <a:off x="1296" y="2208"/>
              <a:ext cx="1344" cy="0"/>
            </a:xfrm>
            <a:prstGeom prst="line">
              <a:avLst/>
            </a:prstGeom>
            <a:noFill/>
            <a:ln w="57150">
              <a:solidFill>
                <a:schemeClr val="tx1">
                  <a:lumMod val="50000"/>
                  <a:lumOff val="50000"/>
                </a:schemeClr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 kern="0"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77" name="Group 28"/>
          <p:cNvGrpSpPr>
            <a:grpSpLocks/>
          </p:cNvGrpSpPr>
          <p:nvPr/>
        </p:nvGrpSpPr>
        <p:grpSpPr bwMode="auto">
          <a:xfrm>
            <a:off x="6553200" y="1223964"/>
            <a:ext cx="2827338" cy="4732339"/>
            <a:chOff x="4169" y="912"/>
            <a:chExt cx="1781" cy="2981"/>
          </a:xfrm>
        </p:grpSpPr>
        <p:sp>
          <p:nvSpPr>
            <p:cNvPr id="78" name="Rectangle 29"/>
            <p:cNvSpPr>
              <a:spLocks noChangeArrowheads="1"/>
            </p:cNvSpPr>
            <p:nvPr/>
          </p:nvSpPr>
          <p:spPr bwMode="auto">
            <a:xfrm>
              <a:off x="4272" y="3168"/>
              <a:ext cx="144" cy="14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endParaRPr lang="en-GB" altLang="en-US" sz="2800" kern="0">
                <a:latin typeface="Arial" panose="020B0604020202020204" pitchFamily="34" charset="0"/>
              </a:endParaRPr>
            </a:p>
          </p:txBody>
        </p:sp>
        <p:grpSp>
          <p:nvGrpSpPr>
            <p:cNvPr id="79" name="Group 30"/>
            <p:cNvGrpSpPr>
              <a:grpSpLocks/>
            </p:cNvGrpSpPr>
            <p:nvPr/>
          </p:nvGrpSpPr>
          <p:grpSpPr bwMode="auto">
            <a:xfrm>
              <a:off x="4601" y="912"/>
              <a:ext cx="1349" cy="2981"/>
              <a:chOff x="4601" y="1000"/>
              <a:chExt cx="1349" cy="2981"/>
            </a:xfrm>
          </p:grpSpPr>
          <p:sp>
            <p:nvSpPr>
              <p:cNvPr id="88" name="Text Box 32"/>
              <p:cNvSpPr txBox="1">
                <a:spLocks noChangeArrowheads="1"/>
              </p:cNvSpPr>
              <p:nvPr/>
            </p:nvSpPr>
            <p:spPr bwMode="auto">
              <a:xfrm>
                <a:off x="4601" y="3157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None/>
                </a:pPr>
                <a:endParaRPr lang="en-GB" altLang="en-US" sz="900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800" b="1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Organisational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Quality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Customer Service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External Adaptability</a:t>
                </a:r>
                <a:endParaRPr lang="en-GB" altLang="en-US" sz="1400" i="1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900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 </a:t>
                </a:r>
              </a:p>
            </p:txBody>
          </p:sp>
          <p:sp>
            <p:nvSpPr>
              <p:cNvPr id="90" name="Text Box 34"/>
              <p:cNvSpPr txBox="1">
                <a:spLocks noChangeArrowheads="1"/>
              </p:cNvSpPr>
              <p:nvPr/>
            </p:nvSpPr>
            <p:spPr bwMode="auto">
              <a:xfrm>
                <a:off x="4702" y="2152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None/>
                </a:pPr>
                <a:endParaRPr lang="en-GB" altLang="en-US" sz="900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800" b="1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Group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Teamwork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Co-ordination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Co-operation</a:t>
                </a:r>
                <a:endParaRPr lang="en-GB" altLang="en-US" sz="9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9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 </a:t>
                </a:r>
              </a:p>
            </p:txBody>
          </p:sp>
          <p:sp>
            <p:nvSpPr>
              <p:cNvPr id="92" name="Text Box 36"/>
              <p:cNvSpPr txBox="1">
                <a:spLocks noChangeArrowheads="1"/>
              </p:cNvSpPr>
              <p:nvPr/>
            </p:nvSpPr>
            <p:spPr bwMode="auto">
              <a:xfrm>
                <a:off x="4702" y="1000"/>
                <a:ext cx="1248" cy="9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None/>
                </a:pPr>
                <a:endParaRPr lang="en-GB" altLang="en-US" sz="900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800" b="1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Individual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Motivation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Performance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Satisfaction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Stress</a:t>
                </a:r>
                <a:endParaRPr lang="en-GB" altLang="en-US" sz="1400" i="1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900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 </a:t>
                </a:r>
              </a:p>
            </p:txBody>
          </p:sp>
        </p:grpSp>
        <p:grpSp>
          <p:nvGrpSpPr>
            <p:cNvPr id="80" name="Group 37"/>
            <p:cNvGrpSpPr>
              <a:grpSpLocks/>
            </p:cNvGrpSpPr>
            <p:nvPr/>
          </p:nvGrpSpPr>
          <p:grpSpPr bwMode="auto">
            <a:xfrm>
              <a:off x="4169" y="1426"/>
              <a:ext cx="439" cy="1742"/>
              <a:chOff x="4121" y="1138"/>
              <a:chExt cx="439" cy="1742"/>
            </a:xfrm>
          </p:grpSpPr>
          <p:sp>
            <p:nvSpPr>
              <p:cNvPr id="84" name="Line 38"/>
              <p:cNvSpPr>
                <a:spLocks noChangeShapeType="1"/>
              </p:cNvSpPr>
              <p:nvPr/>
            </p:nvSpPr>
            <p:spPr bwMode="auto">
              <a:xfrm>
                <a:off x="4121" y="2013"/>
                <a:ext cx="439" cy="867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85" name="Line 39"/>
              <p:cNvSpPr>
                <a:spLocks noChangeShapeType="1"/>
              </p:cNvSpPr>
              <p:nvPr/>
            </p:nvSpPr>
            <p:spPr bwMode="auto">
              <a:xfrm flipV="1">
                <a:off x="4121" y="2013"/>
                <a:ext cx="288" cy="0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86" name="Line 40"/>
              <p:cNvSpPr>
                <a:spLocks noChangeShapeType="1"/>
              </p:cNvSpPr>
              <p:nvPr/>
            </p:nvSpPr>
            <p:spPr bwMode="auto">
              <a:xfrm flipV="1">
                <a:off x="4121" y="1138"/>
                <a:ext cx="398" cy="875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sp>
        <p:nvSpPr>
          <p:cNvPr id="93" name="Text Box 45"/>
          <p:cNvSpPr txBox="1">
            <a:spLocks noChangeArrowheads="1"/>
          </p:cNvSpPr>
          <p:nvPr/>
        </p:nvSpPr>
        <p:spPr bwMode="auto">
          <a:xfrm>
            <a:off x="4541874" y="1707256"/>
            <a:ext cx="20161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2800" b="1" i="1" kern="0" dirty="0">
                <a:solidFill>
                  <a:srgbClr val="0074A5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Actual </a:t>
            </a:r>
            <a:endParaRPr lang="sr-Latn-RS" altLang="en-US" sz="2800" b="1" i="1" kern="0" dirty="0">
              <a:solidFill>
                <a:srgbClr val="0074A5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ct val="0"/>
              </a:spcBef>
              <a:buNone/>
            </a:pPr>
            <a:r>
              <a:rPr lang="en-US" altLang="en-US" sz="2800" b="1" i="1" kern="0" dirty="0">
                <a:solidFill>
                  <a:srgbClr val="0074A5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Culture</a:t>
            </a:r>
          </a:p>
        </p:txBody>
      </p:sp>
      <p:pic>
        <p:nvPicPr>
          <p:cNvPr id="99" name="Picture 7" descr="~hsProdMan_circ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437" y="2770188"/>
            <a:ext cx="1930400" cy="192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83847" y="5198534"/>
            <a:ext cx="3149953" cy="11726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b="1" kern="0" dirty="0">
                <a:solidFill>
                  <a:srgbClr val="053668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Skills/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b="1" kern="0" dirty="0">
                <a:solidFill>
                  <a:srgbClr val="053668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Qualities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sz="14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Leadership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sz="14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Communication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sz="14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Bases of power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3708474" y="1417638"/>
            <a:ext cx="0" cy="928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103"/>
          <p:cNvCxnSpPr/>
          <p:nvPr/>
        </p:nvCxnSpPr>
        <p:spPr>
          <a:xfrm>
            <a:off x="3708474" y="2590800"/>
            <a:ext cx="0" cy="9080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>
            <a:off x="3708474" y="4038600"/>
            <a:ext cx="11888" cy="804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H="1">
            <a:off x="3733800" y="5257800"/>
            <a:ext cx="6956" cy="990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>
            <a:off x="7399338" y="1494770"/>
            <a:ext cx="0" cy="974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>
            <a:off x="7399338" y="3176640"/>
            <a:ext cx="0" cy="974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 flipH="1">
            <a:off x="7250113" y="4843462"/>
            <a:ext cx="1408" cy="871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95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19400"/>
            <a:ext cx="8229600" cy="731838"/>
          </a:xfrm>
        </p:spPr>
        <p:txBody>
          <a:bodyPr>
            <a:normAutofit/>
          </a:bodyPr>
          <a:lstStyle/>
          <a:p>
            <a:r>
              <a:rPr lang="sr-Latn-RS" sz="3200" dirty="0">
                <a:solidFill>
                  <a:srgbClr val="0074A5"/>
                </a:solidFill>
                <a:latin typeface="Museo 500" pitchFamily="50" charset="0"/>
              </a:rPr>
              <a:t>Thank you!</a:t>
            </a:r>
            <a:endParaRPr lang="en-US" sz="3200" dirty="0">
              <a:solidFill>
                <a:srgbClr val="0074A5"/>
              </a:solidFill>
              <a:latin typeface="Museo 5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220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50</Words>
  <Application>Microsoft Office PowerPoint</Application>
  <PresentationFormat>On-screen Show (4:3)</PresentationFormat>
  <Paragraphs>43</Paragraphs>
  <Slides>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How Culture Works</vt:lpstr>
      <vt:lpstr>Thank you!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Optimus Prime</dc:creator>
  <cp:lastModifiedBy>BuildUser</cp:lastModifiedBy>
  <cp:revision>38</cp:revision>
  <cp:lastPrinted>2018-03-26T16:11:39Z</cp:lastPrinted>
  <dcterms:created xsi:type="dcterms:W3CDTF">2014-04-02T19:18:59Z</dcterms:created>
  <dcterms:modified xsi:type="dcterms:W3CDTF">2018-03-26T19:48:46Z</dcterms:modified>
</cp:coreProperties>
</file>