
<file path=[Content_Types].xml><?xml version="1.0" encoding="utf-8"?>
<Types xmlns="http://schemas.openxmlformats.org/package/2006/content-types">
  <Default Extension="png" ContentType="image/png"/>
  <Default Extension="jpeg" ContentType="image/jpeg"/>
  <Default Extension="emf" ContentType="image/x-emf"/>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20"/>
  </p:notesMasterIdLst>
  <p:sldIdLst>
    <p:sldId id="256" r:id="rId2"/>
    <p:sldId id="257" r:id="rId3"/>
    <p:sldId id="258" r:id="rId4"/>
    <p:sldId id="259" r:id="rId5"/>
    <p:sldId id="272" r:id="rId6"/>
    <p:sldId id="273" r:id="rId7"/>
    <p:sldId id="262" r:id="rId8"/>
    <p:sldId id="260" r:id="rId9"/>
    <p:sldId id="261" r:id="rId10"/>
    <p:sldId id="263" r:id="rId11"/>
    <p:sldId id="264" r:id="rId12"/>
    <p:sldId id="265" r:id="rId13"/>
    <p:sldId id="266" r:id="rId14"/>
    <p:sldId id="267" r:id="rId15"/>
    <p:sldId id="269" r:id="rId16"/>
    <p:sldId id="270" r:id="rId17"/>
    <p:sldId id="268" r:id="rId18"/>
    <p:sldId id="271" r:id="rId1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20016" autoAdjust="0"/>
    <p:restoredTop sz="94660"/>
  </p:normalViewPr>
  <p:slideViewPr>
    <p:cSldViewPr snapToGrid="0">
      <p:cViewPr>
        <p:scale>
          <a:sx n="50" d="100"/>
          <a:sy n="50" d="100"/>
        </p:scale>
        <p:origin x="402" y="123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59B8DAB-69FF-47AC-8337-EA0831B8DF35}" type="datetimeFigureOut">
              <a:rPr lang="en-GB" smtClean="0"/>
              <a:t>07/06/2019</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A135A95-68A5-40FA-B782-00355353BD10}" type="slidenum">
              <a:rPr lang="en-GB" smtClean="0"/>
              <a:t>‹#›</a:t>
            </a:fld>
            <a:endParaRPr lang="en-GB"/>
          </a:p>
        </p:txBody>
      </p:sp>
    </p:spTree>
    <p:extLst>
      <p:ext uri="{BB962C8B-B14F-4D97-AF65-F5344CB8AC3E}">
        <p14:creationId xmlns:p14="http://schemas.microsoft.com/office/powerpoint/2010/main" val="108304654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C24008C4-B93C-4135-B550-AF341AF452DF}" type="slidenum">
              <a:rPr lang="en-GB" smtClean="0"/>
              <a:t>3</a:t>
            </a:fld>
            <a:endParaRPr lang="en-GB" dirty="0"/>
          </a:p>
        </p:txBody>
      </p:sp>
    </p:spTree>
    <p:extLst>
      <p:ext uri="{BB962C8B-B14F-4D97-AF65-F5344CB8AC3E}">
        <p14:creationId xmlns:p14="http://schemas.microsoft.com/office/powerpoint/2010/main" val="65607903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C24008C4-B93C-4135-B550-AF341AF452DF}" type="slidenum">
              <a:rPr lang="en-GB" smtClean="0"/>
              <a:t>4</a:t>
            </a:fld>
            <a:endParaRPr lang="en-GB" dirty="0"/>
          </a:p>
        </p:txBody>
      </p:sp>
    </p:spTree>
    <p:extLst>
      <p:ext uri="{BB962C8B-B14F-4D97-AF65-F5344CB8AC3E}">
        <p14:creationId xmlns:p14="http://schemas.microsoft.com/office/powerpoint/2010/main" val="371909976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C24008C4-B93C-4135-B550-AF341AF452DF}" type="slidenum">
              <a:rPr lang="en-GB" smtClean="0"/>
              <a:t>9</a:t>
            </a:fld>
            <a:endParaRPr lang="en-GB" dirty="0"/>
          </a:p>
        </p:txBody>
      </p:sp>
    </p:spTree>
    <p:extLst>
      <p:ext uri="{BB962C8B-B14F-4D97-AF65-F5344CB8AC3E}">
        <p14:creationId xmlns:p14="http://schemas.microsoft.com/office/powerpoint/2010/main" val="104548065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smtClean="0"/>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005CF93C-3B4C-49FC-8E7C-0A488E370A27}" type="datetimeFigureOut">
              <a:rPr lang="en-GB" smtClean="0"/>
              <a:t>07/06/2019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B86070A-E363-428F-84BB-BBA594AADCBB}" type="slidenum">
              <a:rPr lang="en-GB" smtClean="0"/>
              <a:t>‹#›</a:t>
            </a:fld>
            <a:endParaRPr lang="en-GB"/>
          </a:p>
        </p:txBody>
      </p:sp>
    </p:spTree>
    <p:extLst>
      <p:ext uri="{BB962C8B-B14F-4D97-AF65-F5344CB8AC3E}">
        <p14:creationId xmlns:p14="http://schemas.microsoft.com/office/powerpoint/2010/main" val="13504269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005CF93C-3B4C-49FC-8E7C-0A488E370A27}" type="datetimeFigureOut">
              <a:rPr lang="en-GB" smtClean="0"/>
              <a:t>07/06/2019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B86070A-E363-428F-84BB-BBA594AADCBB}" type="slidenum">
              <a:rPr lang="en-GB" smtClean="0"/>
              <a:t>‹#›</a:t>
            </a:fld>
            <a:endParaRPr lang="en-GB"/>
          </a:p>
        </p:txBody>
      </p:sp>
    </p:spTree>
    <p:extLst>
      <p:ext uri="{BB962C8B-B14F-4D97-AF65-F5344CB8AC3E}">
        <p14:creationId xmlns:p14="http://schemas.microsoft.com/office/powerpoint/2010/main" val="50792175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smtClean="0"/>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005CF93C-3B4C-49FC-8E7C-0A488E370A27}" type="datetimeFigureOut">
              <a:rPr lang="en-GB" smtClean="0"/>
              <a:t>07/06/2019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B86070A-E363-428F-84BB-BBA594AADCBB}" type="slidenum">
              <a:rPr lang="en-GB" smtClean="0"/>
              <a:t>‹#›</a:t>
            </a:fld>
            <a:endParaRPr lang="en-GB"/>
          </a:p>
        </p:txBody>
      </p:sp>
    </p:spTree>
    <p:extLst>
      <p:ext uri="{BB962C8B-B14F-4D97-AF65-F5344CB8AC3E}">
        <p14:creationId xmlns:p14="http://schemas.microsoft.com/office/powerpoint/2010/main" val="171498833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005CF93C-3B4C-49FC-8E7C-0A488E370A27}" type="datetimeFigureOut">
              <a:rPr lang="en-GB" smtClean="0"/>
              <a:t>07/06/2019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B86070A-E363-428F-84BB-BBA594AADCBB}" type="slidenum">
              <a:rPr lang="en-GB" smtClean="0"/>
              <a:t>‹#›</a:t>
            </a:fld>
            <a:endParaRPr lang="en-GB"/>
          </a:p>
        </p:txBody>
      </p:sp>
    </p:spTree>
    <p:extLst>
      <p:ext uri="{BB962C8B-B14F-4D97-AF65-F5344CB8AC3E}">
        <p14:creationId xmlns:p14="http://schemas.microsoft.com/office/powerpoint/2010/main" val="91915775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smtClean="0"/>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005CF93C-3B4C-49FC-8E7C-0A488E370A27}" type="datetimeFigureOut">
              <a:rPr lang="en-GB" smtClean="0"/>
              <a:t>07/06/2019</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AB86070A-E363-428F-84BB-BBA594AADCBB}" type="slidenum">
              <a:rPr lang="en-GB" smtClean="0"/>
              <a:t>‹#›</a:t>
            </a:fld>
            <a:endParaRPr lang="en-GB"/>
          </a:p>
        </p:txBody>
      </p:sp>
    </p:spTree>
    <p:extLst>
      <p:ext uri="{BB962C8B-B14F-4D97-AF65-F5344CB8AC3E}">
        <p14:creationId xmlns:p14="http://schemas.microsoft.com/office/powerpoint/2010/main" val="51043725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005CF93C-3B4C-49FC-8E7C-0A488E370A27}" type="datetimeFigureOut">
              <a:rPr lang="en-GB" smtClean="0"/>
              <a:t>07/06/2019</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AB86070A-E363-428F-84BB-BBA594AADCBB}" type="slidenum">
              <a:rPr lang="en-GB" smtClean="0"/>
              <a:t>‹#›</a:t>
            </a:fld>
            <a:endParaRPr lang="en-GB"/>
          </a:p>
        </p:txBody>
      </p:sp>
    </p:spTree>
    <p:extLst>
      <p:ext uri="{BB962C8B-B14F-4D97-AF65-F5344CB8AC3E}">
        <p14:creationId xmlns:p14="http://schemas.microsoft.com/office/powerpoint/2010/main" val="119411253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005CF93C-3B4C-49FC-8E7C-0A488E370A27}" type="datetimeFigureOut">
              <a:rPr lang="en-GB" smtClean="0"/>
              <a:t>07/06/2019</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AB86070A-E363-428F-84BB-BBA594AADCBB}" type="slidenum">
              <a:rPr lang="en-GB" smtClean="0"/>
              <a:t>‹#›</a:t>
            </a:fld>
            <a:endParaRPr lang="en-GB"/>
          </a:p>
        </p:txBody>
      </p:sp>
    </p:spTree>
    <p:extLst>
      <p:ext uri="{BB962C8B-B14F-4D97-AF65-F5344CB8AC3E}">
        <p14:creationId xmlns:p14="http://schemas.microsoft.com/office/powerpoint/2010/main" val="268468116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005CF93C-3B4C-49FC-8E7C-0A488E370A27}" type="datetimeFigureOut">
              <a:rPr lang="en-GB" smtClean="0"/>
              <a:t>07/06/2019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B86070A-E363-428F-84BB-BBA594AADCBB}" type="slidenum">
              <a:rPr lang="en-GB" smtClean="0"/>
              <a:t>‹#›</a:t>
            </a:fld>
            <a:endParaRPr lang="en-GB"/>
          </a:p>
        </p:txBody>
      </p:sp>
    </p:spTree>
    <p:extLst>
      <p:ext uri="{BB962C8B-B14F-4D97-AF65-F5344CB8AC3E}">
        <p14:creationId xmlns:p14="http://schemas.microsoft.com/office/powerpoint/2010/main" val="331073561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005CF93C-3B4C-49FC-8E7C-0A488E370A27}" type="datetimeFigureOut">
              <a:rPr lang="en-GB" smtClean="0"/>
              <a:t>07/06/2019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B86070A-E363-428F-84BB-BBA594AADCBB}" type="slidenum">
              <a:rPr lang="en-GB" smtClean="0"/>
              <a:t>‹#›</a:t>
            </a:fld>
            <a:endParaRPr lang="en-GB"/>
          </a:p>
        </p:txBody>
      </p:sp>
    </p:spTree>
    <p:extLst>
      <p:ext uri="{BB962C8B-B14F-4D97-AF65-F5344CB8AC3E}">
        <p14:creationId xmlns:p14="http://schemas.microsoft.com/office/powerpoint/2010/main" val="124018728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005CF93C-3B4C-49FC-8E7C-0A488E370A27}" type="datetimeFigureOut">
              <a:rPr lang="en-GB" smtClean="0"/>
              <a:t>07/06/2019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B86070A-E363-428F-84BB-BBA594AADCBB}" type="slidenum">
              <a:rPr lang="en-GB" smtClean="0"/>
              <a:t>‹#›</a:t>
            </a:fld>
            <a:endParaRPr lang="en-GB"/>
          </a:p>
        </p:txBody>
      </p:sp>
    </p:spTree>
    <p:extLst>
      <p:ext uri="{BB962C8B-B14F-4D97-AF65-F5344CB8AC3E}">
        <p14:creationId xmlns:p14="http://schemas.microsoft.com/office/powerpoint/2010/main" val="355501700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005CF93C-3B4C-49FC-8E7C-0A488E370A27}" type="datetimeFigureOut">
              <a:rPr lang="en-GB" smtClean="0"/>
              <a:t>07/06/2019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B86070A-E363-428F-84BB-BBA594AADCBB}" type="slidenum">
              <a:rPr lang="en-GB" smtClean="0"/>
              <a:t>‹#›</a:t>
            </a:fld>
            <a:endParaRPr lang="en-GB"/>
          </a:p>
        </p:txBody>
      </p:sp>
    </p:spTree>
    <p:extLst>
      <p:ext uri="{BB962C8B-B14F-4D97-AF65-F5344CB8AC3E}">
        <p14:creationId xmlns:p14="http://schemas.microsoft.com/office/powerpoint/2010/main" val="145323928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alphaModFix amt="23000"/>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005CF93C-3B4C-49FC-8E7C-0A488E370A27}" type="datetimeFigureOut">
              <a:rPr lang="en-GB" smtClean="0"/>
              <a:t>07/06/2019</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AB86070A-E363-428F-84BB-BBA594AADCBB}" type="slidenum">
              <a:rPr lang="en-GB" smtClean="0"/>
              <a:t>‹#›</a:t>
            </a:fld>
            <a:endParaRPr lang="en-GB"/>
          </a:p>
        </p:txBody>
      </p:sp>
    </p:spTree>
    <p:extLst>
      <p:ext uri="{BB962C8B-B14F-4D97-AF65-F5344CB8AC3E}">
        <p14:creationId xmlns:p14="http://schemas.microsoft.com/office/powerpoint/2010/main" val="563600027"/>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1.xml"/><Relationship Id="rId1" Type="http://schemas.openxmlformats.org/officeDocument/2006/relationships/slideLayout" Target="../slideLayouts/slideLayout2.xml"/><Relationship Id="rId4" Type="http://schemas.openxmlformats.org/officeDocument/2006/relationships/image" Target="../media/image5.png"/></Relationships>
</file>

<file path=ppt/slides/_rels/slide4.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2.xml"/><Relationship Id="rId1" Type="http://schemas.openxmlformats.org/officeDocument/2006/relationships/slideLayout" Target="../slideLayouts/slideLayout2.xml"/><Relationship Id="rId4" Type="http://schemas.openxmlformats.org/officeDocument/2006/relationships/image" Target="../media/image7.png"/></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9.jpeg"/><Relationship Id="rId1" Type="http://schemas.openxmlformats.org/officeDocument/2006/relationships/slideLayout" Target="../slideLayouts/slideLayout2.xml"/><Relationship Id="rId5" Type="http://schemas.openxmlformats.org/officeDocument/2006/relationships/image" Target="../media/image12.png"/><Relationship Id="rId4" Type="http://schemas.openxmlformats.org/officeDocument/2006/relationships/image" Target="../media/image11.png"/></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3.xml"/><Relationship Id="rId1" Type="http://schemas.openxmlformats.org/officeDocument/2006/relationships/slideLayout" Target="../slideLayouts/slideLayout2.xml"/><Relationship Id="rId4" Type="http://schemas.openxmlformats.org/officeDocument/2006/relationships/image" Target="../media/image14.png"/></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image" Target="../media/image15.png"/><Relationship Id="rId1" Type="http://schemas.openxmlformats.org/officeDocument/2006/relationships/slideLayout" Target="../slideLayouts/slideLayout2.xml"/><Relationship Id="rId4" Type="http://schemas.openxmlformats.org/officeDocument/2006/relationships/image" Target="../media/image17.png"/></Relationships>
</file>

<file path=ppt/slides/_rels/slide14.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image" Target="../media/image18.png"/><Relationship Id="rId1" Type="http://schemas.openxmlformats.org/officeDocument/2006/relationships/slideLayout" Target="../slideLayouts/slideLayout2.xml"/><Relationship Id="rId4" Type="http://schemas.openxmlformats.org/officeDocument/2006/relationships/image" Target="../media/image20.emf"/></Relationships>
</file>

<file path=ppt/slides/_rels/slide15.xml.rels><?xml version="1.0" encoding="UTF-8" standalone="yes"?>
<Relationships xmlns="http://schemas.openxmlformats.org/package/2006/relationships"><Relationship Id="rId3" Type="http://schemas.openxmlformats.org/officeDocument/2006/relationships/image" Target="../media/image21.jpeg"/><Relationship Id="rId2" Type="http://schemas.openxmlformats.org/officeDocument/2006/relationships/slideLayout" Target="../slideLayouts/slideLayout2.xml"/><Relationship Id="rId1" Type="http://schemas.openxmlformats.org/officeDocument/2006/relationships/video" Target="https://www.youtube.com/embed/PHN6pKqsiww" TargetMode="External"/></Relationships>
</file>

<file path=ppt/slides/_rels/slide16.xml.rels><?xml version="1.0" encoding="UTF-8" standalone="yes"?>
<Relationships xmlns="http://schemas.openxmlformats.org/package/2006/relationships"><Relationship Id="rId3" Type="http://schemas.openxmlformats.org/officeDocument/2006/relationships/image" Target="../media/image22.jpeg"/><Relationship Id="rId2" Type="http://schemas.openxmlformats.org/officeDocument/2006/relationships/slideLayout" Target="../slideLayouts/slideLayout2.xml"/><Relationship Id="rId1" Type="http://schemas.openxmlformats.org/officeDocument/2006/relationships/video" Target="https://www.youtube.com/embed/7PxFaf2Z7kk" TargetMode="External"/></Relationships>
</file>

<file path=ppt/slides/_rels/slide17.xml.rels><?xml version="1.0" encoding="UTF-8" standalone="yes"?>
<Relationships xmlns="http://schemas.openxmlformats.org/package/2006/relationships"><Relationship Id="rId2" Type="http://schemas.openxmlformats.org/officeDocument/2006/relationships/hyperlink" Target="https://www.theguardian.com/uk-news/2016/mar/16/the-real-meaning-of-rhodes-must-fall" TargetMode="Externa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hyperlink" Target="https://www.uwtsd.ac.uk/rbla/a-z-list-of-collections/thomas-phillips-collection/" TargetMode="External"/><Relationship Id="rId2" Type="http://schemas.openxmlformats.org/officeDocument/2006/relationships/hyperlink" Target="https://www.uwtsd.ac.uk/rbla/online-exhibitions/thomas-phillips-exhibition/biography-of-thomas-phillips/" TargetMode="External"/><Relationship Id="rId1" Type="http://schemas.openxmlformats.org/officeDocument/2006/relationships/slideLayout" Target="../slideLayouts/slideLayout2.xml"/><Relationship Id="rId5" Type="http://schemas.openxmlformats.org/officeDocument/2006/relationships/image" Target="../media/image23.png"/><Relationship Id="rId4" Type="http://schemas.openxmlformats.org/officeDocument/2006/relationships/hyperlink" Target="https://www.oxforddnb.com/view/10.1093/ref:odnb/9780198614128.001.0001/odnb-9780198614128-e-22175;jsessionid=CFAA4343245305D76EFBDEF910360F01"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1866900" y="2559278"/>
            <a:ext cx="9144000" cy="2387600"/>
          </a:xfrm>
        </p:spPr>
        <p:txBody>
          <a:bodyPr>
            <a:normAutofit fontScale="90000"/>
          </a:bodyPr>
          <a:lstStyle/>
          <a:p>
            <a:r>
              <a:rPr lang="en-GB" dirty="0">
                <a:solidFill>
                  <a:srgbClr val="FFC000"/>
                </a:solidFill>
                <a:latin typeface="Elephant" panose="02020904090505020303" pitchFamily="18" charset="0"/>
              </a:rPr>
              <a:t>DECOLONISING THE UNIVERSITY?</a:t>
            </a:r>
            <a:r>
              <a:rPr lang="en-GB" dirty="0">
                <a:solidFill>
                  <a:srgbClr val="FFC000"/>
                </a:solidFill>
              </a:rPr>
              <a:t/>
            </a:r>
            <a:br>
              <a:rPr lang="en-GB" dirty="0">
                <a:solidFill>
                  <a:srgbClr val="FFC000"/>
                </a:solidFill>
              </a:rPr>
            </a:br>
            <a:endParaRPr lang="en-GB" dirty="0">
              <a:solidFill>
                <a:srgbClr val="FFC000"/>
              </a:solidFill>
            </a:endParaRPr>
          </a:p>
        </p:txBody>
      </p:sp>
      <p:sp>
        <p:nvSpPr>
          <p:cNvPr id="3" name="Subtitle 2"/>
          <p:cNvSpPr>
            <a:spLocks noGrp="1"/>
          </p:cNvSpPr>
          <p:nvPr>
            <p:ph type="subTitle" idx="1"/>
          </p:nvPr>
        </p:nvSpPr>
        <p:spPr/>
        <p:txBody>
          <a:bodyPr/>
          <a:lstStyle/>
          <a:p>
            <a:endParaRPr lang="en-GB" dirty="0"/>
          </a:p>
        </p:txBody>
      </p:sp>
      <p:sp>
        <p:nvSpPr>
          <p:cNvPr id="4" name="Rectangle 3"/>
          <p:cNvSpPr/>
          <p:nvPr/>
        </p:nvSpPr>
        <p:spPr>
          <a:xfrm>
            <a:off x="5977217" y="3244334"/>
            <a:ext cx="237566" cy="369332"/>
          </a:xfrm>
          <a:prstGeom prst="rect">
            <a:avLst/>
          </a:prstGeom>
        </p:spPr>
        <p:txBody>
          <a:bodyPr wrap="none">
            <a:spAutoFit/>
          </a:bodyPr>
          <a:lstStyle/>
          <a:p>
            <a:r>
              <a:rPr lang="en-GB" dirty="0">
                <a:latin typeface="Calibri" panose="020F0502020204030204" pitchFamily="34" charset="0"/>
                <a:ea typeface="Calibri" panose="020F0502020204030204" pitchFamily="34" charset="0"/>
                <a:cs typeface="Times New Roman" panose="02020603050405020304" pitchFamily="18" charset="0"/>
              </a:rPr>
              <a:t> </a:t>
            </a:r>
            <a:endParaRPr lang="en-GB" dirty="0"/>
          </a:p>
        </p:txBody>
      </p:sp>
    </p:spTree>
    <p:extLst>
      <p:ext uri="{BB962C8B-B14F-4D97-AF65-F5344CB8AC3E}">
        <p14:creationId xmlns:p14="http://schemas.microsoft.com/office/powerpoint/2010/main" val="4265403103"/>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Cecil Rhodes (1853–1902)</a:t>
            </a:r>
            <a:endParaRPr lang="en-GB" dirty="0"/>
          </a:p>
        </p:txBody>
      </p:sp>
      <p:pic>
        <p:nvPicPr>
          <p:cNvPr id="1026" name="Picture 2" descr="Cecil Rhodes ww.jpg"/>
          <p:cNvPicPr>
            <a:picLocks noGrp="1" noChangeAspect="1" noChangeArrowheads="1"/>
          </p:cNvPicPr>
          <p:nvPr>
            <p:ph idx="1"/>
          </p:nvPr>
        </p:nvPicPr>
        <p:blipFill>
          <a:blip r:embed="rId2" cstate="print">
            <a:extLst>
              <a:ext uri="{28A0092B-C50C-407E-A947-70E740481C1C}">
                <a14:useLocalDpi xmlns:a14="http://schemas.microsoft.com/office/drawing/2010/main" val="0"/>
              </a:ext>
            </a:extLst>
          </a:blip>
          <a:srcRect/>
          <a:stretch>
            <a:fillRect/>
          </a:stretch>
        </p:blipFill>
        <p:spPr bwMode="auto">
          <a:xfrm>
            <a:off x="0" y="1690688"/>
            <a:ext cx="2438400" cy="3465576"/>
          </a:xfrm>
          <a:prstGeom prst="rect">
            <a:avLst/>
          </a:prstGeom>
          <a:noFill/>
          <a:extLst>
            <a:ext uri="{909E8E84-426E-40DD-AFC4-6F175D3DCCD1}">
              <a14:hiddenFill xmlns:a14="http://schemas.microsoft.com/office/drawing/2010/main">
                <a:solidFill>
                  <a:srgbClr val="FFFFFF"/>
                </a:solidFill>
              </a14:hiddenFill>
            </a:ext>
          </a:extLst>
        </p:spPr>
      </p:pic>
      <p:sp>
        <p:nvSpPr>
          <p:cNvPr id="4" name="Rectangle 3"/>
          <p:cNvSpPr/>
          <p:nvPr/>
        </p:nvSpPr>
        <p:spPr>
          <a:xfrm>
            <a:off x="2563585" y="1690688"/>
            <a:ext cx="5225143" cy="3046988"/>
          </a:xfrm>
          <a:prstGeom prst="rect">
            <a:avLst/>
          </a:prstGeom>
        </p:spPr>
        <p:txBody>
          <a:bodyPr wrap="square">
            <a:spAutoFit/>
          </a:bodyPr>
          <a:lstStyle/>
          <a:p>
            <a:pPr marL="285750" indent="-285750">
              <a:buFont typeface="Arial" panose="020B0604020202020204" pitchFamily="34" charset="0"/>
              <a:buChar char="•"/>
            </a:pPr>
            <a:r>
              <a:rPr lang="en-GB" sz="2400" dirty="0" smtClean="0">
                <a:solidFill>
                  <a:srgbClr val="7030A0"/>
                </a:solidFill>
              </a:rPr>
              <a:t>Est. Central Search Association and then British South Africa Company 1890</a:t>
            </a:r>
          </a:p>
          <a:p>
            <a:pPr marL="285750" indent="-285750">
              <a:buFont typeface="Arial" panose="020B0604020202020204" pitchFamily="34" charset="0"/>
              <a:buChar char="•"/>
            </a:pPr>
            <a:r>
              <a:rPr lang="en-GB" sz="2400" dirty="0" smtClean="0">
                <a:solidFill>
                  <a:srgbClr val="7030A0"/>
                </a:solidFill>
              </a:rPr>
              <a:t>Prime Minister of the Cape Colony from 1890–1896.]</a:t>
            </a:r>
          </a:p>
          <a:p>
            <a:pPr marL="285750" indent="-285750">
              <a:buFont typeface="Arial" panose="020B0604020202020204" pitchFamily="34" charset="0"/>
              <a:buChar char="•"/>
            </a:pPr>
            <a:r>
              <a:rPr lang="en-GB" sz="2400" dirty="0" smtClean="0">
                <a:solidFill>
                  <a:srgbClr val="7030A0"/>
                </a:solidFill>
              </a:rPr>
              <a:t>Founded the southern African territory of Rhodesia (now Zimbabwe and Zambia)</a:t>
            </a:r>
            <a:endParaRPr lang="en-GB" dirty="0">
              <a:solidFill>
                <a:srgbClr val="7030A0"/>
              </a:solidFill>
            </a:endParaRPr>
          </a:p>
        </p:txBody>
      </p:sp>
      <p:pic>
        <p:nvPicPr>
          <p:cNvPr id="5" name="Picture 4"/>
          <p:cNvPicPr>
            <a:picLocks noChangeAspect="1"/>
          </p:cNvPicPr>
          <p:nvPr/>
        </p:nvPicPr>
        <p:blipFill>
          <a:blip r:embed="rId3"/>
          <a:stretch>
            <a:fillRect/>
          </a:stretch>
        </p:blipFill>
        <p:spPr>
          <a:xfrm>
            <a:off x="8092275" y="1543731"/>
            <a:ext cx="4099725" cy="5314269"/>
          </a:xfrm>
          <a:prstGeom prst="rect">
            <a:avLst/>
          </a:prstGeom>
        </p:spPr>
      </p:pic>
    </p:spTree>
    <p:extLst>
      <p:ext uri="{BB962C8B-B14F-4D97-AF65-F5344CB8AC3E}">
        <p14:creationId xmlns:p14="http://schemas.microsoft.com/office/powerpoint/2010/main" val="3727061903"/>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a:xfrm>
            <a:off x="-133350" y="27118"/>
            <a:ext cx="7414928" cy="6872157"/>
          </a:xfrm>
          <a:solidFill>
            <a:schemeClr val="accent1">
              <a:lumMod val="20000"/>
              <a:lumOff val="80000"/>
            </a:schemeClr>
          </a:solidFill>
          <a:ln>
            <a:noFill/>
          </a:ln>
        </p:spPr>
        <p:txBody>
          <a:bodyPr lIns="360000" tIns="360000" rIns="360000" bIns="360000">
            <a:normAutofit lnSpcReduction="10000"/>
          </a:bodyPr>
          <a:lstStyle/>
          <a:p>
            <a:pPr marL="0" indent="0" algn="just">
              <a:buNone/>
            </a:pPr>
            <a:r>
              <a:rPr lang="en-GB" dirty="0" smtClean="0"/>
              <a:t>" … The </a:t>
            </a:r>
            <a:r>
              <a:rPr lang="en-GB" b="1" dirty="0"/>
              <a:t>historical message </a:t>
            </a:r>
            <a:r>
              <a:rPr lang="en-GB" dirty="0"/>
              <a:t>communicated to the minds of the present and newer empire. Cecil Rhodes was inspired by </a:t>
            </a:r>
            <a:r>
              <a:rPr lang="en-GB" dirty="0" smtClean="0"/>
              <a:t>Rome at Oxford, where he developed his </a:t>
            </a:r>
            <a:r>
              <a:rPr lang="en-GB" dirty="0"/>
              <a:t>devotion to the </a:t>
            </a:r>
            <a:r>
              <a:rPr lang="en-GB" i="1" dirty="0" smtClean="0"/>
              <a:t>Meditations</a:t>
            </a:r>
            <a:r>
              <a:rPr lang="en-GB" dirty="0" smtClean="0"/>
              <a:t> </a:t>
            </a:r>
            <a:r>
              <a:rPr lang="en-GB" dirty="0"/>
              <a:t>of </a:t>
            </a:r>
            <a:r>
              <a:rPr lang="en-GB" dirty="0" smtClean="0"/>
              <a:t>Marcus Aurelius. ‘“</a:t>
            </a:r>
            <a:r>
              <a:rPr lang="en-GB" b="1" dirty="0" smtClean="0"/>
              <a:t>Remember </a:t>
            </a:r>
            <a:r>
              <a:rPr lang="en-GB" b="1" dirty="0"/>
              <a:t>always that you are a </a:t>
            </a:r>
            <a:r>
              <a:rPr lang="en-GB" b="1" dirty="0" smtClean="0"/>
              <a:t>Roman”</a:t>
            </a:r>
            <a:r>
              <a:rPr lang="en-GB" dirty="0" smtClean="0"/>
              <a:t> </a:t>
            </a:r>
            <a:r>
              <a:rPr lang="en-GB" dirty="0"/>
              <a:t>was </a:t>
            </a:r>
            <a:r>
              <a:rPr lang="en-GB" dirty="0" smtClean="0"/>
              <a:t>one of his favourite quotations, </a:t>
            </a:r>
            <a:r>
              <a:rPr lang="en-GB" dirty="0"/>
              <a:t>and Rhodes liked to be reminded of his </a:t>
            </a:r>
            <a:r>
              <a:rPr lang="en-GB" dirty="0" smtClean="0"/>
              <a:t>facial resemblance to busts </a:t>
            </a:r>
            <a:r>
              <a:rPr lang="en-GB" dirty="0"/>
              <a:t>of certain Roman Emperors</a:t>
            </a:r>
            <a:r>
              <a:rPr lang="en-GB" dirty="0" smtClean="0"/>
              <a:t>.’ </a:t>
            </a:r>
            <a:r>
              <a:rPr lang="en-GB" dirty="0"/>
              <a:t>Lord Curzon, gained Roman inspiration at Eton. </a:t>
            </a:r>
            <a:r>
              <a:rPr lang="en-GB" dirty="0" smtClean="0"/>
              <a:t>‘There </a:t>
            </a:r>
            <a:r>
              <a:rPr lang="en-GB" dirty="0"/>
              <a:t>we </a:t>
            </a:r>
            <a:r>
              <a:rPr lang="en-GB" dirty="0" smtClean="0"/>
              <a:t>were perpetually invited by </a:t>
            </a:r>
            <a:r>
              <a:rPr lang="en-GB" dirty="0"/>
              <a:t>a body of assiduous and capable </a:t>
            </a:r>
            <a:r>
              <a:rPr lang="en-GB"/>
              <a:t>mentors </a:t>
            </a:r>
            <a:r>
              <a:rPr lang="en-GB" smtClean="0"/>
              <a:t>... </a:t>
            </a:r>
            <a:r>
              <a:rPr lang="en-GB" dirty="0" smtClean="0"/>
              <a:t>to </a:t>
            </a:r>
            <a:r>
              <a:rPr lang="en-GB" b="1" dirty="0" smtClean="0"/>
              <a:t>contemplate the majesty, </a:t>
            </a:r>
            <a:r>
              <a:rPr lang="en-GB" b="1" dirty="0"/>
              <a:t>the law and the living influence of the empire of Rome</a:t>
            </a:r>
            <a:r>
              <a:rPr lang="en-GB" dirty="0" smtClean="0"/>
              <a:t>.’"</a:t>
            </a:r>
          </a:p>
          <a:p>
            <a:pPr>
              <a:buFontTx/>
              <a:buChar char="-"/>
            </a:pPr>
            <a:r>
              <a:rPr lang="en-GB" sz="1800" dirty="0" smtClean="0"/>
              <a:t>Raymond </a:t>
            </a:r>
            <a:r>
              <a:rPr lang="en-GB" sz="1800" dirty="0"/>
              <a:t>F. </a:t>
            </a:r>
            <a:r>
              <a:rPr lang="en-GB" sz="1800" dirty="0" smtClean="0"/>
              <a:t>Betts, ‘</a:t>
            </a:r>
            <a:r>
              <a:rPr lang="en-GB" sz="1800" dirty="0"/>
              <a:t>The Allusions to Rome in British Imperial Thought of the Late Nineteenth and Early Twentieth Centuries’, </a:t>
            </a:r>
            <a:r>
              <a:rPr lang="en-GB" sz="1800" i="1" dirty="0"/>
              <a:t>Victorian Studies </a:t>
            </a:r>
            <a:r>
              <a:rPr lang="en-GB" sz="1800" dirty="0" smtClean="0"/>
              <a:t>15:2 (1971): 149-159 [pp. 151-152]. </a:t>
            </a:r>
            <a:endParaRPr lang="en-GB" dirty="0" smtClean="0"/>
          </a:p>
        </p:txBody>
      </p:sp>
      <p:pic>
        <p:nvPicPr>
          <p:cNvPr id="4" name="Picture 3"/>
          <p:cNvPicPr>
            <a:picLocks noChangeAspect="1"/>
          </p:cNvPicPr>
          <p:nvPr/>
        </p:nvPicPr>
        <p:blipFill>
          <a:blip r:embed="rId3"/>
          <a:stretch>
            <a:fillRect/>
          </a:stretch>
        </p:blipFill>
        <p:spPr>
          <a:xfrm>
            <a:off x="7281579" y="27118"/>
            <a:ext cx="3792692" cy="4947781"/>
          </a:xfrm>
          <a:prstGeom prst="rect">
            <a:avLst/>
          </a:prstGeom>
        </p:spPr>
      </p:pic>
      <p:sp>
        <p:nvSpPr>
          <p:cNvPr id="5" name="Rectangle 4"/>
          <p:cNvSpPr/>
          <p:nvPr/>
        </p:nvSpPr>
        <p:spPr>
          <a:xfrm>
            <a:off x="10422260" y="27118"/>
            <a:ext cx="1769740" cy="1754326"/>
          </a:xfrm>
          <a:prstGeom prst="rect">
            <a:avLst/>
          </a:prstGeom>
          <a:solidFill>
            <a:schemeClr val="accent1">
              <a:lumMod val="20000"/>
              <a:lumOff val="80000"/>
            </a:schemeClr>
          </a:solidFill>
        </p:spPr>
        <p:txBody>
          <a:bodyPr wrap="square">
            <a:spAutoFit/>
          </a:bodyPr>
          <a:lstStyle/>
          <a:p>
            <a:r>
              <a:rPr lang="en-GB" dirty="0" smtClean="0"/>
              <a:t>Lord Curzon (1859–1925), Viceroy and Governor-General of India (1899–1905)</a:t>
            </a:r>
            <a:endParaRPr lang="en-GB" dirty="0"/>
          </a:p>
        </p:txBody>
      </p:sp>
      <p:sp>
        <p:nvSpPr>
          <p:cNvPr id="7" name="Rectangle 6"/>
          <p:cNvSpPr/>
          <p:nvPr/>
        </p:nvSpPr>
        <p:spPr>
          <a:xfrm>
            <a:off x="10287000" y="3657217"/>
            <a:ext cx="1905001" cy="646331"/>
          </a:xfrm>
          <a:prstGeom prst="rect">
            <a:avLst/>
          </a:prstGeom>
          <a:solidFill>
            <a:schemeClr val="accent1">
              <a:lumMod val="20000"/>
              <a:lumOff val="80000"/>
            </a:schemeClr>
          </a:solidFill>
        </p:spPr>
        <p:txBody>
          <a:bodyPr wrap="square">
            <a:spAutoFit/>
          </a:bodyPr>
          <a:lstStyle/>
          <a:p>
            <a:r>
              <a:rPr lang="en-GB" dirty="0" smtClean="0"/>
              <a:t>Cecil Rhodes (1853–1902. </a:t>
            </a:r>
            <a:endParaRPr lang="en-GB" dirty="0"/>
          </a:p>
        </p:txBody>
      </p:sp>
      <p:pic>
        <p:nvPicPr>
          <p:cNvPr id="8" name="Picture 7"/>
          <p:cNvPicPr>
            <a:picLocks noChangeAspect="1"/>
          </p:cNvPicPr>
          <p:nvPr/>
        </p:nvPicPr>
        <p:blipFill>
          <a:blip r:embed="rId4"/>
          <a:stretch>
            <a:fillRect/>
          </a:stretch>
        </p:blipFill>
        <p:spPr>
          <a:xfrm>
            <a:off x="10287000" y="4303548"/>
            <a:ext cx="1905000" cy="2543175"/>
          </a:xfrm>
          <a:prstGeom prst="rect">
            <a:avLst/>
          </a:prstGeom>
        </p:spPr>
      </p:pic>
    </p:spTree>
    <p:extLst>
      <p:ext uri="{BB962C8B-B14F-4D97-AF65-F5344CB8AC3E}">
        <p14:creationId xmlns:p14="http://schemas.microsoft.com/office/powerpoint/2010/main" val="1246476433"/>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53003" y="716756"/>
            <a:ext cx="10515600" cy="1325563"/>
          </a:xfrm>
        </p:spPr>
        <p:txBody>
          <a:bodyPr/>
          <a:lstStyle/>
          <a:p>
            <a:r>
              <a:rPr lang="en-GB" dirty="0" smtClean="0"/>
              <a:t>Rhodes Memorial, Cape Town</a:t>
            </a:r>
            <a:endParaRPr lang="en-GB" dirty="0"/>
          </a:p>
        </p:txBody>
      </p:sp>
      <p:pic>
        <p:nvPicPr>
          <p:cNvPr id="4" name="Content Placeholder 3"/>
          <p:cNvPicPr>
            <a:picLocks noGrp="1" noChangeAspect="1"/>
          </p:cNvPicPr>
          <p:nvPr>
            <p:ph idx="1"/>
          </p:nvPr>
        </p:nvPicPr>
        <p:blipFill>
          <a:blip r:embed="rId3"/>
          <a:stretch>
            <a:fillRect/>
          </a:stretch>
        </p:blipFill>
        <p:spPr>
          <a:xfrm>
            <a:off x="4381500" y="1690688"/>
            <a:ext cx="7733194" cy="4351338"/>
          </a:xfrm>
          <a:prstGeom prst="rect">
            <a:avLst/>
          </a:prstGeom>
        </p:spPr>
      </p:pic>
      <p:pic>
        <p:nvPicPr>
          <p:cNvPr id="5" name="Picture 4"/>
          <p:cNvPicPr>
            <a:picLocks noChangeAspect="1"/>
          </p:cNvPicPr>
          <p:nvPr/>
        </p:nvPicPr>
        <p:blipFill>
          <a:blip r:embed="rId4"/>
          <a:stretch>
            <a:fillRect/>
          </a:stretch>
        </p:blipFill>
        <p:spPr>
          <a:xfrm>
            <a:off x="553003" y="1690688"/>
            <a:ext cx="3543300" cy="4765739"/>
          </a:xfrm>
          <a:prstGeom prst="rect">
            <a:avLst/>
          </a:prstGeom>
        </p:spPr>
      </p:pic>
      <p:sp>
        <p:nvSpPr>
          <p:cNvPr id="6" name="Title 1"/>
          <p:cNvSpPr txBox="1">
            <a:spLocks/>
          </p:cNvSpPr>
          <p:nvPr/>
        </p:nvSpPr>
        <p:spPr>
          <a:xfrm>
            <a:off x="838200" y="53975"/>
            <a:ext cx="11125200" cy="1325563"/>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mtClean="0">
                <a:latin typeface="Elephant" panose="02020904090505020303" pitchFamily="18" charset="0"/>
              </a:rPr>
              <a:t>Ancient Rome and ‘New Imperialism’</a:t>
            </a:r>
            <a:endParaRPr lang="en-GB" dirty="0">
              <a:latin typeface="Elephant" panose="02020904090505020303" pitchFamily="18" charset="0"/>
            </a:endParaRPr>
          </a:p>
        </p:txBody>
      </p:sp>
    </p:spTree>
    <p:extLst>
      <p:ext uri="{BB962C8B-B14F-4D97-AF65-F5344CB8AC3E}">
        <p14:creationId xmlns:p14="http://schemas.microsoft.com/office/powerpoint/2010/main" val="1858254976"/>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dirty="0"/>
          </a:p>
        </p:txBody>
      </p:sp>
      <p:sp>
        <p:nvSpPr>
          <p:cNvPr id="3" name="Content Placeholder 2"/>
          <p:cNvSpPr>
            <a:spLocks noGrp="1"/>
          </p:cNvSpPr>
          <p:nvPr>
            <p:ph idx="1"/>
          </p:nvPr>
        </p:nvSpPr>
        <p:spPr>
          <a:xfrm>
            <a:off x="209550" y="234950"/>
            <a:ext cx="11677650" cy="6645275"/>
          </a:xfrm>
        </p:spPr>
        <p:txBody>
          <a:bodyPr>
            <a:normAutofit/>
          </a:bodyPr>
          <a:lstStyle/>
          <a:p>
            <a:pPr marL="0" indent="0">
              <a:buNone/>
            </a:pPr>
            <a:r>
              <a:rPr lang="en-GB" b="1" i="1" dirty="0"/>
              <a:t>The Last Will and Testament of Cecil John Rhodes, with Elucidatory Notes to which are added some Chapters describing the Political and Religious Ideas of the Testator</a:t>
            </a:r>
            <a:r>
              <a:rPr lang="en-GB" b="1" dirty="0"/>
              <a:t>, ed. by WT Stead (London: Review of Reviews, 1902).</a:t>
            </a:r>
            <a:endParaRPr lang="en-GB" dirty="0"/>
          </a:p>
          <a:p>
            <a:endParaRPr lang="en-GB" dirty="0" smtClean="0"/>
          </a:p>
          <a:p>
            <a:r>
              <a:rPr lang="en-GB" sz="2400" dirty="0" smtClean="0"/>
              <a:t>What acts of philanthropy are offered to the University of Oxford in Rhodes’ will?</a:t>
            </a:r>
          </a:p>
          <a:p>
            <a:endParaRPr lang="en-GB" sz="2400" dirty="0" smtClean="0"/>
          </a:p>
          <a:p>
            <a:r>
              <a:rPr lang="en-GB" sz="2400" dirty="0" smtClean="0"/>
              <a:t>What insights might Rhodes’ will offer into the history and status of the University of Oxford – and its relationship to empire?</a:t>
            </a:r>
          </a:p>
          <a:p>
            <a:endParaRPr lang="en-GB" sz="2400" dirty="0" smtClean="0"/>
          </a:p>
          <a:p>
            <a:r>
              <a:rPr lang="en-GB" sz="2400" dirty="0" smtClean="0"/>
              <a:t>What characteristics does Rhodes identify as being important for his idealised Oxford student?</a:t>
            </a:r>
          </a:p>
          <a:p>
            <a:endParaRPr lang="en-GB" sz="2400" dirty="0"/>
          </a:p>
          <a:p>
            <a:r>
              <a:rPr lang="en-GB" sz="2400" dirty="0" smtClean="0"/>
              <a:t>What insights might Rhodes’ will offer into the history of colonialism and the British Empire? Is there anything which seems familiar to previous lecture themes and topics?</a:t>
            </a:r>
          </a:p>
          <a:p>
            <a:endParaRPr lang="en-GB" dirty="0" smtClean="0"/>
          </a:p>
          <a:p>
            <a:endParaRPr lang="en-GB" dirty="0" smtClean="0"/>
          </a:p>
          <a:p>
            <a:endParaRPr lang="en-GB" dirty="0"/>
          </a:p>
          <a:p>
            <a:endParaRPr lang="en-GB" dirty="0"/>
          </a:p>
        </p:txBody>
      </p:sp>
    </p:spTree>
    <p:extLst>
      <p:ext uri="{BB962C8B-B14F-4D97-AF65-F5344CB8AC3E}">
        <p14:creationId xmlns:p14="http://schemas.microsoft.com/office/powerpoint/2010/main" val="2402059030"/>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dirty="0"/>
          </a:p>
        </p:txBody>
      </p:sp>
      <p:sp>
        <p:nvSpPr>
          <p:cNvPr id="3" name="Content Placeholder 2"/>
          <p:cNvSpPr>
            <a:spLocks noGrp="1"/>
          </p:cNvSpPr>
          <p:nvPr>
            <p:ph idx="1"/>
          </p:nvPr>
        </p:nvSpPr>
        <p:spPr>
          <a:xfrm>
            <a:off x="514350" y="365124"/>
            <a:ext cx="8743950" cy="6645275"/>
          </a:xfrm>
        </p:spPr>
        <p:txBody>
          <a:bodyPr>
            <a:normAutofit/>
          </a:bodyPr>
          <a:lstStyle/>
          <a:p>
            <a:pPr marL="0" indent="0">
              <a:buNone/>
            </a:pPr>
            <a:r>
              <a:rPr lang="en-GB" b="1" i="1" dirty="0"/>
              <a:t>The Last Will and Testament of Cecil John Rhodes, with Elucidatory Notes to which are added some Chapters describing the Political and Religious Ideas of the Testator</a:t>
            </a:r>
            <a:r>
              <a:rPr lang="en-GB" b="1" dirty="0"/>
              <a:t>, ed. by WT Stead (London: Review of Reviews, 1902).</a:t>
            </a:r>
            <a:endParaRPr lang="en-GB" dirty="0"/>
          </a:p>
          <a:p>
            <a:endParaRPr lang="en-GB" dirty="0" smtClean="0"/>
          </a:p>
          <a:p>
            <a:r>
              <a:rPr lang="en-GB" dirty="0" smtClean="0"/>
              <a:t>How does WT Stead (1849–1912, pictured) frame Rhodes’ biography? What does he tell us about Rhodes’ character and historical importance?</a:t>
            </a:r>
          </a:p>
          <a:p>
            <a:endParaRPr lang="en-GB" dirty="0"/>
          </a:p>
          <a:p>
            <a:r>
              <a:rPr lang="en-GB" dirty="0" smtClean="0"/>
              <a:t>What further insights do Rhodes’ letter of September 1891 offer into his biography and his philanthropic endeavours at Oxford?</a:t>
            </a:r>
          </a:p>
          <a:p>
            <a:endParaRPr lang="en-GB" dirty="0" smtClean="0"/>
          </a:p>
          <a:p>
            <a:endParaRPr lang="en-GB" dirty="0" smtClean="0"/>
          </a:p>
          <a:p>
            <a:endParaRPr lang="en-GB" dirty="0"/>
          </a:p>
          <a:p>
            <a:endParaRPr lang="en-GB" dirty="0"/>
          </a:p>
        </p:txBody>
      </p:sp>
      <p:pic>
        <p:nvPicPr>
          <p:cNvPr id="4" name="Picture 3"/>
          <p:cNvPicPr>
            <a:picLocks noChangeAspect="1"/>
          </p:cNvPicPr>
          <p:nvPr/>
        </p:nvPicPr>
        <p:blipFill>
          <a:blip r:embed="rId2"/>
          <a:stretch>
            <a:fillRect/>
          </a:stretch>
        </p:blipFill>
        <p:spPr>
          <a:xfrm>
            <a:off x="9810750" y="365125"/>
            <a:ext cx="2095500" cy="3181350"/>
          </a:xfrm>
          <a:prstGeom prst="rect">
            <a:avLst/>
          </a:prstGeom>
        </p:spPr>
      </p:pic>
    </p:spTree>
    <p:extLst>
      <p:ext uri="{BB962C8B-B14F-4D97-AF65-F5344CB8AC3E}">
        <p14:creationId xmlns:p14="http://schemas.microsoft.com/office/powerpoint/2010/main" val="607528269"/>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dirty="0"/>
          </a:p>
        </p:txBody>
      </p:sp>
      <p:pic>
        <p:nvPicPr>
          <p:cNvPr id="2050" name="Picture 2" descr="Image result for rhodes scholarship#"/>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3052970" y="-11358"/>
            <a:ext cx="6534150" cy="2450551"/>
          </a:xfrm>
          <a:prstGeom prst="rect">
            <a:avLst/>
          </a:prstGeom>
          <a:noFill/>
          <a:extLst>
            <a:ext uri="{909E8E84-426E-40DD-AFC4-6F175D3DCCD1}">
              <a14:hiddenFill xmlns:a14="http://schemas.microsoft.com/office/drawing/2010/main">
                <a:solidFill>
                  <a:srgbClr val="FFFFFF"/>
                </a:solidFill>
              </a14:hiddenFill>
            </a:ext>
          </a:extLst>
        </p:spPr>
      </p:pic>
      <p:sp>
        <p:nvSpPr>
          <p:cNvPr id="6" name="Content Placeholder 5"/>
          <p:cNvSpPr>
            <a:spLocks noGrp="1"/>
          </p:cNvSpPr>
          <p:nvPr>
            <p:ph idx="1"/>
          </p:nvPr>
        </p:nvSpPr>
        <p:spPr/>
        <p:txBody>
          <a:bodyPr/>
          <a:lstStyle/>
          <a:p>
            <a:endParaRPr lang="en-GB" dirty="0"/>
          </a:p>
        </p:txBody>
      </p:sp>
      <p:pic>
        <p:nvPicPr>
          <p:cNvPr id="9" name="Picture 8"/>
          <p:cNvPicPr>
            <a:picLocks noChangeAspect="1"/>
          </p:cNvPicPr>
          <p:nvPr/>
        </p:nvPicPr>
        <p:blipFill>
          <a:blip r:embed="rId3"/>
          <a:stretch>
            <a:fillRect/>
          </a:stretch>
        </p:blipFill>
        <p:spPr>
          <a:xfrm>
            <a:off x="2495550" y="2307431"/>
            <a:ext cx="7091570" cy="3398044"/>
          </a:xfrm>
          <a:prstGeom prst="rect">
            <a:avLst/>
          </a:prstGeom>
        </p:spPr>
      </p:pic>
      <p:pic>
        <p:nvPicPr>
          <p:cNvPr id="11" name="Picture 10"/>
          <p:cNvPicPr>
            <a:picLocks noChangeAspect="1"/>
          </p:cNvPicPr>
          <p:nvPr/>
        </p:nvPicPr>
        <p:blipFill>
          <a:blip r:embed="rId4"/>
          <a:stretch>
            <a:fillRect/>
          </a:stretch>
        </p:blipFill>
        <p:spPr>
          <a:xfrm>
            <a:off x="7581900" y="3614738"/>
            <a:ext cx="4610100" cy="3243262"/>
          </a:xfrm>
          <a:prstGeom prst="rect">
            <a:avLst/>
          </a:prstGeom>
        </p:spPr>
      </p:pic>
      <p:pic>
        <p:nvPicPr>
          <p:cNvPr id="12" name="Content Placeholder 4"/>
          <p:cNvPicPr>
            <a:picLocks noChangeAspect="1"/>
          </p:cNvPicPr>
          <p:nvPr/>
        </p:nvPicPr>
        <p:blipFill>
          <a:blip r:embed="rId5"/>
          <a:stretch>
            <a:fillRect/>
          </a:stretch>
        </p:blipFill>
        <p:spPr>
          <a:xfrm>
            <a:off x="0" y="2506662"/>
            <a:ext cx="3299264" cy="4351338"/>
          </a:xfrm>
          <a:prstGeom prst="rect">
            <a:avLst/>
          </a:prstGeom>
        </p:spPr>
      </p:pic>
    </p:spTree>
    <p:extLst>
      <p:ext uri="{BB962C8B-B14F-4D97-AF65-F5344CB8AC3E}">
        <p14:creationId xmlns:p14="http://schemas.microsoft.com/office/powerpoint/2010/main" val="3270332344"/>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pPr marL="0" indent="0">
              <a:buNone/>
            </a:pPr>
            <a:r>
              <a:rPr lang="en-GB" dirty="0" smtClean="0"/>
              <a:t>“</a:t>
            </a:r>
            <a:r>
              <a:rPr lang="en-GB" dirty="0"/>
              <a:t>The present Provost of </a:t>
            </a:r>
            <a:r>
              <a:rPr lang="en-GB" dirty="0" err="1"/>
              <a:t>Oriel</a:t>
            </a:r>
            <a:r>
              <a:rPr lang="en-GB" dirty="0"/>
              <a:t> is David Binning </a:t>
            </a:r>
            <a:r>
              <a:rPr lang="en-GB" dirty="0" err="1"/>
              <a:t>Monro</a:t>
            </a:r>
            <a:r>
              <a:rPr lang="en-GB" dirty="0"/>
              <a:t> he is also Vice-Chancellor of the University. Among the hon. Fellows are Mr. Goldwin Smith, Lord </a:t>
            </a:r>
            <a:r>
              <a:rPr lang="en-GB" dirty="0" err="1"/>
              <a:t>Goschen</a:t>
            </a:r>
            <a:r>
              <a:rPr lang="en-GB" dirty="0"/>
              <a:t>, and Mr. </a:t>
            </a:r>
            <a:r>
              <a:rPr lang="en-GB" dirty="0" smtClean="0"/>
              <a:t>Bryce …”</a:t>
            </a:r>
            <a:endParaRPr lang="en-GB" dirty="0"/>
          </a:p>
        </p:txBody>
      </p:sp>
    </p:spTree>
    <p:extLst>
      <p:ext uri="{BB962C8B-B14F-4D97-AF65-F5344CB8AC3E}">
        <p14:creationId xmlns:p14="http://schemas.microsoft.com/office/powerpoint/2010/main" val="339650220"/>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9600" y="212725"/>
            <a:ext cx="11353800" cy="1325563"/>
          </a:xfrm>
        </p:spPr>
        <p:txBody>
          <a:bodyPr>
            <a:normAutofit fontScale="90000"/>
          </a:bodyPr>
          <a:lstStyle/>
          <a:p>
            <a:pPr algn="ctr"/>
            <a:r>
              <a:rPr lang="en-GB" dirty="0" smtClean="0">
                <a:latin typeface="Elephant" panose="02020904090505020303" pitchFamily="18" charset="0"/>
              </a:rPr>
              <a:t>James </a:t>
            </a:r>
            <a:r>
              <a:rPr lang="en-GB" dirty="0">
                <a:latin typeface="Elephant" panose="02020904090505020303" pitchFamily="18" charset="0"/>
              </a:rPr>
              <a:t>Bryce, 1st Viscount Bryce </a:t>
            </a:r>
            <a:r>
              <a:rPr lang="en-GB" sz="2700" dirty="0">
                <a:latin typeface="Elephant" panose="02020904090505020303" pitchFamily="18" charset="0"/>
              </a:rPr>
              <a:t>(1838–1922)</a:t>
            </a:r>
            <a:br>
              <a:rPr lang="en-GB" sz="2700" dirty="0">
                <a:latin typeface="Elephant" panose="02020904090505020303" pitchFamily="18" charset="0"/>
              </a:rPr>
            </a:br>
            <a:endParaRPr lang="en-GB" dirty="0">
              <a:latin typeface="Elephant" panose="02020904090505020303" pitchFamily="18" charset="0"/>
            </a:endParaRPr>
          </a:p>
        </p:txBody>
      </p:sp>
      <p:pic>
        <p:nvPicPr>
          <p:cNvPr id="4" name="Content Placeholder 3"/>
          <p:cNvPicPr>
            <a:picLocks noGrp="1" noChangeAspect="1"/>
          </p:cNvPicPr>
          <p:nvPr>
            <p:ph idx="1"/>
          </p:nvPr>
        </p:nvPicPr>
        <p:blipFill>
          <a:blip r:embed="rId3"/>
          <a:stretch>
            <a:fillRect/>
          </a:stretch>
        </p:blipFill>
        <p:spPr>
          <a:xfrm>
            <a:off x="6955959" y="1142067"/>
            <a:ext cx="6154378" cy="4351338"/>
          </a:xfrm>
          <a:prstGeom prst="rect">
            <a:avLst/>
          </a:prstGeom>
        </p:spPr>
      </p:pic>
      <p:sp>
        <p:nvSpPr>
          <p:cNvPr id="5" name="Rectangle 4"/>
          <p:cNvSpPr/>
          <p:nvPr/>
        </p:nvSpPr>
        <p:spPr>
          <a:xfrm>
            <a:off x="5486400" y="5715000"/>
            <a:ext cx="6181111" cy="646331"/>
          </a:xfrm>
          <a:prstGeom prst="rect">
            <a:avLst/>
          </a:prstGeom>
        </p:spPr>
        <p:txBody>
          <a:bodyPr wrap="square">
            <a:spAutoFit/>
          </a:bodyPr>
          <a:lstStyle/>
          <a:p>
            <a:r>
              <a:rPr lang="en-GB" dirty="0" smtClean="0"/>
              <a:t>Robert Baden-Powell, President William Taft and James Bryce at the White House in 1912</a:t>
            </a:r>
            <a:endParaRPr lang="en-GB" dirty="0"/>
          </a:p>
        </p:txBody>
      </p:sp>
      <p:sp>
        <p:nvSpPr>
          <p:cNvPr id="7" name="Content Placeholder 2"/>
          <p:cNvSpPr txBox="1">
            <a:spLocks/>
          </p:cNvSpPr>
          <p:nvPr/>
        </p:nvSpPr>
        <p:spPr>
          <a:xfrm>
            <a:off x="0" y="1096682"/>
            <a:ext cx="5086350" cy="5761318"/>
          </a:xfrm>
          <a:prstGeom prst="rect">
            <a:avLst/>
          </a:prstGeom>
          <a:solidFill>
            <a:schemeClr val="accent1">
              <a:lumMod val="20000"/>
              <a:lumOff val="80000"/>
            </a:schemeClr>
          </a:solidFill>
        </p:spPr>
        <p:txBody>
          <a:bodyPr vert="horz" lIns="360000" tIns="180000" rIns="360000" bIns="180000" rtlCol="0">
            <a:normAutofit fontScale="70000" lnSpcReduction="2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Font typeface="Arial" panose="020B0604020202020204" pitchFamily="34" charset="0"/>
              <a:buNone/>
            </a:pPr>
            <a:endParaRPr lang="en-GB" dirty="0" smtClean="0"/>
          </a:p>
          <a:p>
            <a:r>
              <a:rPr lang="en-GB" dirty="0" smtClean="0"/>
              <a:t>Liberal MP and Lord; lawyer and scholar </a:t>
            </a:r>
          </a:p>
          <a:p>
            <a:r>
              <a:rPr lang="en-GB" dirty="0" smtClean="0"/>
              <a:t>Educated at Belfast Academy,  Glasgow High School, the University of Glasgow, the University of Heidelberg and Trinity College, Oxford. </a:t>
            </a:r>
          </a:p>
          <a:p>
            <a:r>
              <a:rPr lang="en-GB" dirty="0" smtClean="0"/>
              <a:t>Under-Secretary of State for Foreign Affairs, 1886</a:t>
            </a:r>
          </a:p>
          <a:p>
            <a:r>
              <a:rPr lang="en-GB" dirty="0" smtClean="0"/>
              <a:t>British Ambassador to the United States, 1907–1913</a:t>
            </a:r>
          </a:p>
          <a:p>
            <a:r>
              <a:rPr lang="en-GB" dirty="0" smtClean="0"/>
              <a:t>Fellow of </a:t>
            </a:r>
            <a:r>
              <a:rPr lang="en-GB" dirty="0" err="1" smtClean="0"/>
              <a:t>Oriel</a:t>
            </a:r>
            <a:r>
              <a:rPr lang="en-GB" dirty="0" smtClean="0"/>
              <a:t> College, Oxford; </a:t>
            </a:r>
            <a:r>
              <a:rPr lang="en-GB" dirty="0" err="1" smtClean="0"/>
              <a:t>Regius</a:t>
            </a:r>
            <a:r>
              <a:rPr lang="en-GB" dirty="0" smtClean="0"/>
              <a:t> Professor of Civil Law, 1870–1893; Professor of Jurisprudence at Owens College, Manchester, 1870–1875</a:t>
            </a:r>
          </a:p>
          <a:p>
            <a:r>
              <a:rPr lang="en-GB" dirty="0" smtClean="0"/>
              <a:t>History books </a:t>
            </a:r>
            <a:r>
              <a:rPr lang="en-GB" dirty="0" err="1" smtClean="0"/>
              <a:t>inc.</a:t>
            </a:r>
            <a:r>
              <a:rPr lang="en-GB" dirty="0" smtClean="0"/>
              <a:t>  </a:t>
            </a:r>
            <a:r>
              <a:rPr lang="en-GB" i="1" dirty="0" smtClean="0"/>
              <a:t>The Holy Roman Empire</a:t>
            </a:r>
            <a:r>
              <a:rPr lang="en-GB" dirty="0" smtClean="0"/>
              <a:t>, 1864; </a:t>
            </a:r>
            <a:r>
              <a:rPr lang="en-GB" i="1" dirty="0" smtClean="0"/>
              <a:t>Studies in History and Jurisprudence</a:t>
            </a:r>
            <a:r>
              <a:rPr lang="en-GB" dirty="0" smtClean="0"/>
              <a:t>, 1901; ‘The Migrations of the Races of Men Considered Historically,’ 1892</a:t>
            </a:r>
            <a:endParaRPr lang="en-GB" dirty="0"/>
          </a:p>
        </p:txBody>
      </p:sp>
      <p:pic>
        <p:nvPicPr>
          <p:cNvPr id="8" name="Picture 7"/>
          <p:cNvPicPr>
            <a:picLocks noChangeAspect="1"/>
          </p:cNvPicPr>
          <p:nvPr/>
        </p:nvPicPr>
        <p:blipFill>
          <a:blip r:embed="rId4"/>
          <a:stretch>
            <a:fillRect/>
          </a:stretch>
        </p:blipFill>
        <p:spPr>
          <a:xfrm>
            <a:off x="5086350" y="1096681"/>
            <a:ext cx="3022747" cy="4396724"/>
          </a:xfrm>
          <a:prstGeom prst="rect">
            <a:avLst/>
          </a:prstGeom>
        </p:spPr>
      </p:pic>
    </p:spTree>
    <p:extLst>
      <p:ext uri="{BB962C8B-B14F-4D97-AF65-F5344CB8AC3E}">
        <p14:creationId xmlns:p14="http://schemas.microsoft.com/office/powerpoint/2010/main" val="3692137211"/>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Bryce on English …</a:t>
            </a:r>
            <a:endParaRPr lang="en-GB" dirty="0"/>
          </a:p>
        </p:txBody>
      </p:sp>
      <p:sp>
        <p:nvSpPr>
          <p:cNvPr id="3" name="Content Placeholder 2"/>
          <p:cNvSpPr>
            <a:spLocks noGrp="1"/>
          </p:cNvSpPr>
          <p:nvPr>
            <p:ph idx="1"/>
          </p:nvPr>
        </p:nvSpPr>
        <p:spPr/>
        <p:txBody>
          <a:bodyPr/>
          <a:lstStyle/>
          <a:p>
            <a:pPr marL="0" indent="0">
              <a:buNone/>
            </a:pPr>
            <a:r>
              <a:rPr lang="en-GB" dirty="0"/>
              <a:t>If in the course of ages any one language comes to predominate in India and to be the language not only of commerce, law and administration, but also of literature, English is likely to be that language; and English will by that time have also become the leading language of the world. This will tend both to unify the peoples of India and </a:t>
            </a:r>
            <a:r>
              <a:rPr lang="en-GB" dirty="0" smtClean="0"/>
              <a:t>(in </a:t>
            </a:r>
            <a:r>
              <a:rPr lang="en-GB" dirty="0"/>
              <a:t>a sense) to bring them nearer to their rulers.</a:t>
            </a:r>
          </a:p>
          <a:p>
            <a:pPr marL="0" indent="0">
              <a:buNone/>
            </a:pPr>
            <a:endParaRPr lang="en-GB" dirty="0"/>
          </a:p>
        </p:txBody>
      </p:sp>
    </p:spTree>
    <p:extLst>
      <p:ext uri="{BB962C8B-B14F-4D97-AF65-F5344CB8AC3E}">
        <p14:creationId xmlns:p14="http://schemas.microsoft.com/office/powerpoint/2010/main" val="2592688345"/>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Rhodes’ Confession of Faith, Oxford, 1877</a:t>
            </a:r>
            <a:endParaRPr lang="en-GB" dirty="0"/>
          </a:p>
        </p:txBody>
      </p:sp>
      <p:sp>
        <p:nvSpPr>
          <p:cNvPr id="3" name="Content Placeholder 2"/>
          <p:cNvSpPr>
            <a:spLocks noGrp="1"/>
          </p:cNvSpPr>
          <p:nvPr>
            <p:ph idx="1"/>
          </p:nvPr>
        </p:nvSpPr>
        <p:spPr>
          <a:solidFill>
            <a:schemeClr val="bg2">
              <a:lumMod val="90000"/>
            </a:schemeClr>
          </a:solidFill>
        </p:spPr>
        <p:txBody>
          <a:bodyPr>
            <a:normAutofit fontScale="77500" lnSpcReduction="20000"/>
          </a:bodyPr>
          <a:lstStyle/>
          <a:p>
            <a:pPr marL="0" indent="0">
              <a:buNone/>
            </a:pPr>
            <a:r>
              <a:rPr lang="en-GB" b="1" dirty="0" smtClean="0"/>
              <a:t>I contend that we are the finest race in the world and that the more of the world we inhabit the better it is for the human race. Just fancy those parts that are at present inhabited by the most despicable specimens of human beings what an alteration there would be if they were brought under Anglo-Saxon influence, look again at the extra employment a new country added to our dominions gives. </a:t>
            </a:r>
          </a:p>
          <a:p>
            <a:pPr marL="0" indent="0">
              <a:buNone/>
            </a:pPr>
            <a:r>
              <a:rPr lang="en-GB" b="1" dirty="0" smtClean="0"/>
              <a:t>	I </a:t>
            </a:r>
            <a:r>
              <a:rPr lang="en-GB" b="1" dirty="0"/>
              <a:t>look into history and I read the story of the Jesuits I see what they were able to do in a bad cause and I might say under bad leaders.</a:t>
            </a:r>
            <a:br>
              <a:rPr lang="en-GB" b="1" dirty="0"/>
            </a:br>
            <a:r>
              <a:rPr lang="en-GB" b="1" dirty="0"/>
              <a:t/>
            </a:r>
            <a:br>
              <a:rPr lang="en-GB" b="1" dirty="0"/>
            </a:br>
            <a:r>
              <a:rPr lang="en-GB" b="1" dirty="0" smtClean="0"/>
              <a:t>	At </a:t>
            </a:r>
            <a:r>
              <a:rPr lang="en-GB" b="1" dirty="0"/>
              <a:t>the present day I become a member of the Masonic order I see the wealth and power they possess the influence they hold and I think over their ceremonies and I wonder that a large body of men can devote themselves to what at times appear the most ridiculous and absurd rites without an object and without an end.</a:t>
            </a:r>
            <a:r>
              <a:rPr lang="en-GB" b="1" dirty="0" smtClean="0"/>
              <a:t/>
            </a:r>
            <a:br>
              <a:rPr lang="en-GB" b="1" dirty="0" smtClean="0"/>
            </a:br>
            <a:r>
              <a:rPr lang="en-GB" b="1" dirty="0" smtClean="0"/>
              <a:t>	The idea gleaming and dancing before ones eyes like a will-of-the-wisp at last frames itself into a plan. Why should we not form a secret society with but one object the furtherance of the British Empire and the bringing of the whole uncivilised world under British rule for the recovery of the United States for the making the Anglo-Saxon race but one Empire</a:t>
            </a:r>
            <a:endParaRPr lang="en-GB" b="1" dirty="0"/>
          </a:p>
          <a:p>
            <a:pPr marL="0" indent="0">
              <a:buNone/>
            </a:pPr>
            <a:endParaRPr lang="en-GB" dirty="0" smtClean="0"/>
          </a:p>
        </p:txBody>
      </p:sp>
    </p:spTree>
    <p:extLst>
      <p:ext uri="{BB962C8B-B14F-4D97-AF65-F5344CB8AC3E}">
        <p14:creationId xmlns:p14="http://schemas.microsoft.com/office/powerpoint/2010/main" val="2584490597"/>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Rhodes’ First Will, 1877</a:t>
            </a:r>
            <a:endParaRPr lang="en-GB" dirty="0"/>
          </a:p>
        </p:txBody>
      </p:sp>
      <p:sp>
        <p:nvSpPr>
          <p:cNvPr id="3" name="Content Placeholder 2"/>
          <p:cNvSpPr>
            <a:spLocks noGrp="1"/>
          </p:cNvSpPr>
          <p:nvPr>
            <p:ph idx="1"/>
          </p:nvPr>
        </p:nvSpPr>
        <p:spPr>
          <a:xfrm>
            <a:off x="838200" y="1825624"/>
            <a:ext cx="10515600" cy="4727575"/>
          </a:xfrm>
          <a:solidFill>
            <a:schemeClr val="bg1">
              <a:lumMod val="85000"/>
            </a:schemeClr>
          </a:solidFill>
        </p:spPr>
        <p:txBody>
          <a:bodyPr>
            <a:normAutofit fontScale="85000" lnSpcReduction="20000"/>
          </a:bodyPr>
          <a:lstStyle/>
          <a:p>
            <a:pPr marL="0" indent="0">
              <a:buNone/>
            </a:pPr>
            <a:r>
              <a:rPr lang="en-GB" dirty="0" smtClean="0"/>
              <a:t>Bequeathed wealth</a:t>
            </a:r>
          </a:p>
          <a:p>
            <a:pPr marL="0" indent="0">
              <a:buNone/>
            </a:pPr>
            <a:endParaRPr lang="en-GB" dirty="0">
              <a:solidFill>
                <a:schemeClr val="bg1"/>
              </a:solidFill>
            </a:endParaRPr>
          </a:p>
          <a:p>
            <a:pPr marL="0" indent="0">
              <a:buNone/>
            </a:pPr>
            <a:r>
              <a:rPr lang="en-GB" dirty="0" smtClean="0"/>
              <a:t>To and for the establishment, promotion and development of a Secret Society, the true aim and object whereof shall be for the extension of British rule throughout the world, the perfecting of a system of emigration from the United Kingdom, and of colonisation by British subjects of all lands where the means of livelihood are attainable by energy, labour and enterprise, and especially the occupation by British settlers of the entire Continent of Africa, the Holy Land, the Valley of the Euphrates, the Islands of Cyprus and Candia, the whole of South America, the Islands of the Pacific not heretofore possessed by Great Britain, the whole of the Malay Archipelago, the seaboard of China and Japan, the ultimate recovery of the United States of America as an integral part of the British Empire, the inauguration of a system of Colonial representation in the Imperial Parliament which may tend to weld together the disjointed members of the Empire and, finally, the foundation of so great a Power as to render wars impossible, and promote the best interests of humanity.</a:t>
            </a:r>
          </a:p>
          <a:p>
            <a:pPr marL="0" indent="0">
              <a:buNone/>
            </a:pPr>
            <a:endParaRPr lang="en-GB" dirty="0"/>
          </a:p>
        </p:txBody>
      </p:sp>
    </p:spTree>
    <p:extLst>
      <p:ext uri="{BB962C8B-B14F-4D97-AF65-F5344CB8AC3E}">
        <p14:creationId xmlns:p14="http://schemas.microsoft.com/office/powerpoint/2010/main" val="634513936"/>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pic>
        <p:nvPicPr>
          <p:cNvPr id="5" name="Content Placeholder 4"/>
          <p:cNvPicPr>
            <a:picLocks noGrp="1" noChangeAspect="1"/>
          </p:cNvPicPr>
          <p:nvPr>
            <p:ph idx="1"/>
          </p:nvPr>
        </p:nvPicPr>
        <p:blipFill>
          <a:blip r:embed="rId2"/>
          <a:stretch>
            <a:fillRect/>
          </a:stretch>
        </p:blipFill>
        <p:spPr>
          <a:xfrm>
            <a:off x="5651646" y="2227360"/>
            <a:ext cx="6540354" cy="4351338"/>
          </a:xfrm>
          <a:prstGeom prst="rect">
            <a:avLst/>
          </a:prstGeom>
        </p:spPr>
      </p:pic>
      <p:pic>
        <p:nvPicPr>
          <p:cNvPr id="4" name="Picture 3"/>
          <p:cNvPicPr>
            <a:picLocks noChangeAspect="1"/>
          </p:cNvPicPr>
          <p:nvPr/>
        </p:nvPicPr>
        <p:blipFill>
          <a:blip r:embed="rId3"/>
          <a:stretch>
            <a:fillRect/>
          </a:stretch>
        </p:blipFill>
        <p:spPr>
          <a:xfrm>
            <a:off x="333375" y="34431"/>
            <a:ext cx="5924550" cy="3333750"/>
          </a:xfrm>
          <a:prstGeom prst="rect">
            <a:avLst/>
          </a:prstGeom>
        </p:spPr>
      </p:pic>
      <p:pic>
        <p:nvPicPr>
          <p:cNvPr id="6" name="Picture 5"/>
          <p:cNvPicPr>
            <a:picLocks noChangeAspect="1"/>
          </p:cNvPicPr>
          <p:nvPr/>
        </p:nvPicPr>
        <p:blipFill>
          <a:blip r:embed="rId4"/>
          <a:stretch>
            <a:fillRect/>
          </a:stretch>
        </p:blipFill>
        <p:spPr>
          <a:xfrm>
            <a:off x="333375" y="3476925"/>
            <a:ext cx="4711554" cy="3101773"/>
          </a:xfrm>
          <a:prstGeom prst="rect">
            <a:avLst/>
          </a:prstGeom>
        </p:spPr>
      </p:pic>
    </p:spTree>
    <p:extLst>
      <p:ext uri="{BB962C8B-B14F-4D97-AF65-F5344CB8AC3E}">
        <p14:creationId xmlns:p14="http://schemas.microsoft.com/office/powerpoint/2010/main" val="1056972215"/>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endParaRPr lang="en-GB" dirty="0"/>
          </a:p>
        </p:txBody>
      </p:sp>
      <p:pic>
        <p:nvPicPr>
          <p:cNvPr id="5" name="Picture 4"/>
          <p:cNvPicPr>
            <a:picLocks noChangeAspect="1"/>
          </p:cNvPicPr>
          <p:nvPr/>
        </p:nvPicPr>
        <p:blipFill>
          <a:blip r:embed="rId2"/>
          <a:stretch>
            <a:fillRect/>
          </a:stretch>
        </p:blipFill>
        <p:spPr>
          <a:xfrm>
            <a:off x="207659" y="331788"/>
            <a:ext cx="9262082" cy="6176651"/>
          </a:xfrm>
          <a:prstGeom prst="rect">
            <a:avLst/>
          </a:prstGeom>
        </p:spPr>
      </p:pic>
      <p:pic>
        <p:nvPicPr>
          <p:cNvPr id="6" name="Picture 5"/>
          <p:cNvPicPr>
            <a:picLocks noChangeAspect="1"/>
          </p:cNvPicPr>
          <p:nvPr/>
        </p:nvPicPr>
        <p:blipFill>
          <a:blip r:embed="rId3"/>
          <a:stretch>
            <a:fillRect/>
          </a:stretch>
        </p:blipFill>
        <p:spPr>
          <a:xfrm>
            <a:off x="10100282" y="0"/>
            <a:ext cx="2091718" cy="3346749"/>
          </a:xfrm>
          <a:prstGeom prst="rect">
            <a:avLst/>
          </a:prstGeom>
        </p:spPr>
      </p:pic>
      <p:pic>
        <p:nvPicPr>
          <p:cNvPr id="7" name="Picture 6"/>
          <p:cNvPicPr>
            <a:picLocks noChangeAspect="1"/>
          </p:cNvPicPr>
          <p:nvPr/>
        </p:nvPicPr>
        <p:blipFill>
          <a:blip r:embed="rId4"/>
          <a:stretch>
            <a:fillRect/>
          </a:stretch>
        </p:blipFill>
        <p:spPr>
          <a:xfrm>
            <a:off x="9991321" y="4013200"/>
            <a:ext cx="2289579" cy="2844800"/>
          </a:xfrm>
          <a:prstGeom prst="rect">
            <a:avLst/>
          </a:prstGeom>
        </p:spPr>
      </p:pic>
    </p:spTree>
    <p:extLst>
      <p:ext uri="{BB962C8B-B14F-4D97-AF65-F5344CB8AC3E}">
        <p14:creationId xmlns:p14="http://schemas.microsoft.com/office/powerpoint/2010/main" val="2224035458"/>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pic>
        <p:nvPicPr>
          <p:cNvPr id="4" name="PHN6pKqsiww"/>
          <p:cNvPicPr>
            <a:picLocks noGrp="1" noRot="1" noChangeAspect="1"/>
          </p:cNvPicPr>
          <p:nvPr>
            <p:ph idx="1"/>
            <a:videoFile r:link="rId1"/>
          </p:nvPr>
        </p:nvPicPr>
        <p:blipFill>
          <a:blip r:embed="rId3"/>
          <a:stretch>
            <a:fillRect/>
          </a:stretch>
        </p:blipFill>
        <p:spPr>
          <a:xfrm>
            <a:off x="471311" y="0"/>
            <a:ext cx="11720689" cy="6592887"/>
          </a:xfrm>
          <a:prstGeom prst="rect">
            <a:avLst/>
          </a:prstGeom>
        </p:spPr>
      </p:pic>
    </p:spTree>
    <p:extLst>
      <p:ext uri="{BB962C8B-B14F-4D97-AF65-F5344CB8AC3E}">
        <p14:creationId xmlns:p14="http://schemas.microsoft.com/office/powerpoint/2010/main" val="2000128801"/>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pic>
        <p:nvPicPr>
          <p:cNvPr id="4" name="7PxFaf2Z7kk"/>
          <p:cNvPicPr>
            <a:picLocks noGrp="1" noRot="1" noChangeAspect="1"/>
          </p:cNvPicPr>
          <p:nvPr>
            <p:ph idx="1"/>
            <a:videoFile r:link="rId1"/>
          </p:nvPr>
        </p:nvPicPr>
        <p:blipFill>
          <a:blip r:embed="rId3"/>
          <a:stretch>
            <a:fillRect/>
          </a:stretch>
        </p:blipFill>
        <p:spPr>
          <a:xfrm>
            <a:off x="0" y="142875"/>
            <a:ext cx="11938000" cy="6715125"/>
          </a:xfrm>
          <a:prstGeom prst="rect">
            <a:avLst/>
          </a:prstGeom>
        </p:spPr>
      </p:pic>
    </p:spTree>
    <p:extLst>
      <p:ext uri="{BB962C8B-B14F-4D97-AF65-F5344CB8AC3E}">
        <p14:creationId xmlns:p14="http://schemas.microsoft.com/office/powerpoint/2010/main" val="1741600451"/>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90600" y="1694656"/>
            <a:ext cx="10363200" cy="267494"/>
          </a:xfrm>
        </p:spPr>
        <p:txBody>
          <a:bodyPr>
            <a:normAutofit fontScale="90000"/>
          </a:bodyPr>
          <a:lstStyle/>
          <a:p>
            <a:r>
              <a:rPr lang="en-GB" dirty="0" smtClean="0"/>
              <a:t>Amit Chaudhuri, ‘The Real Meaning of Rhodes Must Fall,’ </a:t>
            </a:r>
            <a:r>
              <a:rPr lang="en-GB" i="1" dirty="0" smtClean="0"/>
              <a:t>The Guardian</a:t>
            </a:r>
            <a:r>
              <a:rPr lang="en-GB" dirty="0" smtClean="0"/>
              <a:t>, 16 March 2016</a:t>
            </a:r>
            <a:r>
              <a:rPr lang="en-GB" sz="2700" dirty="0" smtClean="0"/>
              <a:t> &lt;</a:t>
            </a:r>
            <a:r>
              <a:rPr lang="en-GB" sz="2700" dirty="0" smtClean="0">
                <a:hlinkClick r:id="rId2"/>
              </a:rPr>
              <a:t>https://www.theguardian.com/uk-news/2016/mar/16/the-real-meaning-of-rhodes-must-fall</a:t>
            </a:r>
            <a:r>
              <a:rPr lang="en-GB" sz="2700" dirty="0" smtClean="0"/>
              <a:t>&gt; [accessed 7 June 2019]</a:t>
            </a:r>
            <a:br>
              <a:rPr lang="en-GB" sz="2700" dirty="0" smtClean="0"/>
            </a:br>
            <a:r>
              <a:rPr lang="en-GB" sz="2700" dirty="0"/>
              <a:t/>
            </a:r>
            <a:br>
              <a:rPr lang="en-GB" sz="2700" dirty="0"/>
            </a:br>
            <a:r>
              <a:rPr lang="en-GB" sz="2700" dirty="0" smtClean="0"/>
              <a:t/>
            </a:r>
            <a:br>
              <a:rPr lang="en-GB" sz="2700" dirty="0" smtClean="0"/>
            </a:br>
            <a:r>
              <a:rPr lang="en-GB" dirty="0" smtClean="0"/>
              <a:t/>
            </a:r>
            <a:br>
              <a:rPr lang="en-GB" dirty="0" smtClean="0"/>
            </a:br>
            <a:endParaRPr lang="en-GB" dirty="0"/>
          </a:p>
        </p:txBody>
      </p:sp>
      <p:sp>
        <p:nvSpPr>
          <p:cNvPr id="4" name="Content Placeholder 3"/>
          <p:cNvSpPr>
            <a:spLocks noGrp="1"/>
          </p:cNvSpPr>
          <p:nvPr>
            <p:ph idx="1"/>
          </p:nvPr>
        </p:nvSpPr>
        <p:spPr>
          <a:xfrm>
            <a:off x="990600" y="2133599"/>
            <a:ext cx="10363200" cy="4043363"/>
          </a:xfrm>
        </p:spPr>
        <p:txBody>
          <a:bodyPr/>
          <a:lstStyle/>
          <a:p>
            <a:r>
              <a:rPr lang="en-GB" dirty="0" smtClean="0"/>
              <a:t>How does </a:t>
            </a:r>
            <a:r>
              <a:rPr lang="en-GB" dirty="0" err="1" smtClean="0"/>
              <a:t>Chauhuri</a:t>
            </a:r>
            <a:r>
              <a:rPr lang="en-GB" dirty="0" smtClean="0"/>
              <a:t> summarise the goals and importance of the Rhodes Must Fall campaign?</a:t>
            </a:r>
          </a:p>
          <a:p>
            <a:endParaRPr lang="en-GB" dirty="0"/>
          </a:p>
          <a:p>
            <a:r>
              <a:rPr lang="en-GB" dirty="0" smtClean="0"/>
              <a:t>What does </a:t>
            </a:r>
            <a:r>
              <a:rPr lang="en-GB" dirty="0" smtClean="0"/>
              <a:t>Chaudhuri say about the relationship between universities and colonialism?</a:t>
            </a:r>
          </a:p>
          <a:p>
            <a:endParaRPr lang="en-GB" dirty="0"/>
          </a:p>
          <a:p>
            <a:r>
              <a:rPr lang="en-GB" dirty="0" smtClean="0"/>
              <a:t>What comments does Chaudhuri make about postcolonial theory and why might these be significant? </a:t>
            </a:r>
            <a:endParaRPr lang="en-GB" dirty="0"/>
          </a:p>
        </p:txBody>
      </p:sp>
    </p:spTree>
    <p:extLst>
      <p:ext uri="{BB962C8B-B14F-4D97-AF65-F5344CB8AC3E}">
        <p14:creationId xmlns:p14="http://schemas.microsoft.com/office/powerpoint/2010/main" val="810244667"/>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t>Decolonising </a:t>
            </a:r>
            <a:r>
              <a:rPr lang="en-GB" b="1" dirty="0" err="1" smtClean="0"/>
              <a:t>Lampeter</a:t>
            </a:r>
            <a:r>
              <a:rPr lang="en-GB" b="1" dirty="0" smtClean="0"/>
              <a:t>?</a:t>
            </a:r>
            <a:endParaRPr lang="en-GB" b="1" dirty="0"/>
          </a:p>
        </p:txBody>
      </p:sp>
      <p:sp>
        <p:nvSpPr>
          <p:cNvPr id="3" name="Content Placeholder 2"/>
          <p:cNvSpPr>
            <a:spLocks noGrp="1"/>
          </p:cNvSpPr>
          <p:nvPr>
            <p:ph idx="1"/>
          </p:nvPr>
        </p:nvSpPr>
        <p:spPr>
          <a:xfrm>
            <a:off x="838200" y="1690688"/>
            <a:ext cx="8153400" cy="4486275"/>
          </a:xfrm>
        </p:spPr>
        <p:txBody>
          <a:bodyPr>
            <a:normAutofit fontScale="85000" lnSpcReduction="20000"/>
          </a:bodyPr>
          <a:lstStyle/>
          <a:p>
            <a:pPr marL="0" indent="0">
              <a:buNone/>
            </a:pPr>
            <a:r>
              <a:rPr lang="en-GB" dirty="0" smtClean="0"/>
              <a:t>“… he </a:t>
            </a:r>
            <a:r>
              <a:rPr lang="en-GB" dirty="0"/>
              <a:t>had made enough money to purchase (for £40,000) a sugar plantation on St Vincent in the West Indies, where, although an absentee landlord, was solicitous of the welfare of his slaves before manumission in </a:t>
            </a:r>
            <a:r>
              <a:rPr lang="en-GB" dirty="0" smtClean="0"/>
              <a:t>1834.” </a:t>
            </a:r>
            <a:endParaRPr lang="en-GB" dirty="0" smtClean="0">
              <a:hlinkClick r:id="rId2"/>
            </a:endParaRPr>
          </a:p>
          <a:p>
            <a:pPr marL="0" indent="0">
              <a:buNone/>
            </a:pPr>
            <a:endParaRPr lang="en-GB" dirty="0">
              <a:hlinkClick r:id="rId2"/>
            </a:endParaRPr>
          </a:p>
          <a:p>
            <a:pPr marL="0" indent="0">
              <a:buNone/>
            </a:pPr>
            <a:r>
              <a:rPr lang="en-GB" dirty="0" smtClean="0">
                <a:hlinkClick r:id="rId2"/>
              </a:rPr>
              <a:t>https://www.uwtsd.ac.uk/rbla/online-exhibitions/thomas-phillips-exhibition/biography-of-thomas-phillips/</a:t>
            </a:r>
            <a:endParaRPr lang="en-GB" dirty="0" smtClean="0"/>
          </a:p>
          <a:p>
            <a:pPr marL="0" indent="0">
              <a:buNone/>
            </a:pPr>
            <a:endParaRPr lang="en-GB" dirty="0"/>
          </a:p>
          <a:p>
            <a:pPr marL="0" indent="0">
              <a:buNone/>
            </a:pPr>
            <a:r>
              <a:rPr lang="en-GB" dirty="0" smtClean="0">
                <a:hlinkClick r:id="rId3"/>
              </a:rPr>
              <a:t>https://www.uwtsd.ac.uk/rbla/a-z-list-of-collections/thomas-phillips-collection/</a:t>
            </a:r>
            <a:endParaRPr lang="en-GB" dirty="0" smtClean="0"/>
          </a:p>
          <a:p>
            <a:pPr marL="0" indent="0">
              <a:buNone/>
            </a:pPr>
            <a:endParaRPr lang="en-GB" dirty="0"/>
          </a:p>
          <a:p>
            <a:pPr marL="0" indent="0">
              <a:buNone/>
            </a:pPr>
            <a:r>
              <a:rPr lang="en-GB" dirty="0" smtClean="0">
                <a:hlinkClick r:id="rId4"/>
              </a:rPr>
              <a:t>https://www.oxforddnb.com/view/10.1093/ref:odnb/9780198614128.001.0001/odnb-9780198614128-e-22175;jsessionid=CFAA4343245305D76EFBDEF910360F01</a:t>
            </a:r>
            <a:endParaRPr lang="en-GB" dirty="0" smtClean="0"/>
          </a:p>
          <a:p>
            <a:pPr marL="0" indent="0">
              <a:buNone/>
            </a:pPr>
            <a:endParaRPr lang="en-GB" dirty="0" smtClean="0"/>
          </a:p>
          <a:p>
            <a:pPr marL="0" indent="0">
              <a:buNone/>
            </a:pPr>
            <a:endParaRPr lang="en-GB" dirty="0"/>
          </a:p>
          <a:p>
            <a:pPr marL="0" indent="0">
              <a:buNone/>
            </a:pPr>
            <a:endParaRPr lang="en-GB" dirty="0"/>
          </a:p>
        </p:txBody>
      </p:sp>
      <p:pic>
        <p:nvPicPr>
          <p:cNvPr id="4" name="Picture 3"/>
          <p:cNvPicPr>
            <a:picLocks noChangeAspect="1"/>
          </p:cNvPicPr>
          <p:nvPr/>
        </p:nvPicPr>
        <p:blipFill>
          <a:blip r:embed="rId5"/>
          <a:stretch>
            <a:fillRect/>
          </a:stretch>
        </p:blipFill>
        <p:spPr>
          <a:xfrm>
            <a:off x="9334500" y="1690688"/>
            <a:ext cx="2857500" cy="3467100"/>
          </a:xfrm>
          <a:prstGeom prst="rect">
            <a:avLst/>
          </a:prstGeom>
        </p:spPr>
      </p:pic>
      <p:sp>
        <p:nvSpPr>
          <p:cNvPr id="5" name="Rectangle 4"/>
          <p:cNvSpPr/>
          <p:nvPr/>
        </p:nvSpPr>
        <p:spPr>
          <a:xfrm>
            <a:off x="9525000" y="5486400"/>
            <a:ext cx="2667000" cy="830997"/>
          </a:xfrm>
          <a:prstGeom prst="rect">
            <a:avLst/>
          </a:prstGeom>
        </p:spPr>
        <p:txBody>
          <a:bodyPr wrap="square">
            <a:spAutoFit/>
          </a:bodyPr>
          <a:lstStyle/>
          <a:p>
            <a:r>
              <a:rPr lang="en-GB" sz="2400" b="1" dirty="0" smtClean="0"/>
              <a:t>Thomas Phillips, </a:t>
            </a:r>
          </a:p>
          <a:p>
            <a:r>
              <a:rPr lang="en-GB" sz="2400" b="1" dirty="0" smtClean="0"/>
              <a:t>(1760–1851)</a:t>
            </a:r>
            <a:endParaRPr lang="en-GB" sz="2400" b="1" dirty="0"/>
          </a:p>
        </p:txBody>
      </p:sp>
    </p:spTree>
    <p:extLst>
      <p:ext uri="{BB962C8B-B14F-4D97-AF65-F5344CB8AC3E}">
        <p14:creationId xmlns:p14="http://schemas.microsoft.com/office/powerpoint/2010/main" val="2069602192"/>
      </p:ext>
    </p:extLst>
  </p:cSld>
  <p:clrMapOvr>
    <a:masterClrMapping/>
  </p:clrMapOvr>
  <p:timing>
    <p:tnLst>
      <p:par>
        <p:cTn id="1" dur="indefinite" restart="never" nodeType="tmRoot"/>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149</TotalTime>
  <Words>1115</Words>
  <Application>Microsoft Office PowerPoint</Application>
  <PresentationFormat>Widescreen</PresentationFormat>
  <Paragraphs>69</Paragraphs>
  <Slides>18</Slides>
  <Notes>3</Notes>
  <HiddenSlides>0</HiddenSlides>
  <MMClips>2</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18</vt:i4>
      </vt:variant>
    </vt:vector>
  </HeadingPairs>
  <TitlesOfParts>
    <vt:vector size="24" baseType="lpstr">
      <vt:lpstr>Arial</vt:lpstr>
      <vt:lpstr>Calibri</vt:lpstr>
      <vt:lpstr>Calibri Light</vt:lpstr>
      <vt:lpstr>Elephant</vt:lpstr>
      <vt:lpstr>Times New Roman</vt:lpstr>
      <vt:lpstr>Office Theme</vt:lpstr>
      <vt:lpstr>DECOLONISING THE UNIVERSITY? </vt:lpstr>
      <vt:lpstr>Cecil Rhodes (1853–1902)</vt:lpstr>
      <vt:lpstr>PowerPoint Presentation</vt:lpstr>
      <vt:lpstr>Rhodes Memorial, Cape Town</vt:lpstr>
      <vt:lpstr>PowerPoint Presentation</vt:lpstr>
      <vt:lpstr>PowerPoint Presentation</vt:lpstr>
      <vt:lpstr>PowerPoint Presentation</vt:lpstr>
      <vt:lpstr>PowerPoint Presentation</vt:lpstr>
      <vt:lpstr>James Bryce, 1st Viscount Bryce (1838–1922) </vt:lpstr>
      <vt:lpstr>Bryce on English …</vt:lpstr>
      <vt:lpstr>Rhodes’ Confession of Faith, Oxford, 1877</vt:lpstr>
      <vt:lpstr>Rhodes’ First Will, 1877</vt:lpstr>
      <vt:lpstr>PowerPoint Presentation</vt:lpstr>
      <vt:lpstr>PowerPoint Presentation</vt:lpstr>
      <vt:lpstr>PowerPoint Presentation</vt:lpstr>
      <vt:lpstr>PowerPoint Presentation</vt:lpstr>
      <vt:lpstr>Amit Chaudhuri, ‘The Real Meaning of Rhodes Must Fall,’ The Guardian, 16 March 2016 &lt;https://www.theguardian.com/uk-news/2016/mar/16/the-real-meaning-of-rhodes-must-fall&gt; [accessed 7 June 2019]    </vt:lpstr>
      <vt:lpstr>Decolonising Lampeter?</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DECOLONISING THE UNIVERSITY?</dc:title>
  <dc:creator>Alexander Scott</dc:creator>
  <cp:lastModifiedBy>Alexander Scott</cp:lastModifiedBy>
  <cp:revision>10</cp:revision>
  <dcterms:created xsi:type="dcterms:W3CDTF">2019-06-07T10:12:34Z</dcterms:created>
  <dcterms:modified xsi:type="dcterms:W3CDTF">2019-06-07T12:42:10Z</dcterms:modified>
</cp:coreProperties>
</file>