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61" d="100"/>
          <a:sy n="61" d="100"/>
        </p:scale>
        <p:origin x="96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algn="ctr"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400" b="1" dirty="0"/>
              <a:t>Gaussian Distribution with mean=0 and variance=1</a:t>
            </a:r>
          </a:p>
        </c:rich>
      </c:tx>
      <c:layout>
        <c:manualLayout>
          <c:xMode val="edge"/>
          <c:yMode val="edge"/>
          <c:x val="0.16940266841644794"/>
          <c:y val="2.777777777777777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Sheet1!$B$5:$B$19</c:f>
              <c:numCache>
                <c:formatCode>General</c:formatCode>
                <c:ptCount val="15"/>
                <c:pt idx="0">
                  <c:v>-7</c:v>
                </c:pt>
                <c:pt idx="1">
                  <c:v>-6</c:v>
                </c:pt>
                <c:pt idx="2">
                  <c:v>-5</c:v>
                </c:pt>
                <c:pt idx="3">
                  <c:v>-4</c:v>
                </c:pt>
                <c:pt idx="4">
                  <c:v>-3</c:v>
                </c:pt>
                <c:pt idx="5">
                  <c:v>-2</c:v>
                </c:pt>
                <c:pt idx="6">
                  <c:v>-1</c:v>
                </c:pt>
                <c:pt idx="7">
                  <c:v>0</c:v>
                </c:pt>
                <c:pt idx="8">
                  <c:v>1</c:v>
                </c:pt>
                <c:pt idx="9">
                  <c:v>2</c:v>
                </c:pt>
                <c:pt idx="10">
                  <c:v>3</c:v>
                </c:pt>
                <c:pt idx="11">
                  <c:v>4</c:v>
                </c:pt>
                <c:pt idx="12">
                  <c:v>5</c:v>
                </c:pt>
                <c:pt idx="13">
                  <c:v>6</c:v>
                </c:pt>
                <c:pt idx="14">
                  <c:v>7</c:v>
                </c:pt>
              </c:numCache>
            </c:numRef>
          </c:xVal>
          <c:yVal>
            <c:numRef>
              <c:f>Sheet1!$C$5:$C$19</c:f>
              <c:numCache>
                <c:formatCode>General</c:formatCode>
                <c:ptCount val="15"/>
                <c:pt idx="0">
                  <c:v>9.1347204083645936E-12</c:v>
                </c:pt>
                <c:pt idx="1">
                  <c:v>6.0758828498232861E-9</c:v>
                </c:pt>
                <c:pt idx="2">
                  <c:v>1.4867195147342977E-6</c:v>
                </c:pt>
                <c:pt idx="3">
                  <c:v>1.3383022576488537E-4</c:v>
                </c:pt>
                <c:pt idx="4">
                  <c:v>4.4318484119380075E-3</c:v>
                </c:pt>
                <c:pt idx="5">
                  <c:v>5.3990966513188063E-2</c:v>
                </c:pt>
                <c:pt idx="6">
                  <c:v>0.24197072451914337</c:v>
                </c:pt>
                <c:pt idx="7">
                  <c:v>0.3989422804014327</c:v>
                </c:pt>
                <c:pt idx="8">
                  <c:v>0.24197072451914337</c:v>
                </c:pt>
                <c:pt idx="9">
                  <c:v>5.3990966513188063E-2</c:v>
                </c:pt>
                <c:pt idx="10">
                  <c:v>4.4318484119380075E-3</c:v>
                </c:pt>
                <c:pt idx="11">
                  <c:v>1.3383022576488537E-4</c:v>
                </c:pt>
                <c:pt idx="12">
                  <c:v>1.4867195147342977E-6</c:v>
                </c:pt>
                <c:pt idx="13">
                  <c:v>6.0758828498232861E-9</c:v>
                </c:pt>
                <c:pt idx="14">
                  <c:v>9.1347204083645936E-12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CBA9-4843-895D-7538FE5724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30213984"/>
        <c:axId val="430215952"/>
      </c:scatterChart>
      <c:valAx>
        <c:axId val="4302139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0215952"/>
        <c:crosses val="autoZero"/>
        <c:crossBetween val="midCat"/>
      </c:valAx>
      <c:valAx>
        <c:axId val="4302159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021398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2EF44-CDC8-4572-830C-89393B958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DA2FA-1A39-4284-9E81-40A483957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C730-E8A7-4302-ADCE-E066E3113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1EB40-81B1-465B-9905-C944D5973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B9BBD-A09C-4489-B88E-1033A097F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693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0895-716C-4853-A8B0-B915AEFD8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45B45-9BB0-43DD-AF1D-478D84A13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8E1FF-3AC9-4122-AB83-0C223380C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53D1E-068A-4B36-AB9A-03990229F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643D7-C93F-4772-BCFC-257D24350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26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5F0C0-141E-4E17-961C-20ABEC1B5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D614BA-49E3-4A25-86F4-800136813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E05B4-9886-4375-A615-929FDD438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9F0AF-67BB-469D-9384-42F9DBBB8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4917F-9647-4F04-9364-C1B324A2B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440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6A656-CC08-4149-AB19-C806810D5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87019-92B4-4C51-9449-3CBFB1ACCE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E72C62-71DF-4039-94BE-ED7244EA56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2FE261-C186-4D20-B5CE-2159EA54E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1A65E-9AB6-45A0-83E2-53E8D14E4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21395E-2F66-40ED-BB71-202E0D13A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366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85DA-34F0-4EB5-9019-E1E52F23F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1A16A-7B41-4F43-BF35-E76F386D5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CF6BD-399D-4AD6-8A98-4EC0F25C30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18EF43-3282-4ABD-BA4E-A6C0DDC53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7C6071-7218-4357-A154-D23A4C2605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030D88-F419-4B29-BB6D-5A788BC0B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5F4B81-3875-4AF9-BA68-7BB7A063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CE4E6A-0127-4494-9EF8-9E0023CC7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FDE1C-8F41-4A99-9B0B-0D14E0038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0EF334-7396-4F31-A8FB-75F2CEABF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B0DF28-3807-4A3E-B4C6-DAC5F4C1E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D750BF-B98F-4CE1-AEEA-8DC833AFA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61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B63BEF-0304-4176-9E01-41141DDA8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C5C288-52B9-4E24-8656-E5936413E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0D7F09-D882-46E6-BDA7-53BD1A538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26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029FD-4420-4234-AE61-533979A30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190E9-E6F2-4008-8FFC-6E0E34681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29B888-A183-45B5-ABA9-77D8E906E2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ED582-3CF6-443A-828F-AEE795036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A69A8-9A0B-4C01-9E1E-AB5F18847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BC46B-0F66-4A4C-993C-11FFC3BE8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295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13EA9-DE5E-4B45-9216-2D3A0E0E7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03D1F7-9897-4589-9ED5-07F5EFDEB9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7464EE-4C35-4036-8AD8-7AF203B46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AF78DD-315D-45DE-87F6-8AB83CD68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153F-E1FA-49BD-9BF0-5C5E38CC8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03E7CD-9128-4407-A03F-87ECC1FC1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774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3EE20-4AFD-4B1B-A038-24F76F976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EAE4E-C9BA-48E7-93D0-6BE12DD57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C07C9-390E-4DAF-8A5A-3CFD9AA7B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2CA45-AE44-483F-8E0C-884B5BD32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2CAFC-0C6E-446D-B929-752DBBBE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128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5C5C87-91EE-4396-9CC1-4DF46C4D73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88672-EA22-46CC-AA5C-97EBDB1F77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D4CF4-D67C-4442-B97D-633EA4CF9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9EFDE-238B-4C4F-B4CD-F3E0DC563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298C4-7E88-40C9-A3EF-0118816C4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432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7184D1-3AC3-419E-B64E-9073BD12A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B5A9B0-87D6-4E00-8B7C-9D225C3F0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69E94-8A40-47E7-84AC-7689C02D1C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2E87A-043F-4510-8855-866D9B2A6736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E34B1-460D-4970-8CD3-221EE04864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2F33D-EA71-4CA8-B034-CB017C6F59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F77E0-1C8A-4B94-8BA4-A2378B9A2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32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C1C88-D8CF-44E3-A4A2-C8542B9D7D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Continuous Naïve Bayes </a:t>
            </a:r>
          </a:p>
        </p:txBody>
      </p:sp>
    </p:spTree>
    <p:extLst>
      <p:ext uri="{BB962C8B-B14F-4D97-AF65-F5344CB8AC3E}">
        <p14:creationId xmlns:p14="http://schemas.microsoft.com/office/powerpoint/2010/main" val="273392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A130-9F67-4B8B-8EDA-F80B8F136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Continuous Naïve Bayes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80EE9-7B9C-4F8B-BEA1-C617AB967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We’ve now covered Discrete Naïve Bayes and tried several examples.</a:t>
            </a:r>
          </a:p>
          <a:p>
            <a:pPr marL="0" indent="0">
              <a:buNone/>
            </a:pPr>
            <a:r>
              <a:rPr lang="en-GB" dirty="0"/>
              <a:t>Discrete Naïve Bayes dealt with conditional probabilities of </a:t>
            </a:r>
            <a:r>
              <a:rPr lang="en-GB" dirty="0" err="1"/>
              <a:t>descrete</a:t>
            </a:r>
            <a:r>
              <a:rPr lang="en-GB" dirty="0"/>
              <a:t> class memberships, for example </a:t>
            </a:r>
            <a:r>
              <a:rPr lang="en-GB" dirty="0" err="1"/>
              <a:t>Character_Type</a:t>
            </a:r>
            <a:r>
              <a:rPr lang="en-GB" dirty="0"/>
              <a:t>={Ogre, Human, Orc, etc} or Speed={</a:t>
            </a:r>
            <a:r>
              <a:rPr lang="en-GB" dirty="0" err="1"/>
              <a:t>Fast,Slow</a:t>
            </a:r>
            <a:r>
              <a:rPr lang="en-GB" dirty="0"/>
              <a:t>}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happens when we deal with real, continuous numbers?  For example Temperature?</a:t>
            </a:r>
          </a:p>
          <a:p>
            <a:pPr marL="0" indent="0">
              <a:buNone/>
            </a:pPr>
            <a:r>
              <a:rPr lang="en-GB" dirty="0"/>
              <a:t>We could convert a temperature to a discrete class, </a:t>
            </a:r>
            <a:r>
              <a:rPr lang="en-GB" dirty="0" err="1"/>
              <a:t>eg</a:t>
            </a:r>
            <a:r>
              <a:rPr lang="en-GB" dirty="0"/>
              <a:t> if (12&lt;=temp&lt;=16) then we set this instance to be a member of class ‘cool’ and we might similarly have classes for ‘hot’ and ‘</a:t>
            </a:r>
            <a:r>
              <a:rPr lang="en-GB" dirty="0" err="1"/>
              <a:t>just_right</a:t>
            </a:r>
            <a:r>
              <a:rPr lang="en-GB" dirty="0"/>
              <a:t>.’</a:t>
            </a:r>
          </a:p>
          <a:p>
            <a:pPr marL="0" indent="0">
              <a:buNone/>
            </a:pPr>
            <a:r>
              <a:rPr lang="en-GB" dirty="0"/>
              <a:t>Then we can calculate the discrete probabilities for each class as before, once we have enough samples.</a:t>
            </a:r>
          </a:p>
        </p:txBody>
      </p:sp>
    </p:spTree>
    <p:extLst>
      <p:ext uri="{BB962C8B-B14F-4D97-AF65-F5344CB8AC3E}">
        <p14:creationId xmlns:p14="http://schemas.microsoft.com/office/powerpoint/2010/main" val="1382955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DB1AD-5DC7-479F-8D64-13BCA00B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Normal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EFB9C-8D9C-43F6-B1AB-A7B4B1A07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859924" cy="38814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Typically, though, we assume our continuous variables follow a Gaussian distribution.</a:t>
            </a:r>
          </a:p>
          <a:p>
            <a:pPr marL="0" indent="0">
              <a:buNone/>
            </a:pPr>
            <a:r>
              <a:rPr lang="en-GB" dirty="0"/>
              <a:t>The parameters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μ and </a:t>
            </a:r>
            <a:r>
              <a:rPr lang="el-GR" dirty="0">
                <a:latin typeface="Calibri" panose="020F0502020204030204" pitchFamily="34" charset="0"/>
                <a:cs typeface="Calibri" panose="020F0502020204030204" pitchFamily="34" charset="0"/>
              </a:rPr>
              <a:t>σ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/>
              <a:t>(mu and sigma) represent the mean and standard deviation respectively. </a:t>
            </a:r>
          </a:p>
          <a:p>
            <a:pPr marL="0" indent="0">
              <a:buNone/>
            </a:pPr>
            <a:r>
              <a:rPr lang="el-GR" dirty="0">
                <a:latin typeface="Calibri" panose="020F0502020204030204" pitchFamily="34" charset="0"/>
                <a:cs typeface="Calibri" panose="020F0502020204030204" pitchFamily="34" charset="0"/>
              </a:rPr>
              <a:t>σ </a:t>
            </a:r>
            <a:r>
              <a:rPr lang="en-GB" baseline="30000" dirty="0"/>
              <a:t>2 </a:t>
            </a:r>
            <a:r>
              <a:rPr lang="en-GB" dirty="0"/>
              <a:t> is known as the variance.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977D55-B576-4328-AEB5-0BD164118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124" y="1278621"/>
            <a:ext cx="6461785" cy="557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383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3F861-ABD4-42A2-B877-44D7694E9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Normal Distribution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025694-C919-4A2F-921A-78D9FF5DD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512" y="2079569"/>
            <a:ext cx="11858975" cy="386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821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08806-F32F-4A84-84EE-0548A0285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Normal Distribution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A145D44-E8DB-4B01-8799-251BAC0722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882626"/>
              </p:ext>
            </p:extLst>
          </p:nvPr>
        </p:nvGraphicFramePr>
        <p:xfrm>
          <a:off x="283779" y="1341755"/>
          <a:ext cx="8720960" cy="5151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E20B94E-0869-4A24-9C2B-F7BC6B4327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895728"/>
              </p:ext>
            </p:extLst>
          </p:nvPr>
        </p:nvGraphicFramePr>
        <p:xfrm>
          <a:off x="9128235" y="1341755"/>
          <a:ext cx="2349061" cy="5151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91891">
                  <a:extLst>
                    <a:ext uri="{9D8B030D-6E8A-4147-A177-3AD203B41FA5}">
                      <a16:colId xmlns:a16="http://schemas.microsoft.com/office/drawing/2014/main" val="3346150158"/>
                    </a:ext>
                  </a:extLst>
                </a:gridCol>
                <a:gridCol w="1757170">
                  <a:extLst>
                    <a:ext uri="{9D8B030D-6E8A-4147-A177-3AD203B41FA5}">
                      <a16:colId xmlns:a16="http://schemas.microsoft.com/office/drawing/2014/main" val="2985402788"/>
                    </a:ext>
                  </a:extLst>
                </a:gridCol>
              </a:tblGrid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1" u="none" strike="noStrike" dirty="0">
                          <a:effectLst/>
                        </a:rPr>
                        <a:t>x</a:t>
                      </a:r>
                      <a:endParaRPr lang="en-GB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1" u="none" strike="noStrike" dirty="0">
                          <a:effectLst/>
                        </a:rPr>
                        <a:t>Gaussian</a:t>
                      </a:r>
                      <a:endParaRPr lang="en-GB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89778415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9.13E-12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43389207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6.08E-09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70421757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1.49E-06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49045422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0.000134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66624277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0.004432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40409483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0.053991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22887169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-1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0.241971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14482754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0.398942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03884270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0.241971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93599788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0.053991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35006674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0.004432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6536945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0.000134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9597386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1.49E-06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39197363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6.08E-09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28543466"/>
                  </a:ext>
                </a:extLst>
              </a:tr>
              <a:tr h="2711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9.13E-12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05011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8975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08806-F32F-4A84-84EE-0548A0285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Normal Distribution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E92A33-9A04-44CA-BA7F-DA2A0270B472}"/>
              </a:ext>
            </a:extLst>
          </p:cNvPr>
          <p:cNvSpPr txBox="1"/>
          <p:nvPr/>
        </p:nvSpPr>
        <p:spPr>
          <a:xfrm>
            <a:off x="1177556" y="1437984"/>
            <a:ext cx="91758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Q: What has this go to do with Naïve Bayes again?</a:t>
            </a:r>
          </a:p>
          <a:p>
            <a:r>
              <a:rPr lang="en-GB" dirty="0"/>
              <a:t>A: We use the normal distribution to calculate the probability of a class. To do this we will need to find the average and variance of the class samples.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E182B0D-0029-455B-9F61-E2063031F024}"/>
                  </a:ext>
                </a:extLst>
              </p:cNvPr>
              <p:cNvSpPr txBox="1"/>
              <p:nvPr/>
            </p:nvSpPr>
            <p:spPr>
              <a:xfrm>
                <a:off x="1177556" y="5421664"/>
                <a:ext cx="3260993" cy="8485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m:t> 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m:t>𝑢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  <m:t>𝑛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  <m:t>𝑖</m:t>
                          </m:r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  <m:t>=1</m:t>
                          </m:r>
                        </m:sub>
                        <m:sup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cs typeface="Calibri" panose="020F0502020204030204" pitchFamily="34" charset="0"/>
                            </a:rPr>
                            <m:t>𝑛</m:t>
                          </m:r>
                        </m:sup>
                        <m:e>
                          <m:sSub>
                            <m:sSubPr>
                              <m:ctrlPr>
                                <a:rPr lang="en-GB" sz="1800" i="1" smtClean="0">
                                  <a:effectLst/>
                                  <a:latin typeface="Cambria Math" panose="02040503050406030204" pitchFamily="18" charset="0"/>
                                  <a:cs typeface="Calibri" panose="020F050202020403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cs typeface="Calibri" panose="020F0502020204030204" pitchFamily="34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cs typeface="Calibri" panose="020F0502020204030204" pitchFamily="34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E182B0D-0029-455B-9F61-E2063031F0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7556" y="5421664"/>
                <a:ext cx="3260993" cy="848566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8DE7BEA5-6ED6-436B-BF4F-5D2A8C478A82}"/>
              </a:ext>
            </a:extLst>
          </p:cNvPr>
          <p:cNvSpPr txBox="1"/>
          <p:nvPr/>
        </p:nvSpPr>
        <p:spPr>
          <a:xfrm>
            <a:off x="1177556" y="2361314"/>
            <a:ext cx="91014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P(X=</a:t>
            </a:r>
            <a:r>
              <a:rPr lang="en-GB" dirty="0" err="1"/>
              <a:t>V|class</a:t>
            </a:r>
            <a:r>
              <a:rPr lang="en-GB" dirty="0"/>
              <a:t> A) reads “the probability of X=V belonging to class A.” We can see this as a function.   If we input temperature, x, into the function it will calculate and return the probability of that temperature belonging to class A.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79255A-8A13-430B-8E85-979E95D5DECE}"/>
              </a:ext>
            </a:extLst>
          </p:cNvPr>
          <p:cNvSpPr txBox="1"/>
          <p:nvPr/>
        </p:nvSpPr>
        <p:spPr>
          <a:xfrm>
            <a:off x="1169582" y="3858586"/>
            <a:ext cx="2690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sample variance is: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900B68A-EA91-4B4C-A179-841BD1F961D8}"/>
                  </a:ext>
                </a:extLst>
              </p:cNvPr>
              <p:cNvSpPr txBox="1"/>
              <p:nvPr/>
            </p:nvSpPr>
            <p:spPr>
              <a:xfrm>
                <a:off x="1286540" y="3317947"/>
                <a:ext cx="6097772" cy="61484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f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|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𝑐𝑙𝑎𝑠𝑠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d>
                    <m:r>
                      <a:rPr lang="en-GB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</m:rad>
                        <m:r>
                          <a:rPr lang="en-GB" i="1">
                            <a:latin typeface="Cambria Math" panose="02040503050406030204" pitchFamily="18" charset="0"/>
                          </a:rPr>
                          <m:t>𝜎</m:t>
                        </m:r>
                      </m:den>
                    </m:f>
                    <m:sSup>
                      <m:sSup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0">
                            <a:latin typeface="Cambria Math" panose="020405030504060302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en-GB" i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sSup>
                              <m:sSupPr>
                                <m:ctrlPr>
                                  <a:rPr lang="en-GB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p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900B68A-EA91-4B4C-A179-841BD1F961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6540" y="3317947"/>
                <a:ext cx="6097772" cy="614848"/>
              </a:xfrm>
              <a:prstGeom prst="rect">
                <a:avLst/>
              </a:prstGeom>
              <a:blipFill>
                <a:blip r:embed="rId3"/>
                <a:stretch>
                  <a:fillRect l="-800" b="-29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5565A01-849F-478C-B8FD-8D388F13839B}"/>
                  </a:ext>
                </a:extLst>
              </p:cNvPr>
              <p:cNvSpPr txBox="1"/>
              <p:nvPr/>
            </p:nvSpPr>
            <p:spPr>
              <a:xfrm>
                <a:off x="2070146" y="4252389"/>
                <a:ext cx="2530550" cy="572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smtClean="0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𝜎</m:t>
                        </m:r>
                      </m:e>
                      <m:sup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000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0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en-GB" sz="200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en-GB" sz="200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5565A01-849F-478C-B8FD-8D388F1383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0146" y="4252389"/>
                <a:ext cx="2530550" cy="57240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DB80CD7C-BF22-44B0-9AE4-F9C435E5845E}"/>
              </a:ext>
            </a:extLst>
          </p:cNvPr>
          <p:cNvSpPr txBox="1"/>
          <p:nvPr/>
        </p:nvSpPr>
        <p:spPr>
          <a:xfrm>
            <a:off x="1169582" y="5064408"/>
            <a:ext cx="3260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the sample mean is: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3270409-AA13-49C3-852A-B89D32BB6F91}"/>
                  </a:ext>
                </a:extLst>
              </p:cNvPr>
              <p:cNvSpPr txBox="1"/>
              <p:nvPr/>
            </p:nvSpPr>
            <p:spPr>
              <a:xfrm>
                <a:off x="6096000" y="3843883"/>
                <a:ext cx="39124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The standard deviation is </a:t>
                </a:r>
                <a14:m>
                  <m:oMath xmlns:m="http://schemas.openxmlformats.org/officeDocument/2006/math">
                    <m:r>
                      <a:rPr lang="en-GB" sz="1800" i="1" smtClean="0">
                        <a:latin typeface="Cambria Math" panose="02040503050406030204" pitchFamily="18" charset="0"/>
                      </a:rPr>
                      <m:t>𝜎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:</m:t>
                    </m:r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3270409-AA13-49C3-852A-B89D32BB6F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3843883"/>
                <a:ext cx="3912440" cy="369332"/>
              </a:xfrm>
              <a:prstGeom prst="rect">
                <a:avLst/>
              </a:prstGeom>
              <a:blipFill>
                <a:blip r:embed="rId5"/>
                <a:stretch>
                  <a:fillRect l="-1246" t="-10000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529AB55-1028-4F98-B60F-12420549E045}"/>
                  </a:ext>
                </a:extLst>
              </p:cNvPr>
              <p:cNvSpPr txBox="1"/>
              <p:nvPr/>
            </p:nvSpPr>
            <p:spPr>
              <a:xfrm>
                <a:off x="5980302" y="4188329"/>
                <a:ext cx="2071918" cy="9106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𝜎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sSup>
                                    <m:sSupPr>
                                      <m:ctrlPr>
                                        <a:rPr lang="en-GB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𝑥</m:t>
                                          </m:r>
                                          <m:r>
                                            <a:rPr lang="en-GB" i="0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𝜇</m:t>
                                          </m:r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nary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529AB55-1028-4F98-B60F-12420549E0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0302" y="4188329"/>
                <a:ext cx="2071918" cy="910699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5309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B293-D95C-4107-AAB7-53E1F63A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83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Do I play Tennis today? An example.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D2062-5FE4-4D31-AAF5-F793575E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00" y="907718"/>
            <a:ext cx="10888017" cy="9920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Given that it’s </a:t>
            </a:r>
            <a:r>
              <a:rPr lang="en-GB" b="1" dirty="0"/>
              <a:t>sunny, the temp is 66 degrees, humidity is 90 and it’s windy,</a:t>
            </a:r>
            <a:r>
              <a:rPr lang="en-GB" dirty="0"/>
              <a:t> then should we play? Here’s the table of data collected by our erstwhile player, let’s call her Martina:- 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610490-1ED6-428C-AD8D-9368139802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179407"/>
              </p:ext>
            </p:extLst>
          </p:nvPr>
        </p:nvGraphicFramePr>
        <p:xfrm>
          <a:off x="701748" y="1901290"/>
          <a:ext cx="6198782" cy="4793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920">
                  <a:extLst>
                    <a:ext uri="{9D8B030D-6E8A-4147-A177-3AD203B41FA5}">
                      <a16:colId xmlns:a16="http://schemas.microsoft.com/office/drawing/2014/main" val="856202803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2844656236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667531637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4040414160"/>
                    </a:ext>
                  </a:extLst>
                </a:gridCol>
                <a:gridCol w="631102">
                  <a:extLst>
                    <a:ext uri="{9D8B030D-6E8A-4147-A177-3AD203B41FA5}">
                      <a16:colId xmlns:a16="http://schemas.microsoft.com/office/drawing/2014/main" val="3405979751"/>
                    </a:ext>
                  </a:extLst>
                </a:gridCol>
              </a:tblGrid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play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95431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022577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42310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81882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7756846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5006842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73770704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2500666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20234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012270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03511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7484949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287551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2133724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208820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70F1C49-BDBF-43A4-A4D6-57D386FB683F}"/>
              </a:ext>
            </a:extLst>
          </p:cNvPr>
          <p:cNvSpPr txBox="1"/>
          <p:nvPr/>
        </p:nvSpPr>
        <p:spPr>
          <a:xfrm>
            <a:off x="7046429" y="1532604"/>
            <a:ext cx="484076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How do we calculate the probability that we will play (or not)?</a:t>
            </a:r>
          </a:p>
          <a:p>
            <a:r>
              <a:rPr lang="en-GB" sz="2000" b="1" dirty="0"/>
              <a:t>Step 1</a:t>
            </a:r>
            <a:r>
              <a:rPr lang="en-GB" sz="2400" b="1" dirty="0"/>
              <a:t>: Compute Probability of belonging to the temperature = 66 degrees for class Yes.</a:t>
            </a:r>
          </a:p>
          <a:p>
            <a:r>
              <a:rPr lang="en-GB" sz="2000" b="1" dirty="0"/>
              <a:t>Step 1a: </a:t>
            </a:r>
            <a:r>
              <a:rPr lang="en-GB" sz="2000" dirty="0"/>
              <a:t>Calc mean of the temperature distribution for class Yes.</a:t>
            </a:r>
          </a:p>
          <a:p>
            <a:r>
              <a:rPr lang="en-GB" sz="2000" b="1" dirty="0"/>
              <a:t>Step1b: </a:t>
            </a:r>
            <a:r>
              <a:rPr lang="en-GB" sz="2000" dirty="0"/>
              <a:t>Calc the variance of the temperature distribution for class Yes.</a:t>
            </a:r>
          </a:p>
          <a:p>
            <a:r>
              <a:rPr lang="en-GB" sz="2000" b="1" dirty="0"/>
              <a:t>Step 1c</a:t>
            </a:r>
            <a:r>
              <a:rPr lang="en-GB" sz="2000" dirty="0"/>
              <a:t>: Calc the probability of temperature being 66 degrees for class Yes using the normal distribution formula.</a:t>
            </a:r>
            <a:endParaRPr lang="en-GB" sz="1200" dirty="0"/>
          </a:p>
          <a:p>
            <a:r>
              <a:rPr lang="en-GB" sz="2000" b="1" dirty="0"/>
              <a:t>Step 2: </a:t>
            </a:r>
            <a:r>
              <a:rPr lang="en-GB" sz="2400" b="1" dirty="0"/>
              <a:t>Compute Probability of belonging to the temperature = 66 degrees for class No (same method as step 1).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5725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B293-D95C-4107-AAB7-53E1F63A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83" y="16299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Do I play Tennis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D2062-5FE4-4D31-AAF5-F793575E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283" y="1070713"/>
            <a:ext cx="8380228" cy="992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Here’s the table of data collected by our erstwhile player-  let’s call her Martina.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610490-1ED6-428C-AD8D-9368139802D3}"/>
              </a:ext>
            </a:extLst>
          </p:cNvPr>
          <p:cNvGraphicFramePr>
            <a:graphicFrameLocks noGrp="1"/>
          </p:cNvGraphicFramePr>
          <p:nvPr/>
        </p:nvGraphicFramePr>
        <p:xfrm>
          <a:off x="701748" y="1901290"/>
          <a:ext cx="6198782" cy="4793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920">
                  <a:extLst>
                    <a:ext uri="{9D8B030D-6E8A-4147-A177-3AD203B41FA5}">
                      <a16:colId xmlns:a16="http://schemas.microsoft.com/office/drawing/2014/main" val="856202803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2844656236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667531637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4040414160"/>
                    </a:ext>
                  </a:extLst>
                </a:gridCol>
                <a:gridCol w="631102">
                  <a:extLst>
                    <a:ext uri="{9D8B030D-6E8A-4147-A177-3AD203B41FA5}">
                      <a16:colId xmlns:a16="http://schemas.microsoft.com/office/drawing/2014/main" val="3405979751"/>
                    </a:ext>
                  </a:extLst>
                </a:gridCol>
              </a:tblGrid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play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95431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022577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42310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81882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7756846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5006842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73770704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2500666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20234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012270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03511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7484949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287551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2133724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208820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4FB80EA-FC17-47A0-BC9D-113AA0C6FA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3978721"/>
              </p:ext>
            </p:extLst>
          </p:nvPr>
        </p:nvGraphicFramePr>
        <p:xfrm>
          <a:off x="7195287" y="2103459"/>
          <a:ext cx="4193646" cy="628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54">
                  <a:extLst>
                    <a:ext uri="{9D8B030D-6E8A-4147-A177-3AD203B41FA5}">
                      <a16:colId xmlns:a16="http://schemas.microsoft.com/office/drawing/2014/main" val="2859070406"/>
                    </a:ext>
                  </a:extLst>
                </a:gridCol>
                <a:gridCol w="1391978">
                  <a:extLst>
                    <a:ext uri="{9D8B030D-6E8A-4147-A177-3AD203B41FA5}">
                      <a16:colId xmlns:a16="http://schemas.microsoft.com/office/drawing/2014/main" val="1091505317"/>
                    </a:ext>
                  </a:extLst>
                </a:gridCol>
                <a:gridCol w="958700">
                  <a:extLst>
                    <a:ext uri="{9D8B030D-6E8A-4147-A177-3AD203B41FA5}">
                      <a16:colId xmlns:a16="http://schemas.microsoft.com/office/drawing/2014/main" val="37602258"/>
                    </a:ext>
                  </a:extLst>
                </a:gridCol>
                <a:gridCol w="874814">
                  <a:extLst>
                    <a:ext uri="{9D8B030D-6E8A-4147-A177-3AD203B41FA5}">
                      <a16:colId xmlns:a16="http://schemas.microsoft.com/office/drawing/2014/main" val="175772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38612690"/>
                  </a:ext>
                </a:extLst>
              </a:tr>
              <a:tr h="30178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2541680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70F1C49-BDBF-43A4-A4D6-57D386FB683F}"/>
              </a:ext>
            </a:extLst>
          </p:cNvPr>
          <p:cNvSpPr txBox="1"/>
          <p:nvPr/>
        </p:nvSpPr>
        <p:spPr>
          <a:xfrm>
            <a:off x="7195287" y="2879592"/>
            <a:ext cx="484076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Step 1a: </a:t>
            </a:r>
            <a:r>
              <a:rPr lang="en-GB" sz="2000" dirty="0"/>
              <a:t>Calc mean of the temperature distribution for class Yes.</a:t>
            </a:r>
          </a:p>
          <a:p>
            <a:r>
              <a:rPr lang="en-GB" sz="2000" dirty="0"/>
              <a:t>µ (mean) = (83+70+68+64+69+75+75+72+81)/ 9 = 73</a:t>
            </a:r>
          </a:p>
          <a:p>
            <a:endParaRPr lang="en-GB" sz="2000" dirty="0"/>
          </a:p>
          <a:p>
            <a:r>
              <a:rPr lang="en-GB" sz="2000" b="1" dirty="0"/>
              <a:t>Step1b</a:t>
            </a:r>
            <a:r>
              <a:rPr lang="en-GB" sz="2000" dirty="0"/>
              <a:t>: Calc the variance of the temperature distribution for class Yes.</a:t>
            </a:r>
          </a:p>
          <a:p>
            <a:r>
              <a:rPr lang="it-IT" sz="2000" dirty="0"/>
              <a:t>σ</a:t>
            </a:r>
            <a:r>
              <a:rPr lang="it-IT" sz="2000" baseline="30000" dirty="0"/>
              <a:t> 2 </a:t>
            </a:r>
            <a:r>
              <a:rPr lang="it-IT" sz="2000" dirty="0"/>
              <a:t>(variance) = ( (83-73)^2 + (70-73)^2 + (68-73)^2 + (64-73)^2 + (69-73)^2 + (75- 73)^2 + (75-73)^2 + (72-73)^2 + (81- 73)^2 )/ (9-1)</a:t>
            </a:r>
          </a:p>
          <a:p>
            <a:r>
              <a:rPr lang="it-IT" sz="2000" dirty="0"/>
              <a:t>= 38</a:t>
            </a:r>
          </a:p>
        </p:txBody>
      </p:sp>
    </p:spTree>
    <p:extLst>
      <p:ext uri="{BB962C8B-B14F-4D97-AF65-F5344CB8AC3E}">
        <p14:creationId xmlns:p14="http://schemas.microsoft.com/office/powerpoint/2010/main" val="3979060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A8D267A-CBCB-417A-B1EC-D7E05D238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3252" y="4531585"/>
            <a:ext cx="4054218" cy="9256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16E74FA-B0DF-4056-A968-59AA7679FD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252" y="5457030"/>
            <a:ext cx="4543425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86B293-D95C-4107-AAB7-53E1F63A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83" y="16299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Do I play Tennis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D2062-5FE4-4D31-AAF5-F793575E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283" y="1070713"/>
            <a:ext cx="8380228" cy="992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Here’s the table of data collected by our erstwhile player-  let’s call her Martina.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610490-1ED6-428C-AD8D-9368139802D3}"/>
              </a:ext>
            </a:extLst>
          </p:cNvPr>
          <p:cNvGraphicFramePr>
            <a:graphicFrameLocks noGrp="1"/>
          </p:cNvGraphicFramePr>
          <p:nvPr/>
        </p:nvGraphicFramePr>
        <p:xfrm>
          <a:off x="701748" y="1901290"/>
          <a:ext cx="6198782" cy="4793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920">
                  <a:extLst>
                    <a:ext uri="{9D8B030D-6E8A-4147-A177-3AD203B41FA5}">
                      <a16:colId xmlns:a16="http://schemas.microsoft.com/office/drawing/2014/main" val="856202803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2844656236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667531637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4040414160"/>
                    </a:ext>
                  </a:extLst>
                </a:gridCol>
                <a:gridCol w="631102">
                  <a:extLst>
                    <a:ext uri="{9D8B030D-6E8A-4147-A177-3AD203B41FA5}">
                      <a16:colId xmlns:a16="http://schemas.microsoft.com/office/drawing/2014/main" val="3405979751"/>
                    </a:ext>
                  </a:extLst>
                </a:gridCol>
              </a:tblGrid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play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95431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022577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42310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81882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7756846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5006842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73770704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2500666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20234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012270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03511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7484949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287551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2133724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208820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4FB80EA-FC17-47A0-BC9D-113AA0C6FA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045408"/>
              </p:ext>
            </p:extLst>
          </p:nvPr>
        </p:nvGraphicFramePr>
        <p:xfrm>
          <a:off x="7195287" y="1517546"/>
          <a:ext cx="4193646" cy="628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54">
                  <a:extLst>
                    <a:ext uri="{9D8B030D-6E8A-4147-A177-3AD203B41FA5}">
                      <a16:colId xmlns:a16="http://schemas.microsoft.com/office/drawing/2014/main" val="2859070406"/>
                    </a:ext>
                  </a:extLst>
                </a:gridCol>
                <a:gridCol w="1391978">
                  <a:extLst>
                    <a:ext uri="{9D8B030D-6E8A-4147-A177-3AD203B41FA5}">
                      <a16:colId xmlns:a16="http://schemas.microsoft.com/office/drawing/2014/main" val="1091505317"/>
                    </a:ext>
                  </a:extLst>
                </a:gridCol>
                <a:gridCol w="958700">
                  <a:extLst>
                    <a:ext uri="{9D8B030D-6E8A-4147-A177-3AD203B41FA5}">
                      <a16:colId xmlns:a16="http://schemas.microsoft.com/office/drawing/2014/main" val="37602258"/>
                    </a:ext>
                  </a:extLst>
                </a:gridCol>
                <a:gridCol w="874814">
                  <a:extLst>
                    <a:ext uri="{9D8B030D-6E8A-4147-A177-3AD203B41FA5}">
                      <a16:colId xmlns:a16="http://schemas.microsoft.com/office/drawing/2014/main" val="175772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38612690"/>
                  </a:ext>
                </a:extLst>
              </a:tr>
              <a:tr h="30178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2541680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70F1C49-BDBF-43A4-A4D6-57D386FB683F}"/>
              </a:ext>
            </a:extLst>
          </p:cNvPr>
          <p:cNvSpPr txBox="1"/>
          <p:nvPr/>
        </p:nvSpPr>
        <p:spPr>
          <a:xfrm>
            <a:off x="7195287" y="2175184"/>
            <a:ext cx="491519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Step 1c</a:t>
            </a:r>
            <a:r>
              <a:rPr lang="en-GB" sz="2000" dirty="0"/>
              <a:t>: Calc the probability of temperature being 66 for class Yes using the normal distribution formula.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Where x= 66 degrees; </a:t>
            </a:r>
            <a:r>
              <a:rPr lang="el-GR" sz="2000" dirty="0">
                <a:latin typeface="Calibri" panose="020F0502020204030204" pitchFamily="34" charset="0"/>
                <a:cs typeface="Calibri" panose="020F0502020204030204" pitchFamily="34" charset="0"/>
              </a:rPr>
              <a:t>μ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73 degrees and </a:t>
            </a:r>
          </a:p>
          <a:p>
            <a:r>
              <a:rPr lang="el-GR" sz="2000" dirty="0">
                <a:latin typeface="Calibri" panose="020F0502020204030204" pitchFamily="34" charset="0"/>
                <a:cs typeface="Calibri" panose="020F0502020204030204" pitchFamily="34" charset="0"/>
              </a:rPr>
              <a:t>σ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sqrt(38) degrees. </a:t>
            </a:r>
            <a:r>
              <a:rPr lang="en-GB" sz="2000" dirty="0"/>
              <a:t>Substitute into the formula: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P(temp=66|yes)=0.034</a:t>
            </a:r>
          </a:p>
          <a:p>
            <a:endParaRPr lang="en-GB" sz="2000" dirty="0"/>
          </a:p>
          <a:p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6CC5BFC-C751-4920-B353-169642E62FFF}"/>
                  </a:ext>
                </a:extLst>
              </p:cNvPr>
              <p:cNvSpPr txBox="1"/>
              <p:nvPr/>
            </p:nvSpPr>
            <p:spPr>
              <a:xfrm>
                <a:off x="7460954" y="3189853"/>
                <a:ext cx="3246032" cy="6731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i="1" dirty="0"/>
                  <a:t>f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|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𝑦𝑒𝑠</m:t>
                        </m:r>
                      </m:e>
                    </m:d>
                    <m:r>
                      <a:rPr lang="en-GB" sz="2000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sz="20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</m:rad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𝜎</m:t>
                        </m:r>
                      </m:den>
                    </m:f>
                    <m:sSup>
                      <m:sSup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sz="20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sz="20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en-GB" sz="2000" i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sSup>
                              <m:sSupPr>
                                <m:ctrlPr>
                                  <a:rPr lang="en-GB" sz="20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sup>
                    </m:sSup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6CC5BFC-C751-4920-B353-169642E62F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0954" y="3189853"/>
                <a:ext cx="3246032" cy="673198"/>
              </a:xfrm>
              <a:prstGeom prst="rect">
                <a:avLst/>
              </a:prstGeom>
              <a:blipFill>
                <a:blip r:embed="rId4"/>
                <a:stretch>
                  <a:fillRect l="-2068" b="-27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68407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B293-D95C-4107-AAB7-53E1F63A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83" y="16299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Do I play Tennis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D2062-5FE4-4D31-AAF5-F793575E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283" y="1070713"/>
            <a:ext cx="8380228" cy="992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Here’s the table of data collected by our erstwhile player-  let’s call her Martina.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610490-1ED6-428C-AD8D-9368139802D3}"/>
              </a:ext>
            </a:extLst>
          </p:cNvPr>
          <p:cNvGraphicFramePr>
            <a:graphicFrameLocks noGrp="1"/>
          </p:cNvGraphicFramePr>
          <p:nvPr/>
        </p:nvGraphicFramePr>
        <p:xfrm>
          <a:off x="701748" y="1901290"/>
          <a:ext cx="6198782" cy="4793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920">
                  <a:extLst>
                    <a:ext uri="{9D8B030D-6E8A-4147-A177-3AD203B41FA5}">
                      <a16:colId xmlns:a16="http://schemas.microsoft.com/office/drawing/2014/main" val="856202803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2844656236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667531637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4040414160"/>
                    </a:ext>
                  </a:extLst>
                </a:gridCol>
                <a:gridCol w="631102">
                  <a:extLst>
                    <a:ext uri="{9D8B030D-6E8A-4147-A177-3AD203B41FA5}">
                      <a16:colId xmlns:a16="http://schemas.microsoft.com/office/drawing/2014/main" val="3405979751"/>
                    </a:ext>
                  </a:extLst>
                </a:gridCol>
              </a:tblGrid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play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95431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022577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42310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81882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7756846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5006842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73770704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2500666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20234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012270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03511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7484949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287551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2133724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208820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4FB80EA-FC17-47A0-BC9D-113AA0C6FA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7064666"/>
              </p:ext>
            </p:extLst>
          </p:nvPr>
        </p:nvGraphicFramePr>
        <p:xfrm>
          <a:off x="7099593" y="1488558"/>
          <a:ext cx="4193646" cy="628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54">
                  <a:extLst>
                    <a:ext uri="{9D8B030D-6E8A-4147-A177-3AD203B41FA5}">
                      <a16:colId xmlns:a16="http://schemas.microsoft.com/office/drawing/2014/main" val="2859070406"/>
                    </a:ext>
                  </a:extLst>
                </a:gridCol>
                <a:gridCol w="1391978">
                  <a:extLst>
                    <a:ext uri="{9D8B030D-6E8A-4147-A177-3AD203B41FA5}">
                      <a16:colId xmlns:a16="http://schemas.microsoft.com/office/drawing/2014/main" val="1091505317"/>
                    </a:ext>
                  </a:extLst>
                </a:gridCol>
                <a:gridCol w="958700">
                  <a:extLst>
                    <a:ext uri="{9D8B030D-6E8A-4147-A177-3AD203B41FA5}">
                      <a16:colId xmlns:a16="http://schemas.microsoft.com/office/drawing/2014/main" val="37602258"/>
                    </a:ext>
                  </a:extLst>
                </a:gridCol>
                <a:gridCol w="874814">
                  <a:extLst>
                    <a:ext uri="{9D8B030D-6E8A-4147-A177-3AD203B41FA5}">
                      <a16:colId xmlns:a16="http://schemas.microsoft.com/office/drawing/2014/main" val="175772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38612690"/>
                  </a:ext>
                </a:extLst>
              </a:tr>
              <a:tr h="30178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2541680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70F1C49-BDBF-43A4-A4D6-57D386FB683F}"/>
              </a:ext>
            </a:extLst>
          </p:cNvPr>
          <p:cNvSpPr txBox="1"/>
          <p:nvPr/>
        </p:nvSpPr>
        <p:spPr>
          <a:xfrm>
            <a:off x="7099592" y="2226092"/>
            <a:ext cx="4840769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Step 2</a:t>
            </a:r>
            <a:r>
              <a:rPr lang="en-GB" sz="2400" b="1" dirty="0"/>
              <a:t>: Compute Probability of the temperature = 66 degrees for class No.</a:t>
            </a:r>
          </a:p>
          <a:p>
            <a:r>
              <a:rPr lang="en-GB" sz="2000" dirty="0"/>
              <a:t>Step 2a: Calc mean of the temperature distribution for class No.</a:t>
            </a:r>
          </a:p>
          <a:p>
            <a:r>
              <a:rPr lang="en-GB" sz="2000" dirty="0"/>
              <a:t>Step2b: Calc the variance of the temperature distribution for class No.</a:t>
            </a:r>
          </a:p>
          <a:p>
            <a:r>
              <a:rPr lang="en-GB" sz="2000" dirty="0"/>
              <a:t>Step 2c: Calc the probability of temperature being 66 for class No using the normal distribution formula.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81178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B293-D95C-4107-AAB7-53E1F63A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83" y="16299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Do I play Tennis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D2062-5FE4-4D31-AAF5-F793575E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283" y="1070713"/>
            <a:ext cx="8380228" cy="992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Here’s the table of data collected by our erstwhile player-  let’s call her Martina.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610490-1ED6-428C-AD8D-9368139802D3}"/>
              </a:ext>
            </a:extLst>
          </p:cNvPr>
          <p:cNvGraphicFramePr>
            <a:graphicFrameLocks noGrp="1"/>
          </p:cNvGraphicFramePr>
          <p:nvPr/>
        </p:nvGraphicFramePr>
        <p:xfrm>
          <a:off x="701748" y="1901290"/>
          <a:ext cx="6198782" cy="4793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920">
                  <a:extLst>
                    <a:ext uri="{9D8B030D-6E8A-4147-A177-3AD203B41FA5}">
                      <a16:colId xmlns:a16="http://schemas.microsoft.com/office/drawing/2014/main" val="856202803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2844656236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667531637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4040414160"/>
                    </a:ext>
                  </a:extLst>
                </a:gridCol>
                <a:gridCol w="631102">
                  <a:extLst>
                    <a:ext uri="{9D8B030D-6E8A-4147-A177-3AD203B41FA5}">
                      <a16:colId xmlns:a16="http://schemas.microsoft.com/office/drawing/2014/main" val="3405979751"/>
                    </a:ext>
                  </a:extLst>
                </a:gridCol>
              </a:tblGrid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play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95431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022577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42310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81882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7756846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5006842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73770704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2500666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20234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012270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03511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7484949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287551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2133724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208820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4FB80EA-FC17-47A0-BC9D-113AA0C6FA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271860"/>
              </p:ext>
            </p:extLst>
          </p:nvPr>
        </p:nvGraphicFramePr>
        <p:xfrm>
          <a:off x="7195287" y="2103459"/>
          <a:ext cx="4193646" cy="628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54">
                  <a:extLst>
                    <a:ext uri="{9D8B030D-6E8A-4147-A177-3AD203B41FA5}">
                      <a16:colId xmlns:a16="http://schemas.microsoft.com/office/drawing/2014/main" val="2859070406"/>
                    </a:ext>
                  </a:extLst>
                </a:gridCol>
                <a:gridCol w="1391978">
                  <a:extLst>
                    <a:ext uri="{9D8B030D-6E8A-4147-A177-3AD203B41FA5}">
                      <a16:colId xmlns:a16="http://schemas.microsoft.com/office/drawing/2014/main" val="1091505317"/>
                    </a:ext>
                  </a:extLst>
                </a:gridCol>
                <a:gridCol w="958700">
                  <a:extLst>
                    <a:ext uri="{9D8B030D-6E8A-4147-A177-3AD203B41FA5}">
                      <a16:colId xmlns:a16="http://schemas.microsoft.com/office/drawing/2014/main" val="37602258"/>
                    </a:ext>
                  </a:extLst>
                </a:gridCol>
                <a:gridCol w="874814">
                  <a:extLst>
                    <a:ext uri="{9D8B030D-6E8A-4147-A177-3AD203B41FA5}">
                      <a16:colId xmlns:a16="http://schemas.microsoft.com/office/drawing/2014/main" val="175772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38612690"/>
                  </a:ext>
                </a:extLst>
              </a:tr>
              <a:tr h="30178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2541680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70F1C49-BDBF-43A4-A4D6-57D386FB683F}"/>
              </a:ext>
            </a:extLst>
          </p:cNvPr>
          <p:cNvSpPr txBox="1"/>
          <p:nvPr/>
        </p:nvSpPr>
        <p:spPr>
          <a:xfrm>
            <a:off x="7195287" y="2879592"/>
            <a:ext cx="484076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Step 2a: </a:t>
            </a:r>
            <a:r>
              <a:rPr lang="en-GB" sz="2000" dirty="0"/>
              <a:t>Calc mean of the temperature distribution for class No.</a:t>
            </a:r>
          </a:p>
          <a:p>
            <a:r>
              <a:rPr lang="en-GB" sz="2000" dirty="0"/>
              <a:t>µ (mean) =(85+80+65+72+71)/5=74.6</a:t>
            </a:r>
          </a:p>
          <a:p>
            <a:endParaRPr lang="en-GB" sz="2000" dirty="0"/>
          </a:p>
          <a:p>
            <a:r>
              <a:rPr lang="en-GB" sz="2000" b="1" dirty="0"/>
              <a:t>Step2b</a:t>
            </a:r>
            <a:r>
              <a:rPr lang="en-GB" sz="2000" dirty="0"/>
              <a:t>: Calc the variance of the temperature distribution for class No.</a:t>
            </a:r>
          </a:p>
          <a:p>
            <a:r>
              <a:rPr lang="it-IT" sz="2000" dirty="0"/>
              <a:t>σ</a:t>
            </a:r>
            <a:r>
              <a:rPr lang="it-IT" sz="2000" baseline="30000" dirty="0"/>
              <a:t> 2 </a:t>
            </a:r>
            <a:r>
              <a:rPr lang="it-IT" sz="2000" dirty="0"/>
              <a:t>(variance) </a:t>
            </a:r>
            <a:r>
              <a:rPr lang="en-GB" sz="2000" dirty="0"/>
              <a:t>=(85-75)^2+(80 -75)^2+(65-75)^2+(72-75)^2)+(71-75)^2)/(5-1)=62.5</a:t>
            </a:r>
          </a:p>
          <a:p>
            <a:endParaRPr lang="it-IT" sz="2000" dirty="0"/>
          </a:p>
        </p:txBody>
      </p:sp>
    </p:spTree>
    <p:extLst>
      <p:ext uri="{BB962C8B-B14F-4D97-AF65-F5344CB8AC3E}">
        <p14:creationId xmlns:p14="http://schemas.microsoft.com/office/powerpoint/2010/main" val="3859858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70F1C49-BDBF-43A4-A4D6-57D386FB683F}"/>
                  </a:ext>
                </a:extLst>
              </p:cNvPr>
              <p:cNvSpPr txBox="1"/>
              <p:nvPr/>
            </p:nvSpPr>
            <p:spPr>
              <a:xfrm>
                <a:off x="7276803" y="2269486"/>
                <a:ext cx="4915197" cy="46742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/>
                  <a:t>Step 2c</a:t>
                </a:r>
                <a:r>
                  <a:rPr lang="en-GB" sz="2000" dirty="0"/>
                  <a:t>: Calc the probability of temperature being 66 for class No using the normal distribution formula.</a:t>
                </a:r>
              </a:p>
              <a:p>
                <a:endParaRPr lang="en-GB" sz="2000" dirty="0"/>
              </a:p>
              <a:p>
                <a:endParaRPr lang="en-GB" sz="2000" dirty="0"/>
              </a:p>
              <a:p>
                <a:endParaRPr lang="en-GB" sz="2000" dirty="0"/>
              </a:p>
              <a:p>
                <a:r>
                  <a:rPr lang="en-GB" sz="2000" dirty="0"/>
                  <a:t>Where x= 66 degrees; </a:t>
                </a:r>
                <a:r>
                  <a:rPr lang="el-GR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μ</a:t>
                </a:r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 = 74.6 degrees and </a:t>
                </a:r>
              </a:p>
              <a:p>
                <a:r>
                  <a:rPr lang="el-GR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σ</a:t>
                </a:r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 = 7.9 degrees. </a:t>
                </a:r>
                <a:r>
                  <a:rPr lang="en-GB" sz="2000" dirty="0"/>
                  <a:t>Substitute into the formula:</a:t>
                </a:r>
              </a:p>
              <a:p>
                <a:endParaRPr lang="en-GB" sz="2000" dirty="0"/>
              </a:p>
              <a:p>
                <a:r>
                  <a:rPr lang="en-GB" sz="2000" dirty="0"/>
                  <a:t>P(temp=66|no)=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sz="20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</m:rad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7.9</m:t>
                        </m:r>
                      </m:den>
                    </m:f>
                    <m:sSup>
                      <m:sSup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sz="20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sz="20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000" b="0" i="0" smtClean="0">
                                        <a:latin typeface="Cambria Math" panose="02040503050406030204" pitchFamily="18" charset="0"/>
                                      </a:rPr>
                                      <m:t>66</m:t>
                                    </m:r>
                                    <m:r>
                                      <a:rPr lang="en-GB" sz="2000" i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74.6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∗62.3</m:t>
                            </m:r>
                          </m:den>
                        </m:f>
                      </m:sup>
                    </m:sSup>
                  </m:oMath>
                </a14:m>
                <a:r>
                  <a:rPr lang="en-GB" sz="2000" dirty="0"/>
                  <a:t> =0.02791</a:t>
                </a:r>
              </a:p>
              <a:p>
                <a:endParaRPr lang="en-GB" sz="2000" dirty="0"/>
              </a:p>
              <a:p>
                <a:r>
                  <a:rPr lang="en-GB" sz="2000" b="1" dirty="0"/>
                  <a:t>Step3: </a:t>
                </a:r>
                <a:r>
                  <a:rPr lang="en-GB" sz="2000" dirty="0"/>
                  <a:t>Calculate the prior probabilities of a yes and a no.</a:t>
                </a:r>
              </a:p>
              <a:p>
                <a:r>
                  <a:rPr lang="en-GB" sz="2000" dirty="0"/>
                  <a:t>P(play=yes)=9/14;  P(play=no)=5/14</a:t>
                </a: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70F1C49-BDBF-43A4-A4D6-57D386FB68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6803" y="2269486"/>
                <a:ext cx="4915197" cy="4674293"/>
              </a:xfrm>
              <a:prstGeom prst="rect">
                <a:avLst/>
              </a:prstGeom>
              <a:blipFill>
                <a:blip r:embed="rId2"/>
                <a:stretch>
                  <a:fillRect l="-1365" t="-652" b="-11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2C86B293-D95C-4107-AAB7-53E1F63A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83" y="16299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Do I play Tennis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D2062-5FE4-4D31-AAF5-F793575E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283" y="1070713"/>
            <a:ext cx="8380228" cy="992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Here’s the table of data collected by our erstwhile player-  let’s call her Martina.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610490-1ED6-428C-AD8D-9368139802D3}"/>
              </a:ext>
            </a:extLst>
          </p:cNvPr>
          <p:cNvGraphicFramePr>
            <a:graphicFrameLocks noGrp="1"/>
          </p:cNvGraphicFramePr>
          <p:nvPr/>
        </p:nvGraphicFramePr>
        <p:xfrm>
          <a:off x="701748" y="1901290"/>
          <a:ext cx="6198782" cy="4793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920">
                  <a:extLst>
                    <a:ext uri="{9D8B030D-6E8A-4147-A177-3AD203B41FA5}">
                      <a16:colId xmlns:a16="http://schemas.microsoft.com/office/drawing/2014/main" val="856202803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2844656236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667531637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4040414160"/>
                    </a:ext>
                  </a:extLst>
                </a:gridCol>
                <a:gridCol w="631102">
                  <a:extLst>
                    <a:ext uri="{9D8B030D-6E8A-4147-A177-3AD203B41FA5}">
                      <a16:colId xmlns:a16="http://schemas.microsoft.com/office/drawing/2014/main" val="3405979751"/>
                    </a:ext>
                  </a:extLst>
                </a:gridCol>
              </a:tblGrid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play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195431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022577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4231053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81882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7756846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5006842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73770704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2500666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202347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012270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0351108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7484949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287551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overcast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FALSE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yes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21337246"/>
                  </a:ext>
                </a:extLst>
              </a:tr>
              <a:tr h="31958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rainy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no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208820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4FB80EA-FC17-47A0-BC9D-113AA0C6FA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387743"/>
              </p:ext>
            </p:extLst>
          </p:nvPr>
        </p:nvGraphicFramePr>
        <p:xfrm>
          <a:off x="7195287" y="1517546"/>
          <a:ext cx="4193646" cy="628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54">
                  <a:extLst>
                    <a:ext uri="{9D8B030D-6E8A-4147-A177-3AD203B41FA5}">
                      <a16:colId xmlns:a16="http://schemas.microsoft.com/office/drawing/2014/main" val="2859070406"/>
                    </a:ext>
                  </a:extLst>
                </a:gridCol>
                <a:gridCol w="1391978">
                  <a:extLst>
                    <a:ext uri="{9D8B030D-6E8A-4147-A177-3AD203B41FA5}">
                      <a16:colId xmlns:a16="http://schemas.microsoft.com/office/drawing/2014/main" val="1091505317"/>
                    </a:ext>
                  </a:extLst>
                </a:gridCol>
                <a:gridCol w="958700">
                  <a:extLst>
                    <a:ext uri="{9D8B030D-6E8A-4147-A177-3AD203B41FA5}">
                      <a16:colId xmlns:a16="http://schemas.microsoft.com/office/drawing/2014/main" val="37602258"/>
                    </a:ext>
                  </a:extLst>
                </a:gridCol>
                <a:gridCol w="874814">
                  <a:extLst>
                    <a:ext uri="{9D8B030D-6E8A-4147-A177-3AD203B41FA5}">
                      <a16:colId xmlns:a16="http://schemas.microsoft.com/office/drawing/2014/main" val="175772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outlook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temperature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humidity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windy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38612690"/>
                  </a:ext>
                </a:extLst>
              </a:tr>
              <a:tr h="30178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sunny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TRUE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25416808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83D8ABD-358F-4CFF-9247-D4DAE4465AE0}"/>
                  </a:ext>
                </a:extLst>
              </p:cNvPr>
              <p:cNvSpPr txBox="1"/>
              <p:nvPr/>
            </p:nvSpPr>
            <p:spPr>
              <a:xfrm>
                <a:off x="7333251" y="3108676"/>
                <a:ext cx="3363101" cy="6731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i="1" dirty="0"/>
                  <a:t>f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|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𝑛𝑜</m:t>
                        </m:r>
                      </m:e>
                    </m:d>
                    <m:r>
                      <a:rPr lang="en-GB" sz="2000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sz="20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</m:rad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𝜎</m:t>
                        </m:r>
                      </m:den>
                    </m:f>
                    <m:sSup>
                      <m:sSupPr>
                        <m:ctrlPr>
                          <a:rPr lang="en-GB" sz="20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i="0">
                            <a:latin typeface="Cambria Math" panose="020405030504060302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sz="20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sz="20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a:rPr lang="en-GB" sz="2000" i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sSup>
                              <m:sSupPr>
                                <m:ctrlPr>
                                  <a:rPr lang="en-GB" sz="20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sup>
                    </m:sSup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83D8ABD-358F-4CFF-9247-D4DAE4465A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3251" y="3108676"/>
                <a:ext cx="3363101" cy="673198"/>
              </a:xfrm>
              <a:prstGeom prst="rect">
                <a:avLst/>
              </a:prstGeom>
              <a:blipFill>
                <a:blip r:embed="rId3"/>
                <a:stretch>
                  <a:fillRect l="-1993" b="-36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7708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48B8B-0441-47C7-9C7F-CC5F5CAA0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Do I play Tennis today?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F7FE3-0918-47B0-8E02-BD3E04DC4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181" y="1825625"/>
            <a:ext cx="11823405" cy="466725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Now repeat for the humidity class for a yes distribution and a no distribution.</a:t>
            </a:r>
          </a:p>
          <a:p>
            <a:r>
              <a:rPr lang="en-GB" sz="2800" b="1" dirty="0"/>
              <a:t>P(humidity=90|yes)=0.022;  P(humidity=90|no)=0.038</a:t>
            </a:r>
          </a:p>
          <a:p>
            <a:pPr marL="0" indent="0">
              <a:buNone/>
            </a:pPr>
            <a:r>
              <a:rPr lang="en-GB" b="1" dirty="0"/>
              <a:t>Step 4: </a:t>
            </a:r>
            <a:r>
              <a:rPr lang="en-GB" dirty="0"/>
              <a:t>Next we calculate the Yes and No probabilities for the remaining discrete classes (as we did with Lara-  remember?).</a:t>
            </a:r>
          </a:p>
          <a:p>
            <a:r>
              <a:rPr lang="en-GB" sz="2800" b="1" dirty="0"/>
              <a:t>P(outlook=</a:t>
            </a:r>
            <a:r>
              <a:rPr lang="en-GB" sz="2800" b="1" dirty="0" err="1"/>
              <a:t>sunny|yes</a:t>
            </a:r>
            <a:r>
              <a:rPr lang="en-GB" sz="2800" b="1" dirty="0"/>
              <a:t>)=2/9;  P(outlook=</a:t>
            </a:r>
            <a:r>
              <a:rPr lang="en-GB" sz="2800" b="1" dirty="0" err="1"/>
              <a:t>sunny|no</a:t>
            </a:r>
            <a:r>
              <a:rPr lang="en-GB" sz="2800" b="1" dirty="0"/>
              <a:t>)=3/5</a:t>
            </a:r>
          </a:p>
          <a:p>
            <a:r>
              <a:rPr lang="en-GB" sz="2800" b="1" dirty="0"/>
              <a:t>P(</a:t>
            </a:r>
            <a:r>
              <a:rPr lang="en-GB" b="1" dirty="0"/>
              <a:t>windy=</a:t>
            </a:r>
            <a:r>
              <a:rPr lang="en-GB" b="1" dirty="0" err="1"/>
              <a:t>yes</a:t>
            </a:r>
            <a:r>
              <a:rPr lang="en-GB" sz="2800" b="1" dirty="0" err="1"/>
              <a:t>|yes</a:t>
            </a:r>
            <a:r>
              <a:rPr lang="en-GB" sz="2800" b="1" dirty="0"/>
              <a:t>)=3/9;  P(</a:t>
            </a:r>
            <a:r>
              <a:rPr lang="en-GB" b="1" dirty="0"/>
              <a:t>windy</a:t>
            </a:r>
            <a:r>
              <a:rPr lang="en-GB" sz="2800" b="1" dirty="0"/>
              <a:t>=</a:t>
            </a:r>
            <a:r>
              <a:rPr lang="en-GB" sz="2800" b="1" dirty="0" err="1"/>
              <a:t>yes|no</a:t>
            </a:r>
            <a:r>
              <a:rPr lang="en-GB" sz="2800" b="1" dirty="0"/>
              <a:t>)=3/5</a:t>
            </a:r>
          </a:p>
          <a:p>
            <a:pPr marL="0" indent="0">
              <a:buNone/>
            </a:pPr>
            <a:r>
              <a:rPr lang="en-GB" b="1" dirty="0"/>
              <a:t>Step 5: </a:t>
            </a:r>
            <a:r>
              <a:rPr lang="en-GB" dirty="0"/>
              <a:t>Finally we calculate the probability of playing given the above conditional probabilities for a Yes then repeat for a No. What is the calc for Yes, I will play? It’s:-</a:t>
            </a:r>
          </a:p>
          <a:p>
            <a:pPr marL="0" indent="0">
              <a:buNone/>
            </a:pPr>
            <a:r>
              <a:rPr lang="en-GB" sz="2600" b="1" dirty="0"/>
              <a:t>P(yes)* P(outlook=</a:t>
            </a:r>
            <a:r>
              <a:rPr lang="en-GB" sz="2600" b="1" dirty="0" err="1"/>
              <a:t>sunny|yes</a:t>
            </a:r>
            <a:r>
              <a:rPr lang="en-GB" sz="2600" b="1" dirty="0"/>
              <a:t>)* P(temp=66|yes) *P(humidity=90|yes)* P(windy=</a:t>
            </a:r>
            <a:r>
              <a:rPr lang="en-GB" sz="2600" b="1" dirty="0" err="1"/>
              <a:t>yes|yes</a:t>
            </a:r>
            <a:r>
              <a:rPr lang="en-GB" sz="2600" b="1" dirty="0"/>
              <a:t>)</a:t>
            </a:r>
          </a:p>
          <a:p>
            <a:pPr marL="0" indent="0">
              <a:buNone/>
            </a:pPr>
            <a:r>
              <a:rPr lang="en-GB" sz="2600" dirty="0"/>
              <a:t>9/14*2/9*0.034*0.022*3/9=0.000036</a:t>
            </a:r>
          </a:p>
          <a:p>
            <a:pPr marL="0" indent="0">
              <a:buNone/>
            </a:pPr>
            <a:r>
              <a:rPr lang="en-GB" sz="2600" dirty="0"/>
              <a:t>And for No, I won’t play tennis?  It’s:-</a:t>
            </a:r>
          </a:p>
          <a:p>
            <a:pPr marL="0" indent="0">
              <a:buNone/>
            </a:pPr>
            <a:r>
              <a:rPr lang="en-GB" sz="2600" b="1" dirty="0"/>
              <a:t>P(no)* P(outlook=</a:t>
            </a:r>
            <a:r>
              <a:rPr lang="en-GB" sz="2600" b="1" dirty="0" err="1"/>
              <a:t>sunny|no</a:t>
            </a:r>
            <a:r>
              <a:rPr lang="en-GB" sz="2600" b="1" dirty="0"/>
              <a:t>)* P(temp=66|no) *P(humidity=90|no)* P(windy=</a:t>
            </a:r>
            <a:r>
              <a:rPr lang="en-GB" sz="2600" b="1" dirty="0" err="1"/>
              <a:t>yes|no</a:t>
            </a:r>
            <a:r>
              <a:rPr lang="en-GB" sz="2600" b="1" dirty="0"/>
              <a:t>)</a:t>
            </a:r>
          </a:p>
          <a:p>
            <a:pPr marL="0" indent="0">
              <a:buNone/>
            </a:pPr>
            <a:r>
              <a:rPr lang="en-GB" sz="2600" b="1" dirty="0"/>
              <a:t>5/14*3/5*0.027918*0.038*0.6=0.000136</a:t>
            </a:r>
          </a:p>
          <a:p>
            <a:pPr marL="0" indent="0">
              <a:buNone/>
            </a:pPr>
            <a:r>
              <a:rPr lang="en-GB" sz="2600" b="1" dirty="0"/>
              <a:t>So No I won’t play as P(no Play|…) &gt; P(</a:t>
            </a:r>
            <a:r>
              <a:rPr lang="en-GB" sz="2600" b="1"/>
              <a:t>Play|…)       Easy</a:t>
            </a:r>
            <a:r>
              <a:rPr lang="en-GB" sz="2600" b="1" dirty="0"/>
              <a:t>!</a:t>
            </a: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665116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1920</Words>
  <Application>Microsoft Office PowerPoint</Application>
  <PresentationFormat>Widescreen</PresentationFormat>
  <Paragraphs>619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Cambria Math</vt:lpstr>
      <vt:lpstr>Office Theme</vt:lpstr>
      <vt:lpstr>Continuous Naïve Bayes </vt:lpstr>
      <vt:lpstr>Continuous Naïve Bayes</vt:lpstr>
      <vt:lpstr>The Normal Distribution</vt:lpstr>
      <vt:lpstr>The Normal Distribution</vt:lpstr>
      <vt:lpstr>The Normal Distribution</vt:lpstr>
      <vt:lpstr>The Normal Distribution</vt:lpstr>
      <vt:lpstr>Do I play Tennis today? An example.</vt:lpstr>
      <vt:lpstr>Do I play Tennis today?</vt:lpstr>
      <vt:lpstr>Do I play Tennis today?</vt:lpstr>
      <vt:lpstr>Do I play Tennis today?</vt:lpstr>
      <vt:lpstr>Do I play Tennis today?</vt:lpstr>
      <vt:lpstr>Do I play Tennis today?</vt:lpstr>
      <vt:lpstr>Do I play Tennis today?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Continuous Naïve Bayes </dc:title>
  <dc:creator>Gordon Dickers</dc:creator>
  <cp:lastModifiedBy>Gordon Dickers</cp:lastModifiedBy>
  <cp:revision>28</cp:revision>
  <dcterms:created xsi:type="dcterms:W3CDTF">2021-03-14T15:22:37Z</dcterms:created>
  <dcterms:modified xsi:type="dcterms:W3CDTF">2021-03-23T16:53:01Z</dcterms:modified>
</cp:coreProperties>
</file>