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7" r:id="rId4"/>
  </p:sldMasterIdLst>
  <p:notesMasterIdLst>
    <p:notesMasterId r:id="rId17"/>
  </p:notesMasterIdLst>
  <p:handoutMasterIdLst>
    <p:handoutMasterId r:id="rId18"/>
  </p:handoutMasterIdLst>
  <p:sldIdLst>
    <p:sldId id="268" r:id="rId5"/>
    <p:sldId id="270" r:id="rId6"/>
    <p:sldId id="271" r:id="rId7"/>
    <p:sldId id="272" r:id="rId8"/>
    <p:sldId id="273" r:id="rId9"/>
    <p:sldId id="274" r:id="rId10"/>
    <p:sldId id="275" r:id="rId11"/>
    <p:sldId id="276" r:id="rId12"/>
    <p:sldId id="277" r:id="rId13"/>
    <p:sldId id="278" r:id="rId14"/>
    <p:sldId id="279" r:id="rId15"/>
    <p:sldId id="28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35" autoAdjust="0"/>
  </p:normalViewPr>
  <p:slideViewPr>
    <p:cSldViewPr snapToGrid="0" snapToObjects="1">
      <p:cViewPr varScale="1">
        <p:scale>
          <a:sx n="102" d="100"/>
          <a:sy n="102" d="100"/>
        </p:scale>
        <p:origin x="72" y="114"/>
      </p:cViewPr>
      <p:guideLst/>
    </p:cSldViewPr>
  </p:slideViewPr>
  <p:notesTextViewPr>
    <p:cViewPr>
      <p:scale>
        <a:sx n="1" d="1"/>
        <a:sy n="1" d="1"/>
      </p:scale>
      <p:origin x="0" y="0"/>
    </p:cViewPr>
  </p:notesTextViewPr>
  <p:notesViewPr>
    <p:cSldViewPr snapToGrid="0" snapToObjects="1">
      <p:cViewPr varScale="1">
        <p:scale>
          <a:sx n="68" d="100"/>
          <a:sy n="68" d="100"/>
        </p:scale>
        <p:origin x="3288" y="32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40BB816-636F-4C40-9EC7-A3BA365B89D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7CE0D02-F780-4697-9A30-3F10F4D67C8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E99885C-64C6-4202-8B65-38170DBD673D}" type="datetimeFigureOut">
              <a:rPr lang="en-US" smtClean="0"/>
              <a:t>2/12/2024</a:t>
            </a:fld>
            <a:endParaRPr lang="en-US" dirty="0"/>
          </a:p>
        </p:txBody>
      </p:sp>
      <p:sp>
        <p:nvSpPr>
          <p:cNvPr id="4" name="Footer Placeholder 3">
            <a:extLst>
              <a:ext uri="{FF2B5EF4-FFF2-40B4-BE49-F238E27FC236}">
                <a16:creationId xmlns:a16="http://schemas.microsoft.com/office/drawing/2014/main" id="{E50C7536-00AB-4C14-90D3-7D88603F2A5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FDBC111-E561-48D6-9DB3-85F8BE552BA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1AA4D1-BF1D-4260-B442-EBD7859EC5F1}" type="slidenum">
              <a:rPr lang="en-US" smtClean="0"/>
              <a:t>‹#›</a:t>
            </a:fld>
            <a:endParaRPr lang="en-US" dirty="0"/>
          </a:p>
        </p:txBody>
      </p:sp>
    </p:spTree>
    <p:extLst>
      <p:ext uri="{BB962C8B-B14F-4D97-AF65-F5344CB8AC3E}">
        <p14:creationId xmlns:p14="http://schemas.microsoft.com/office/powerpoint/2010/main" val="6911460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949326-15A5-4041-B3F6-1CB1FE840753}" type="datetimeFigureOut">
              <a:rPr lang="en-US" smtClean="0"/>
              <a:t>2/12/2024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D39BA2-F127-4DB1-B8FD-D5A70CC3E01B}" type="slidenum">
              <a:rPr lang="en-US" smtClean="0"/>
              <a:t>‹#›</a:t>
            </a:fld>
            <a:endParaRPr lang="en-US" dirty="0"/>
          </a:p>
        </p:txBody>
      </p:sp>
    </p:spTree>
    <p:extLst>
      <p:ext uri="{BB962C8B-B14F-4D97-AF65-F5344CB8AC3E}">
        <p14:creationId xmlns:p14="http://schemas.microsoft.com/office/powerpoint/2010/main" val="40024053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D39BA2-F127-4DB1-B8FD-D5A70CC3E01B}" type="slidenum">
              <a:rPr lang="en-US" smtClean="0"/>
              <a:t>1</a:t>
            </a:fld>
            <a:endParaRPr lang="en-US" dirty="0"/>
          </a:p>
        </p:txBody>
      </p:sp>
    </p:spTree>
    <p:extLst>
      <p:ext uri="{BB962C8B-B14F-4D97-AF65-F5344CB8AC3E}">
        <p14:creationId xmlns:p14="http://schemas.microsoft.com/office/powerpoint/2010/main" val="2738549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This study is about Health and Safety Practices in Housekeeping Training. As future managers, our dedication to fostering a stable administrative </a:t>
            </a:r>
            <a:r>
              <a:rPr lang="en-IN" sz="1800" dirty="0" err="1">
                <a:effectLst/>
                <a:latin typeface="Times New Roman" panose="02020603050405020304" pitchFamily="18" charset="0"/>
                <a:ea typeface="Arial" panose="020B0604020202020204" pitchFamily="34" charset="0"/>
              </a:rPr>
              <a:t>center</a:t>
            </a:r>
            <a:r>
              <a:rPr lang="en-IN" sz="1800" dirty="0">
                <a:effectLst/>
                <a:latin typeface="Times New Roman" panose="02020603050405020304" pitchFamily="18" charset="0"/>
                <a:ea typeface="Arial" panose="020B0604020202020204" pitchFamily="34" charset="0"/>
              </a:rPr>
              <a:t> is non-negotiable. This training is designed to domesticate a strong tradition of safety inside our house responsibilities department, aiming to prevent accidents and injuries in the course of room cleaning sports activities. By prioritizing the properly-being of our devoted workforce, we no longer best decorate assignment delight but moreover contribute appreciably to growing a wonderful guest revel in. Adherence to critical fitness and protection practices ensures a steady surroundings for every our group and the site visitors we serve, reflecting our determination to excellence and professionalism.</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3D39BA2-F127-4DB1-B8FD-D5A70CC3E01B}" type="slidenum">
              <a:rPr lang="en-US" smtClean="0"/>
              <a:t>2</a:t>
            </a:fld>
            <a:endParaRPr lang="en-US" dirty="0"/>
          </a:p>
        </p:txBody>
      </p:sp>
    </p:spTree>
    <p:extLst>
      <p:ext uri="{BB962C8B-B14F-4D97-AF65-F5344CB8AC3E}">
        <p14:creationId xmlns:p14="http://schemas.microsoft.com/office/powerpoint/2010/main" val="14918699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The importance of fitness and protection practices in housework can not be overstated. Beyond the important element of safeguarding our team of workers, it plays a pivotal position in boosting morale, productivity, and primary overall performance. A dedication to safety also aligns our operations with rules, mitigating potential jail troubles and bolstering our fame quo's reputation. Ultimately, prioritizing health and protection not handiest safeguards our workforce however additionally enriches the general tourist enjoy, growing harmonious and professional surroundings that devices the usual for hospitality excellence.</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3D39BA2-F127-4DB1-B8FD-D5A70CC3E01B}" type="slidenum">
              <a:rPr lang="en-US" smtClean="0"/>
              <a:t>3</a:t>
            </a:fld>
            <a:endParaRPr lang="en-US" dirty="0"/>
          </a:p>
        </p:txBody>
      </p:sp>
    </p:spTree>
    <p:extLst>
      <p:ext uri="{BB962C8B-B14F-4D97-AF65-F5344CB8AC3E}">
        <p14:creationId xmlns:p14="http://schemas.microsoft.com/office/powerpoint/2010/main" val="2674979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At the middle of a secure administrative centre lies a fixed of crucial fitness and protection practices. Staff must continually wear right protective equipment, which consist of gloves, knee pads, and secure footwear. Diligent adherence to safety symptoms and signs and symptoms and warnings, particularly concerning the usage of electric home system, is vital. Lifting heavy gadgets necessitates a collaborative strive, emphasizing teamwork and proper lifting strategies to reduce the risk of traces or injuries. Furthermore, the prompt reporting of hazards ensures a quick and powerful selection, contributing to an basic proactive method to protection in our home tasks sports.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3D39BA2-F127-4DB1-B8FD-D5A70CC3E01B}" type="slidenum">
              <a:rPr lang="en-US" smtClean="0"/>
              <a:t>4</a:t>
            </a:fld>
            <a:endParaRPr lang="en-US" dirty="0"/>
          </a:p>
        </p:txBody>
      </p:sp>
    </p:spTree>
    <p:extLst>
      <p:ext uri="{BB962C8B-B14F-4D97-AF65-F5344CB8AC3E}">
        <p14:creationId xmlns:p14="http://schemas.microsoft.com/office/powerpoint/2010/main" val="17602080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Housekeeping sports activities inherently involve certain dangers, which include electric powered accidents, slips, falls, and exposure to cleansing chemical compounds. Lack of recognition or negligence in dealing with device and materials can contribute to injuries and injuries. Understanding and acknowledging those dangers is crucial for powerful threat mitigation. By figuring out capacity dangers, we will put in force proactive measures and create a more secure work surroundings for our dedicated housework body of employees, making sure their safety and well-being within the face of those inherent demanding situations.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3D39BA2-F127-4DB1-B8FD-D5A70CC3E01B}" type="slidenum">
              <a:rPr lang="en-US" smtClean="0"/>
              <a:t>5</a:t>
            </a:fld>
            <a:endParaRPr lang="en-US" dirty="0"/>
          </a:p>
        </p:txBody>
      </p:sp>
    </p:spTree>
    <p:extLst>
      <p:ext uri="{BB962C8B-B14F-4D97-AF65-F5344CB8AC3E}">
        <p14:creationId xmlns:p14="http://schemas.microsoft.com/office/powerpoint/2010/main" val="11135042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Arial" panose="020B0604020202020204" pitchFamily="34" charset="0"/>
              </a:rPr>
              <a:t>Mitigating risks in housework requires a proactive and systematic approach. Staff members need to continuously put on right shielding gear, adhere to safety symptoms and symptoms, and exercising warning at the same time as handling electric appliances and heavy lifting. Procedural steps, consisting of preparing cleansing carts with vital resources and ventilating rooms earlier than cleaning, contribute drastically to effective hazard management. Additionally, imparting suitable system and implementing threat mitigation measures, along with the usage of wet floor symptoms at some stage in mopping and reporting troubles right away, ensures a secure and secure surroundings for our house obligations crew and the visitors we serve. By constantly imposing the ones precautions, we create a workplace that prioritizes protection and </a:t>
            </a:r>
            <a:endParaRPr lang="en-IN" dirty="0"/>
          </a:p>
        </p:txBody>
      </p:sp>
      <p:sp>
        <p:nvSpPr>
          <p:cNvPr id="4" name="Slide Number Placeholder 3"/>
          <p:cNvSpPr>
            <a:spLocks noGrp="1"/>
          </p:cNvSpPr>
          <p:nvPr>
            <p:ph type="sldNum" sz="quarter" idx="5"/>
          </p:nvPr>
        </p:nvSpPr>
        <p:spPr/>
        <p:txBody>
          <a:bodyPr/>
          <a:lstStyle/>
          <a:p>
            <a:fld id="{A3D39BA2-F127-4DB1-B8FD-D5A70CC3E01B}" type="slidenum">
              <a:rPr lang="en-US" smtClean="0"/>
              <a:t>6</a:t>
            </a:fld>
            <a:endParaRPr lang="en-US" dirty="0"/>
          </a:p>
        </p:txBody>
      </p:sp>
    </p:spTree>
    <p:extLst>
      <p:ext uri="{BB962C8B-B14F-4D97-AF65-F5344CB8AC3E}">
        <p14:creationId xmlns:p14="http://schemas.microsoft.com/office/powerpoint/2010/main" val="35560984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In the house responsibilities department, adherence to nicely-described methods is essential for preserving performance and safety. Begin through getting ready the cleaning cart with all critical components, ensuring now not something is omitted. Knock and announce earlier than getting into a visitor's room to respect privacy. Adequately ventilate the room, followed via systematic cleaning steps, together with converting linens, emptying trash, and thorough bathroom scrubbing. Finish by using restocking substances and engaging in a final take a look at for cleanliness. Turning off lighting and final doors upon exiting ensures energy conservation and protection. These procedural suggestions no longer handiest decorate the great of carrier but additionally contribute to the protection of each frame of workers and visitors.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3D39BA2-F127-4DB1-B8FD-D5A70CC3E01B}" type="slidenum">
              <a:rPr lang="en-US" smtClean="0"/>
              <a:t>7</a:t>
            </a:fld>
            <a:endParaRPr lang="en-US" dirty="0"/>
          </a:p>
        </p:txBody>
      </p:sp>
    </p:spTree>
    <p:extLst>
      <p:ext uri="{BB962C8B-B14F-4D97-AF65-F5344CB8AC3E}">
        <p14:creationId xmlns:p14="http://schemas.microsoft.com/office/powerpoint/2010/main" val="30727368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The right device is the backbone of effective residence obligations. Essential system encompass vacuums, mops, and cleaning carts stocked with appropriate sources. Gloves and cleansing chemicals ensure personnel protection throughout cleansing activities. These equipment empower our house duties team to supply thorough and efficient offerings. Investing in quality gadget now not best improves the effectiveness of cleansing but additionally reduces the threat of injuries and accidents related to inadequate or faulty gear.</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3D39BA2-F127-4DB1-B8FD-D5A70CC3E01B}" type="slidenum">
              <a:rPr lang="en-US" smtClean="0"/>
              <a:t>8</a:t>
            </a:fld>
            <a:endParaRPr lang="en-US" dirty="0"/>
          </a:p>
        </p:txBody>
      </p:sp>
    </p:spTree>
    <p:extLst>
      <p:ext uri="{BB962C8B-B14F-4D97-AF65-F5344CB8AC3E}">
        <p14:creationId xmlns:p14="http://schemas.microsoft.com/office/powerpoint/2010/main" val="7607425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Effective chance mitigation is critical in growing a secure work surroundings. Wet floor signs want for use for the duration of mopping to save you slips. Unplugging home system earlier than cleaning reduces the danger of electrical injuries. Proper step stools, as opposed to mountain climbing on fixtures, ensure safe access to excessive places. Immediate cleanup of spills minimizes the capacity for falls. Handling cleansing chemical materials with care and using personal defensive machine (PPE) mitigates fitness risks. Reporting electric powered, water, or air float issues directly allows for quick resolutions. These measures collectively shape a complete approach to hazard mitigation, fostering a secure and accident-free house duties environment.</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3D39BA2-F127-4DB1-B8FD-D5A70CC3E01B}" type="slidenum">
              <a:rPr lang="en-US" smtClean="0"/>
              <a:t>9</a:t>
            </a:fld>
            <a:endParaRPr lang="en-US" dirty="0"/>
          </a:p>
        </p:txBody>
      </p:sp>
    </p:spTree>
    <p:extLst>
      <p:ext uri="{BB962C8B-B14F-4D97-AF65-F5344CB8AC3E}">
        <p14:creationId xmlns:p14="http://schemas.microsoft.com/office/powerpoint/2010/main" val="7505179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Therefore  prioritizing fitness and protection in house responsibilities isn't always only a duty; it is an investment within the well-being of our group of workers and the overall success of our installed order. Adhering to mounted tactics, using the right tool, and enforcing hazard mitigation measures create a place of business wherein overall performance and safety coexist. By fostering a life-style of protection, we now not simplest defend our group from ability dangers but also enhance the general enjoy for our traffic. As future managers, </a:t>
            </a:r>
            <a:r>
              <a:rPr lang="en-IN" sz="1800" dirty="0" err="1">
                <a:effectLst/>
                <a:latin typeface="Times New Roman" panose="02020603050405020304" pitchFamily="18" charset="0"/>
                <a:ea typeface="Arial" panose="020B0604020202020204" pitchFamily="34" charset="0"/>
              </a:rPr>
              <a:t>allow's</a:t>
            </a:r>
            <a:r>
              <a:rPr lang="en-IN" sz="1800" dirty="0">
                <a:effectLst/>
                <a:latin typeface="Times New Roman" panose="02020603050405020304" pitchFamily="18" charset="0"/>
                <a:ea typeface="Arial" panose="020B0604020202020204" pitchFamily="34" charset="0"/>
              </a:rPr>
              <a:t> champion these practices to create a excellent, consistent, and expert environment in our housework branch.</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3D39BA2-F127-4DB1-B8FD-D5A70CC3E01B}" type="slidenum">
              <a:rPr lang="en-US" smtClean="0"/>
              <a:t>10</a:t>
            </a:fld>
            <a:endParaRPr lang="en-US" dirty="0"/>
          </a:p>
        </p:txBody>
      </p:sp>
    </p:spTree>
    <p:extLst>
      <p:ext uri="{BB962C8B-B14F-4D97-AF65-F5344CB8AC3E}">
        <p14:creationId xmlns:p14="http://schemas.microsoft.com/office/powerpoint/2010/main" val="38381691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275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71431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4390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45651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58928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2/12/2024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12232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2/12/2024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45293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4066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5432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28892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959609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1375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404530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33803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013218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19130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40000"/>
            <a:lumOff val="60000"/>
            <a:alpha val="60000"/>
          </a:schemeClr>
        </a:solidFill>
        <a:effectLst/>
      </p:bgPr>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2/12/2024</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0952317"/>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3F2CC0B-D5F1-40B8-9CC6-4A36850B6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light spots">
            <a:extLst>
              <a:ext uri="{FF2B5EF4-FFF2-40B4-BE49-F238E27FC236}">
                <a16:creationId xmlns:a16="http://schemas.microsoft.com/office/drawing/2014/main" id="{1A23FE0C-9A67-334E-9B7F-83AA9CF636A8}"/>
              </a:ext>
            </a:extLst>
          </p:cNvPr>
          <p:cNvPicPr>
            <a:picLocks noChangeAspect="1"/>
          </p:cNvPicPr>
          <p:nvPr/>
        </p:nvPicPr>
        <p:blipFill rotWithShape="1">
          <a:blip r:embed="rId3" cstate="print">
            <a:duotone>
              <a:schemeClr val="bg2">
                <a:shade val="45000"/>
                <a:satMod val="135000"/>
              </a:schemeClr>
              <a:prstClr val="white"/>
            </a:duotone>
            <a:alphaModFix amt="40000"/>
            <a:extLst>
              <a:ext uri="{28A0092B-C50C-407E-A947-70E740481C1C}">
                <a14:useLocalDpi xmlns:a14="http://schemas.microsoft.com/office/drawing/2010/main"/>
              </a:ext>
            </a:extLst>
          </a:blip>
          <a:srcRect/>
          <a:stretch/>
        </p:blipFill>
        <p:spPr>
          <a:xfrm>
            <a:off x="-1" y="10"/>
            <a:ext cx="12192000" cy="6857990"/>
          </a:xfrm>
          <a:prstGeom prst="rect">
            <a:avLst/>
          </a:prstGeom>
        </p:spPr>
      </p:pic>
      <p:grpSp>
        <p:nvGrpSpPr>
          <p:cNvPr id="20" name="Group 19">
            <a:extLst>
              <a:ext uri="{FF2B5EF4-FFF2-40B4-BE49-F238E27FC236}">
                <a16:creationId xmlns:a16="http://schemas.microsoft.com/office/drawing/2014/main" id="{631C6CE6-1810-44ED-A6D7-3FF53040A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21" name="Freeform 11">
              <a:extLst>
                <a:ext uri="{FF2B5EF4-FFF2-40B4-BE49-F238E27FC236}">
                  <a16:creationId xmlns:a16="http://schemas.microsoft.com/office/drawing/2014/main" id="{1F6D8BFE-D0D0-4BAE-9D5A-701DE7D3CE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2" name="Freeform 12">
              <a:extLst>
                <a:ext uri="{FF2B5EF4-FFF2-40B4-BE49-F238E27FC236}">
                  <a16:creationId xmlns:a16="http://schemas.microsoft.com/office/drawing/2014/main" id="{53F86D30-CEDB-4D96-AF73-AA3CD5A43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3" name="Freeform 13">
              <a:extLst>
                <a:ext uri="{FF2B5EF4-FFF2-40B4-BE49-F238E27FC236}">
                  <a16:creationId xmlns:a16="http://schemas.microsoft.com/office/drawing/2014/main" id="{F5187540-C4C8-410C-A395-69FCB1C8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4" name="Freeform 14">
              <a:extLst>
                <a:ext uri="{FF2B5EF4-FFF2-40B4-BE49-F238E27FC236}">
                  <a16:creationId xmlns:a16="http://schemas.microsoft.com/office/drawing/2014/main" id="{75BD6E4A-797C-451B-B08F-D99C1A9D1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5" name="Freeform 15">
              <a:extLst>
                <a:ext uri="{FF2B5EF4-FFF2-40B4-BE49-F238E27FC236}">
                  <a16:creationId xmlns:a16="http://schemas.microsoft.com/office/drawing/2014/main" id="{0D241082-BAFA-462E-827B-5814B020F5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6" name="Freeform 16">
              <a:extLst>
                <a:ext uri="{FF2B5EF4-FFF2-40B4-BE49-F238E27FC236}">
                  <a16:creationId xmlns:a16="http://schemas.microsoft.com/office/drawing/2014/main" id="{2920CCBD-116D-450B-9608-99F05F7D78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7" name="Freeform 17">
              <a:extLst>
                <a:ext uri="{FF2B5EF4-FFF2-40B4-BE49-F238E27FC236}">
                  <a16:creationId xmlns:a16="http://schemas.microsoft.com/office/drawing/2014/main" id="{A57CD3DE-CEAF-4BD4-A5EF-24B3E622B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8" name="Freeform 18">
              <a:extLst>
                <a:ext uri="{FF2B5EF4-FFF2-40B4-BE49-F238E27FC236}">
                  <a16:creationId xmlns:a16="http://schemas.microsoft.com/office/drawing/2014/main" id="{4EC3258C-366B-4629-A7D3-5173D3637D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9" name="Freeform 19">
              <a:extLst>
                <a:ext uri="{FF2B5EF4-FFF2-40B4-BE49-F238E27FC236}">
                  <a16:creationId xmlns:a16="http://schemas.microsoft.com/office/drawing/2014/main" id="{D444D63A-CE2B-4ACD-BA0E-4ADECAD8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0" name="Freeform 20">
              <a:extLst>
                <a:ext uri="{FF2B5EF4-FFF2-40B4-BE49-F238E27FC236}">
                  <a16:creationId xmlns:a16="http://schemas.microsoft.com/office/drawing/2014/main" id="{7A504DF6-187A-4A54-96E8-3F3F28AAA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1" name="Freeform 21">
              <a:extLst>
                <a:ext uri="{FF2B5EF4-FFF2-40B4-BE49-F238E27FC236}">
                  <a16:creationId xmlns:a16="http://schemas.microsoft.com/office/drawing/2014/main" id="{FE04C6F5-6DC5-4C7E-9278-9BE624FC7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2" name="Freeform 22">
              <a:extLst>
                <a:ext uri="{FF2B5EF4-FFF2-40B4-BE49-F238E27FC236}">
                  <a16:creationId xmlns:a16="http://schemas.microsoft.com/office/drawing/2014/main" id="{94A02D9B-E6A9-4D6A-9D2A-D81C76802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34" name="Group 33">
            <a:extLst>
              <a:ext uri="{FF2B5EF4-FFF2-40B4-BE49-F238E27FC236}">
                <a16:creationId xmlns:a16="http://schemas.microsoft.com/office/drawing/2014/main" id="{B78034A6-3565-46AA-9E73-1C954666AB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35" name="Freeform 27">
              <a:extLst>
                <a:ext uri="{FF2B5EF4-FFF2-40B4-BE49-F238E27FC236}">
                  <a16:creationId xmlns:a16="http://schemas.microsoft.com/office/drawing/2014/main" id="{04947AA2-A772-42CB-9CEC-065095D3DC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36" name="Freeform 28">
              <a:extLst>
                <a:ext uri="{FF2B5EF4-FFF2-40B4-BE49-F238E27FC236}">
                  <a16:creationId xmlns:a16="http://schemas.microsoft.com/office/drawing/2014/main" id="{83C52D84-DEC1-4E16-972E-8EEA5D522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7" name="Freeform 29">
              <a:extLst>
                <a:ext uri="{FF2B5EF4-FFF2-40B4-BE49-F238E27FC236}">
                  <a16:creationId xmlns:a16="http://schemas.microsoft.com/office/drawing/2014/main" id="{2036A28D-EF09-41F7-906F-CF405361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8" name="Freeform 30">
              <a:extLst>
                <a:ext uri="{FF2B5EF4-FFF2-40B4-BE49-F238E27FC236}">
                  <a16:creationId xmlns:a16="http://schemas.microsoft.com/office/drawing/2014/main" id="{EE8D92C7-C907-4120-95E3-80E3DC85B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9" name="Freeform 31">
              <a:extLst>
                <a:ext uri="{FF2B5EF4-FFF2-40B4-BE49-F238E27FC236}">
                  <a16:creationId xmlns:a16="http://schemas.microsoft.com/office/drawing/2014/main" id="{BBCEAAB8-CD22-41D7-B330-702682A27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0" name="Freeform 32">
              <a:extLst>
                <a:ext uri="{FF2B5EF4-FFF2-40B4-BE49-F238E27FC236}">
                  <a16:creationId xmlns:a16="http://schemas.microsoft.com/office/drawing/2014/main" id="{6BBC1FEE-3D72-492B-8D8A-BE1A5507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1" name="Freeform 33">
              <a:extLst>
                <a:ext uri="{FF2B5EF4-FFF2-40B4-BE49-F238E27FC236}">
                  <a16:creationId xmlns:a16="http://schemas.microsoft.com/office/drawing/2014/main" id="{C28C6E5C-C393-435C-96A1-AA2859BDC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2" name="Freeform 34">
              <a:extLst>
                <a:ext uri="{FF2B5EF4-FFF2-40B4-BE49-F238E27FC236}">
                  <a16:creationId xmlns:a16="http://schemas.microsoft.com/office/drawing/2014/main" id="{2C2C991F-AC51-4DF5-B8DD-19B08C1CB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43" name="Freeform 35">
              <a:extLst>
                <a:ext uri="{FF2B5EF4-FFF2-40B4-BE49-F238E27FC236}">
                  <a16:creationId xmlns:a16="http://schemas.microsoft.com/office/drawing/2014/main" id="{9C916B5F-285D-4F5A-9085-6781753AF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44" name="Freeform 36">
              <a:extLst>
                <a:ext uri="{FF2B5EF4-FFF2-40B4-BE49-F238E27FC236}">
                  <a16:creationId xmlns:a16="http://schemas.microsoft.com/office/drawing/2014/main" id="{0375DD5F-9D17-4873-B697-3D44A5EBEC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45" name="Freeform 37">
              <a:extLst>
                <a:ext uri="{FF2B5EF4-FFF2-40B4-BE49-F238E27FC236}">
                  <a16:creationId xmlns:a16="http://schemas.microsoft.com/office/drawing/2014/main" id="{A159BBC7-6A8B-4612-94A8-56323452C7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46" name="Freeform 38">
              <a:extLst>
                <a:ext uri="{FF2B5EF4-FFF2-40B4-BE49-F238E27FC236}">
                  <a16:creationId xmlns:a16="http://schemas.microsoft.com/office/drawing/2014/main" id="{177C901C-F8DE-4C99-95C8-F8CA1B84F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8" name="Rectangle 47">
            <a:extLst>
              <a:ext uri="{FF2B5EF4-FFF2-40B4-BE49-F238E27FC236}">
                <a16:creationId xmlns:a16="http://schemas.microsoft.com/office/drawing/2014/main" id="{D1D655F2-6D15-4265-ADEE-EF0075C13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0" name="Freeform 69">
            <a:extLst>
              <a:ext uri="{FF2B5EF4-FFF2-40B4-BE49-F238E27FC236}">
                <a16:creationId xmlns:a16="http://schemas.microsoft.com/office/drawing/2014/main" id="{3248A930-1A6E-4EFB-8213-D1AC735BE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4" name="TextBox 3">
            <a:extLst>
              <a:ext uri="{FF2B5EF4-FFF2-40B4-BE49-F238E27FC236}">
                <a16:creationId xmlns:a16="http://schemas.microsoft.com/office/drawing/2014/main" id="{F8B4D97D-FBF9-0ADE-83CC-2643144D9746}"/>
              </a:ext>
            </a:extLst>
          </p:cNvPr>
          <p:cNvSpPr txBox="1"/>
          <p:nvPr/>
        </p:nvSpPr>
        <p:spPr>
          <a:xfrm>
            <a:off x="2619953" y="2362608"/>
            <a:ext cx="7473643" cy="1953868"/>
          </a:xfrm>
          <a:prstGeom prst="rect">
            <a:avLst/>
          </a:prstGeom>
          <a:noFill/>
        </p:spPr>
        <p:txBody>
          <a:bodyPr wrap="square">
            <a:spAutoFit/>
          </a:bodyPr>
          <a:lstStyle/>
          <a:p>
            <a:pPr algn="ctr">
              <a:lnSpc>
                <a:spcPct val="150000"/>
              </a:lnSpc>
            </a:pPr>
            <a:r>
              <a:rPr lang="en-IN" sz="28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COMPONENT THREE: PRESENTATION</a:t>
            </a:r>
            <a:endParaRPr lang="en-IN" sz="2800"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p>
            <a:pPr algn="ctr">
              <a:lnSpc>
                <a:spcPct val="150000"/>
              </a:lnSpc>
            </a:pPr>
            <a:r>
              <a:rPr lang="en-IN" sz="28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HEALTH AND SAFETY GUIDE FOR HOUSEKEEPING</a:t>
            </a:r>
            <a:endParaRPr lang="en-IN" sz="2800"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312941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B28CF-454C-ADA6-18FE-C1F7956772AA}"/>
              </a:ext>
            </a:extLst>
          </p:cNvPr>
          <p:cNvSpPr>
            <a:spLocks noGrp="1"/>
          </p:cNvSpPr>
          <p:nvPr>
            <p:ph type="title"/>
          </p:nvPr>
        </p:nvSpPr>
        <p:spPr>
          <a:xfrm>
            <a:off x="2147634" y="73596"/>
            <a:ext cx="8911687" cy="1280890"/>
          </a:xfrm>
        </p:spPr>
        <p:txBody>
          <a:bodyPr>
            <a:normAutofit/>
          </a:bodyPr>
          <a:lstStyle/>
          <a:p>
            <a:pPr algn="ctr">
              <a:lnSpc>
                <a:spcPct val="200000"/>
              </a:lnSpc>
            </a:pPr>
            <a:r>
              <a:rPr lang="en-IN" sz="28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INTRODUCTION</a:t>
            </a:r>
            <a:endParaRPr lang="en-IN" sz="2800" b="1"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1581B11-0233-8E5D-F699-6AF03DC53C1E}"/>
              </a:ext>
            </a:extLst>
          </p:cNvPr>
          <p:cNvSpPr>
            <a:spLocks noGrp="1"/>
          </p:cNvSpPr>
          <p:nvPr>
            <p:ph idx="1"/>
          </p:nvPr>
        </p:nvSpPr>
        <p:spPr>
          <a:xfrm>
            <a:off x="1335447" y="1197990"/>
            <a:ext cx="5159621" cy="5524106"/>
          </a:xfrm>
        </p:spPr>
        <p:txBody>
          <a:bodyPr>
            <a:normAutofit/>
          </a:bodyPr>
          <a:lstStyle/>
          <a:p>
            <a:pPr marL="342900" lvl="0" indent="-342900" algn="just">
              <a:lnSpc>
                <a:spcPct val="250000"/>
              </a:lnSpc>
              <a:spcBef>
                <a:spcPts val="1500"/>
              </a:spcBef>
              <a:spcAft>
                <a:spcPts val="0"/>
              </a:spcAft>
              <a:buClr>
                <a:srgbClr val="0D0D0D"/>
              </a:buClr>
              <a:buSzPts val="1200"/>
              <a:buFont typeface="Arial" panose="020B0604020202020204" pitchFamily="34" charset="0"/>
              <a:buChar char="●"/>
            </a:pPr>
            <a:r>
              <a:rPr lang="en-IN" sz="18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Training focuses on safety in housekeeping.</a:t>
            </a:r>
          </a:p>
          <a:p>
            <a:pPr marL="342900" lvl="0" indent="-342900" algn="just">
              <a:lnSpc>
                <a:spcPct val="250000"/>
              </a:lnSpc>
              <a:buClr>
                <a:srgbClr val="0D0D0D"/>
              </a:buClr>
              <a:buSzPts val="1200"/>
              <a:buFont typeface="Arial" panose="020B0604020202020204" pitchFamily="34" charset="0"/>
              <a:buChar char="●"/>
            </a:pPr>
            <a:r>
              <a:rPr lang="en-IN" sz="18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Its required to prioritize the well-being for staff and positive guest experience (</a:t>
            </a:r>
            <a:r>
              <a:rPr lang="en-IN" sz="1800" u="none" strike="noStrike" dirty="0" err="1">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Rosemberg</a:t>
            </a:r>
            <a:r>
              <a:rPr lang="en-IN" sz="18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 </a:t>
            </a:r>
            <a:r>
              <a:rPr lang="en-IN" sz="1800" i="1"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 </a:t>
            </a:r>
            <a:r>
              <a:rPr lang="en-IN" sz="18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2020).</a:t>
            </a:r>
          </a:p>
          <a:p>
            <a:pPr marL="342900" lvl="0" indent="-342900" algn="just">
              <a:lnSpc>
                <a:spcPct val="250000"/>
              </a:lnSpc>
              <a:spcAft>
                <a:spcPts val="1500"/>
              </a:spcAft>
              <a:buClr>
                <a:srgbClr val="0D0D0D"/>
              </a:buClr>
              <a:buSzPts val="1200"/>
              <a:buFont typeface="Arial" panose="020B0604020202020204" pitchFamily="34" charset="0"/>
              <a:buChar char="●"/>
            </a:pPr>
            <a:r>
              <a:rPr lang="en-IN" sz="18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Proper adherence to health and safety practices for a well and  secure environment.</a:t>
            </a:r>
          </a:p>
          <a:p>
            <a:pPr>
              <a:lnSpc>
                <a:spcPct val="250000"/>
              </a:lnSpc>
            </a:pPr>
            <a:endParaRPr lang="en-IN" dirty="0">
              <a:solidFill>
                <a:schemeClr val="bg1"/>
              </a:solidFill>
              <a:latin typeface="Times New Roman" panose="02020603050405020304" pitchFamily="18" charset="0"/>
              <a:cs typeface="Times New Roman" panose="02020603050405020304" pitchFamily="18" charset="0"/>
            </a:endParaRPr>
          </a:p>
        </p:txBody>
      </p:sp>
      <p:pic>
        <p:nvPicPr>
          <p:cNvPr id="2050" name="Picture 2" descr="Current Practice of Preventive Methods of Health and Safety Hazards in... |  Download Scientific Diagram">
            <a:extLst>
              <a:ext uri="{FF2B5EF4-FFF2-40B4-BE49-F238E27FC236}">
                <a16:creationId xmlns:a16="http://schemas.microsoft.com/office/drawing/2014/main" id="{F5EC0912-51C8-7994-614A-22664E8E7A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1886" y="1354486"/>
            <a:ext cx="5324340" cy="38182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50C3473-2527-0B16-B3DB-9B9C1AF35421}"/>
              </a:ext>
            </a:extLst>
          </p:cNvPr>
          <p:cNvSpPr txBox="1"/>
          <p:nvPr/>
        </p:nvSpPr>
        <p:spPr>
          <a:xfrm>
            <a:off x="7869626" y="5456535"/>
            <a:ext cx="3458896" cy="774699"/>
          </a:xfrm>
          <a:prstGeom prst="rect">
            <a:avLst/>
          </a:prstGeom>
          <a:noFill/>
        </p:spPr>
        <p:txBody>
          <a:bodyPr wrap="none" rtlCol="0">
            <a:spAutoFit/>
          </a:bodyPr>
          <a:lstStyle/>
          <a:p>
            <a:pPr algn="ctr">
              <a:lnSpc>
                <a:spcPct val="200000"/>
              </a:lnSpc>
            </a:pPr>
            <a:r>
              <a:rPr lang="en-US" sz="1200" b="1" dirty="0">
                <a:solidFill>
                  <a:schemeClr val="bg1"/>
                </a:solidFill>
                <a:latin typeface="Times New Roman" panose="02020603050405020304" pitchFamily="18" charset="0"/>
                <a:cs typeface="Times New Roman" panose="02020603050405020304" pitchFamily="18" charset="0"/>
              </a:rPr>
              <a:t>Figure : </a:t>
            </a:r>
            <a:r>
              <a:rPr lang="en-IN" sz="1200" b="1" dirty="0">
                <a:solidFill>
                  <a:schemeClr val="bg1"/>
                </a:solidFill>
                <a:latin typeface="Times New Roman" panose="02020603050405020304" pitchFamily="18" charset="0"/>
                <a:cs typeface="Times New Roman" panose="02020603050405020304" pitchFamily="18" charset="0"/>
              </a:rPr>
              <a:t>H</a:t>
            </a:r>
            <a:r>
              <a:rPr lang="en-IN" sz="12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ealth and safety guide for housekeeping</a:t>
            </a:r>
            <a:endParaRPr lang="en-US" sz="1200" b="1" dirty="0">
              <a:solidFill>
                <a:schemeClr val="bg1"/>
              </a:solidFill>
              <a:latin typeface="Times New Roman" panose="02020603050405020304" pitchFamily="18" charset="0"/>
              <a:cs typeface="Times New Roman" panose="02020603050405020304" pitchFamily="18" charset="0"/>
            </a:endParaRPr>
          </a:p>
          <a:p>
            <a:pPr algn="ctr">
              <a:lnSpc>
                <a:spcPct val="200000"/>
              </a:lnSpc>
            </a:pPr>
            <a:r>
              <a:rPr lang="en-US" sz="1200" b="1" dirty="0">
                <a:solidFill>
                  <a:schemeClr val="bg1"/>
                </a:solidFill>
                <a:latin typeface="Times New Roman" panose="02020603050405020304" pitchFamily="18" charset="0"/>
                <a:cs typeface="Times New Roman" panose="02020603050405020304" pitchFamily="18" charset="0"/>
              </a:rPr>
              <a:t>(Source: </a:t>
            </a:r>
            <a:r>
              <a:rPr lang="en-IN" sz="1200" b="1" i="0" dirty="0" err="1">
                <a:solidFill>
                  <a:schemeClr val="bg1"/>
                </a:solidFill>
                <a:effectLst/>
                <a:latin typeface="Times New Roman" panose="02020603050405020304" pitchFamily="18" charset="0"/>
                <a:cs typeface="Times New Roman" panose="02020603050405020304" pitchFamily="18" charset="0"/>
              </a:rPr>
              <a:t>barrett</a:t>
            </a:r>
            <a:r>
              <a:rPr lang="en-IN" sz="1200" b="1" i="0" dirty="0">
                <a:solidFill>
                  <a:schemeClr val="bg1"/>
                </a:solidFill>
                <a:effectLst/>
                <a:latin typeface="Times New Roman" panose="02020603050405020304" pitchFamily="18" charset="0"/>
                <a:cs typeface="Times New Roman" panose="02020603050405020304" pitchFamily="18" charset="0"/>
              </a:rPr>
              <a:t>, </a:t>
            </a:r>
            <a:r>
              <a:rPr lang="en-IN" sz="1200" b="1" i="1" dirty="0">
                <a:solidFill>
                  <a:schemeClr val="bg1"/>
                </a:solidFill>
                <a:effectLst/>
                <a:latin typeface="Times New Roman" panose="02020603050405020304" pitchFamily="18" charset="0"/>
                <a:cs typeface="Times New Roman" panose="02020603050405020304" pitchFamily="18" charset="0"/>
              </a:rPr>
              <a:t>et al., i2020)</a:t>
            </a:r>
            <a:endParaRPr lang="en-IN"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46069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015EC-859F-9AA6-A181-0721A0EED348}"/>
              </a:ext>
            </a:extLst>
          </p:cNvPr>
          <p:cNvSpPr>
            <a:spLocks noGrp="1"/>
          </p:cNvSpPr>
          <p:nvPr>
            <p:ph type="title"/>
          </p:nvPr>
        </p:nvSpPr>
        <p:spPr>
          <a:xfrm>
            <a:off x="2757517" y="237611"/>
            <a:ext cx="8911687" cy="1280890"/>
          </a:xfrm>
        </p:spPr>
        <p:txBody>
          <a:bodyPr>
            <a:normAutofit/>
          </a:bodyPr>
          <a:lstStyle/>
          <a:p>
            <a:pPr algn="ctr"/>
            <a:r>
              <a:rPr lang="en-IN" sz="28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IMPORTANCE OF HEALTH AND SAFETY PRACTICES IN HOUSEKEEPING</a:t>
            </a:r>
            <a:endParaRPr lang="en-IN" sz="2800" b="1"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D1F0969-3471-32ED-A53A-ACCCBF2CA89A}"/>
              </a:ext>
            </a:extLst>
          </p:cNvPr>
          <p:cNvSpPr>
            <a:spLocks noGrp="1"/>
          </p:cNvSpPr>
          <p:nvPr>
            <p:ph idx="1"/>
          </p:nvPr>
        </p:nvSpPr>
        <p:spPr>
          <a:xfrm>
            <a:off x="1416116" y="1418441"/>
            <a:ext cx="4946977" cy="3777622"/>
          </a:xfrm>
        </p:spPr>
        <p:txBody>
          <a:bodyPr>
            <a:normAutofit lnSpcReduction="10000"/>
          </a:bodyPr>
          <a:lstStyle/>
          <a:p>
            <a:pPr algn="just">
              <a:lnSpc>
                <a:spcPct val="250000"/>
              </a:lnSpc>
              <a:spcBef>
                <a:spcPts val="1500"/>
              </a:spcBef>
              <a:buClr>
                <a:srgbClr val="0D0D0D"/>
              </a:buClr>
              <a:buSzPts val="1200"/>
            </a:pP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Health and Safety Practices are vital  for staff well-being, morale, and productivity.</a:t>
            </a:r>
          </a:p>
          <a:p>
            <a:pPr algn="just">
              <a:lnSpc>
                <a:spcPct val="250000"/>
              </a:lnSpc>
              <a:buClr>
                <a:srgbClr val="0D0D0D"/>
              </a:buClr>
              <a:buSzPts val="1200"/>
            </a:pP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This aligns with regulations, preventing legal issues as well as  enhancing reputation(Siaw </a:t>
            </a:r>
            <a:r>
              <a:rPr lang="en-IN" sz="1600" i="1"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et al., </a:t>
            </a: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2021).</a:t>
            </a:r>
          </a:p>
          <a:p>
            <a:pPr algn="just">
              <a:lnSpc>
                <a:spcPct val="250000"/>
              </a:lnSpc>
            </a:pPr>
            <a:r>
              <a:rPr lang="en-IN" sz="1600"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Prioritization of safety enhances the overall guest experience</a:t>
            </a:r>
            <a:endParaRPr lang="en-IN" sz="1600" dirty="0">
              <a:solidFill>
                <a:schemeClr val="bg1"/>
              </a:solidFill>
              <a:latin typeface="Times New Roman" panose="02020603050405020304" pitchFamily="18" charset="0"/>
              <a:cs typeface="Times New Roman" panose="02020603050405020304" pitchFamily="18" charset="0"/>
            </a:endParaRPr>
          </a:p>
        </p:txBody>
      </p:sp>
      <p:pic>
        <p:nvPicPr>
          <p:cNvPr id="3074" name="Picture 2" descr="Theoretical model: the impact of the cleanliness of servicescape on... |  Download Scientific Diagram">
            <a:extLst>
              <a:ext uri="{FF2B5EF4-FFF2-40B4-BE49-F238E27FC236}">
                <a16:creationId xmlns:a16="http://schemas.microsoft.com/office/drawing/2014/main" id="{CECBD3CB-02AB-AD1A-8582-104BF02FDA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1885" y="1518500"/>
            <a:ext cx="5443509" cy="349655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05A9FD0-37B1-6B59-5D35-00CC0DDF130E}"/>
              </a:ext>
            </a:extLst>
          </p:cNvPr>
          <p:cNvSpPr txBox="1"/>
          <p:nvPr/>
        </p:nvSpPr>
        <p:spPr>
          <a:xfrm>
            <a:off x="6589336" y="5167022"/>
            <a:ext cx="6092190" cy="646331"/>
          </a:xfrm>
          <a:prstGeom prst="rect">
            <a:avLst/>
          </a:prstGeom>
          <a:noFill/>
        </p:spPr>
        <p:txBody>
          <a:bodyPr wrap="square">
            <a:spAutoFit/>
          </a:bodyPr>
          <a:lstStyle/>
          <a:p>
            <a:pPr algn="ctr"/>
            <a:r>
              <a:rPr lang="en-US" sz="1200" b="1" dirty="0">
                <a:solidFill>
                  <a:schemeClr val="bg1"/>
                </a:solidFill>
                <a:latin typeface="Times New Roman" panose="02020603050405020304" pitchFamily="18" charset="0"/>
                <a:cs typeface="Times New Roman" panose="02020603050405020304" pitchFamily="18" charset="0"/>
              </a:rPr>
              <a:t>Figure :Importance of  </a:t>
            </a:r>
            <a:r>
              <a:rPr lang="en-IN" sz="12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health and safety guide for housekeeping</a:t>
            </a:r>
          </a:p>
          <a:p>
            <a:pPr algn="ctr"/>
            <a:endParaRPr lang="en-US" sz="1200" b="1" dirty="0">
              <a:solidFill>
                <a:schemeClr val="bg1"/>
              </a:solidFill>
              <a:latin typeface="Times New Roman" panose="02020603050405020304" pitchFamily="18" charset="0"/>
              <a:cs typeface="Times New Roman" panose="02020603050405020304" pitchFamily="18" charset="0"/>
            </a:endParaRPr>
          </a:p>
          <a:p>
            <a:pPr algn="ctr"/>
            <a:r>
              <a:rPr lang="en-US" sz="1200" b="1" dirty="0">
                <a:solidFill>
                  <a:schemeClr val="bg1"/>
                </a:solidFill>
                <a:latin typeface="Times New Roman" panose="02020603050405020304" pitchFamily="18" charset="0"/>
                <a:cs typeface="Times New Roman" panose="02020603050405020304" pitchFamily="18" charset="0"/>
              </a:rPr>
              <a:t>(Source: </a:t>
            </a:r>
            <a:r>
              <a:rPr lang="en-IN" sz="1200" b="1" dirty="0" err="1">
                <a:solidFill>
                  <a:schemeClr val="bg1"/>
                </a:solidFill>
                <a:latin typeface="Times New Roman" panose="02020603050405020304" pitchFamily="18" charset="0"/>
                <a:cs typeface="Times New Roman" panose="02020603050405020304" pitchFamily="18" charset="0"/>
              </a:rPr>
              <a:t>vainai</a:t>
            </a:r>
            <a:r>
              <a:rPr lang="en-IN" sz="1200" b="1" dirty="0">
                <a:solidFill>
                  <a:schemeClr val="bg1"/>
                </a:solidFill>
                <a:latin typeface="Times New Roman" panose="02020603050405020304" pitchFamily="18" charset="0"/>
                <a:cs typeface="Times New Roman" panose="02020603050405020304" pitchFamily="18" charset="0"/>
              </a:rPr>
              <a:t> </a:t>
            </a:r>
            <a:r>
              <a:rPr lang="en-IN" sz="1200" b="1" i="0" dirty="0">
                <a:solidFill>
                  <a:schemeClr val="bg1"/>
                </a:solidFill>
                <a:effectLst/>
                <a:latin typeface="Times New Roman" panose="02020603050405020304" pitchFamily="18" charset="0"/>
                <a:cs typeface="Times New Roman" panose="02020603050405020304" pitchFamily="18" charset="0"/>
              </a:rPr>
              <a:t>, </a:t>
            </a:r>
            <a:r>
              <a:rPr lang="en-IN" sz="1200" b="1" i="1" dirty="0">
                <a:solidFill>
                  <a:schemeClr val="bg1"/>
                </a:solidFill>
                <a:effectLst/>
                <a:latin typeface="Times New Roman" panose="02020603050405020304" pitchFamily="18" charset="0"/>
                <a:cs typeface="Times New Roman" panose="02020603050405020304" pitchFamily="18" charset="0"/>
              </a:rPr>
              <a:t>et al., </a:t>
            </a:r>
            <a:r>
              <a:rPr lang="en-IN" sz="1200" b="1" dirty="0">
                <a:solidFill>
                  <a:schemeClr val="bg1"/>
                </a:solidFill>
                <a:effectLst/>
                <a:latin typeface="Times New Roman" panose="02020603050405020304" pitchFamily="18" charset="0"/>
                <a:cs typeface="Times New Roman" panose="02020603050405020304" pitchFamily="18" charset="0"/>
              </a:rPr>
              <a:t>2020</a:t>
            </a:r>
            <a:r>
              <a:rPr lang="en-IN" sz="1200" b="1" i="1" dirty="0">
                <a:solidFill>
                  <a:schemeClr val="bg1"/>
                </a:solidFill>
                <a:effectLst/>
                <a:latin typeface="Times New Roman" panose="02020603050405020304" pitchFamily="18" charset="0"/>
                <a:cs typeface="Times New Roman" panose="02020603050405020304" pitchFamily="18" charset="0"/>
              </a:rPr>
              <a:t>)</a:t>
            </a:r>
            <a:endParaRPr lang="en-IN"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8855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58A12-A0C2-8AB0-AA6C-5C5C2E096600}"/>
              </a:ext>
            </a:extLst>
          </p:cNvPr>
          <p:cNvSpPr>
            <a:spLocks noGrp="1"/>
          </p:cNvSpPr>
          <p:nvPr>
            <p:ph type="title"/>
          </p:nvPr>
        </p:nvSpPr>
        <p:spPr>
          <a:xfrm>
            <a:off x="2706047" y="306333"/>
            <a:ext cx="8911687" cy="1280890"/>
          </a:xfrm>
        </p:spPr>
        <p:txBody>
          <a:bodyPr>
            <a:normAutofit/>
          </a:bodyPr>
          <a:lstStyle/>
          <a:p>
            <a:pPr algn="ctr"/>
            <a:r>
              <a:rPr lang="en-IN" sz="28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ESSENTIAL HEALTH AND SAFETY PRACTICES IN HOUSEKEEPING</a:t>
            </a:r>
            <a:endParaRPr lang="en-IN" sz="2800" b="1"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81C9F91-24CA-9E1B-EAFB-F9259FF815EF}"/>
              </a:ext>
            </a:extLst>
          </p:cNvPr>
          <p:cNvSpPr>
            <a:spLocks noGrp="1"/>
          </p:cNvSpPr>
          <p:nvPr>
            <p:ph idx="1"/>
          </p:nvPr>
        </p:nvSpPr>
        <p:spPr>
          <a:xfrm>
            <a:off x="1948189" y="1540189"/>
            <a:ext cx="5091748" cy="3777622"/>
          </a:xfrm>
        </p:spPr>
        <p:txBody>
          <a:bodyPr>
            <a:normAutofit/>
          </a:bodyPr>
          <a:lstStyle/>
          <a:p>
            <a:pPr marL="342900" lvl="0" indent="-342900" algn="just">
              <a:lnSpc>
                <a:spcPct val="200000"/>
              </a:lnSpc>
              <a:spcBef>
                <a:spcPts val="1500"/>
              </a:spcBef>
              <a:spcAft>
                <a:spcPts val="0"/>
              </a:spcAft>
              <a:buClr>
                <a:srgbClr val="0D0D0D"/>
              </a:buClr>
              <a:buSzPts val="1200"/>
              <a:buFont typeface="Arial" panose="020B0604020202020204" pitchFamily="34" charset="0"/>
              <a:buChar char="●"/>
            </a:pP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It is required to wear proper protective gear: gloves, knee pads, as well as  safe shoes.</a:t>
            </a:r>
          </a:p>
          <a:p>
            <a:pPr marL="342900" lvl="0" indent="-342900" algn="just">
              <a:lnSpc>
                <a:spcPct val="200000"/>
              </a:lnSpc>
              <a:buClr>
                <a:srgbClr val="0D0D0D"/>
              </a:buClr>
              <a:buSzPts val="1200"/>
              <a:buFont typeface="Arial" panose="020B0604020202020204" pitchFamily="34" charset="0"/>
              <a:buChar char="●"/>
            </a:pP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Proper diligent adherence to a safety sign as well as  warnings(</a:t>
            </a:r>
            <a:r>
              <a:rPr lang="en-IN" sz="1600" u="none" strike="noStrike" dirty="0" err="1">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Yusofl</a:t>
            </a: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 </a:t>
            </a:r>
            <a:r>
              <a:rPr lang="en-IN" sz="1600" i="1"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et al., </a:t>
            </a: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2021).</a:t>
            </a:r>
          </a:p>
          <a:p>
            <a:pPr marL="342900" lvl="0" indent="-342900" algn="just">
              <a:lnSpc>
                <a:spcPct val="200000"/>
              </a:lnSpc>
              <a:spcAft>
                <a:spcPts val="1500"/>
              </a:spcAft>
              <a:buClr>
                <a:srgbClr val="0D0D0D"/>
              </a:buClr>
              <a:buSzPts val="1200"/>
              <a:buFont typeface="Arial" panose="020B0604020202020204" pitchFamily="34" charset="0"/>
              <a:buChar char="●"/>
            </a:pP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Collaborative as well as collaborative effort in lifting heavy items </a:t>
            </a:r>
            <a:r>
              <a:rPr lang="en-IN" sz="1600" u="none" strike="noStrike" dirty="0" err="1">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az</a:t>
            </a: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 well as  prompt hazard reporting.</a:t>
            </a:r>
          </a:p>
          <a:p>
            <a:pPr>
              <a:lnSpc>
                <a:spcPct val="200000"/>
              </a:lnSpc>
            </a:pPr>
            <a:endParaRPr lang="en-IN" sz="1600" dirty="0">
              <a:solidFill>
                <a:schemeClr val="bg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F1F414DB-1297-9E21-B570-6271B60370F6}"/>
              </a:ext>
            </a:extLst>
          </p:cNvPr>
          <p:cNvSpPr txBox="1"/>
          <p:nvPr/>
        </p:nvSpPr>
        <p:spPr>
          <a:xfrm>
            <a:off x="6774889" y="4903180"/>
            <a:ext cx="6092190" cy="923330"/>
          </a:xfrm>
          <a:prstGeom prst="rect">
            <a:avLst/>
          </a:prstGeom>
          <a:noFill/>
        </p:spPr>
        <p:txBody>
          <a:bodyPr wrap="square">
            <a:spAutoFit/>
          </a:bodyPr>
          <a:lstStyle/>
          <a:p>
            <a:pPr algn="ctr"/>
            <a:r>
              <a:rPr lang="en-US" b="1" dirty="0">
                <a:solidFill>
                  <a:schemeClr val="bg1"/>
                </a:solidFill>
                <a:latin typeface="Times New Roman" panose="02020603050405020304" pitchFamily="18" charset="0"/>
                <a:cs typeface="Times New Roman" panose="02020603050405020304" pitchFamily="18" charset="0"/>
              </a:rPr>
              <a:t>Figure : </a:t>
            </a:r>
            <a:r>
              <a:rPr lang="en-IN" b="1" dirty="0">
                <a:solidFill>
                  <a:schemeClr val="bg1"/>
                </a:solidFill>
                <a:latin typeface="Times New Roman" panose="02020603050405020304" pitchFamily="18" charset="0"/>
                <a:cs typeface="Times New Roman" panose="02020603050405020304" pitchFamily="18" charset="0"/>
              </a:rPr>
              <a:t>H</a:t>
            </a:r>
            <a:r>
              <a:rPr lang="en-IN" sz="18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ealth and safety practices  for housekeeping</a:t>
            </a:r>
            <a:endParaRPr lang="en-IN" sz="12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p>
            <a:pPr algn="ctr"/>
            <a:endParaRPr lang="en-US" b="1" dirty="0">
              <a:solidFill>
                <a:schemeClr val="bg1"/>
              </a:solidFill>
              <a:latin typeface="Times New Roman" panose="02020603050405020304" pitchFamily="18" charset="0"/>
              <a:cs typeface="Times New Roman" panose="02020603050405020304" pitchFamily="18" charset="0"/>
            </a:endParaRPr>
          </a:p>
          <a:p>
            <a:pPr algn="ctr"/>
            <a:r>
              <a:rPr lang="en-US" b="1" dirty="0">
                <a:solidFill>
                  <a:schemeClr val="bg1"/>
                </a:solidFill>
                <a:latin typeface="Times New Roman" panose="02020603050405020304" pitchFamily="18" charset="0"/>
                <a:cs typeface="Times New Roman" panose="02020603050405020304" pitchFamily="18" charset="0"/>
              </a:rPr>
              <a:t>(source: </a:t>
            </a:r>
            <a:r>
              <a:rPr lang="en-IN" b="1" dirty="0" err="1">
                <a:solidFill>
                  <a:schemeClr val="bg1"/>
                </a:solidFill>
                <a:latin typeface="Times New Roman" panose="02020603050405020304" pitchFamily="18" charset="0"/>
                <a:cs typeface="Times New Roman" panose="02020603050405020304" pitchFamily="18" charset="0"/>
              </a:rPr>
              <a:t>khalid</a:t>
            </a:r>
            <a:r>
              <a:rPr lang="en-IN" b="1" dirty="0">
                <a:solidFill>
                  <a:schemeClr val="bg1"/>
                </a:solidFill>
                <a:latin typeface="Times New Roman" panose="02020603050405020304" pitchFamily="18" charset="0"/>
                <a:cs typeface="Times New Roman" panose="02020603050405020304" pitchFamily="18" charset="0"/>
              </a:rPr>
              <a:t> </a:t>
            </a:r>
            <a:r>
              <a:rPr lang="en-IN" b="1" i="0" dirty="0">
                <a:solidFill>
                  <a:schemeClr val="bg1"/>
                </a:solidFill>
                <a:effectLst/>
                <a:latin typeface="Times New Roman" panose="02020603050405020304" pitchFamily="18" charset="0"/>
                <a:cs typeface="Times New Roman" panose="02020603050405020304" pitchFamily="18" charset="0"/>
              </a:rPr>
              <a:t> </a:t>
            </a:r>
            <a:r>
              <a:rPr lang="en-IN" b="1" i="1" dirty="0">
                <a:solidFill>
                  <a:schemeClr val="bg1"/>
                </a:solidFill>
                <a:effectLst/>
                <a:latin typeface="Times New Roman" panose="02020603050405020304" pitchFamily="18" charset="0"/>
                <a:cs typeface="Times New Roman" panose="02020603050405020304" pitchFamily="18" charset="0"/>
              </a:rPr>
              <a:t>et al., i2020)</a:t>
            </a:r>
            <a:endParaRPr lang="en-IN" b="1" dirty="0">
              <a:solidFill>
                <a:schemeClr val="bg1"/>
              </a:solidFill>
              <a:latin typeface="Times New Roman" panose="02020603050405020304" pitchFamily="18" charset="0"/>
              <a:cs typeface="Times New Roman" panose="02020603050405020304" pitchFamily="18" charset="0"/>
            </a:endParaRPr>
          </a:p>
        </p:txBody>
      </p:sp>
      <p:pic>
        <p:nvPicPr>
          <p:cNvPr id="4098" name="Picture 2" descr="PDF) Hospital Housekeeping: Emerging Issues and Future Dimensions">
            <a:extLst>
              <a:ext uri="{FF2B5EF4-FFF2-40B4-BE49-F238E27FC236}">
                <a16:creationId xmlns:a16="http://schemas.microsoft.com/office/drawing/2014/main" id="{C1BB063A-96EA-8DB8-B2A6-F1230BF830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3163" y="1587222"/>
            <a:ext cx="4487159" cy="31544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3430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E3D27-79C3-E3F2-33FD-051D20D3C9CC}"/>
              </a:ext>
            </a:extLst>
          </p:cNvPr>
          <p:cNvSpPr>
            <a:spLocks noGrp="1"/>
          </p:cNvSpPr>
          <p:nvPr>
            <p:ph type="title"/>
          </p:nvPr>
        </p:nvSpPr>
        <p:spPr>
          <a:xfrm>
            <a:off x="2301525" y="49295"/>
            <a:ext cx="8911687" cy="1280890"/>
          </a:xfrm>
        </p:spPr>
        <p:txBody>
          <a:bodyPr>
            <a:normAutofit fontScale="90000"/>
          </a:bodyPr>
          <a:lstStyle/>
          <a:p>
            <a:pPr algn="ctr">
              <a:lnSpc>
                <a:spcPct val="250000"/>
              </a:lnSpc>
            </a:pPr>
            <a:r>
              <a:rPr lang="en-IN" sz="28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POTENTIAL RISKS ASSOCIATED WITH HOUSEKEEPING</a:t>
            </a:r>
            <a:endParaRPr lang="en-IN" sz="2800" b="1"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646F0AD-A29A-6CBA-CFF9-66873B90B80C}"/>
              </a:ext>
            </a:extLst>
          </p:cNvPr>
          <p:cNvSpPr>
            <a:spLocks noGrp="1"/>
          </p:cNvSpPr>
          <p:nvPr>
            <p:ph idx="1"/>
          </p:nvPr>
        </p:nvSpPr>
        <p:spPr>
          <a:xfrm>
            <a:off x="1571116" y="1444853"/>
            <a:ext cx="5762938" cy="3777622"/>
          </a:xfrm>
        </p:spPr>
        <p:txBody>
          <a:bodyPr>
            <a:noAutofit/>
          </a:bodyPr>
          <a:lstStyle/>
          <a:p>
            <a:pPr marL="342900" lvl="0" indent="-342900" algn="just">
              <a:lnSpc>
                <a:spcPct val="270000"/>
              </a:lnSpc>
              <a:spcBef>
                <a:spcPts val="1500"/>
              </a:spcBef>
              <a:spcAft>
                <a:spcPts val="0"/>
              </a:spcAft>
              <a:buClr>
                <a:srgbClr val="0D0D0D"/>
              </a:buClr>
              <a:buSzPts val="1200"/>
              <a:buFont typeface="Arial" panose="020B0604020202020204" pitchFamily="34" charset="0"/>
              <a:buChar char="●"/>
            </a:pP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Risk associated includes  electrical accidents, slips, falls, exposure to cleaning chemicals.</a:t>
            </a:r>
          </a:p>
          <a:p>
            <a:pPr marL="342900" lvl="0" indent="-342900" algn="just">
              <a:lnSpc>
                <a:spcPct val="270000"/>
              </a:lnSpc>
              <a:buClr>
                <a:srgbClr val="0D0D0D"/>
              </a:buClr>
              <a:buSzPts val="1200"/>
              <a:buFont typeface="Arial" panose="020B0604020202020204" pitchFamily="34" charset="0"/>
              <a:buChar char="●"/>
            </a:pP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The lack of proper awareness as well as  negligence contribute to various  accidents as well as  injuries(</a:t>
            </a:r>
            <a:r>
              <a:rPr lang="en-IN" sz="1600" u="none" strike="noStrike" dirty="0" err="1">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Linl</a:t>
            </a: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 </a:t>
            </a:r>
            <a:r>
              <a:rPr lang="en-IN" sz="1600" i="1"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et al., </a:t>
            </a: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2021).</a:t>
            </a:r>
          </a:p>
          <a:p>
            <a:pPr marL="342900" lvl="0" indent="-342900" algn="just">
              <a:lnSpc>
                <a:spcPct val="270000"/>
              </a:lnSpc>
              <a:spcAft>
                <a:spcPts val="1500"/>
              </a:spcAft>
              <a:buClr>
                <a:srgbClr val="0D0D0D"/>
              </a:buClr>
              <a:buSzPts val="1200"/>
              <a:buFont typeface="Arial" panose="020B0604020202020204" pitchFamily="34" charset="0"/>
              <a:buChar char="●"/>
            </a:pP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Understanding risks is very much crucial for effective hazard mitigation.</a:t>
            </a:r>
          </a:p>
          <a:p>
            <a:pPr>
              <a:lnSpc>
                <a:spcPct val="270000"/>
              </a:lnSpc>
            </a:pPr>
            <a:endParaRPr lang="en-IN" sz="1600" dirty="0">
              <a:solidFill>
                <a:schemeClr val="bg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11147294-E20B-B341-9297-930091C270A4}"/>
              </a:ext>
            </a:extLst>
          </p:cNvPr>
          <p:cNvSpPr txBox="1"/>
          <p:nvPr/>
        </p:nvSpPr>
        <p:spPr>
          <a:xfrm>
            <a:off x="6615966" y="5789662"/>
            <a:ext cx="6092190" cy="757195"/>
          </a:xfrm>
          <a:prstGeom prst="rect">
            <a:avLst/>
          </a:prstGeom>
          <a:noFill/>
        </p:spPr>
        <p:txBody>
          <a:bodyPr wrap="square">
            <a:spAutoFit/>
          </a:bodyPr>
          <a:lstStyle/>
          <a:p>
            <a:pPr algn="ctr">
              <a:lnSpc>
                <a:spcPct val="150000"/>
              </a:lnSpc>
            </a:pPr>
            <a:r>
              <a:rPr lang="en-US" sz="1000" b="1" dirty="0">
                <a:solidFill>
                  <a:schemeClr val="bg1"/>
                </a:solidFill>
                <a:latin typeface="Times New Roman" panose="02020603050405020304" pitchFamily="18" charset="0"/>
                <a:cs typeface="Times New Roman" panose="02020603050405020304" pitchFamily="18" charset="0"/>
              </a:rPr>
              <a:t>Figure : </a:t>
            </a:r>
            <a:r>
              <a:rPr lang="en-IN" sz="10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POTENTIAL RISKS ASSOCIATED WITH HOUSEKEEPING</a:t>
            </a:r>
          </a:p>
          <a:p>
            <a:pPr algn="ctr">
              <a:lnSpc>
                <a:spcPct val="150000"/>
              </a:lnSpc>
            </a:pPr>
            <a:endParaRPr lang="en-US" sz="1000" b="1" dirty="0">
              <a:solidFill>
                <a:schemeClr val="bg1"/>
              </a:solidFill>
              <a:latin typeface="Times New Roman" panose="02020603050405020304" pitchFamily="18" charset="0"/>
              <a:cs typeface="Times New Roman" panose="02020603050405020304" pitchFamily="18" charset="0"/>
            </a:endParaRPr>
          </a:p>
          <a:p>
            <a:pPr algn="ctr">
              <a:lnSpc>
                <a:spcPct val="150000"/>
              </a:lnSpc>
            </a:pPr>
            <a:r>
              <a:rPr lang="en-US" sz="1000" b="1" dirty="0">
                <a:solidFill>
                  <a:schemeClr val="bg1"/>
                </a:solidFill>
                <a:latin typeface="Times New Roman" panose="02020603050405020304" pitchFamily="18" charset="0"/>
                <a:cs typeface="Times New Roman" panose="02020603050405020304" pitchFamily="18" charset="0"/>
              </a:rPr>
              <a:t>(source: </a:t>
            </a:r>
            <a:r>
              <a:rPr lang="en-IN" sz="1000" b="1" i="0" dirty="0" err="1">
                <a:solidFill>
                  <a:schemeClr val="bg1"/>
                </a:solidFill>
                <a:effectLst/>
                <a:latin typeface="Times New Roman" panose="02020603050405020304" pitchFamily="18" charset="0"/>
                <a:cs typeface="Times New Roman" panose="02020603050405020304" pitchFamily="18" charset="0"/>
              </a:rPr>
              <a:t>walsh</a:t>
            </a:r>
            <a:r>
              <a:rPr lang="en-IN" sz="1000" b="1" i="0" dirty="0">
                <a:solidFill>
                  <a:schemeClr val="bg1"/>
                </a:solidFill>
                <a:effectLst/>
                <a:latin typeface="Times New Roman" panose="02020603050405020304" pitchFamily="18" charset="0"/>
                <a:cs typeface="Times New Roman" panose="02020603050405020304" pitchFamily="18" charset="0"/>
              </a:rPr>
              <a:t>, </a:t>
            </a:r>
            <a:r>
              <a:rPr lang="en-IN" sz="1000" b="1" i="1" dirty="0">
                <a:solidFill>
                  <a:schemeClr val="bg1"/>
                </a:solidFill>
                <a:effectLst/>
                <a:latin typeface="Times New Roman" panose="02020603050405020304" pitchFamily="18" charset="0"/>
                <a:cs typeface="Times New Roman" panose="02020603050405020304" pitchFamily="18" charset="0"/>
              </a:rPr>
              <a:t>et al., </a:t>
            </a:r>
            <a:r>
              <a:rPr lang="en-IN" sz="1000" b="1" dirty="0">
                <a:solidFill>
                  <a:schemeClr val="bg1"/>
                </a:solidFill>
                <a:effectLst/>
                <a:latin typeface="Times New Roman" panose="02020603050405020304" pitchFamily="18" charset="0"/>
                <a:cs typeface="Times New Roman" panose="02020603050405020304" pitchFamily="18" charset="0"/>
              </a:rPr>
              <a:t>2020</a:t>
            </a:r>
            <a:r>
              <a:rPr lang="en-IN" sz="1000" b="1" i="1" dirty="0">
                <a:solidFill>
                  <a:schemeClr val="bg1"/>
                </a:solidFill>
                <a:effectLst/>
                <a:latin typeface="Times New Roman" panose="02020603050405020304" pitchFamily="18" charset="0"/>
                <a:cs typeface="Times New Roman" panose="02020603050405020304" pitchFamily="18" charset="0"/>
              </a:rPr>
              <a:t>)</a:t>
            </a:r>
            <a:endParaRPr lang="en-IN" sz="1000" b="1" dirty="0">
              <a:solidFill>
                <a:schemeClr val="bg1"/>
              </a:solidFill>
              <a:latin typeface="Times New Roman" panose="02020603050405020304" pitchFamily="18" charset="0"/>
              <a:cs typeface="Times New Roman" panose="02020603050405020304" pitchFamily="18" charset="0"/>
            </a:endParaRPr>
          </a:p>
        </p:txBody>
      </p:sp>
      <p:pic>
        <p:nvPicPr>
          <p:cNvPr id="5122" name="Picture 2" descr="The Cleaning Quality Risk Management Process -The activities in the... |  Download Scientific Diagram">
            <a:extLst>
              <a:ext uri="{FF2B5EF4-FFF2-40B4-BE49-F238E27FC236}">
                <a16:creationId xmlns:a16="http://schemas.microsoft.com/office/drawing/2014/main" id="{6ACDE463-2DE4-FD2B-4220-2400F2B375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8758" y="1485511"/>
            <a:ext cx="4669410" cy="40205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1035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31B4F-C211-99BC-11BD-904BC345E94F}"/>
              </a:ext>
            </a:extLst>
          </p:cNvPr>
          <p:cNvSpPr>
            <a:spLocks noGrp="1"/>
          </p:cNvSpPr>
          <p:nvPr>
            <p:ph type="title"/>
          </p:nvPr>
        </p:nvSpPr>
        <p:spPr>
          <a:xfrm>
            <a:off x="2338402" y="263117"/>
            <a:ext cx="8911687" cy="1280890"/>
          </a:xfrm>
        </p:spPr>
        <p:txBody>
          <a:bodyPr>
            <a:normAutofit/>
          </a:bodyPr>
          <a:lstStyle/>
          <a:p>
            <a:pPr algn="ctr"/>
            <a:r>
              <a:rPr lang="en-IN" sz="28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PRECAUTIONS TO BE TAKEN FOR HOUSEKEEPING</a:t>
            </a:r>
            <a:endParaRPr lang="en-IN" sz="2800" b="1"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5FA94ED-D76A-229A-767A-DA0DD19126D0}"/>
              </a:ext>
            </a:extLst>
          </p:cNvPr>
          <p:cNvSpPr>
            <a:spLocks noGrp="1"/>
          </p:cNvSpPr>
          <p:nvPr>
            <p:ph idx="1"/>
          </p:nvPr>
        </p:nvSpPr>
        <p:spPr>
          <a:xfrm>
            <a:off x="1735847" y="1222281"/>
            <a:ext cx="4799879" cy="3777622"/>
          </a:xfrm>
        </p:spPr>
        <p:txBody>
          <a:bodyPr>
            <a:noAutofit/>
          </a:bodyPr>
          <a:lstStyle/>
          <a:p>
            <a:pPr marL="342900" lvl="0" indent="-342900" algn="just">
              <a:lnSpc>
                <a:spcPct val="260000"/>
              </a:lnSpc>
              <a:spcBef>
                <a:spcPts val="1500"/>
              </a:spcBef>
              <a:spcAft>
                <a:spcPts val="0"/>
              </a:spcAft>
              <a:buClr>
                <a:srgbClr val="0D0D0D"/>
              </a:buClr>
              <a:buSzPts val="1200"/>
              <a:buFont typeface="Arial" panose="020B0604020202020204" pitchFamily="34" charset="0"/>
              <a:buChar char="●"/>
            </a:pP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Wearing of proper protective gear, adhering for safety signs, as well as  exercise caution.</a:t>
            </a:r>
          </a:p>
          <a:p>
            <a:pPr marL="342900" lvl="0" indent="-342900" algn="just">
              <a:lnSpc>
                <a:spcPct val="260000"/>
              </a:lnSpc>
              <a:buClr>
                <a:srgbClr val="0D0D0D"/>
              </a:buClr>
              <a:buSzPts val="1200"/>
              <a:buFont typeface="Arial" panose="020B0604020202020204" pitchFamily="34" charset="0"/>
              <a:buChar char="●"/>
            </a:pP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Procedural steps include the preparation of carts, ventilate rooms, as well as  report issues promptly(Tra</a:t>
            </a:r>
            <a:r>
              <a:rPr lang="en-IN" sz="1600" i="1"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a:t>
            </a: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2020).</a:t>
            </a:r>
          </a:p>
          <a:p>
            <a:pPr marL="342900" lvl="0" indent="-342900" algn="just">
              <a:lnSpc>
                <a:spcPct val="260000"/>
              </a:lnSpc>
              <a:spcAft>
                <a:spcPts val="1500"/>
              </a:spcAft>
              <a:buClr>
                <a:srgbClr val="0D0D0D"/>
              </a:buClr>
              <a:buSzPts val="1200"/>
              <a:buFont typeface="Arial" panose="020B0604020202020204" pitchFamily="34" charset="0"/>
              <a:buChar char="●"/>
            </a:pP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Providing appropriate equipment as well as enforce hazard mitigation measures.</a:t>
            </a:r>
          </a:p>
          <a:p>
            <a:pPr>
              <a:lnSpc>
                <a:spcPct val="260000"/>
              </a:lnSpc>
            </a:pPr>
            <a:endParaRPr lang="en-IN" sz="1600" dirty="0">
              <a:solidFill>
                <a:schemeClr val="bg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9C03CE58-DCF4-85F0-CB59-6AA39C439765}"/>
              </a:ext>
            </a:extLst>
          </p:cNvPr>
          <p:cNvSpPr txBox="1"/>
          <p:nvPr/>
        </p:nvSpPr>
        <p:spPr>
          <a:xfrm>
            <a:off x="6535726" y="5956723"/>
            <a:ext cx="6092190" cy="553998"/>
          </a:xfrm>
          <a:prstGeom prst="rect">
            <a:avLst/>
          </a:prstGeom>
          <a:noFill/>
        </p:spPr>
        <p:txBody>
          <a:bodyPr wrap="square">
            <a:spAutoFit/>
          </a:bodyPr>
          <a:lstStyle/>
          <a:p>
            <a:pPr algn="ctr"/>
            <a:r>
              <a:rPr lang="en-US" sz="1000" b="1" dirty="0">
                <a:solidFill>
                  <a:schemeClr val="bg1"/>
                </a:solidFill>
                <a:latin typeface="Times New Roman" panose="02020603050405020304" pitchFamily="18" charset="0"/>
                <a:cs typeface="Times New Roman" panose="02020603050405020304" pitchFamily="18" charset="0"/>
              </a:rPr>
              <a:t>figure : Precaution for </a:t>
            </a:r>
            <a:r>
              <a:rPr lang="en-IN" sz="1000" b="1" dirty="0">
                <a:solidFill>
                  <a:schemeClr val="bg1"/>
                </a:solidFill>
                <a:latin typeface="Times New Roman" panose="02020603050405020304" pitchFamily="18" charset="0"/>
                <a:cs typeface="Times New Roman" panose="02020603050405020304" pitchFamily="18" charset="0"/>
              </a:rPr>
              <a:t>H</a:t>
            </a:r>
            <a:r>
              <a:rPr lang="en-IN" sz="10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ealth and safety guide for housekeeping</a:t>
            </a:r>
          </a:p>
          <a:p>
            <a:pPr algn="ctr"/>
            <a:endParaRPr lang="en-US" sz="1000" b="1" dirty="0">
              <a:solidFill>
                <a:schemeClr val="bg1"/>
              </a:solidFill>
              <a:latin typeface="Times New Roman" panose="02020603050405020304" pitchFamily="18" charset="0"/>
              <a:cs typeface="Times New Roman" panose="02020603050405020304" pitchFamily="18" charset="0"/>
            </a:endParaRPr>
          </a:p>
          <a:p>
            <a:pPr algn="ctr"/>
            <a:r>
              <a:rPr lang="en-US" sz="1000" b="1" dirty="0">
                <a:solidFill>
                  <a:schemeClr val="bg1"/>
                </a:solidFill>
                <a:latin typeface="Times New Roman" panose="02020603050405020304" pitchFamily="18" charset="0"/>
                <a:cs typeface="Times New Roman" panose="02020603050405020304" pitchFamily="18" charset="0"/>
              </a:rPr>
              <a:t>(source: </a:t>
            </a:r>
            <a:r>
              <a:rPr lang="en-IN" sz="1000" b="1" i="0" dirty="0">
                <a:solidFill>
                  <a:schemeClr val="bg1"/>
                </a:solidFill>
                <a:effectLst/>
                <a:latin typeface="Times New Roman" panose="02020603050405020304" pitchFamily="18" charset="0"/>
                <a:cs typeface="Times New Roman" panose="02020603050405020304" pitchFamily="18" charset="0"/>
              </a:rPr>
              <a:t>clack,, </a:t>
            </a:r>
            <a:r>
              <a:rPr lang="en-IN" sz="1000" b="1" i="1" dirty="0">
                <a:solidFill>
                  <a:schemeClr val="bg1"/>
                </a:solidFill>
                <a:effectLst/>
                <a:latin typeface="Times New Roman" panose="02020603050405020304" pitchFamily="18" charset="0"/>
                <a:cs typeface="Times New Roman" panose="02020603050405020304" pitchFamily="18" charset="0"/>
              </a:rPr>
              <a:t>et al., i2020)</a:t>
            </a:r>
            <a:endParaRPr lang="en-IN" sz="1000" b="1" dirty="0">
              <a:solidFill>
                <a:schemeClr val="bg1"/>
              </a:solidFill>
              <a:latin typeface="Times New Roman" panose="02020603050405020304" pitchFamily="18" charset="0"/>
              <a:cs typeface="Times New Roman" panose="02020603050405020304" pitchFamily="18" charset="0"/>
            </a:endParaRPr>
          </a:p>
        </p:txBody>
      </p:sp>
      <p:pic>
        <p:nvPicPr>
          <p:cNvPr id="6146" name="Picture 2" descr="Existing signage for housekeeping (left) with “patch” to clarify... |  Download Scientific Diagram">
            <a:extLst>
              <a:ext uri="{FF2B5EF4-FFF2-40B4-BE49-F238E27FC236}">
                <a16:creationId xmlns:a16="http://schemas.microsoft.com/office/drawing/2014/main" id="{CA647AB9-8D88-B9D2-DCE9-5356B016BA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2804" y="1363451"/>
            <a:ext cx="4645225" cy="4292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0285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CC669-B2CD-B81B-E8B0-0D0960EA813C}"/>
              </a:ext>
            </a:extLst>
          </p:cNvPr>
          <p:cNvSpPr>
            <a:spLocks noGrp="1"/>
          </p:cNvSpPr>
          <p:nvPr>
            <p:ph type="title"/>
          </p:nvPr>
        </p:nvSpPr>
        <p:spPr>
          <a:xfrm>
            <a:off x="2121585" y="169571"/>
            <a:ext cx="8911687" cy="1280890"/>
          </a:xfrm>
        </p:spPr>
        <p:txBody>
          <a:bodyPr>
            <a:normAutofit/>
          </a:bodyPr>
          <a:lstStyle/>
          <a:p>
            <a:pPr algn="ctr"/>
            <a:r>
              <a:rPr lang="en-IN" sz="28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PROCEDURES</a:t>
            </a:r>
            <a:endParaRPr lang="en-IN" sz="2800" b="1"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A387A82-AF40-D288-E563-42812FCD325B}"/>
              </a:ext>
            </a:extLst>
          </p:cNvPr>
          <p:cNvSpPr>
            <a:spLocks noGrp="1"/>
          </p:cNvSpPr>
          <p:nvPr>
            <p:ph idx="1"/>
          </p:nvPr>
        </p:nvSpPr>
        <p:spPr>
          <a:xfrm>
            <a:off x="1383259" y="915763"/>
            <a:ext cx="4712741" cy="3777622"/>
          </a:xfrm>
        </p:spPr>
        <p:txBody>
          <a:bodyPr>
            <a:noAutofit/>
          </a:bodyPr>
          <a:lstStyle/>
          <a:p>
            <a:pPr marL="342900" lvl="0" indent="-342900" algn="just">
              <a:lnSpc>
                <a:spcPct val="260000"/>
              </a:lnSpc>
              <a:spcBef>
                <a:spcPts val="1500"/>
              </a:spcBef>
              <a:spcAft>
                <a:spcPts val="0"/>
              </a:spcAft>
              <a:buClr>
                <a:srgbClr val="0D0D0D"/>
              </a:buClr>
              <a:buSzPts val="1200"/>
              <a:buFont typeface="Arial" panose="020B0604020202020204" pitchFamily="34" charset="0"/>
              <a:buChar char="●"/>
            </a:pPr>
            <a:r>
              <a:rPr lang="en-IN" sz="1600" u="none" strike="noStrike" dirty="0">
                <a:solidFill>
                  <a:srgbClr val="0D0D0D"/>
                </a:solidFill>
                <a:effectLst/>
                <a:latin typeface="Times New Roman" panose="02020603050405020304" pitchFamily="18" charset="0"/>
                <a:ea typeface="Roboto" panose="02000000000000000000" pitchFamily="2" charset="0"/>
                <a:cs typeface="Roboto" panose="02000000000000000000" pitchFamily="2" charset="0"/>
              </a:rPr>
              <a:t>Preparation of cleaning carts systematically.</a:t>
            </a:r>
            <a:endParaRPr lang="en-IN" sz="1600" u="none" strike="noStrike" dirty="0">
              <a:effectLst/>
              <a:latin typeface="Roboto" panose="02000000000000000000" pitchFamily="2" charset="0"/>
              <a:ea typeface="Roboto" panose="02000000000000000000" pitchFamily="2" charset="0"/>
              <a:cs typeface="Roboto" panose="02000000000000000000" pitchFamily="2" charset="0"/>
            </a:endParaRPr>
          </a:p>
          <a:p>
            <a:pPr marL="342900" lvl="0" indent="-342900" algn="just">
              <a:lnSpc>
                <a:spcPct val="260000"/>
              </a:lnSpc>
              <a:buClr>
                <a:srgbClr val="0D0D0D"/>
              </a:buClr>
              <a:buSzPts val="1200"/>
              <a:buFont typeface="Arial" panose="020B0604020202020204" pitchFamily="34" charset="0"/>
              <a:buChar char="●"/>
            </a:pPr>
            <a:r>
              <a:rPr lang="en-IN" sz="1600" u="none" strike="noStrike" dirty="0">
                <a:solidFill>
                  <a:srgbClr val="0D0D0D"/>
                </a:solidFill>
                <a:effectLst/>
                <a:latin typeface="Times New Roman" panose="02020603050405020304" pitchFamily="18" charset="0"/>
                <a:ea typeface="Roboto" panose="02000000000000000000" pitchFamily="2" charset="0"/>
                <a:cs typeface="Roboto" panose="02000000000000000000" pitchFamily="2" charset="0"/>
              </a:rPr>
              <a:t>Knock as well as announce before entering guest rooms.</a:t>
            </a:r>
            <a:endParaRPr lang="en-IN" sz="1600" u="none" strike="noStrike" dirty="0">
              <a:effectLst/>
              <a:latin typeface="Roboto" panose="02000000000000000000" pitchFamily="2" charset="0"/>
              <a:ea typeface="Roboto" panose="02000000000000000000" pitchFamily="2" charset="0"/>
              <a:cs typeface="Roboto" panose="02000000000000000000" pitchFamily="2" charset="0"/>
            </a:endParaRPr>
          </a:p>
          <a:p>
            <a:pPr marL="342900" lvl="0" indent="-342900" algn="just">
              <a:lnSpc>
                <a:spcPct val="260000"/>
              </a:lnSpc>
              <a:buClr>
                <a:srgbClr val="0D0D0D"/>
              </a:buClr>
              <a:buSzPts val="1200"/>
              <a:buFont typeface="Arial" panose="020B0604020202020204" pitchFamily="34" charset="0"/>
              <a:buChar char="●"/>
            </a:pPr>
            <a:r>
              <a:rPr lang="en-IN" sz="1600" u="none" strike="noStrike" dirty="0">
                <a:solidFill>
                  <a:srgbClr val="0D0D0D"/>
                </a:solidFill>
                <a:effectLst/>
                <a:latin typeface="Times New Roman" panose="02020603050405020304" pitchFamily="18" charset="0"/>
                <a:ea typeface="Roboto" panose="02000000000000000000" pitchFamily="2" charset="0"/>
                <a:cs typeface="Roboto" panose="02000000000000000000" pitchFamily="2" charset="0"/>
              </a:rPr>
              <a:t>Properly ventilate rooms before cleaning(</a:t>
            </a:r>
            <a:r>
              <a:rPr lang="en-IN" sz="1600" u="none" strike="noStrike" dirty="0">
                <a:solidFill>
                  <a:srgbClr val="222222"/>
                </a:solidFill>
                <a:effectLst/>
                <a:latin typeface="Times New Roman" panose="02020603050405020304" pitchFamily="18" charset="0"/>
                <a:ea typeface="Roboto" panose="02000000000000000000" pitchFamily="2" charset="0"/>
                <a:cs typeface="Roboto" panose="02000000000000000000" pitchFamily="2" charset="0"/>
              </a:rPr>
              <a:t>Chen </a:t>
            </a:r>
            <a:r>
              <a:rPr lang="en-IN" sz="1600" i="1" u="none" strike="noStrike" dirty="0">
                <a:solidFill>
                  <a:srgbClr val="222222"/>
                </a:solidFill>
                <a:effectLst/>
                <a:latin typeface="Times New Roman" panose="02020603050405020304" pitchFamily="18" charset="0"/>
                <a:ea typeface="Roboto" panose="02000000000000000000" pitchFamily="2" charset="0"/>
                <a:cs typeface="Roboto" panose="02000000000000000000" pitchFamily="2" charset="0"/>
              </a:rPr>
              <a:t>et al., </a:t>
            </a:r>
            <a:r>
              <a:rPr lang="en-IN" sz="1600" u="none" strike="noStrike" dirty="0">
                <a:solidFill>
                  <a:srgbClr val="222222"/>
                </a:solidFill>
                <a:effectLst/>
                <a:latin typeface="Times New Roman" panose="02020603050405020304" pitchFamily="18" charset="0"/>
                <a:ea typeface="Roboto" panose="02000000000000000000" pitchFamily="2" charset="0"/>
                <a:cs typeface="Roboto" panose="02000000000000000000" pitchFamily="2" charset="0"/>
              </a:rPr>
              <a:t>2022)</a:t>
            </a:r>
            <a:r>
              <a:rPr lang="en-IN" sz="1600" u="none" strike="noStrike" dirty="0">
                <a:solidFill>
                  <a:srgbClr val="0D0D0D"/>
                </a:solidFill>
                <a:effectLst/>
                <a:latin typeface="Times New Roman" panose="02020603050405020304" pitchFamily="18" charset="0"/>
                <a:ea typeface="Roboto" panose="02000000000000000000" pitchFamily="2" charset="0"/>
                <a:cs typeface="Roboto" panose="02000000000000000000" pitchFamily="2" charset="0"/>
              </a:rPr>
              <a:t>.</a:t>
            </a:r>
            <a:endParaRPr lang="en-IN" sz="1600" u="none" strike="noStrike" dirty="0">
              <a:effectLst/>
              <a:latin typeface="Roboto" panose="02000000000000000000" pitchFamily="2" charset="0"/>
              <a:ea typeface="Roboto" panose="02000000000000000000" pitchFamily="2" charset="0"/>
              <a:cs typeface="Roboto" panose="02000000000000000000" pitchFamily="2" charset="0"/>
            </a:endParaRPr>
          </a:p>
          <a:p>
            <a:pPr marL="342900" lvl="0" indent="-342900" algn="just">
              <a:lnSpc>
                <a:spcPct val="260000"/>
              </a:lnSpc>
              <a:spcAft>
                <a:spcPts val="1500"/>
              </a:spcAft>
              <a:buClr>
                <a:srgbClr val="0D0D0D"/>
              </a:buClr>
              <a:buSzPts val="1200"/>
              <a:buFont typeface="Arial" panose="020B0604020202020204" pitchFamily="34" charset="0"/>
              <a:buChar char="●"/>
            </a:pPr>
            <a:r>
              <a:rPr lang="en-IN" sz="1600" u="none" strike="noStrike" dirty="0">
                <a:solidFill>
                  <a:srgbClr val="0D0D0D"/>
                </a:solidFill>
                <a:effectLst/>
                <a:latin typeface="Times New Roman" panose="02020603050405020304" pitchFamily="18" charset="0"/>
                <a:ea typeface="Roboto" panose="02000000000000000000" pitchFamily="2" charset="0"/>
                <a:cs typeface="Roboto" panose="02000000000000000000" pitchFamily="2" charset="0"/>
              </a:rPr>
              <a:t>Systematically  cleaning steps, including that of  changing linens and emptying trash.</a:t>
            </a:r>
            <a:endParaRPr lang="en-IN" sz="1600" u="none" strike="noStrike" dirty="0">
              <a:effectLst/>
              <a:latin typeface="Roboto" panose="02000000000000000000" pitchFamily="2" charset="0"/>
              <a:ea typeface="Roboto" panose="02000000000000000000" pitchFamily="2" charset="0"/>
              <a:cs typeface="Roboto" panose="02000000000000000000" pitchFamily="2" charset="0"/>
            </a:endParaRPr>
          </a:p>
          <a:p>
            <a:pPr>
              <a:lnSpc>
                <a:spcPct val="260000"/>
              </a:lnSpc>
            </a:pPr>
            <a:endParaRPr lang="en-IN" sz="1600" dirty="0"/>
          </a:p>
        </p:txBody>
      </p:sp>
      <p:sp>
        <p:nvSpPr>
          <p:cNvPr id="5" name="TextBox 4">
            <a:extLst>
              <a:ext uri="{FF2B5EF4-FFF2-40B4-BE49-F238E27FC236}">
                <a16:creationId xmlns:a16="http://schemas.microsoft.com/office/drawing/2014/main" id="{C84AAA69-14AD-E3E0-590E-A2E39E5EE547}"/>
              </a:ext>
            </a:extLst>
          </p:cNvPr>
          <p:cNvSpPr txBox="1"/>
          <p:nvPr/>
        </p:nvSpPr>
        <p:spPr>
          <a:xfrm>
            <a:off x="6285496" y="5459378"/>
            <a:ext cx="6092190" cy="400110"/>
          </a:xfrm>
          <a:prstGeom prst="rect">
            <a:avLst/>
          </a:prstGeom>
          <a:noFill/>
        </p:spPr>
        <p:txBody>
          <a:bodyPr wrap="square">
            <a:spAutoFit/>
          </a:bodyPr>
          <a:lstStyle/>
          <a:p>
            <a:pPr algn="ctr"/>
            <a:r>
              <a:rPr lang="en-US" sz="1000" b="1" dirty="0">
                <a:solidFill>
                  <a:schemeClr val="bg1"/>
                </a:solidFill>
                <a:latin typeface="Times New Roman" panose="02020603050405020304" pitchFamily="18" charset="0"/>
                <a:cs typeface="Times New Roman" panose="02020603050405020304" pitchFamily="18" charset="0"/>
              </a:rPr>
              <a:t>Figure : </a:t>
            </a:r>
            <a:r>
              <a:rPr lang="en-IN" sz="10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PROCEDURES</a:t>
            </a:r>
            <a:endParaRPr lang="en-US" sz="1000" b="1" dirty="0">
              <a:solidFill>
                <a:schemeClr val="bg1"/>
              </a:solidFill>
              <a:latin typeface="Times New Roman" panose="02020603050405020304" pitchFamily="18" charset="0"/>
              <a:cs typeface="Times New Roman" panose="02020603050405020304" pitchFamily="18" charset="0"/>
            </a:endParaRPr>
          </a:p>
          <a:p>
            <a:pPr algn="ctr"/>
            <a:r>
              <a:rPr lang="en-US" sz="1000" b="1" dirty="0">
                <a:solidFill>
                  <a:schemeClr val="bg1"/>
                </a:solidFill>
                <a:latin typeface="Times New Roman" panose="02020603050405020304" pitchFamily="18" charset="0"/>
                <a:cs typeface="Times New Roman" panose="02020603050405020304" pitchFamily="18" charset="0"/>
              </a:rPr>
              <a:t>(source: </a:t>
            </a:r>
            <a:r>
              <a:rPr lang="en-IN" sz="1000" b="1" dirty="0" err="1">
                <a:solidFill>
                  <a:schemeClr val="bg1"/>
                </a:solidFill>
                <a:latin typeface="Times New Roman" panose="02020603050405020304" pitchFamily="18" charset="0"/>
                <a:cs typeface="Times New Roman" panose="02020603050405020304" pitchFamily="18" charset="0"/>
              </a:rPr>
              <a:t>kumar</a:t>
            </a:r>
            <a:r>
              <a:rPr lang="en-IN" sz="1000" b="1" i="0" dirty="0">
                <a:solidFill>
                  <a:schemeClr val="bg1"/>
                </a:solidFill>
                <a:effectLst/>
                <a:latin typeface="Times New Roman" panose="02020603050405020304" pitchFamily="18" charset="0"/>
                <a:cs typeface="Times New Roman" panose="02020603050405020304" pitchFamily="18" charset="0"/>
              </a:rPr>
              <a:t>, </a:t>
            </a:r>
            <a:r>
              <a:rPr lang="en-IN" sz="1000" b="1" i="1" dirty="0">
                <a:solidFill>
                  <a:schemeClr val="bg1"/>
                </a:solidFill>
                <a:effectLst/>
                <a:latin typeface="Times New Roman" panose="02020603050405020304" pitchFamily="18" charset="0"/>
                <a:cs typeface="Times New Roman" panose="02020603050405020304" pitchFamily="18" charset="0"/>
              </a:rPr>
              <a:t>et al., 2020)</a:t>
            </a:r>
            <a:endParaRPr lang="en-IN" sz="1000" b="1" dirty="0">
              <a:solidFill>
                <a:schemeClr val="bg1"/>
              </a:solidFill>
              <a:latin typeface="Times New Roman" panose="02020603050405020304" pitchFamily="18" charset="0"/>
              <a:cs typeface="Times New Roman" panose="02020603050405020304" pitchFamily="18" charset="0"/>
            </a:endParaRPr>
          </a:p>
        </p:txBody>
      </p:sp>
      <p:pic>
        <p:nvPicPr>
          <p:cNvPr id="7170" name="Picture 2" descr="Steps involved in the housekeeping process. | Download Scientific Diagram">
            <a:extLst>
              <a:ext uri="{FF2B5EF4-FFF2-40B4-BE49-F238E27FC236}">
                <a16:creationId xmlns:a16="http://schemas.microsoft.com/office/drawing/2014/main" id="{7EB17CB3-5DDE-11E5-C630-45186E48DD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3030" y="1198567"/>
            <a:ext cx="5255785" cy="39767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1166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43F1F-34A8-6233-1B37-954DD48164CD}"/>
              </a:ext>
            </a:extLst>
          </p:cNvPr>
          <p:cNvSpPr>
            <a:spLocks noGrp="1"/>
          </p:cNvSpPr>
          <p:nvPr>
            <p:ph type="title"/>
          </p:nvPr>
        </p:nvSpPr>
        <p:spPr>
          <a:xfrm>
            <a:off x="1936113" y="346614"/>
            <a:ext cx="8911687" cy="1280890"/>
          </a:xfrm>
        </p:spPr>
        <p:txBody>
          <a:bodyPr>
            <a:normAutofit/>
          </a:bodyPr>
          <a:lstStyle/>
          <a:p>
            <a:pPr algn="ctr"/>
            <a:r>
              <a:rPr lang="en-IN" sz="28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EQUIPMENT</a:t>
            </a:r>
            <a:endParaRPr lang="en-IN" sz="2800" b="1"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3BE9F8F-0B6A-E18C-7FAF-E2379F2410A7}"/>
              </a:ext>
            </a:extLst>
          </p:cNvPr>
          <p:cNvSpPr>
            <a:spLocks noGrp="1"/>
          </p:cNvSpPr>
          <p:nvPr>
            <p:ph idx="1"/>
          </p:nvPr>
        </p:nvSpPr>
        <p:spPr>
          <a:xfrm>
            <a:off x="1038143" y="1180212"/>
            <a:ext cx="5457508" cy="3777622"/>
          </a:xfrm>
        </p:spPr>
        <p:txBody>
          <a:bodyPr>
            <a:noAutofit/>
          </a:bodyPr>
          <a:lstStyle/>
          <a:p>
            <a:pPr marL="342900" lvl="0" indent="-342900" algn="just">
              <a:lnSpc>
                <a:spcPct val="260000"/>
              </a:lnSpc>
              <a:spcBef>
                <a:spcPts val="1500"/>
              </a:spcBef>
              <a:spcAft>
                <a:spcPts val="0"/>
              </a:spcAft>
              <a:buClr>
                <a:srgbClr val="0D0D0D"/>
              </a:buClr>
              <a:buSzPts val="1200"/>
              <a:buFont typeface="Arial" panose="020B0604020202020204" pitchFamily="34" charset="0"/>
              <a:buChar char="●"/>
            </a:pPr>
            <a:r>
              <a:rPr lang="en-IN" sz="1600" u="none" strike="noStrike" dirty="0">
                <a:solidFill>
                  <a:srgbClr val="0D0D0D"/>
                </a:solidFill>
                <a:effectLst/>
                <a:latin typeface="Times New Roman" panose="02020603050405020304" pitchFamily="18" charset="0"/>
                <a:ea typeface="Roboto" panose="02000000000000000000" pitchFamily="2" charset="0"/>
                <a:cs typeface="Times New Roman" panose="02020603050405020304" pitchFamily="18" charset="0"/>
              </a:rPr>
              <a:t>Essential tools includes vacuums, mops, and stocked cleaning carts.</a:t>
            </a:r>
            <a:endParaRPr lang="en-IN" sz="1600" u="none" strike="noStrike" dirty="0">
              <a:effectLst/>
              <a:latin typeface="Times New Roman" panose="02020603050405020304" pitchFamily="18" charset="0"/>
              <a:ea typeface="Roboto" panose="02000000000000000000" pitchFamily="2" charset="0"/>
              <a:cs typeface="Times New Roman" panose="02020603050405020304" pitchFamily="18" charset="0"/>
            </a:endParaRPr>
          </a:p>
          <a:p>
            <a:pPr marL="342900" lvl="0" indent="-342900" algn="just">
              <a:lnSpc>
                <a:spcPct val="260000"/>
              </a:lnSpc>
              <a:buClr>
                <a:srgbClr val="0D0D0D"/>
              </a:buClr>
              <a:buSzPts val="1200"/>
              <a:buFont typeface="Arial" panose="020B0604020202020204" pitchFamily="34" charset="0"/>
              <a:buChar char="●"/>
            </a:pPr>
            <a:r>
              <a:rPr lang="en-IN" sz="1600" u="none" strike="noStrike" dirty="0">
                <a:solidFill>
                  <a:srgbClr val="0D0D0D"/>
                </a:solidFill>
                <a:effectLst/>
                <a:latin typeface="Times New Roman" panose="02020603050405020304" pitchFamily="18" charset="0"/>
                <a:ea typeface="Roboto" panose="02000000000000000000" pitchFamily="2" charset="0"/>
                <a:cs typeface="Times New Roman" panose="02020603050405020304" pitchFamily="18" charset="0"/>
              </a:rPr>
              <a:t>Gloves and also  cleaning chemicals for staff protection(</a:t>
            </a:r>
            <a:r>
              <a:rPr lang="en-IN" sz="1600" u="none" strike="noStrike" dirty="0" err="1">
                <a:solidFill>
                  <a:srgbClr val="222222"/>
                </a:solidFill>
                <a:effectLst/>
                <a:latin typeface="Times New Roman" panose="02020603050405020304" pitchFamily="18" charset="0"/>
                <a:ea typeface="Roboto" panose="02000000000000000000" pitchFamily="2" charset="0"/>
                <a:cs typeface="Times New Roman" panose="02020603050405020304" pitchFamily="18" charset="0"/>
              </a:rPr>
              <a:t>Wirya</a:t>
            </a:r>
            <a:r>
              <a:rPr lang="en-IN" sz="1600" u="none" strike="noStrike" dirty="0">
                <a:solidFill>
                  <a:srgbClr val="222222"/>
                </a:solidFill>
                <a:effectLst/>
                <a:latin typeface="Times New Roman" panose="02020603050405020304" pitchFamily="18" charset="0"/>
                <a:ea typeface="Roboto" panose="02000000000000000000" pitchFamily="2" charset="0"/>
                <a:cs typeface="Times New Roman" panose="02020603050405020304" pitchFamily="18" charset="0"/>
              </a:rPr>
              <a:t> </a:t>
            </a:r>
            <a:r>
              <a:rPr lang="en-IN" sz="1600" i="1" u="none" strike="noStrike" dirty="0">
                <a:solidFill>
                  <a:srgbClr val="222222"/>
                </a:solidFill>
                <a:effectLst/>
                <a:latin typeface="Times New Roman" panose="02020603050405020304" pitchFamily="18" charset="0"/>
                <a:ea typeface="Roboto" panose="02000000000000000000" pitchFamily="2" charset="0"/>
                <a:cs typeface="Times New Roman" panose="02020603050405020304" pitchFamily="18" charset="0"/>
              </a:rPr>
              <a:t>et al., </a:t>
            </a:r>
            <a:r>
              <a:rPr lang="en-IN" sz="1600" u="none" strike="noStrike" dirty="0">
                <a:solidFill>
                  <a:srgbClr val="222222"/>
                </a:solidFill>
                <a:effectLst/>
                <a:latin typeface="Times New Roman" panose="02020603050405020304" pitchFamily="18" charset="0"/>
                <a:ea typeface="Roboto" panose="02000000000000000000" pitchFamily="2" charset="0"/>
                <a:cs typeface="Times New Roman" panose="02020603050405020304" pitchFamily="18" charset="0"/>
              </a:rPr>
              <a:t>2022)</a:t>
            </a:r>
            <a:r>
              <a:rPr lang="en-IN" sz="1600" u="none" strike="noStrike" dirty="0">
                <a:solidFill>
                  <a:srgbClr val="0D0D0D"/>
                </a:solidFill>
                <a:effectLst/>
                <a:latin typeface="Times New Roman" panose="02020603050405020304" pitchFamily="18" charset="0"/>
                <a:ea typeface="Roboto" panose="02000000000000000000" pitchFamily="2" charset="0"/>
                <a:cs typeface="Times New Roman" panose="02020603050405020304" pitchFamily="18" charset="0"/>
              </a:rPr>
              <a:t>.</a:t>
            </a:r>
            <a:endParaRPr lang="en-IN" sz="1600" u="none" strike="noStrike" dirty="0">
              <a:effectLst/>
              <a:latin typeface="Times New Roman" panose="02020603050405020304" pitchFamily="18" charset="0"/>
              <a:ea typeface="Roboto" panose="02000000000000000000" pitchFamily="2" charset="0"/>
              <a:cs typeface="Times New Roman" panose="02020603050405020304" pitchFamily="18" charset="0"/>
            </a:endParaRPr>
          </a:p>
          <a:p>
            <a:pPr marL="342900" lvl="0" indent="-342900" algn="just">
              <a:lnSpc>
                <a:spcPct val="260000"/>
              </a:lnSpc>
              <a:spcAft>
                <a:spcPts val="1500"/>
              </a:spcAft>
              <a:buClr>
                <a:srgbClr val="0D0D0D"/>
              </a:buClr>
              <a:buSzPts val="1200"/>
              <a:buFont typeface="Arial" panose="020B0604020202020204" pitchFamily="34" charset="0"/>
              <a:buChar char="●"/>
            </a:pPr>
            <a:r>
              <a:rPr lang="en-IN" sz="1600" u="none" strike="noStrike" dirty="0">
                <a:solidFill>
                  <a:srgbClr val="0D0D0D"/>
                </a:solidFill>
                <a:effectLst/>
                <a:latin typeface="Times New Roman" panose="02020603050405020304" pitchFamily="18" charset="0"/>
                <a:ea typeface="Roboto" panose="02000000000000000000" pitchFamily="2" charset="0"/>
                <a:cs typeface="Times New Roman" panose="02020603050405020304" pitchFamily="18" charset="0"/>
              </a:rPr>
              <a:t>Quality equipment improves cleaning effectiveness as well as  reduces injury risk.</a:t>
            </a:r>
            <a:endParaRPr lang="en-IN" sz="1600" u="none" strike="noStrike" dirty="0">
              <a:effectLst/>
              <a:latin typeface="Times New Roman" panose="02020603050405020304" pitchFamily="18" charset="0"/>
              <a:ea typeface="Roboto" panose="02000000000000000000" pitchFamily="2" charset="0"/>
              <a:cs typeface="Times New Roman" panose="02020603050405020304" pitchFamily="18" charset="0"/>
            </a:endParaRPr>
          </a:p>
          <a:p>
            <a:pPr>
              <a:lnSpc>
                <a:spcPct val="260000"/>
              </a:lnSpc>
            </a:pPr>
            <a:endParaRPr lang="en-IN" sz="16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694582F7-1FEF-21EC-5D2A-AE71675CCB1C}"/>
              </a:ext>
            </a:extLst>
          </p:cNvPr>
          <p:cNvSpPr txBox="1"/>
          <p:nvPr/>
        </p:nvSpPr>
        <p:spPr>
          <a:xfrm>
            <a:off x="6211357" y="5651639"/>
            <a:ext cx="6092190" cy="400110"/>
          </a:xfrm>
          <a:prstGeom prst="rect">
            <a:avLst/>
          </a:prstGeom>
          <a:noFill/>
        </p:spPr>
        <p:txBody>
          <a:bodyPr wrap="square">
            <a:spAutoFit/>
          </a:bodyPr>
          <a:lstStyle/>
          <a:p>
            <a:pPr algn="ctr"/>
            <a:r>
              <a:rPr lang="en-US" sz="1000" b="1" dirty="0">
                <a:solidFill>
                  <a:schemeClr val="bg1"/>
                </a:solidFill>
                <a:latin typeface="Times New Roman" panose="02020603050405020304" pitchFamily="18" charset="0"/>
                <a:cs typeface="Times New Roman" panose="02020603050405020304" pitchFamily="18" charset="0"/>
              </a:rPr>
              <a:t>Figure : </a:t>
            </a:r>
            <a:r>
              <a:rPr lang="en-IN" sz="10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EQUIPMENT </a:t>
            </a:r>
          </a:p>
          <a:p>
            <a:pPr algn="ctr"/>
            <a:r>
              <a:rPr lang="en-US" sz="1000" b="1" dirty="0">
                <a:solidFill>
                  <a:schemeClr val="bg1"/>
                </a:solidFill>
                <a:latin typeface="Times New Roman" panose="02020603050405020304" pitchFamily="18" charset="0"/>
                <a:cs typeface="Times New Roman" panose="02020603050405020304" pitchFamily="18" charset="0"/>
              </a:rPr>
              <a:t>(Source: </a:t>
            </a:r>
            <a:r>
              <a:rPr lang="en-IN" sz="1000" b="1" i="0" dirty="0" err="1">
                <a:solidFill>
                  <a:schemeClr val="bg1"/>
                </a:solidFill>
                <a:effectLst/>
                <a:latin typeface="Times New Roman" panose="02020603050405020304" pitchFamily="18" charset="0"/>
                <a:cs typeface="Times New Roman" panose="02020603050405020304" pitchFamily="18" charset="0"/>
              </a:rPr>
              <a:t>Sendall</a:t>
            </a:r>
            <a:r>
              <a:rPr lang="en-IN" sz="1000" b="1" i="0" dirty="0">
                <a:solidFill>
                  <a:schemeClr val="bg1"/>
                </a:solidFill>
                <a:effectLst/>
                <a:latin typeface="Times New Roman" panose="02020603050405020304" pitchFamily="18" charset="0"/>
                <a:cs typeface="Times New Roman" panose="02020603050405020304" pitchFamily="18" charset="0"/>
              </a:rPr>
              <a:t>,, </a:t>
            </a:r>
            <a:r>
              <a:rPr lang="en-IN" sz="1000" b="1" i="1" dirty="0">
                <a:solidFill>
                  <a:schemeClr val="bg1"/>
                </a:solidFill>
                <a:effectLst/>
                <a:latin typeface="Times New Roman" panose="02020603050405020304" pitchFamily="18" charset="0"/>
                <a:cs typeface="Times New Roman" panose="02020603050405020304" pitchFamily="18" charset="0"/>
              </a:rPr>
              <a:t>et al., i2020)</a:t>
            </a:r>
            <a:endParaRPr lang="en-IN" sz="1000" b="1" dirty="0">
              <a:solidFill>
                <a:schemeClr val="bg1"/>
              </a:solidFill>
              <a:latin typeface="Times New Roman" panose="02020603050405020304" pitchFamily="18" charset="0"/>
              <a:cs typeface="Times New Roman" panose="02020603050405020304" pitchFamily="18" charset="0"/>
            </a:endParaRPr>
          </a:p>
        </p:txBody>
      </p:sp>
      <p:pic>
        <p:nvPicPr>
          <p:cNvPr id="8194" name="Picture 2" descr="Five Moments for Hand Hygiene [5]. | Download Scientific Diagram">
            <a:extLst>
              <a:ext uri="{FF2B5EF4-FFF2-40B4-BE49-F238E27FC236}">
                <a16:creationId xmlns:a16="http://schemas.microsoft.com/office/drawing/2014/main" id="{0F5157B5-E5BE-B1FD-899B-FB799901DB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747" y="1338558"/>
            <a:ext cx="5066132" cy="41808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7420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98DB2-208A-FB92-EB7D-4536AA217E94}"/>
              </a:ext>
            </a:extLst>
          </p:cNvPr>
          <p:cNvSpPr>
            <a:spLocks noGrp="1"/>
          </p:cNvSpPr>
          <p:nvPr>
            <p:ph type="title"/>
          </p:nvPr>
        </p:nvSpPr>
        <p:spPr>
          <a:xfrm>
            <a:off x="2366681" y="103695"/>
            <a:ext cx="8911687" cy="1280890"/>
          </a:xfrm>
        </p:spPr>
        <p:txBody>
          <a:bodyPr>
            <a:normAutofit/>
          </a:bodyPr>
          <a:lstStyle/>
          <a:p>
            <a:pPr algn="ctr"/>
            <a:r>
              <a:rPr lang="en-IN" sz="28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HAZARD MITIGATION</a:t>
            </a:r>
            <a:endParaRPr lang="en-IN" sz="2800" b="1"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B882DE8-D4ED-F9D7-E993-055C91336A2F}"/>
              </a:ext>
            </a:extLst>
          </p:cNvPr>
          <p:cNvSpPr>
            <a:spLocks noGrp="1"/>
          </p:cNvSpPr>
          <p:nvPr>
            <p:ph idx="1"/>
          </p:nvPr>
        </p:nvSpPr>
        <p:spPr>
          <a:xfrm>
            <a:off x="1293252" y="821705"/>
            <a:ext cx="5682334" cy="3777622"/>
          </a:xfrm>
        </p:spPr>
        <p:txBody>
          <a:bodyPr>
            <a:noAutofit/>
          </a:bodyPr>
          <a:lstStyle/>
          <a:p>
            <a:pPr marL="342900" lvl="0" indent="-342900" algn="just">
              <a:lnSpc>
                <a:spcPct val="250000"/>
              </a:lnSpc>
              <a:spcBef>
                <a:spcPts val="1500"/>
              </a:spcBef>
              <a:spcAft>
                <a:spcPts val="0"/>
              </a:spcAft>
              <a:buClr>
                <a:srgbClr val="0D0D0D"/>
              </a:buClr>
              <a:buSzPts val="1200"/>
              <a:buFont typeface="Arial" panose="020B0604020202020204" pitchFamily="34" charset="0"/>
              <a:buChar char="●"/>
            </a:pP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Using of  wet floor signs at the time of mopping to prevent slips.</a:t>
            </a:r>
          </a:p>
          <a:p>
            <a:pPr marL="342900" lvl="0" indent="-342900" algn="just">
              <a:lnSpc>
                <a:spcPct val="250000"/>
              </a:lnSpc>
              <a:buClr>
                <a:srgbClr val="0D0D0D"/>
              </a:buClr>
              <a:buSzPts val="1200"/>
              <a:buFont typeface="Arial" panose="020B0604020202020204" pitchFamily="34" charset="0"/>
              <a:buChar char="●"/>
            </a:pP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Unplug appliances before cleaning to reduce electrical risks.</a:t>
            </a:r>
          </a:p>
          <a:p>
            <a:pPr marL="342900" lvl="0" indent="-342900" algn="just">
              <a:lnSpc>
                <a:spcPct val="250000"/>
              </a:lnSpc>
              <a:buClr>
                <a:srgbClr val="0D0D0D"/>
              </a:buClr>
              <a:buSzPts val="1200"/>
              <a:buFont typeface="Arial" panose="020B0604020202020204" pitchFamily="34" charset="0"/>
              <a:buChar char="●"/>
            </a:pP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Proper step stools for safe access to high-level of  places(Hasan </a:t>
            </a:r>
            <a:r>
              <a:rPr lang="en-IN" sz="1600" i="1"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et al., </a:t>
            </a: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2022).</a:t>
            </a:r>
          </a:p>
          <a:p>
            <a:pPr marL="342900" lvl="0" indent="-342900" algn="just">
              <a:lnSpc>
                <a:spcPct val="250000"/>
              </a:lnSpc>
              <a:buClr>
                <a:srgbClr val="0D0D0D"/>
              </a:buClr>
              <a:buSzPts val="1200"/>
              <a:buFont typeface="Arial" panose="020B0604020202020204" pitchFamily="34" charset="0"/>
              <a:buChar char="●"/>
            </a:pP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Immediate cleanup of spills to minimize fall risks.</a:t>
            </a:r>
          </a:p>
          <a:p>
            <a:pPr marL="342900" lvl="0" indent="-342900" algn="just">
              <a:lnSpc>
                <a:spcPct val="250000"/>
              </a:lnSpc>
              <a:spcAft>
                <a:spcPts val="1500"/>
              </a:spcAft>
              <a:buClr>
                <a:srgbClr val="0D0D0D"/>
              </a:buClr>
              <a:buSzPts val="1200"/>
              <a:buFont typeface="Arial" panose="020B0604020202020204" pitchFamily="34" charset="0"/>
              <a:buChar char="●"/>
            </a:pPr>
            <a:r>
              <a:rPr lang="en-IN" sz="1600" u="none" strike="noStrike" dirty="0">
                <a:solidFill>
                  <a:schemeClr val="bg1"/>
                </a:solidFill>
                <a:effectLst/>
                <a:latin typeface="Times New Roman" panose="02020603050405020304" pitchFamily="18" charset="0"/>
                <a:ea typeface="Roboto" panose="02000000000000000000" pitchFamily="2" charset="0"/>
                <a:cs typeface="Times New Roman" panose="02020603050405020304" pitchFamily="18" charset="0"/>
              </a:rPr>
              <a:t>Handling of  cleaning chemicals with care as well as using PPE, and report issues promptly.</a:t>
            </a:r>
          </a:p>
          <a:p>
            <a:pPr algn="just">
              <a:lnSpc>
                <a:spcPct val="250000"/>
              </a:lnSpc>
            </a:pPr>
            <a:endParaRPr lang="en-IN" sz="1600" dirty="0">
              <a:solidFill>
                <a:schemeClr val="bg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173FCE24-01AB-EADC-CBE9-A441D671BCFB}"/>
              </a:ext>
            </a:extLst>
          </p:cNvPr>
          <p:cNvSpPr txBox="1"/>
          <p:nvPr/>
        </p:nvSpPr>
        <p:spPr>
          <a:xfrm>
            <a:off x="6822524" y="5759296"/>
            <a:ext cx="6092190" cy="553998"/>
          </a:xfrm>
          <a:prstGeom prst="rect">
            <a:avLst/>
          </a:prstGeom>
          <a:noFill/>
        </p:spPr>
        <p:txBody>
          <a:bodyPr wrap="square">
            <a:spAutoFit/>
          </a:bodyPr>
          <a:lstStyle/>
          <a:p>
            <a:pPr algn="ctr"/>
            <a:r>
              <a:rPr lang="en-US" sz="1000" b="1" dirty="0">
                <a:solidFill>
                  <a:schemeClr val="bg1"/>
                </a:solidFill>
                <a:latin typeface="Times New Roman" panose="02020603050405020304" pitchFamily="18" charset="0"/>
                <a:cs typeface="Times New Roman" panose="02020603050405020304" pitchFamily="18" charset="0"/>
              </a:rPr>
              <a:t>Figure :</a:t>
            </a:r>
            <a:r>
              <a:rPr lang="en-IN" sz="10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HAZARD MITIGATION</a:t>
            </a:r>
          </a:p>
          <a:p>
            <a:pPr algn="ctr"/>
            <a:endParaRPr lang="en-US" sz="1000" b="1" dirty="0">
              <a:solidFill>
                <a:schemeClr val="bg1"/>
              </a:solidFill>
              <a:latin typeface="Times New Roman" panose="02020603050405020304" pitchFamily="18" charset="0"/>
              <a:cs typeface="Times New Roman" panose="02020603050405020304" pitchFamily="18" charset="0"/>
            </a:endParaRPr>
          </a:p>
          <a:p>
            <a:pPr algn="ctr"/>
            <a:r>
              <a:rPr lang="en-US" sz="1000" b="1" dirty="0">
                <a:solidFill>
                  <a:schemeClr val="bg1"/>
                </a:solidFill>
                <a:latin typeface="Times New Roman" panose="02020603050405020304" pitchFamily="18" charset="0"/>
                <a:cs typeface="Times New Roman" panose="02020603050405020304" pitchFamily="18" charset="0"/>
              </a:rPr>
              <a:t>(source: </a:t>
            </a:r>
            <a:r>
              <a:rPr lang="en-IN" sz="1000" b="1" i="0" dirty="0" err="1">
                <a:solidFill>
                  <a:schemeClr val="bg1"/>
                </a:solidFill>
                <a:effectLst/>
                <a:latin typeface="Times New Roman" panose="02020603050405020304" pitchFamily="18" charset="0"/>
                <a:cs typeface="Times New Roman" panose="02020603050405020304" pitchFamily="18" charset="0"/>
              </a:rPr>
              <a:t>sharifi</a:t>
            </a:r>
            <a:r>
              <a:rPr lang="en-IN" sz="1000" b="1" i="0" dirty="0">
                <a:solidFill>
                  <a:schemeClr val="bg1"/>
                </a:solidFill>
                <a:effectLst/>
                <a:latin typeface="Times New Roman" panose="02020603050405020304" pitchFamily="18" charset="0"/>
                <a:cs typeface="Times New Roman" panose="02020603050405020304" pitchFamily="18" charset="0"/>
              </a:rPr>
              <a:t>,, </a:t>
            </a:r>
            <a:r>
              <a:rPr lang="en-IN" sz="1000" b="1" i="1" dirty="0">
                <a:solidFill>
                  <a:schemeClr val="bg1"/>
                </a:solidFill>
                <a:effectLst/>
                <a:latin typeface="Times New Roman" panose="02020603050405020304" pitchFamily="18" charset="0"/>
                <a:cs typeface="Times New Roman" panose="02020603050405020304" pitchFamily="18" charset="0"/>
              </a:rPr>
              <a:t>et al., i2020)</a:t>
            </a:r>
            <a:endParaRPr lang="en-IN" sz="1000" b="1" dirty="0">
              <a:solidFill>
                <a:schemeClr val="bg1"/>
              </a:solidFill>
              <a:latin typeface="Times New Roman" panose="02020603050405020304" pitchFamily="18" charset="0"/>
              <a:cs typeface="Times New Roman" panose="02020603050405020304" pitchFamily="18" charset="0"/>
            </a:endParaRPr>
          </a:p>
        </p:txBody>
      </p:sp>
      <p:pic>
        <p:nvPicPr>
          <p:cNvPr id="9218" name="Picture 2" descr="The Hazard Mitigation Planning Process | Download Scientific Diagram">
            <a:extLst>
              <a:ext uri="{FF2B5EF4-FFF2-40B4-BE49-F238E27FC236}">
                <a16:creationId xmlns:a16="http://schemas.microsoft.com/office/drawing/2014/main" id="{1EE2208F-D2BE-70C4-6CC7-5FC1F1A3D0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7673" y="1102937"/>
            <a:ext cx="4406477" cy="4551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0493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EEFDA-B16F-0DAB-A1E5-8C833B481318}"/>
              </a:ext>
            </a:extLst>
          </p:cNvPr>
          <p:cNvSpPr>
            <a:spLocks noGrp="1"/>
          </p:cNvSpPr>
          <p:nvPr>
            <p:ph type="title"/>
          </p:nvPr>
        </p:nvSpPr>
        <p:spPr>
          <a:xfrm>
            <a:off x="1961329" y="767869"/>
            <a:ext cx="8911687" cy="1280890"/>
          </a:xfrm>
        </p:spPr>
        <p:txBody>
          <a:bodyPr>
            <a:normAutofit/>
          </a:bodyPr>
          <a:lstStyle/>
          <a:p>
            <a:pPr algn="ctr"/>
            <a:r>
              <a:rPr lang="en-IN" sz="2800" b="1" kern="0" dirty="0">
                <a:solidFill>
                  <a:srgbClr val="000000"/>
                </a:solidFill>
                <a:effectLst/>
                <a:latin typeface="Times New Roman" panose="02020603050405020304" pitchFamily="18" charset="0"/>
                <a:cs typeface="Arial" panose="020B0604020202020204" pitchFamily="34" charset="0"/>
              </a:rPr>
              <a:t>CONCLUSION</a:t>
            </a:r>
            <a:br>
              <a:rPr lang="en-IN" sz="2800" b="1" kern="0" dirty="0">
                <a:solidFill>
                  <a:srgbClr val="000000"/>
                </a:solidFill>
                <a:effectLst/>
                <a:latin typeface="Times New Roman" panose="02020603050405020304" pitchFamily="18" charset="0"/>
                <a:cs typeface="Arial" panose="020B0604020202020204" pitchFamily="34" charset="0"/>
              </a:rPr>
            </a:br>
            <a:endParaRPr lang="en-IN" sz="2800" dirty="0"/>
          </a:p>
        </p:txBody>
      </p:sp>
      <p:sp>
        <p:nvSpPr>
          <p:cNvPr id="3" name="Content Placeholder 2">
            <a:extLst>
              <a:ext uri="{FF2B5EF4-FFF2-40B4-BE49-F238E27FC236}">
                <a16:creationId xmlns:a16="http://schemas.microsoft.com/office/drawing/2014/main" id="{D115B040-E2A0-900A-2D4D-394DC2D89B23}"/>
              </a:ext>
            </a:extLst>
          </p:cNvPr>
          <p:cNvSpPr>
            <a:spLocks noGrp="1"/>
          </p:cNvSpPr>
          <p:nvPr>
            <p:ph idx="1"/>
          </p:nvPr>
        </p:nvSpPr>
        <p:spPr>
          <a:xfrm>
            <a:off x="3399918" y="2048759"/>
            <a:ext cx="6620776" cy="3777622"/>
          </a:xfrm>
        </p:spPr>
        <p:txBody>
          <a:bodyPr>
            <a:normAutofit fontScale="92500" lnSpcReduction="20000"/>
          </a:bodyPr>
          <a:lstStyle/>
          <a:p>
            <a:pPr marL="342900" lvl="0" indent="-342900" algn="just">
              <a:lnSpc>
                <a:spcPct val="200000"/>
              </a:lnSpc>
              <a:spcBef>
                <a:spcPts val="1500"/>
              </a:spcBef>
              <a:spcAft>
                <a:spcPts val="0"/>
              </a:spcAft>
              <a:buClr>
                <a:srgbClr val="0D0D0D"/>
              </a:buClr>
              <a:buSzPts val="1200"/>
              <a:buFont typeface="Arial" panose="020B0604020202020204" pitchFamily="34" charset="0"/>
              <a:buChar char="●"/>
            </a:pPr>
            <a:r>
              <a:rPr lang="en-IN" sz="1800" u="none" strike="noStrike" dirty="0">
                <a:solidFill>
                  <a:srgbClr val="0D0D0D"/>
                </a:solidFill>
                <a:effectLst/>
                <a:latin typeface="Times New Roman" panose="02020603050405020304" pitchFamily="18" charset="0"/>
                <a:ea typeface="Roboto" panose="02000000000000000000" pitchFamily="2" charset="0"/>
                <a:cs typeface="Roboto" panose="02000000000000000000" pitchFamily="2" charset="0"/>
              </a:rPr>
              <a:t>Prioritization of health and safety as an investment.</a:t>
            </a:r>
            <a:endParaRPr lang="en-IN" sz="1800" u="none" strike="noStrike" dirty="0">
              <a:effectLst/>
              <a:latin typeface="Roboto" panose="02000000000000000000" pitchFamily="2" charset="0"/>
              <a:ea typeface="Roboto" panose="02000000000000000000" pitchFamily="2" charset="0"/>
              <a:cs typeface="Roboto" panose="02000000000000000000" pitchFamily="2" charset="0"/>
            </a:endParaRPr>
          </a:p>
          <a:p>
            <a:pPr marL="342900" lvl="0" indent="-342900" algn="just">
              <a:lnSpc>
                <a:spcPct val="200000"/>
              </a:lnSpc>
              <a:buClr>
                <a:srgbClr val="0D0D0D"/>
              </a:buClr>
              <a:buSzPts val="1200"/>
              <a:buFont typeface="Arial" panose="020B0604020202020204" pitchFamily="34" charset="0"/>
              <a:buChar char="●"/>
            </a:pPr>
            <a:r>
              <a:rPr lang="en-IN" sz="1800" u="none" strike="noStrike" dirty="0">
                <a:solidFill>
                  <a:srgbClr val="0D0D0D"/>
                </a:solidFill>
                <a:effectLst/>
                <a:latin typeface="Times New Roman" panose="02020603050405020304" pitchFamily="18" charset="0"/>
                <a:ea typeface="Roboto" panose="02000000000000000000" pitchFamily="2" charset="0"/>
                <a:cs typeface="Roboto" panose="02000000000000000000" pitchFamily="2" charset="0"/>
              </a:rPr>
              <a:t>Adherence to different procedures, proper equipment use, as well aa  hazard mitigation(</a:t>
            </a:r>
            <a:r>
              <a:rPr lang="en-IN" sz="1800" u="none" strike="noStrike" dirty="0">
                <a:solidFill>
                  <a:srgbClr val="222222"/>
                </a:solidFill>
                <a:effectLst/>
                <a:latin typeface="Times New Roman" panose="02020603050405020304" pitchFamily="18" charset="0"/>
                <a:ea typeface="Roboto" panose="02000000000000000000" pitchFamily="2" charset="0"/>
                <a:cs typeface="Roboto" panose="02000000000000000000" pitchFamily="2" charset="0"/>
              </a:rPr>
              <a:t>Gharib </a:t>
            </a:r>
            <a:r>
              <a:rPr lang="en-IN" sz="1800" i="1" u="none" strike="noStrike" dirty="0">
                <a:solidFill>
                  <a:srgbClr val="222222"/>
                </a:solidFill>
                <a:effectLst/>
                <a:latin typeface="Times New Roman" panose="02020603050405020304" pitchFamily="18" charset="0"/>
                <a:ea typeface="Roboto" panose="02000000000000000000" pitchFamily="2" charset="0"/>
                <a:cs typeface="Roboto" panose="02000000000000000000" pitchFamily="2" charset="0"/>
              </a:rPr>
              <a:t>et al., </a:t>
            </a:r>
            <a:r>
              <a:rPr lang="en-IN" sz="1800" u="none" strike="noStrike" dirty="0">
                <a:solidFill>
                  <a:srgbClr val="222222"/>
                </a:solidFill>
                <a:effectLst/>
                <a:latin typeface="Times New Roman" panose="02020603050405020304" pitchFamily="18" charset="0"/>
                <a:ea typeface="Roboto" panose="02000000000000000000" pitchFamily="2" charset="0"/>
                <a:cs typeface="Roboto" panose="02000000000000000000" pitchFamily="2" charset="0"/>
              </a:rPr>
              <a:t>2021)</a:t>
            </a:r>
            <a:r>
              <a:rPr lang="en-IN" sz="1800" u="none" strike="noStrike" dirty="0">
                <a:solidFill>
                  <a:srgbClr val="0D0D0D"/>
                </a:solidFill>
                <a:effectLst/>
                <a:latin typeface="Times New Roman" panose="02020603050405020304" pitchFamily="18" charset="0"/>
                <a:ea typeface="Roboto" panose="02000000000000000000" pitchFamily="2" charset="0"/>
                <a:cs typeface="Roboto" panose="02000000000000000000" pitchFamily="2" charset="0"/>
              </a:rPr>
              <a:t>.</a:t>
            </a:r>
            <a:endParaRPr lang="en-IN" sz="1800" u="none" strike="noStrike" dirty="0">
              <a:effectLst/>
              <a:latin typeface="Roboto" panose="02000000000000000000" pitchFamily="2" charset="0"/>
              <a:ea typeface="Roboto" panose="02000000000000000000" pitchFamily="2" charset="0"/>
              <a:cs typeface="Roboto" panose="02000000000000000000" pitchFamily="2" charset="0"/>
            </a:endParaRPr>
          </a:p>
          <a:p>
            <a:pPr marL="342900" lvl="0" indent="-342900" algn="just">
              <a:lnSpc>
                <a:spcPct val="200000"/>
              </a:lnSpc>
              <a:buClr>
                <a:srgbClr val="0D0D0D"/>
              </a:buClr>
              <a:buSzPts val="1200"/>
              <a:buFont typeface="Arial" panose="020B0604020202020204" pitchFamily="34" charset="0"/>
              <a:buChar char="●"/>
            </a:pPr>
            <a:r>
              <a:rPr lang="en-IN" sz="1800" u="none" strike="noStrike" dirty="0">
                <a:solidFill>
                  <a:srgbClr val="0D0D0D"/>
                </a:solidFill>
                <a:effectLst/>
                <a:latin typeface="Times New Roman" panose="02020603050405020304" pitchFamily="18" charset="0"/>
                <a:ea typeface="Roboto" panose="02000000000000000000" pitchFamily="2" charset="0"/>
                <a:cs typeface="Roboto" panose="02000000000000000000" pitchFamily="2" charset="0"/>
              </a:rPr>
              <a:t>Creating a  workplace where there is performance as well as  safety coexist.</a:t>
            </a:r>
            <a:endParaRPr lang="en-IN" sz="1800" u="none" strike="noStrike" dirty="0">
              <a:effectLst/>
              <a:latin typeface="Roboto" panose="02000000000000000000" pitchFamily="2" charset="0"/>
              <a:ea typeface="Roboto" panose="02000000000000000000" pitchFamily="2" charset="0"/>
              <a:cs typeface="Roboto" panose="02000000000000000000" pitchFamily="2" charset="0"/>
            </a:endParaRPr>
          </a:p>
          <a:p>
            <a:pPr marL="342900" lvl="0" indent="-342900" algn="just">
              <a:lnSpc>
                <a:spcPct val="200000"/>
              </a:lnSpc>
              <a:buClr>
                <a:srgbClr val="0D0D0D"/>
              </a:buClr>
              <a:buSzPts val="1200"/>
              <a:buFont typeface="Arial" panose="020B0604020202020204" pitchFamily="34" charset="0"/>
              <a:buChar char="●"/>
            </a:pPr>
            <a:r>
              <a:rPr lang="en-IN" sz="1800" u="none" strike="noStrike" dirty="0">
                <a:solidFill>
                  <a:srgbClr val="0D0D0D"/>
                </a:solidFill>
                <a:effectLst/>
                <a:latin typeface="Times New Roman" panose="02020603050405020304" pitchFamily="18" charset="0"/>
                <a:ea typeface="Roboto" panose="02000000000000000000" pitchFamily="2" charset="0"/>
                <a:cs typeface="Roboto" panose="02000000000000000000" pitchFamily="2" charset="0"/>
              </a:rPr>
              <a:t>Fostering a culture of safety for staff protection as well as positive guest experiences.</a:t>
            </a:r>
            <a:endParaRPr lang="en-IN" sz="1800" u="none" strike="noStrike" dirty="0">
              <a:effectLst/>
              <a:latin typeface="Roboto" panose="02000000000000000000" pitchFamily="2" charset="0"/>
              <a:ea typeface="Roboto" panose="02000000000000000000" pitchFamily="2" charset="0"/>
              <a:cs typeface="Roboto" panose="02000000000000000000" pitchFamily="2" charset="0"/>
            </a:endParaRPr>
          </a:p>
          <a:p>
            <a:pPr algn="just">
              <a:lnSpc>
                <a:spcPct val="200000"/>
              </a:lnSpc>
            </a:pPr>
            <a:endParaRPr lang="en-IN" dirty="0"/>
          </a:p>
        </p:txBody>
      </p:sp>
    </p:spTree>
    <p:extLst>
      <p:ext uri="{BB962C8B-B14F-4D97-AF65-F5344CB8AC3E}">
        <p14:creationId xmlns:p14="http://schemas.microsoft.com/office/powerpoint/2010/main" val="19921791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DC2D9-14A7-55B3-4DC6-75C88C12F3CB}"/>
              </a:ext>
            </a:extLst>
          </p:cNvPr>
          <p:cNvSpPr>
            <a:spLocks noGrp="1"/>
          </p:cNvSpPr>
          <p:nvPr>
            <p:ph type="title"/>
          </p:nvPr>
        </p:nvSpPr>
        <p:spPr>
          <a:xfrm>
            <a:off x="1640156" y="228184"/>
            <a:ext cx="8911687" cy="1280890"/>
          </a:xfrm>
        </p:spPr>
        <p:txBody>
          <a:bodyPr>
            <a:normAutofit/>
          </a:bodyPr>
          <a:lstStyle/>
          <a:p>
            <a:pPr algn="ctr"/>
            <a:r>
              <a:rPr lang="en-IN" sz="28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REFERENCE LIST </a:t>
            </a:r>
            <a:endParaRPr lang="en-IN" sz="2800" b="1"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99CB912-54BF-5097-9670-2FFF72EA590F}"/>
              </a:ext>
            </a:extLst>
          </p:cNvPr>
          <p:cNvSpPr>
            <a:spLocks noGrp="1"/>
          </p:cNvSpPr>
          <p:nvPr>
            <p:ph idx="1"/>
          </p:nvPr>
        </p:nvSpPr>
        <p:spPr>
          <a:xfrm>
            <a:off x="-197963" y="1189140"/>
            <a:ext cx="12389963" cy="3777622"/>
          </a:xfrm>
        </p:spPr>
        <p:txBody>
          <a:bodyPr>
            <a:noAutofit/>
          </a:bodyPr>
          <a:lstStyle/>
          <a:p>
            <a:pPr algn="just">
              <a:lnSpc>
                <a:spcPct val="120000"/>
              </a:lnSpc>
              <a:spcBef>
                <a:spcPts val="1500"/>
              </a:spcBef>
              <a:spcAft>
                <a:spcPts val="1500"/>
              </a:spcAft>
            </a:pPr>
            <a:r>
              <a:rPr lang="en-IN" sz="1000" dirty="0">
                <a:solidFill>
                  <a:srgbClr val="222222"/>
                </a:solidFill>
                <a:effectLst/>
                <a:latin typeface="Times New Roman" panose="02020603050405020304" pitchFamily="18" charset="0"/>
                <a:ea typeface="Arial" panose="020B0604020202020204" pitchFamily="34" charset="0"/>
              </a:rPr>
              <a:t>Shapoval, V., Sönmez, S., Hsieh, Y.C. and Apostolopoulos, Y., 2022. Occupational health and safety of immigrant hotel housekeepers. </a:t>
            </a:r>
            <a:r>
              <a:rPr lang="en-IN" sz="1000" i="1" dirty="0">
                <a:solidFill>
                  <a:srgbClr val="222222"/>
                </a:solidFill>
                <a:effectLst/>
                <a:latin typeface="Times New Roman" panose="02020603050405020304" pitchFamily="18" charset="0"/>
                <a:ea typeface="Arial" panose="020B0604020202020204" pitchFamily="34" charset="0"/>
              </a:rPr>
              <a:t>Workplace Health &amp; Safety</a:t>
            </a:r>
            <a:r>
              <a:rPr lang="en-IN" sz="1000" dirty="0">
                <a:solidFill>
                  <a:srgbClr val="222222"/>
                </a:solidFill>
                <a:effectLst/>
                <a:latin typeface="Times New Roman" panose="02020603050405020304" pitchFamily="18" charset="0"/>
                <a:ea typeface="Arial" panose="020B0604020202020204" pitchFamily="34" charset="0"/>
              </a:rPr>
              <a:t>, </a:t>
            </a:r>
            <a:r>
              <a:rPr lang="en-IN" sz="1000" i="1" dirty="0">
                <a:solidFill>
                  <a:srgbClr val="222222"/>
                </a:solidFill>
                <a:effectLst/>
                <a:latin typeface="Times New Roman" panose="02020603050405020304" pitchFamily="18" charset="0"/>
                <a:ea typeface="Arial" panose="020B0604020202020204" pitchFamily="34" charset="0"/>
              </a:rPr>
              <a:t>70</a:t>
            </a:r>
            <a:r>
              <a:rPr lang="en-IN" sz="1000" dirty="0">
                <a:solidFill>
                  <a:srgbClr val="222222"/>
                </a:solidFill>
                <a:effectLst/>
                <a:latin typeface="Times New Roman" panose="02020603050405020304" pitchFamily="18" charset="0"/>
                <a:ea typeface="Arial" panose="020B0604020202020204" pitchFamily="34" charset="0"/>
              </a:rPr>
              <a:t>(12), pp.566-573.</a:t>
            </a:r>
            <a:endParaRPr lang="en-IN" sz="1000" dirty="0">
              <a:effectLst/>
              <a:latin typeface="Arial" panose="020B0604020202020204" pitchFamily="34" charset="0"/>
              <a:ea typeface="Arial" panose="020B0604020202020204" pitchFamily="34" charset="0"/>
            </a:endParaRPr>
          </a:p>
          <a:p>
            <a:pPr algn="just">
              <a:lnSpc>
                <a:spcPct val="120000"/>
              </a:lnSpc>
              <a:spcBef>
                <a:spcPts val="1500"/>
              </a:spcBef>
              <a:spcAft>
                <a:spcPts val="1500"/>
              </a:spcAft>
            </a:pPr>
            <a:r>
              <a:rPr lang="en-IN" sz="1000" dirty="0" err="1">
                <a:solidFill>
                  <a:srgbClr val="222222"/>
                </a:solidFill>
                <a:effectLst/>
                <a:latin typeface="Times New Roman" panose="02020603050405020304" pitchFamily="18" charset="0"/>
                <a:ea typeface="Arial" panose="020B0604020202020204" pitchFamily="34" charset="0"/>
              </a:rPr>
              <a:t>Rosemberg</a:t>
            </a:r>
            <a:r>
              <a:rPr lang="en-IN" sz="1000" dirty="0">
                <a:solidFill>
                  <a:srgbClr val="222222"/>
                </a:solidFill>
                <a:effectLst/>
                <a:latin typeface="Times New Roman" panose="02020603050405020304" pitchFamily="18" charset="0"/>
                <a:ea typeface="Arial" panose="020B0604020202020204" pitchFamily="34" charset="0"/>
              </a:rPr>
              <a:t>, M.A.S., 2020. Health and safety considerations for hotel cleaners during Covid-19. </a:t>
            </a:r>
            <a:r>
              <a:rPr lang="en-IN" sz="1000" i="1" dirty="0">
                <a:solidFill>
                  <a:srgbClr val="222222"/>
                </a:solidFill>
                <a:effectLst/>
                <a:latin typeface="Times New Roman" panose="02020603050405020304" pitchFamily="18" charset="0"/>
                <a:ea typeface="Arial" panose="020B0604020202020204" pitchFamily="34" charset="0"/>
              </a:rPr>
              <a:t>Occupational Medicine</a:t>
            </a:r>
            <a:r>
              <a:rPr lang="en-IN" sz="1000" dirty="0">
                <a:solidFill>
                  <a:srgbClr val="222222"/>
                </a:solidFill>
                <a:effectLst/>
                <a:latin typeface="Times New Roman" panose="02020603050405020304" pitchFamily="18" charset="0"/>
                <a:ea typeface="Arial" panose="020B0604020202020204" pitchFamily="34" charset="0"/>
              </a:rPr>
              <a:t>, </a:t>
            </a:r>
            <a:r>
              <a:rPr lang="en-IN" sz="1000" i="1" dirty="0">
                <a:solidFill>
                  <a:srgbClr val="222222"/>
                </a:solidFill>
                <a:effectLst/>
                <a:latin typeface="Times New Roman" panose="02020603050405020304" pitchFamily="18" charset="0"/>
                <a:ea typeface="Arial" panose="020B0604020202020204" pitchFamily="34" charset="0"/>
              </a:rPr>
              <a:t>70</a:t>
            </a:r>
            <a:r>
              <a:rPr lang="en-IN" sz="1000" dirty="0">
                <a:solidFill>
                  <a:srgbClr val="222222"/>
                </a:solidFill>
                <a:effectLst/>
                <a:latin typeface="Times New Roman" panose="02020603050405020304" pitchFamily="18" charset="0"/>
                <a:ea typeface="Arial" panose="020B0604020202020204" pitchFamily="34" charset="0"/>
              </a:rPr>
              <a:t>(5), pp.382-383.</a:t>
            </a:r>
            <a:endParaRPr lang="en-IN" sz="1000" dirty="0">
              <a:effectLst/>
              <a:latin typeface="Arial" panose="020B0604020202020204" pitchFamily="34" charset="0"/>
              <a:ea typeface="Arial" panose="020B0604020202020204" pitchFamily="34" charset="0"/>
            </a:endParaRPr>
          </a:p>
          <a:p>
            <a:pPr algn="just">
              <a:lnSpc>
                <a:spcPct val="120000"/>
              </a:lnSpc>
              <a:spcBef>
                <a:spcPts val="1500"/>
              </a:spcBef>
              <a:spcAft>
                <a:spcPts val="1500"/>
              </a:spcAft>
            </a:pPr>
            <a:r>
              <a:rPr lang="en-IN" sz="1000" dirty="0">
                <a:solidFill>
                  <a:srgbClr val="222222"/>
                </a:solidFill>
                <a:effectLst/>
                <a:latin typeface="Times New Roman" panose="02020603050405020304" pitchFamily="18" charset="0"/>
                <a:ea typeface="Arial" panose="020B0604020202020204" pitchFamily="34" charset="0"/>
              </a:rPr>
              <a:t>Siaw, G.A. and Siaw, N.A., 2021. Health hazard control and work safety at the legislative and facility levels in budget hotels in the Eastern Region, Ghana. </a:t>
            </a:r>
            <a:r>
              <a:rPr lang="en-IN" sz="1000" i="1" dirty="0">
                <a:solidFill>
                  <a:srgbClr val="222222"/>
                </a:solidFill>
                <a:effectLst/>
                <a:latin typeface="Times New Roman" panose="02020603050405020304" pitchFamily="18" charset="0"/>
                <a:ea typeface="Arial" panose="020B0604020202020204" pitchFamily="34" charset="0"/>
              </a:rPr>
              <a:t>ADRRI Journal of Agriculture and Food Sciences</a:t>
            </a:r>
            <a:r>
              <a:rPr lang="en-IN" sz="1000" dirty="0">
                <a:solidFill>
                  <a:srgbClr val="222222"/>
                </a:solidFill>
                <a:effectLst/>
                <a:latin typeface="Times New Roman" panose="02020603050405020304" pitchFamily="18" charset="0"/>
                <a:ea typeface="Arial" panose="020B0604020202020204" pitchFamily="34" charset="0"/>
              </a:rPr>
              <a:t>, </a:t>
            </a:r>
            <a:r>
              <a:rPr lang="en-IN" sz="1000" i="1" dirty="0">
                <a:solidFill>
                  <a:srgbClr val="222222"/>
                </a:solidFill>
                <a:effectLst/>
                <a:latin typeface="Times New Roman" panose="02020603050405020304" pitchFamily="18" charset="0"/>
                <a:ea typeface="Arial" panose="020B0604020202020204" pitchFamily="34" charset="0"/>
              </a:rPr>
              <a:t>5</a:t>
            </a:r>
            <a:r>
              <a:rPr lang="en-IN" sz="1000" dirty="0">
                <a:solidFill>
                  <a:srgbClr val="222222"/>
                </a:solidFill>
                <a:effectLst/>
                <a:latin typeface="Times New Roman" panose="02020603050405020304" pitchFamily="18" charset="0"/>
                <a:ea typeface="Arial" panose="020B0604020202020204" pitchFamily="34" charset="0"/>
              </a:rPr>
              <a:t>(2 (4) July-September), pp.49-64.</a:t>
            </a:r>
            <a:endParaRPr lang="en-IN" sz="1000" dirty="0">
              <a:effectLst/>
              <a:latin typeface="Arial" panose="020B0604020202020204" pitchFamily="34" charset="0"/>
              <a:ea typeface="Arial" panose="020B0604020202020204" pitchFamily="34" charset="0"/>
            </a:endParaRPr>
          </a:p>
          <a:p>
            <a:pPr algn="just">
              <a:lnSpc>
                <a:spcPct val="120000"/>
              </a:lnSpc>
              <a:spcBef>
                <a:spcPts val="1500"/>
              </a:spcBef>
              <a:spcAft>
                <a:spcPts val="1500"/>
              </a:spcAft>
            </a:pPr>
            <a:r>
              <a:rPr lang="en-IN" sz="1000" dirty="0">
                <a:solidFill>
                  <a:srgbClr val="222222"/>
                </a:solidFill>
                <a:effectLst/>
                <a:latin typeface="Times New Roman" panose="02020603050405020304" pitchFamily="18" charset="0"/>
                <a:ea typeface="Arial" panose="020B0604020202020204" pitchFamily="34" charset="0"/>
              </a:rPr>
              <a:t>Yusof, M.F.M., Mohammad, R. and Ismail, S.H., 2021. Work-Related Low Back Pain among Hotel Housekeeping Workers at Kuala Lumpur. </a:t>
            </a:r>
            <a:r>
              <a:rPr lang="en-IN" sz="1000" i="1" dirty="0">
                <a:solidFill>
                  <a:srgbClr val="222222"/>
                </a:solidFill>
                <a:effectLst/>
                <a:latin typeface="Times New Roman" panose="02020603050405020304" pitchFamily="18" charset="0"/>
                <a:ea typeface="Arial" panose="020B0604020202020204" pitchFamily="34" charset="0"/>
              </a:rPr>
              <a:t>Journal of Advanced Research in Applied Sciences and Engineering Technology</a:t>
            </a:r>
            <a:r>
              <a:rPr lang="en-IN" sz="1000" dirty="0">
                <a:solidFill>
                  <a:srgbClr val="222222"/>
                </a:solidFill>
                <a:effectLst/>
                <a:latin typeface="Times New Roman" panose="02020603050405020304" pitchFamily="18" charset="0"/>
                <a:ea typeface="Arial" panose="020B0604020202020204" pitchFamily="34" charset="0"/>
              </a:rPr>
              <a:t>, </a:t>
            </a:r>
            <a:r>
              <a:rPr lang="en-IN" sz="1000" i="1" dirty="0">
                <a:solidFill>
                  <a:srgbClr val="222222"/>
                </a:solidFill>
                <a:effectLst/>
                <a:latin typeface="Times New Roman" panose="02020603050405020304" pitchFamily="18" charset="0"/>
                <a:ea typeface="Arial" panose="020B0604020202020204" pitchFamily="34" charset="0"/>
              </a:rPr>
              <a:t>25</a:t>
            </a:r>
            <a:r>
              <a:rPr lang="en-IN" sz="1000" dirty="0">
                <a:solidFill>
                  <a:srgbClr val="222222"/>
                </a:solidFill>
                <a:effectLst/>
                <a:latin typeface="Times New Roman" panose="02020603050405020304" pitchFamily="18" charset="0"/>
                <a:ea typeface="Arial" panose="020B0604020202020204" pitchFamily="34" charset="0"/>
              </a:rPr>
              <a:t>(1), pp.80-93.</a:t>
            </a:r>
            <a:endParaRPr lang="en-IN" sz="1000" dirty="0">
              <a:effectLst/>
              <a:latin typeface="Arial" panose="020B0604020202020204" pitchFamily="34" charset="0"/>
              <a:ea typeface="Arial" panose="020B0604020202020204" pitchFamily="34" charset="0"/>
            </a:endParaRPr>
          </a:p>
          <a:p>
            <a:pPr algn="just">
              <a:lnSpc>
                <a:spcPct val="120000"/>
              </a:lnSpc>
              <a:spcBef>
                <a:spcPts val="1500"/>
              </a:spcBef>
              <a:spcAft>
                <a:spcPts val="1500"/>
              </a:spcAft>
            </a:pPr>
            <a:r>
              <a:rPr lang="en-IN" sz="1000" dirty="0">
                <a:solidFill>
                  <a:srgbClr val="222222"/>
                </a:solidFill>
                <a:effectLst/>
                <a:latin typeface="Times New Roman" panose="02020603050405020304" pitchFamily="18" charset="0"/>
                <a:ea typeface="Arial" panose="020B0604020202020204" pitchFamily="34" charset="0"/>
              </a:rPr>
              <a:t>Lin, N., </a:t>
            </a:r>
            <a:r>
              <a:rPr lang="en-IN" sz="1000" dirty="0" err="1">
                <a:solidFill>
                  <a:srgbClr val="222222"/>
                </a:solidFill>
                <a:effectLst/>
                <a:latin typeface="Times New Roman" panose="02020603050405020304" pitchFamily="18" charset="0"/>
                <a:ea typeface="Arial" panose="020B0604020202020204" pitchFamily="34" charset="0"/>
              </a:rPr>
              <a:t>Rosemberg</a:t>
            </a:r>
            <a:r>
              <a:rPr lang="en-IN" sz="1000" dirty="0">
                <a:solidFill>
                  <a:srgbClr val="222222"/>
                </a:solidFill>
                <a:effectLst/>
                <a:latin typeface="Times New Roman" panose="02020603050405020304" pitchFamily="18" charset="0"/>
                <a:ea typeface="Arial" panose="020B0604020202020204" pitchFamily="34" charset="0"/>
              </a:rPr>
              <a:t>, M.A., Li, W., Meza‐Wilson, E., Godwin, C. and Batterman, S., 2021. Occupational exposure and health risks of volatile organic compounds of hotel housekeepers: Field measurements of exposure and health risks. </a:t>
            </a:r>
            <a:r>
              <a:rPr lang="en-IN" sz="1000" i="1" dirty="0">
                <a:solidFill>
                  <a:srgbClr val="222222"/>
                </a:solidFill>
                <a:effectLst/>
                <a:latin typeface="Times New Roman" panose="02020603050405020304" pitchFamily="18" charset="0"/>
                <a:ea typeface="Arial" panose="020B0604020202020204" pitchFamily="34" charset="0"/>
              </a:rPr>
              <a:t>Indoor Air</a:t>
            </a:r>
            <a:r>
              <a:rPr lang="en-IN" sz="1000" dirty="0">
                <a:solidFill>
                  <a:srgbClr val="222222"/>
                </a:solidFill>
                <a:effectLst/>
                <a:latin typeface="Times New Roman" panose="02020603050405020304" pitchFamily="18" charset="0"/>
                <a:ea typeface="Arial" panose="020B0604020202020204" pitchFamily="34" charset="0"/>
              </a:rPr>
              <a:t>, </a:t>
            </a:r>
            <a:r>
              <a:rPr lang="en-IN" sz="1000" i="1" dirty="0">
                <a:solidFill>
                  <a:srgbClr val="222222"/>
                </a:solidFill>
                <a:effectLst/>
                <a:latin typeface="Times New Roman" panose="02020603050405020304" pitchFamily="18" charset="0"/>
                <a:ea typeface="Arial" panose="020B0604020202020204" pitchFamily="34" charset="0"/>
              </a:rPr>
              <a:t>31</a:t>
            </a:r>
            <a:r>
              <a:rPr lang="en-IN" sz="1000" dirty="0">
                <a:solidFill>
                  <a:srgbClr val="222222"/>
                </a:solidFill>
                <a:effectLst/>
                <a:latin typeface="Times New Roman" panose="02020603050405020304" pitchFamily="18" charset="0"/>
                <a:ea typeface="Arial" panose="020B0604020202020204" pitchFamily="34" charset="0"/>
              </a:rPr>
              <a:t>(1), pp.26-39.</a:t>
            </a:r>
            <a:endParaRPr lang="en-IN" sz="1000" dirty="0">
              <a:effectLst/>
              <a:latin typeface="Arial" panose="020B0604020202020204" pitchFamily="34" charset="0"/>
              <a:ea typeface="Arial" panose="020B0604020202020204" pitchFamily="34" charset="0"/>
            </a:endParaRPr>
          </a:p>
          <a:p>
            <a:pPr algn="just">
              <a:lnSpc>
                <a:spcPct val="120000"/>
              </a:lnSpc>
              <a:spcBef>
                <a:spcPts val="1500"/>
              </a:spcBef>
              <a:spcAft>
                <a:spcPts val="1500"/>
              </a:spcAft>
            </a:pPr>
            <a:r>
              <a:rPr lang="en-IN" sz="1000" dirty="0" err="1">
                <a:solidFill>
                  <a:srgbClr val="222222"/>
                </a:solidFill>
                <a:effectLst/>
                <a:latin typeface="Times New Roman" panose="02020603050405020304" pitchFamily="18" charset="0"/>
                <a:ea typeface="Arial" panose="020B0604020202020204" pitchFamily="34" charset="0"/>
              </a:rPr>
              <a:t>Tra</a:t>
            </a:r>
            <a:r>
              <a:rPr lang="en-IN" sz="1000" dirty="0">
                <a:solidFill>
                  <a:srgbClr val="222222"/>
                </a:solidFill>
                <a:effectLst/>
                <a:latin typeface="Times New Roman" panose="02020603050405020304" pitchFamily="18" charset="0"/>
                <a:ea typeface="Arial" panose="020B0604020202020204" pitchFamily="34" charset="0"/>
              </a:rPr>
              <a:t>, T., 2020. Action plan for training new Housekeeping Employee: case: Hotel Indigo Helsinki.</a:t>
            </a:r>
          </a:p>
          <a:p>
            <a:pPr algn="just">
              <a:lnSpc>
                <a:spcPct val="120000"/>
              </a:lnSpc>
              <a:spcBef>
                <a:spcPts val="1500"/>
              </a:spcBef>
              <a:spcAft>
                <a:spcPts val="1500"/>
              </a:spcAft>
            </a:pPr>
            <a:r>
              <a:rPr lang="en-US" sz="1000" b="0" i="0" dirty="0">
                <a:solidFill>
                  <a:srgbClr val="222222"/>
                </a:solidFill>
                <a:effectLst/>
                <a:latin typeface="Arial" panose="020B0604020202020204" pitchFamily="34" charset="0"/>
              </a:rPr>
              <a:t>Barrett, P., Amaratunga, D., Haigh, R., </a:t>
            </a:r>
            <a:r>
              <a:rPr lang="en-US" sz="1000" b="0" i="0" dirty="0" err="1">
                <a:solidFill>
                  <a:srgbClr val="222222"/>
                </a:solidFill>
                <a:effectLst/>
                <a:latin typeface="Arial" panose="020B0604020202020204" pitchFamily="34" charset="0"/>
              </a:rPr>
              <a:t>Keraminiyage</a:t>
            </a:r>
            <a:r>
              <a:rPr lang="en-US" sz="1000" b="0" i="0" dirty="0">
                <a:solidFill>
                  <a:srgbClr val="222222"/>
                </a:solidFill>
                <a:effectLst/>
                <a:latin typeface="Arial" panose="020B0604020202020204" pitchFamily="34" charset="0"/>
              </a:rPr>
              <a:t>, K. and </a:t>
            </a:r>
            <a:r>
              <a:rPr lang="en-US" sz="1000" b="0" i="0" dirty="0" err="1">
                <a:solidFill>
                  <a:srgbClr val="222222"/>
                </a:solidFill>
                <a:effectLst/>
                <a:latin typeface="Arial" panose="020B0604020202020204" pitchFamily="34" charset="0"/>
              </a:rPr>
              <a:t>Pathirage</a:t>
            </a:r>
            <a:r>
              <a:rPr lang="en-US" sz="1000" b="0" i="0" dirty="0">
                <a:solidFill>
                  <a:srgbClr val="222222"/>
                </a:solidFill>
                <a:effectLst/>
                <a:latin typeface="Arial" panose="020B0604020202020204" pitchFamily="34" charset="0"/>
              </a:rPr>
              <a:t>, C., 2010, May. CIB World Congress 2010-Building a better world: </a:t>
            </a:r>
            <a:r>
              <a:rPr lang="en-US" sz="1000" b="0" i="0" dirty="0" err="1">
                <a:solidFill>
                  <a:srgbClr val="222222"/>
                </a:solidFill>
                <a:effectLst/>
                <a:latin typeface="Arial" panose="020B0604020202020204" pitchFamily="34" charset="0"/>
              </a:rPr>
              <a:t>Programme</a:t>
            </a:r>
            <a:r>
              <a:rPr lang="en-US" sz="1000" b="0" i="0" dirty="0">
                <a:solidFill>
                  <a:srgbClr val="222222"/>
                </a:solidFill>
                <a:effectLst/>
                <a:latin typeface="Arial" panose="020B0604020202020204" pitchFamily="34" charset="0"/>
              </a:rPr>
              <a:t> and book of abstracts. CIB.</a:t>
            </a:r>
          </a:p>
          <a:p>
            <a:pPr algn="just">
              <a:lnSpc>
                <a:spcPct val="120000"/>
              </a:lnSpc>
              <a:spcBef>
                <a:spcPts val="1500"/>
              </a:spcBef>
              <a:spcAft>
                <a:spcPts val="1500"/>
              </a:spcAft>
            </a:pPr>
            <a:r>
              <a:rPr lang="en-IN" sz="1000" b="0" i="0" dirty="0" err="1">
                <a:solidFill>
                  <a:srgbClr val="222222"/>
                </a:solidFill>
                <a:effectLst/>
                <a:latin typeface="Arial" panose="020B0604020202020204" pitchFamily="34" charset="0"/>
              </a:rPr>
              <a:t>Sendall</a:t>
            </a:r>
            <a:r>
              <a:rPr lang="en-IN" sz="1000" b="0" i="0" dirty="0">
                <a:solidFill>
                  <a:srgbClr val="222222"/>
                </a:solidFill>
                <a:effectLst/>
                <a:latin typeface="Arial" panose="020B0604020202020204" pitchFamily="34" charset="0"/>
              </a:rPr>
              <a:t>, M.C., </a:t>
            </a:r>
            <a:r>
              <a:rPr lang="en-IN" sz="1000" b="0" i="0" dirty="0" err="1">
                <a:solidFill>
                  <a:srgbClr val="222222"/>
                </a:solidFill>
                <a:effectLst/>
                <a:latin typeface="Arial" panose="020B0604020202020204" pitchFamily="34" charset="0"/>
              </a:rPr>
              <a:t>McCosker</a:t>
            </a:r>
            <a:r>
              <a:rPr lang="en-IN" sz="1000" b="0" i="0" dirty="0">
                <a:solidFill>
                  <a:srgbClr val="222222"/>
                </a:solidFill>
                <a:effectLst/>
                <a:latin typeface="Arial" panose="020B0604020202020204" pitchFamily="34" charset="0"/>
              </a:rPr>
              <a:t>, L.K. and Halton, K., 2019. Cleaning staff’s attitudes about hand hygiene in a metropolitan hospital in Australia: a qualitative study. </a:t>
            </a:r>
            <a:r>
              <a:rPr lang="en-IN" sz="1000" b="0" i="1" dirty="0">
                <a:solidFill>
                  <a:srgbClr val="222222"/>
                </a:solidFill>
                <a:effectLst/>
                <a:latin typeface="Arial" panose="020B0604020202020204" pitchFamily="34" charset="0"/>
              </a:rPr>
              <a:t>International journal of environmental research and public health</a:t>
            </a:r>
            <a:r>
              <a:rPr lang="en-IN" sz="1000" b="0" i="0" dirty="0">
                <a:solidFill>
                  <a:srgbClr val="222222"/>
                </a:solidFill>
                <a:effectLst/>
                <a:latin typeface="Arial" panose="020B0604020202020204" pitchFamily="34" charset="0"/>
              </a:rPr>
              <a:t>, </a:t>
            </a:r>
            <a:r>
              <a:rPr lang="en-IN" sz="1000" b="0" i="1" dirty="0">
                <a:solidFill>
                  <a:srgbClr val="222222"/>
                </a:solidFill>
                <a:effectLst/>
                <a:latin typeface="Arial" panose="020B0604020202020204" pitchFamily="34" charset="0"/>
              </a:rPr>
              <a:t>16</a:t>
            </a:r>
            <a:r>
              <a:rPr lang="en-IN" sz="1000" b="0" i="0" dirty="0">
                <a:solidFill>
                  <a:srgbClr val="222222"/>
                </a:solidFill>
                <a:effectLst/>
                <a:latin typeface="Arial" panose="020B0604020202020204" pitchFamily="34" charset="0"/>
              </a:rPr>
              <a:t>(6), p.1067.</a:t>
            </a:r>
            <a:endParaRPr lang="en-US" sz="1000" b="0" i="0" dirty="0">
              <a:solidFill>
                <a:srgbClr val="222222"/>
              </a:solidFill>
              <a:effectLst/>
              <a:latin typeface="Arial" panose="020B0604020202020204" pitchFamily="34" charset="0"/>
            </a:endParaRPr>
          </a:p>
          <a:p>
            <a:pPr algn="just">
              <a:lnSpc>
                <a:spcPct val="120000"/>
              </a:lnSpc>
              <a:spcBef>
                <a:spcPts val="1500"/>
              </a:spcBef>
              <a:spcAft>
                <a:spcPts val="1500"/>
              </a:spcAft>
            </a:pPr>
            <a:r>
              <a:rPr lang="en-IN" sz="1000" b="0" i="0" dirty="0">
                <a:solidFill>
                  <a:srgbClr val="222222"/>
                </a:solidFill>
                <a:effectLst/>
                <a:latin typeface="Arial" panose="020B0604020202020204" pitchFamily="34" charset="0"/>
              </a:rPr>
              <a:t>Clack, L., </a:t>
            </a:r>
            <a:r>
              <a:rPr lang="en-IN" sz="1000" b="0" i="0" dirty="0" err="1">
                <a:solidFill>
                  <a:srgbClr val="222222"/>
                </a:solidFill>
                <a:effectLst/>
                <a:latin typeface="Arial" panose="020B0604020202020204" pitchFamily="34" charset="0"/>
              </a:rPr>
              <a:t>Stühlinger</a:t>
            </a:r>
            <a:r>
              <a:rPr lang="en-IN" sz="1000" b="0" i="0" dirty="0">
                <a:solidFill>
                  <a:srgbClr val="222222"/>
                </a:solidFill>
                <a:effectLst/>
                <a:latin typeface="Arial" panose="020B0604020202020204" pitchFamily="34" charset="0"/>
              </a:rPr>
              <a:t>, M., Meier, M.T., </a:t>
            </a:r>
            <a:r>
              <a:rPr lang="en-IN" sz="1000" b="0" i="0" dirty="0" err="1">
                <a:solidFill>
                  <a:srgbClr val="222222"/>
                </a:solidFill>
                <a:effectLst/>
                <a:latin typeface="Arial" panose="020B0604020202020204" pitchFamily="34" charset="0"/>
              </a:rPr>
              <a:t>Wolfensberger</a:t>
            </a:r>
            <a:r>
              <a:rPr lang="en-IN" sz="1000" b="0" i="0" dirty="0">
                <a:solidFill>
                  <a:srgbClr val="222222"/>
                </a:solidFill>
                <a:effectLst/>
                <a:latin typeface="Arial" panose="020B0604020202020204" pitchFamily="34" charset="0"/>
              </a:rPr>
              <a:t>, A. and Sax, H., 2019. User-centred participatory design of visual cues for isolation precautions. </a:t>
            </a:r>
            <a:r>
              <a:rPr lang="en-IN" sz="1000" b="0" i="1" dirty="0">
                <a:solidFill>
                  <a:srgbClr val="222222"/>
                </a:solidFill>
                <a:effectLst/>
                <a:latin typeface="Arial" panose="020B0604020202020204" pitchFamily="34" charset="0"/>
              </a:rPr>
              <a:t>Antimicrobial Resistance &amp; Infection Control</a:t>
            </a:r>
            <a:r>
              <a:rPr lang="en-IN" sz="1000" b="0" i="0" dirty="0">
                <a:solidFill>
                  <a:srgbClr val="222222"/>
                </a:solidFill>
                <a:effectLst/>
                <a:latin typeface="Arial" panose="020B0604020202020204" pitchFamily="34" charset="0"/>
              </a:rPr>
              <a:t>, </a:t>
            </a:r>
            <a:r>
              <a:rPr lang="en-IN" sz="1000" b="0" i="1" dirty="0">
                <a:solidFill>
                  <a:srgbClr val="222222"/>
                </a:solidFill>
                <a:effectLst/>
                <a:latin typeface="Arial" panose="020B0604020202020204" pitchFamily="34" charset="0"/>
              </a:rPr>
              <a:t>8</a:t>
            </a:r>
            <a:r>
              <a:rPr lang="en-IN" sz="1000" b="0" i="0" dirty="0">
                <a:solidFill>
                  <a:srgbClr val="222222"/>
                </a:solidFill>
                <a:effectLst/>
                <a:latin typeface="Arial" panose="020B0604020202020204" pitchFamily="34" charset="0"/>
              </a:rPr>
              <a:t>(1), pp.1-13.</a:t>
            </a:r>
          </a:p>
          <a:p>
            <a:pPr algn="just">
              <a:lnSpc>
                <a:spcPct val="120000"/>
              </a:lnSpc>
              <a:spcBef>
                <a:spcPts val="1500"/>
              </a:spcBef>
              <a:spcAft>
                <a:spcPts val="1500"/>
              </a:spcAft>
            </a:pPr>
            <a:r>
              <a:rPr lang="en-US" sz="1000" b="0" i="0" dirty="0">
                <a:solidFill>
                  <a:srgbClr val="222222"/>
                </a:solidFill>
                <a:effectLst/>
                <a:latin typeface="Arial" panose="020B0604020202020204" pitchFamily="34" charset="0"/>
              </a:rPr>
              <a:t>Sharifi, A. and Yamagata, Y., 2018. Resilience-oriented urban planning. </a:t>
            </a:r>
            <a:r>
              <a:rPr lang="en-US" sz="1000" b="0" i="1" dirty="0">
                <a:solidFill>
                  <a:srgbClr val="222222"/>
                </a:solidFill>
                <a:effectLst/>
                <a:latin typeface="Arial" panose="020B0604020202020204" pitchFamily="34" charset="0"/>
              </a:rPr>
              <a:t>Resilience-oriented urban planning: theoretical and empirical insights</a:t>
            </a:r>
            <a:r>
              <a:rPr lang="en-US" sz="1000" b="0" i="0" dirty="0">
                <a:solidFill>
                  <a:srgbClr val="222222"/>
                </a:solidFill>
                <a:effectLst/>
                <a:latin typeface="Arial" panose="020B0604020202020204" pitchFamily="34" charset="0"/>
              </a:rPr>
              <a:t>, pp.3-27.</a:t>
            </a:r>
            <a:endParaRPr lang="en-IN" sz="1000" b="0" i="0" dirty="0">
              <a:solidFill>
                <a:srgbClr val="222222"/>
              </a:solidFill>
              <a:effectLst/>
              <a:latin typeface="Arial" panose="020B0604020202020204" pitchFamily="34" charset="0"/>
            </a:endParaRPr>
          </a:p>
          <a:p>
            <a:pPr algn="just">
              <a:lnSpc>
                <a:spcPct val="120000"/>
              </a:lnSpc>
              <a:spcBef>
                <a:spcPts val="1500"/>
              </a:spcBef>
              <a:spcAft>
                <a:spcPts val="1500"/>
              </a:spcAft>
            </a:pPr>
            <a:r>
              <a:rPr lang="en-US" sz="1000" b="0" i="0" dirty="0">
                <a:solidFill>
                  <a:srgbClr val="222222"/>
                </a:solidFill>
                <a:effectLst/>
                <a:latin typeface="Arial" panose="020B0604020202020204" pitchFamily="34" charset="0"/>
              </a:rPr>
              <a:t>Kumar, A., Lang, D.H., </a:t>
            </a:r>
            <a:r>
              <a:rPr lang="en-US" sz="1000" b="0" i="0" dirty="0" err="1">
                <a:solidFill>
                  <a:srgbClr val="222222"/>
                </a:solidFill>
                <a:effectLst/>
                <a:latin typeface="Arial" panose="020B0604020202020204" pitchFamily="34" charset="0"/>
              </a:rPr>
              <a:t>Ziar</a:t>
            </a:r>
            <a:r>
              <a:rPr lang="en-US" sz="1000" b="0" i="0" dirty="0">
                <a:solidFill>
                  <a:srgbClr val="222222"/>
                </a:solidFill>
                <a:effectLst/>
                <a:latin typeface="Arial" panose="020B0604020202020204" pitchFamily="34" charset="0"/>
              </a:rPr>
              <a:t>, H. and Singh, Y., 2022. Seismic Vulnerability Assessment of Non-Structural Components-Methodology, Implementation Approach and Impact Assessment in South and Central Asia. </a:t>
            </a:r>
            <a:r>
              <a:rPr lang="en-US" sz="1000" b="0" i="1" dirty="0">
                <a:solidFill>
                  <a:srgbClr val="222222"/>
                </a:solidFill>
                <a:effectLst/>
                <a:latin typeface="Arial" panose="020B0604020202020204" pitchFamily="34" charset="0"/>
              </a:rPr>
              <a:t>Journal of Earthquake Engineering</a:t>
            </a:r>
            <a:r>
              <a:rPr lang="en-US" sz="1000" b="0" i="0" dirty="0">
                <a:solidFill>
                  <a:srgbClr val="222222"/>
                </a:solidFill>
                <a:effectLst/>
                <a:latin typeface="Arial" panose="020B0604020202020204" pitchFamily="34" charset="0"/>
              </a:rPr>
              <a:t>, </a:t>
            </a:r>
            <a:r>
              <a:rPr lang="en-US" sz="1000" b="0" i="1" dirty="0">
                <a:solidFill>
                  <a:srgbClr val="222222"/>
                </a:solidFill>
                <a:effectLst/>
                <a:latin typeface="Arial" panose="020B0604020202020204" pitchFamily="34" charset="0"/>
              </a:rPr>
              <a:t>26</a:t>
            </a:r>
            <a:r>
              <a:rPr lang="en-US" sz="1000" b="0" i="0" dirty="0">
                <a:solidFill>
                  <a:srgbClr val="222222"/>
                </a:solidFill>
                <a:effectLst/>
                <a:latin typeface="Arial" panose="020B0604020202020204" pitchFamily="34" charset="0"/>
              </a:rPr>
              <a:t>(3), pp.1300-1324.</a:t>
            </a:r>
          </a:p>
          <a:p>
            <a:pPr algn="just">
              <a:lnSpc>
                <a:spcPct val="120000"/>
              </a:lnSpc>
              <a:spcBef>
                <a:spcPts val="1500"/>
              </a:spcBef>
              <a:spcAft>
                <a:spcPts val="1500"/>
              </a:spcAft>
            </a:pPr>
            <a:r>
              <a:rPr lang="en-US" sz="1000" b="0" i="0" dirty="0" err="1">
                <a:solidFill>
                  <a:srgbClr val="222222"/>
                </a:solidFill>
                <a:effectLst/>
                <a:latin typeface="Arial" panose="020B0604020202020204" pitchFamily="34" charset="0"/>
              </a:rPr>
              <a:t>Vilnai-Yavetz</a:t>
            </a:r>
            <a:r>
              <a:rPr lang="en-US" sz="1000" b="0" i="0" dirty="0">
                <a:solidFill>
                  <a:srgbClr val="222222"/>
                </a:solidFill>
                <a:effectLst/>
                <a:latin typeface="Arial" panose="020B0604020202020204" pitchFamily="34" charset="0"/>
              </a:rPr>
              <a:t>, I. and Gilboa, S., 2010. The effect of </a:t>
            </a:r>
            <a:r>
              <a:rPr lang="en-US" sz="1000" b="0" i="0" dirty="0" err="1">
                <a:solidFill>
                  <a:srgbClr val="222222"/>
                </a:solidFill>
                <a:effectLst/>
                <a:latin typeface="Arial" panose="020B0604020202020204" pitchFamily="34" charset="0"/>
              </a:rPr>
              <a:t>servicescape</a:t>
            </a:r>
            <a:r>
              <a:rPr lang="en-US" sz="1000" b="0" i="0" dirty="0">
                <a:solidFill>
                  <a:srgbClr val="222222"/>
                </a:solidFill>
                <a:effectLst/>
                <a:latin typeface="Arial" panose="020B0604020202020204" pitchFamily="34" charset="0"/>
              </a:rPr>
              <a:t> cleanliness on customer reactions. </a:t>
            </a:r>
            <a:r>
              <a:rPr lang="en-US" sz="1000" b="0" i="1" dirty="0">
                <a:solidFill>
                  <a:srgbClr val="222222"/>
                </a:solidFill>
                <a:effectLst/>
                <a:latin typeface="Arial" panose="020B0604020202020204" pitchFamily="34" charset="0"/>
              </a:rPr>
              <a:t>Services Marketing Quarterly</a:t>
            </a:r>
            <a:r>
              <a:rPr lang="en-US" sz="1000" b="0" i="0" dirty="0">
                <a:solidFill>
                  <a:srgbClr val="222222"/>
                </a:solidFill>
                <a:effectLst/>
                <a:latin typeface="Arial" panose="020B0604020202020204" pitchFamily="34" charset="0"/>
              </a:rPr>
              <a:t>, </a:t>
            </a:r>
            <a:r>
              <a:rPr lang="en-US" sz="1000" b="0" i="1" dirty="0">
                <a:solidFill>
                  <a:srgbClr val="222222"/>
                </a:solidFill>
                <a:effectLst/>
                <a:latin typeface="Arial" panose="020B0604020202020204" pitchFamily="34" charset="0"/>
              </a:rPr>
              <a:t>31</a:t>
            </a:r>
            <a:r>
              <a:rPr lang="en-US" sz="1000" b="0" i="0" dirty="0">
                <a:solidFill>
                  <a:srgbClr val="222222"/>
                </a:solidFill>
                <a:effectLst/>
                <a:latin typeface="Arial" panose="020B0604020202020204" pitchFamily="34" charset="0"/>
              </a:rPr>
              <a:t>(2), pp.213-234.</a:t>
            </a:r>
          </a:p>
          <a:p>
            <a:pPr algn="just">
              <a:lnSpc>
                <a:spcPct val="120000"/>
              </a:lnSpc>
              <a:spcBef>
                <a:spcPts val="1500"/>
              </a:spcBef>
              <a:spcAft>
                <a:spcPts val="1500"/>
              </a:spcAft>
            </a:pPr>
            <a:r>
              <a:rPr lang="en-IN" sz="1000" b="0" i="0" dirty="0">
                <a:solidFill>
                  <a:srgbClr val="222222"/>
                </a:solidFill>
                <a:effectLst/>
                <a:latin typeface="Arial" panose="020B0604020202020204" pitchFamily="34" charset="0"/>
              </a:rPr>
              <a:t>Khalid, I., Khalid, T.J., </a:t>
            </a:r>
            <a:r>
              <a:rPr lang="en-IN" sz="1000" b="0" i="0" dirty="0" err="1">
                <a:solidFill>
                  <a:srgbClr val="222222"/>
                </a:solidFill>
                <a:effectLst/>
                <a:latin typeface="Arial" panose="020B0604020202020204" pitchFamily="34" charset="0"/>
              </a:rPr>
              <a:t>Qabajah</a:t>
            </a:r>
            <a:r>
              <a:rPr lang="en-IN" sz="1000" b="0" i="0" dirty="0">
                <a:solidFill>
                  <a:srgbClr val="222222"/>
                </a:solidFill>
                <a:effectLst/>
                <a:latin typeface="Arial" panose="020B0604020202020204" pitchFamily="34" charset="0"/>
              </a:rPr>
              <a:t>, M.R., Barnard, A.G. and </a:t>
            </a:r>
            <a:r>
              <a:rPr lang="en-IN" sz="1000" b="0" i="0" dirty="0" err="1">
                <a:solidFill>
                  <a:srgbClr val="222222"/>
                </a:solidFill>
                <a:effectLst/>
                <a:latin typeface="Arial" panose="020B0604020202020204" pitchFamily="34" charset="0"/>
              </a:rPr>
              <a:t>Qushmaq</a:t>
            </a:r>
            <a:r>
              <a:rPr lang="en-IN" sz="1000" b="0" i="0" dirty="0">
                <a:solidFill>
                  <a:srgbClr val="222222"/>
                </a:solidFill>
                <a:effectLst/>
                <a:latin typeface="Arial" panose="020B0604020202020204" pitchFamily="34" charset="0"/>
              </a:rPr>
              <a:t>, I.A., 2016. Healthcare workers emotions, perceived stressors and coping strategies during a MERS-</a:t>
            </a:r>
            <a:r>
              <a:rPr lang="en-IN" sz="1000" b="0" i="0" dirty="0" err="1">
                <a:solidFill>
                  <a:srgbClr val="222222"/>
                </a:solidFill>
                <a:effectLst/>
                <a:latin typeface="Arial" panose="020B0604020202020204" pitchFamily="34" charset="0"/>
              </a:rPr>
              <a:t>CoV</a:t>
            </a:r>
            <a:r>
              <a:rPr lang="en-IN" sz="1000" b="0" i="0" dirty="0">
                <a:solidFill>
                  <a:srgbClr val="222222"/>
                </a:solidFill>
                <a:effectLst/>
                <a:latin typeface="Arial" panose="020B0604020202020204" pitchFamily="34" charset="0"/>
              </a:rPr>
              <a:t> outbreak. </a:t>
            </a:r>
            <a:r>
              <a:rPr lang="en-IN" sz="1000" b="0" i="1" dirty="0">
                <a:solidFill>
                  <a:srgbClr val="222222"/>
                </a:solidFill>
                <a:effectLst/>
                <a:latin typeface="Arial" panose="020B0604020202020204" pitchFamily="34" charset="0"/>
              </a:rPr>
              <a:t>Clinical medicine &amp; research</a:t>
            </a:r>
            <a:r>
              <a:rPr lang="en-IN" sz="1000" b="0" i="0" dirty="0">
                <a:solidFill>
                  <a:srgbClr val="222222"/>
                </a:solidFill>
                <a:effectLst/>
                <a:latin typeface="Arial" panose="020B0604020202020204" pitchFamily="34" charset="0"/>
              </a:rPr>
              <a:t>, </a:t>
            </a:r>
            <a:r>
              <a:rPr lang="en-IN" sz="1000" b="0" i="1" dirty="0">
                <a:solidFill>
                  <a:srgbClr val="222222"/>
                </a:solidFill>
                <a:effectLst/>
                <a:latin typeface="Arial" panose="020B0604020202020204" pitchFamily="34" charset="0"/>
              </a:rPr>
              <a:t>14</a:t>
            </a:r>
            <a:r>
              <a:rPr lang="en-IN" sz="1000" b="0" i="0" dirty="0">
                <a:solidFill>
                  <a:srgbClr val="222222"/>
                </a:solidFill>
                <a:effectLst/>
                <a:latin typeface="Arial" panose="020B0604020202020204" pitchFamily="34" charset="0"/>
              </a:rPr>
              <a:t>(1), pp.7-14.</a:t>
            </a:r>
          </a:p>
          <a:p>
            <a:pPr>
              <a:lnSpc>
                <a:spcPct val="120000"/>
              </a:lnSpc>
            </a:pPr>
            <a:endParaRPr lang="en-IN" sz="1000" dirty="0"/>
          </a:p>
        </p:txBody>
      </p:sp>
    </p:spTree>
    <p:extLst>
      <p:ext uri="{BB962C8B-B14F-4D97-AF65-F5344CB8AC3E}">
        <p14:creationId xmlns:p14="http://schemas.microsoft.com/office/powerpoint/2010/main" val="39646305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91B10-4B11-DA5C-CBE5-935B6E2E398B}"/>
              </a:ext>
            </a:extLst>
          </p:cNvPr>
          <p:cNvSpPr>
            <a:spLocks noGrp="1"/>
          </p:cNvSpPr>
          <p:nvPr>
            <p:ph type="title"/>
          </p:nvPr>
        </p:nvSpPr>
        <p:spPr/>
        <p:txBody>
          <a:bodyPr/>
          <a:lstStyle/>
          <a:p>
            <a:endParaRPr lang="en-IN" dirty="0"/>
          </a:p>
        </p:txBody>
      </p:sp>
      <p:sp>
        <p:nvSpPr>
          <p:cNvPr id="3" name="Content Placeholder 2">
            <a:extLst>
              <a:ext uri="{FF2B5EF4-FFF2-40B4-BE49-F238E27FC236}">
                <a16:creationId xmlns:a16="http://schemas.microsoft.com/office/drawing/2014/main" id="{304C5B99-7F70-63CB-DC38-DDB5738C9250}"/>
              </a:ext>
            </a:extLst>
          </p:cNvPr>
          <p:cNvSpPr>
            <a:spLocks noGrp="1"/>
          </p:cNvSpPr>
          <p:nvPr>
            <p:ph idx="1"/>
          </p:nvPr>
        </p:nvSpPr>
        <p:spPr/>
        <p:txBody>
          <a:bodyPr/>
          <a:lstStyle/>
          <a:p>
            <a:endParaRPr lang="en-IN"/>
          </a:p>
        </p:txBody>
      </p:sp>
      <p:pic>
        <p:nvPicPr>
          <p:cNvPr id="1026" name="Picture 2" descr="Free Template Design - Blue Light Effect">
            <a:extLst>
              <a:ext uri="{FF2B5EF4-FFF2-40B4-BE49-F238E27FC236}">
                <a16:creationId xmlns:a16="http://schemas.microsoft.com/office/drawing/2014/main" id="{1302BC31-7BAF-A084-C9BB-9DC2108865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220" y="-838200"/>
            <a:ext cx="12793220" cy="853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041254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6C8EDA9-70CE-4A62-99FE-71B395D1BB0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142C7EEC-86F6-4CA7-805C-CB656E6A6356}">
  <ds:schemaRefs>
    <ds:schemaRef ds:uri="http://schemas.microsoft.com/sharepoint/v3/contenttype/forms"/>
  </ds:schemaRefs>
</ds:datastoreItem>
</file>

<file path=customXml/itemProps3.xml><?xml version="1.0" encoding="utf-8"?>
<ds:datastoreItem xmlns:ds="http://schemas.openxmlformats.org/officeDocument/2006/customXml" ds:itemID="{B8664C2C-082A-4164-A0C5-E616AB2AD5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Event design</Template>
  <TotalTime>50</TotalTime>
  <Words>2187</Words>
  <Application>Microsoft Office PowerPoint</Application>
  <PresentationFormat>Widescreen</PresentationFormat>
  <Paragraphs>96</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Century Gothic</vt:lpstr>
      <vt:lpstr>Roboto</vt:lpstr>
      <vt:lpstr>Times New Roman</vt:lpstr>
      <vt:lpstr>Wingdings 3</vt:lpstr>
      <vt:lpstr>Wisp</vt:lpstr>
      <vt:lpstr>PowerPoint Presentation</vt:lpstr>
      <vt:lpstr>INTRODUCTION</vt:lpstr>
      <vt:lpstr>IMPORTANCE OF HEALTH AND SAFETY PRACTICES IN HOUSEKEEPING</vt:lpstr>
      <vt:lpstr>ESSENTIAL HEALTH AND SAFETY PRACTICES IN HOUSEKEEPING</vt:lpstr>
      <vt:lpstr>POTENTIAL RISKS ASSOCIATED WITH HOUSEKEEPING</vt:lpstr>
      <vt:lpstr>PRECAUTIONS TO BE TAKEN FOR HOUSEKEEPING</vt:lpstr>
      <vt:lpstr>PROCEDURES</vt:lpstr>
      <vt:lpstr>EQUIPMENT</vt:lpstr>
      <vt:lpstr>HAZARD MITIGATION</vt:lpstr>
      <vt:lpstr>CONCLUSION </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Siddhartha Barman</dc:creator>
  <cp:lastModifiedBy>Siddhartha Barman</cp:lastModifiedBy>
  <cp:revision>1</cp:revision>
  <dcterms:created xsi:type="dcterms:W3CDTF">2024-02-12T14:05:26Z</dcterms:created>
  <dcterms:modified xsi:type="dcterms:W3CDTF">2024-02-12T14:55:50Z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