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7556500" cy="10693400"/>
  <p:notesSz cx="6858000" cy="9144000"/>
  <p:embeddedFontLst>
    <p:embeddedFont>
      <p:font typeface="Poppins" panose="00000500000000000000" pitchFamily="2" charset="0"/>
      <p:regular r:id="rId4"/>
    </p:embeddedFont>
    <p:embeddedFont>
      <p:font typeface="Poppins Bold" panose="00000800000000000000"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4189" autoAdjust="0"/>
  </p:normalViewPr>
  <p:slideViewPr>
    <p:cSldViewPr>
      <p:cViewPr>
        <p:scale>
          <a:sx n="75" d="100"/>
          <a:sy n="75" d="100"/>
        </p:scale>
        <p:origin x="1064" y="-13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D55589-38C7-4A24-A030-C1DF2D080BAB}" type="datetimeFigureOut">
              <a:rPr lang="en-US" smtClean="0"/>
              <a:t>10/26/2026</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FA7C5B-C9F6-4AE1-A883-FE07B09C057E}" type="slidenum">
              <a:rPr lang="en-US" smtClean="0"/>
              <a:t>‹#›</a:t>
            </a:fld>
            <a:endParaRPr lang="en-US"/>
          </a:p>
        </p:txBody>
      </p:sp>
    </p:spTree>
    <p:extLst>
      <p:ext uri="{BB962C8B-B14F-4D97-AF65-F5344CB8AC3E}">
        <p14:creationId xmlns:p14="http://schemas.microsoft.com/office/powerpoint/2010/main" val="419559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ndcs.org.uk/about-us/news-and-media/deaf-statistics" TargetMode="External"/><Relationship Id="rId2" Type="http://schemas.openxmlformats.org/officeDocument/2006/relationships/slide" Target="../slides/slide1.xml"/><Relationship Id="rId1" Type="http://schemas.openxmlformats.org/officeDocument/2006/relationships/notesMaster" Target="../notesMasters/notesMaster1.xml"/><Relationship Id="rId4" Type="http://schemas.openxmlformats.org/officeDocument/2006/relationships/hyperlink" Target="https://www.gov.uk/guidance/newborn-hearing-screening-programme-overview"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Findlen, U.M., Malhotra, P.S. and Hunter, L.L., 2025. Early Hearing Detection. </a:t>
            </a:r>
            <a:r>
              <a:rPr lang="en-US" sz="1200" i="1" kern="1200" dirty="0">
                <a:solidFill>
                  <a:schemeClr val="tx1"/>
                </a:solidFill>
                <a:effectLst/>
                <a:latin typeface="+mn-lt"/>
                <a:ea typeface="+mn-ea"/>
                <a:cs typeface="+mn-cs"/>
              </a:rPr>
              <a:t>Clinics in Perinatology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52</a:t>
            </a:r>
            <a:r>
              <a:rPr lang="en-US" sz="1200" kern="1200" dirty="0">
                <a:solidFill>
                  <a:schemeClr val="tx1"/>
                </a:solidFill>
                <a:effectLst/>
                <a:latin typeface="+mn-lt"/>
                <a:ea typeface="+mn-ea"/>
                <a:cs typeface="+mn-cs"/>
              </a:rPr>
              <a:t>(3), pp.509-521.</a:t>
            </a:r>
          </a:p>
          <a:p>
            <a:r>
              <a:rPr lang="en-US" sz="1200" kern="1200" dirty="0">
                <a:solidFill>
                  <a:schemeClr val="tx1"/>
                </a:solidFill>
                <a:effectLst/>
                <a:latin typeface="+mn-lt"/>
                <a:ea typeface="+mn-ea"/>
                <a:cs typeface="+mn-cs"/>
              </a:rPr>
              <a:t>Giuntini, G., Forli, F., Nicastro, R., </a:t>
            </a:r>
            <a:r>
              <a:rPr lang="en-US" sz="1200" kern="1200" dirty="0" err="1">
                <a:solidFill>
                  <a:schemeClr val="tx1"/>
                </a:solidFill>
                <a:effectLst/>
                <a:latin typeface="+mn-lt"/>
                <a:ea typeface="+mn-ea"/>
                <a:cs typeface="+mn-cs"/>
              </a:rPr>
              <a:t>Ciabotti</a:t>
            </a:r>
            <a:r>
              <a:rPr lang="en-US" sz="1200" kern="1200" dirty="0">
                <a:solidFill>
                  <a:schemeClr val="tx1"/>
                </a:solidFill>
                <a:effectLst/>
                <a:latin typeface="+mn-lt"/>
                <a:ea typeface="+mn-ea"/>
                <a:cs typeface="+mn-cs"/>
              </a:rPr>
              <a:t>, A., Bruschini, L. and Berrettini, S., 2016. Early care in children with permanent hearing impairment. </a:t>
            </a:r>
            <a:r>
              <a:rPr lang="en-US" sz="1200" i="1" kern="1200" dirty="0">
                <a:solidFill>
                  <a:schemeClr val="tx1"/>
                </a:solidFill>
                <a:effectLst/>
                <a:latin typeface="+mn-lt"/>
                <a:ea typeface="+mn-ea"/>
                <a:cs typeface="+mn-cs"/>
              </a:rPr>
              <a:t>Acta </a:t>
            </a:r>
            <a:r>
              <a:rPr lang="en-US" sz="1200" i="1" kern="1200" dirty="0" err="1">
                <a:solidFill>
                  <a:schemeClr val="tx1"/>
                </a:solidFill>
                <a:effectLst/>
                <a:latin typeface="+mn-lt"/>
                <a:ea typeface="+mn-ea"/>
                <a:cs typeface="+mn-cs"/>
              </a:rPr>
              <a:t>Otorhinolaryngologica</a:t>
            </a:r>
            <a:r>
              <a:rPr lang="en-US" sz="1200" i="1" kern="1200" dirty="0">
                <a:solidFill>
                  <a:schemeClr val="tx1"/>
                </a:solidFill>
                <a:effectLst/>
                <a:latin typeface="+mn-lt"/>
                <a:ea typeface="+mn-ea"/>
                <a:cs typeface="+mn-cs"/>
              </a:rPr>
              <a:t> Italica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36</a:t>
            </a:r>
            <a:r>
              <a:rPr lang="en-US" sz="1200" kern="1200" dirty="0">
                <a:solidFill>
                  <a:schemeClr val="tx1"/>
                </a:solidFill>
                <a:effectLst/>
                <a:latin typeface="+mn-lt"/>
                <a:ea typeface="+mn-ea"/>
                <a:cs typeface="+mn-cs"/>
              </a:rPr>
              <a:t>(1), p.51.</a:t>
            </a:r>
          </a:p>
          <a:p>
            <a:r>
              <a:rPr lang="en-US" sz="1200" kern="1200" dirty="0">
                <a:solidFill>
                  <a:schemeClr val="tx1"/>
                </a:solidFill>
                <a:effectLst/>
                <a:latin typeface="+mn-lt"/>
                <a:ea typeface="+mn-ea"/>
                <a:cs typeface="+mn-cs"/>
              </a:rPr>
              <a:t>Hernández-Alava, M. and Popli, G., 2017. Children’s development and parental input: evidence from the UK millennium cohort study. </a:t>
            </a:r>
            <a:r>
              <a:rPr lang="en-US" sz="1200" i="1" kern="1200" dirty="0">
                <a:solidFill>
                  <a:schemeClr val="tx1"/>
                </a:solidFill>
                <a:effectLst/>
                <a:latin typeface="+mn-lt"/>
                <a:ea typeface="+mn-ea"/>
                <a:cs typeface="+mn-cs"/>
              </a:rPr>
              <a:t>Demography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54</a:t>
            </a:r>
            <a:r>
              <a:rPr lang="en-US" sz="1200" kern="1200" dirty="0">
                <a:solidFill>
                  <a:schemeClr val="tx1"/>
                </a:solidFill>
                <a:effectLst/>
                <a:latin typeface="+mn-lt"/>
                <a:ea typeface="+mn-ea"/>
                <a:cs typeface="+mn-cs"/>
              </a:rPr>
              <a:t>(2), pp.485-511.</a:t>
            </a:r>
          </a:p>
          <a:p>
            <a:r>
              <a:rPr lang="en-US" sz="1200" kern="1200" dirty="0">
                <a:solidFill>
                  <a:schemeClr val="tx1"/>
                </a:solidFill>
                <a:effectLst/>
                <a:latin typeface="+mn-lt"/>
                <a:ea typeface="+mn-ea"/>
                <a:cs typeface="+mn-cs"/>
              </a:rPr>
              <a:t>Keung, A.Y.C., Ho, V.F.L. and Shum, K.K.M., 2022. Early cognitive intervention using mediated learning for preschoolers with developmental delay: A randomized controlled trial. </a:t>
            </a:r>
            <a:r>
              <a:rPr lang="en-US" sz="1200" i="1" kern="1200" dirty="0">
                <a:solidFill>
                  <a:schemeClr val="tx1"/>
                </a:solidFill>
                <a:effectLst/>
                <a:latin typeface="+mn-lt"/>
                <a:ea typeface="+mn-ea"/>
                <a:cs typeface="+mn-cs"/>
              </a:rPr>
              <a:t>British Journal of Educational Psychology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92</a:t>
            </a:r>
            <a:r>
              <a:rPr lang="en-US" sz="1200" kern="1200" dirty="0">
                <a:solidFill>
                  <a:schemeClr val="tx1"/>
                </a:solidFill>
                <a:effectLst/>
                <a:latin typeface="+mn-lt"/>
                <a:ea typeface="+mn-ea"/>
                <a:cs typeface="+mn-cs"/>
              </a:rPr>
              <a:t>(3), pp.1109-1132.</a:t>
            </a:r>
          </a:p>
          <a:p>
            <a:r>
              <a:rPr lang="en-US" sz="1200" kern="1200" dirty="0" err="1">
                <a:solidFill>
                  <a:schemeClr val="tx1"/>
                </a:solidFill>
                <a:effectLst/>
                <a:latin typeface="+mn-lt"/>
                <a:ea typeface="+mn-ea"/>
                <a:cs typeface="+mn-cs"/>
              </a:rPr>
              <a:t>Ll</a:t>
            </a:r>
            <a:r>
              <a:rPr lang="en-US" sz="1200" kern="1200" dirty="0">
                <a:solidFill>
                  <a:schemeClr val="tx1"/>
                </a:solidFill>
                <a:effectLst/>
                <a:latin typeface="+mn-lt"/>
                <a:ea typeface="+mn-ea"/>
                <a:cs typeface="+mn-cs"/>
              </a:rPr>
              <a:t>, P., </a:t>
            </a:r>
            <a:r>
              <a:rPr lang="en-US" sz="1200" kern="1200" dirty="0" err="1">
                <a:solidFill>
                  <a:schemeClr val="tx1"/>
                </a:solidFill>
                <a:effectLst/>
                <a:latin typeface="+mn-lt"/>
                <a:ea typeface="+mn-ea"/>
                <a:cs typeface="+mn-cs"/>
              </a:rPr>
              <a:t>Vingilis</a:t>
            </a:r>
            <a:r>
              <a:rPr lang="en-US" sz="1200" kern="1200" dirty="0">
                <a:solidFill>
                  <a:schemeClr val="tx1"/>
                </a:solidFill>
                <a:effectLst/>
                <a:latin typeface="+mn-lt"/>
                <a:ea typeface="+mn-ea"/>
                <a:cs typeface="+mn-cs"/>
              </a:rPr>
              <a:t>, E., Wickens, C.M., Koval, J. and Mann, R.E., 2020. Use of secondary data analyses in research: Pros and Cons. </a:t>
            </a:r>
            <a:r>
              <a:rPr lang="en-US" sz="1200" i="1" kern="1200" dirty="0">
                <a:solidFill>
                  <a:schemeClr val="tx1"/>
                </a:solidFill>
                <a:effectLst/>
                <a:latin typeface="+mn-lt"/>
                <a:ea typeface="+mn-ea"/>
                <a:cs typeface="+mn-cs"/>
              </a:rPr>
              <a:t>Journal of Addiction Medicine and Therapeutic Science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a:t>
            </a:r>
            <a:r>
              <a:rPr lang="en-US" sz="1200" kern="1200" dirty="0">
                <a:solidFill>
                  <a:schemeClr val="tx1"/>
                </a:solidFill>
                <a:effectLst/>
                <a:latin typeface="+mn-lt"/>
                <a:ea typeface="+mn-ea"/>
                <a:cs typeface="+mn-cs"/>
              </a:rPr>
              <a:t>, pp.058-060.</a:t>
            </a:r>
          </a:p>
          <a:p>
            <a:r>
              <a:rPr lang="en-US" sz="1200" kern="1200" dirty="0">
                <a:solidFill>
                  <a:schemeClr val="tx1"/>
                </a:solidFill>
                <a:effectLst/>
                <a:latin typeface="+mn-lt"/>
                <a:ea typeface="+mn-ea"/>
                <a:cs typeface="+mn-cs"/>
              </a:rPr>
              <a:t>Martikainen, S., Kalland, M., </a:t>
            </a:r>
            <a:r>
              <a:rPr lang="en-US" sz="1200" kern="1200" dirty="0" err="1">
                <a:solidFill>
                  <a:schemeClr val="tx1"/>
                </a:solidFill>
                <a:effectLst/>
                <a:latin typeface="+mn-lt"/>
                <a:ea typeface="+mn-ea"/>
                <a:cs typeface="+mn-cs"/>
              </a:rPr>
              <a:t>Linnavalli</a:t>
            </a:r>
            <a:r>
              <a:rPr lang="en-US" sz="1200" kern="1200" dirty="0">
                <a:solidFill>
                  <a:schemeClr val="tx1"/>
                </a:solidFill>
                <a:effectLst/>
                <a:latin typeface="+mn-lt"/>
                <a:ea typeface="+mn-ea"/>
                <a:cs typeface="+mn-cs"/>
              </a:rPr>
              <a:t>, T., </a:t>
            </a:r>
            <a:r>
              <a:rPr lang="en-US" sz="1200" kern="1200" dirty="0" err="1">
                <a:solidFill>
                  <a:schemeClr val="tx1"/>
                </a:solidFill>
                <a:effectLst/>
                <a:latin typeface="+mn-lt"/>
                <a:ea typeface="+mn-ea"/>
                <a:cs typeface="+mn-cs"/>
              </a:rPr>
              <a:t>Kostilainen</a:t>
            </a:r>
            <a:r>
              <a:rPr lang="en-US" sz="1200" kern="1200" dirty="0">
                <a:solidFill>
                  <a:schemeClr val="tx1"/>
                </a:solidFill>
                <a:effectLst/>
                <a:latin typeface="+mn-lt"/>
                <a:ea typeface="+mn-ea"/>
                <a:cs typeface="+mn-cs"/>
              </a:rPr>
              <a:t>, K., </a:t>
            </a:r>
            <a:r>
              <a:rPr lang="en-US" sz="1200" kern="1200" dirty="0" err="1">
                <a:solidFill>
                  <a:schemeClr val="tx1"/>
                </a:solidFill>
                <a:effectLst/>
                <a:latin typeface="+mn-lt"/>
                <a:ea typeface="+mn-ea"/>
                <a:cs typeface="+mn-cs"/>
              </a:rPr>
              <a:t>Aittokoski</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Reunamo</a:t>
            </a:r>
            <a:r>
              <a:rPr lang="en-US" sz="1200" kern="1200" dirty="0">
                <a:solidFill>
                  <a:schemeClr val="tx1"/>
                </a:solidFill>
                <a:effectLst/>
                <a:latin typeface="+mn-lt"/>
                <a:ea typeface="+mn-ea"/>
                <a:cs typeface="+mn-cs"/>
              </a:rPr>
              <a:t>, J., Vasileiou, Z. and </a:t>
            </a:r>
            <a:r>
              <a:rPr lang="en-US" sz="1200" kern="1200" dirty="0" err="1">
                <a:solidFill>
                  <a:schemeClr val="tx1"/>
                </a:solidFill>
                <a:effectLst/>
                <a:latin typeface="+mn-lt"/>
                <a:ea typeface="+mn-ea"/>
                <a:cs typeface="+mn-cs"/>
              </a:rPr>
              <a:t>Tervaniemi</a:t>
            </a:r>
            <a:r>
              <a:rPr lang="en-US" sz="1200" kern="1200" dirty="0">
                <a:solidFill>
                  <a:schemeClr val="tx1"/>
                </a:solidFill>
                <a:effectLst/>
                <a:latin typeface="+mn-lt"/>
                <a:ea typeface="+mn-ea"/>
                <a:cs typeface="+mn-cs"/>
              </a:rPr>
              <a:t>, M., 2024. Supporting social-emotional development in early childhood education and care–a randomized parallel group trial evaluating the impact of two different interventions. </a:t>
            </a:r>
            <a:r>
              <a:rPr lang="en-US" sz="1200" i="1" kern="1200" dirty="0">
                <a:solidFill>
                  <a:schemeClr val="tx1"/>
                </a:solidFill>
                <a:effectLst/>
                <a:latin typeface="+mn-lt"/>
                <a:ea typeface="+mn-ea"/>
                <a:cs typeface="+mn-cs"/>
              </a:rPr>
              <a:t>Scandinavian Journal of Educational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68</a:t>
            </a:r>
            <a:r>
              <a:rPr lang="en-US" sz="1200" kern="1200" dirty="0">
                <a:solidFill>
                  <a:schemeClr val="tx1"/>
                </a:solidFill>
                <a:effectLst/>
                <a:latin typeface="+mn-lt"/>
                <a:ea typeface="+mn-ea"/>
                <a:cs typeface="+mn-cs"/>
              </a:rPr>
              <a:t>(5), pp.1069-1087.</a:t>
            </a:r>
          </a:p>
          <a:p>
            <a:r>
              <a:rPr lang="en-US" sz="1200" kern="1200" dirty="0">
                <a:solidFill>
                  <a:schemeClr val="tx1"/>
                </a:solidFill>
                <a:effectLst/>
                <a:latin typeface="+mn-lt"/>
                <a:ea typeface="+mn-ea"/>
                <a:cs typeface="+mn-cs"/>
              </a:rPr>
              <a:t>National Deaf Children’s Society (n.d.) Deaf statistics: Facts and figures on deafness in children and young people in the UK. Available at: </a:t>
            </a:r>
            <a:r>
              <a:rPr lang="en-US" sz="1200" u="sng" kern="1200" dirty="0">
                <a:solidFill>
                  <a:schemeClr val="tx1"/>
                </a:solidFill>
                <a:effectLst/>
                <a:latin typeface="+mn-lt"/>
                <a:ea typeface="+mn-ea"/>
                <a:cs typeface="+mn-cs"/>
                <a:hlinkClick r:id="rId3"/>
              </a:rPr>
              <a:t>https://www.ndcs.org.uk/about-us/news-and-media/deaf-statistics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NHS England (2024) Newborn hearing screening: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overview. GOV.UK. Available at: </a:t>
            </a:r>
            <a:r>
              <a:rPr lang="en-US" sz="1200" u="sng" kern="1200" dirty="0">
                <a:solidFill>
                  <a:schemeClr val="tx1"/>
                </a:solidFill>
                <a:effectLst/>
                <a:latin typeface="+mn-lt"/>
                <a:ea typeface="+mn-ea"/>
                <a:cs typeface="+mn-cs"/>
                <a:hlinkClick r:id="rId4"/>
              </a:rPr>
              <a:t>https://www.gov.uk/guidance/newborn-hearing-screening-programme-overview</a:t>
            </a:r>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Porcar-Gozalbo</a:t>
            </a:r>
            <a:r>
              <a:rPr lang="en-US" sz="1200" kern="1200" dirty="0">
                <a:solidFill>
                  <a:schemeClr val="tx1"/>
                </a:solidFill>
                <a:effectLst/>
                <a:latin typeface="+mn-lt"/>
                <a:ea typeface="+mn-ea"/>
                <a:cs typeface="+mn-cs"/>
              </a:rPr>
              <a:t>, N., López-Zamora, M., Valles-González, B. and </a:t>
            </a:r>
            <a:r>
              <a:rPr lang="en-US" sz="1200" kern="1200" dirty="0" err="1">
                <a:solidFill>
                  <a:schemeClr val="tx1"/>
                </a:solidFill>
                <a:effectLst/>
                <a:latin typeface="+mn-lt"/>
                <a:ea typeface="+mn-ea"/>
                <a:cs typeface="+mn-cs"/>
              </a:rPr>
              <a:t>Cano-Villagrasa</a:t>
            </a:r>
            <a:r>
              <a:rPr lang="en-US" sz="1200" kern="1200" dirty="0">
                <a:solidFill>
                  <a:schemeClr val="tx1"/>
                </a:solidFill>
                <a:effectLst/>
                <a:latin typeface="+mn-lt"/>
                <a:ea typeface="+mn-ea"/>
                <a:cs typeface="+mn-cs"/>
              </a:rPr>
              <a:t>, A., 2024. Impact of hearing loss type on linguistic development in children: A cross-sectional study. </a:t>
            </a:r>
            <a:r>
              <a:rPr lang="en-US" sz="1200" i="1" kern="1200" dirty="0">
                <a:solidFill>
                  <a:schemeClr val="tx1"/>
                </a:solidFill>
                <a:effectLst/>
                <a:latin typeface="+mn-lt"/>
                <a:ea typeface="+mn-ea"/>
                <a:cs typeface="+mn-cs"/>
              </a:rPr>
              <a:t>Audiology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14</a:t>
            </a:r>
            <a:r>
              <a:rPr lang="en-US" sz="1200" kern="1200" dirty="0">
                <a:solidFill>
                  <a:schemeClr val="tx1"/>
                </a:solidFill>
                <a:effectLst/>
                <a:latin typeface="+mn-lt"/>
                <a:ea typeface="+mn-ea"/>
                <a:cs typeface="+mn-cs"/>
              </a:rPr>
              <a:t>(6), pp.1014-1027.</a:t>
            </a:r>
          </a:p>
          <a:p>
            <a:r>
              <a:rPr lang="en-US" sz="1200" kern="1200" dirty="0" err="1">
                <a:solidFill>
                  <a:schemeClr val="tx1"/>
                </a:solidFill>
                <a:effectLst/>
                <a:latin typeface="+mn-lt"/>
                <a:ea typeface="+mn-ea"/>
                <a:cs typeface="+mn-cs"/>
              </a:rPr>
              <a:t>Porcar-Gozalbo</a:t>
            </a:r>
            <a:r>
              <a:rPr lang="en-US" sz="1200" kern="1200" dirty="0">
                <a:solidFill>
                  <a:schemeClr val="tx1"/>
                </a:solidFill>
                <a:effectLst/>
                <a:latin typeface="+mn-lt"/>
                <a:ea typeface="+mn-ea"/>
                <a:cs typeface="+mn-cs"/>
              </a:rPr>
              <a:t>, N., López-Zamora, M., Valles-González, B. and </a:t>
            </a:r>
            <a:r>
              <a:rPr lang="en-US" sz="1200" kern="1200" dirty="0" err="1">
                <a:solidFill>
                  <a:schemeClr val="tx1"/>
                </a:solidFill>
                <a:effectLst/>
                <a:latin typeface="+mn-lt"/>
                <a:ea typeface="+mn-ea"/>
                <a:cs typeface="+mn-cs"/>
              </a:rPr>
              <a:t>Cano-Villagrasa</a:t>
            </a:r>
            <a:r>
              <a:rPr lang="en-US" sz="1200" kern="1200" dirty="0">
                <a:solidFill>
                  <a:schemeClr val="tx1"/>
                </a:solidFill>
                <a:effectLst/>
                <a:latin typeface="+mn-lt"/>
                <a:ea typeface="+mn-ea"/>
                <a:cs typeface="+mn-cs"/>
              </a:rPr>
              <a:t>, A., 2024. Impact of hearing loss type on linguistic development in children: A cross-sectional study. </a:t>
            </a:r>
            <a:r>
              <a:rPr lang="en-US" sz="1200" i="1" kern="1200" dirty="0">
                <a:solidFill>
                  <a:schemeClr val="tx1"/>
                </a:solidFill>
                <a:effectLst/>
                <a:latin typeface="+mn-lt"/>
                <a:ea typeface="+mn-ea"/>
                <a:cs typeface="+mn-cs"/>
              </a:rPr>
              <a:t>Audiology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14</a:t>
            </a:r>
            <a:r>
              <a:rPr lang="en-US" sz="1200" kern="1200" dirty="0">
                <a:solidFill>
                  <a:schemeClr val="tx1"/>
                </a:solidFill>
                <a:effectLst/>
                <a:latin typeface="+mn-lt"/>
                <a:ea typeface="+mn-ea"/>
                <a:cs typeface="+mn-cs"/>
              </a:rPr>
              <a:t>(6), pp.1014-1027.</a:t>
            </a:r>
          </a:p>
          <a:p>
            <a:r>
              <a:rPr lang="en-US" sz="1200" kern="1200" dirty="0">
                <a:solidFill>
                  <a:schemeClr val="tx1"/>
                </a:solidFill>
                <a:effectLst/>
                <a:latin typeface="+mn-lt"/>
                <a:ea typeface="+mn-ea"/>
                <a:cs typeface="+mn-cs"/>
              </a:rPr>
              <a:t>Ramaswami, R., Bayer, R. and Galea, S., 2018. Precision medicine from a public health perspective. </a:t>
            </a:r>
            <a:r>
              <a:rPr lang="en-US" sz="1200" i="1" kern="1200" dirty="0">
                <a:solidFill>
                  <a:schemeClr val="tx1"/>
                </a:solidFill>
                <a:effectLst/>
                <a:latin typeface="+mn-lt"/>
                <a:ea typeface="+mn-ea"/>
                <a:cs typeface="+mn-cs"/>
              </a:rPr>
              <a:t>Annual review of public health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39</a:t>
            </a:r>
            <a:r>
              <a:rPr lang="en-US" sz="1200" kern="1200" dirty="0">
                <a:solidFill>
                  <a:schemeClr val="tx1"/>
                </a:solidFill>
                <a:effectLst/>
                <a:latin typeface="+mn-lt"/>
                <a:ea typeface="+mn-ea"/>
                <a:cs typeface="+mn-cs"/>
              </a:rPr>
              <a:t>, pp.153-168.</a:t>
            </a:r>
          </a:p>
          <a:p>
            <a:r>
              <a:rPr lang="en-US" sz="1200" kern="1200" dirty="0">
                <a:solidFill>
                  <a:schemeClr val="tx1"/>
                </a:solidFill>
                <a:effectLst/>
                <a:latin typeface="+mn-lt"/>
                <a:ea typeface="+mn-ea"/>
                <a:cs typeface="+mn-cs"/>
              </a:rPr>
              <a:t>Rangan, S., </a:t>
            </a:r>
            <a:r>
              <a:rPr lang="en-US" sz="1200" kern="1200" dirty="0" err="1">
                <a:solidFill>
                  <a:schemeClr val="tx1"/>
                </a:solidFill>
                <a:effectLst/>
                <a:latin typeface="+mn-lt"/>
                <a:ea typeface="+mn-ea"/>
                <a:cs typeface="+mn-cs"/>
              </a:rPr>
              <a:t>Borgstein</a:t>
            </a:r>
            <a:r>
              <a:rPr lang="en-US" sz="1200" kern="1200" dirty="0">
                <a:solidFill>
                  <a:schemeClr val="tx1"/>
                </a:solidFill>
                <a:effectLst/>
                <a:latin typeface="+mn-lt"/>
                <a:ea typeface="+mn-ea"/>
                <a:cs typeface="+mn-cs"/>
              </a:rPr>
              <a:t>, B. and Lowe, J., 2012. Deafness in children: a national survey of </a:t>
            </a:r>
            <a:r>
              <a:rPr lang="en-US" sz="1200" kern="1200" dirty="0" err="1">
                <a:solidFill>
                  <a:schemeClr val="tx1"/>
                </a:solidFill>
                <a:effectLst/>
                <a:latin typeface="+mn-lt"/>
                <a:ea typeface="+mn-ea"/>
                <a:cs typeface="+mn-cs"/>
              </a:rPr>
              <a:t>aetiological</a:t>
            </a:r>
            <a:r>
              <a:rPr lang="en-US" sz="1200" kern="1200" dirty="0">
                <a:solidFill>
                  <a:schemeClr val="tx1"/>
                </a:solidFill>
                <a:effectLst/>
                <a:latin typeface="+mn-lt"/>
                <a:ea typeface="+mn-ea"/>
                <a:cs typeface="+mn-cs"/>
              </a:rPr>
              <a:t> investigations. </a:t>
            </a:r>
            <a:r>
              <a:rPr lang="en-US" sz="1200" i="1" kern="1200" dirty="0">
                <a:solidFill>
                  <a:schemeClr val="tx1"/>
                </a:solidFill>
                <a:effectLst/>
                <a:latin typeface="+mn-lt"/>
                <a:ea typeface="+mn-ea"/>
                <a:cs typeface="+mn-cs"/>
              </a:rPr>
              <a:t>BMJ open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a:t>
            </a:r>
            <a:r>
              <a:rPr lang="en-US" sz="1200" kern="1200" dirty="0">
                <a:solidFill>
                  <a:schemeClr val="tx1"/>
                </a:solidFill>
                <a:effectLst/>
                <a:latin typeface="+mn-lt"/>
                <a:ea typeface="+mn-ea"/>
                <a:cs typeface="+mn-cs"/>
              </a:rPr>
              <a:t>(5), p.e001174.</a:t>
            </a:r>
          </a:p>
          <a:p>
            <a:r>
              <a:rPr lang="en-US" sz="1200" kern="1200" dirty="0">
                <a:solidFill>
                  <a:schemeClr val="tx1"/>
                </a:solidFill>
                <a:effectLst/>
                <a:latin typeface="+mn-lt"/>
                <a:ea typeface="+mn-ea"/>
                <a:cs typeface="+mn-cs"/>
              </a:rPr>
              <a:t>Sharma, Y., Mishra, G., Bhatt, S.H. and Nimbalkar, S., 2015. Neonatal Hearing Screening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(NHSP): At a rural based tertiary care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Indian Journal of Otolaryngology and Head &amp; Neck Surgery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67</a:t>
            </a:r>
            <a:r>
              <a:rPr lang="en-US" sz="1200" kern="1200" dirty="0">
                <a:solidFill>
                  <a:schemeClr val="tx1"/>
                </a:solidFill>
                <a:effectLst/>
                <a:latin typeface="+mn-lt"/>
                <a:ea typeface="+mn-ea"/>
                <a:cs typeface="+mn-cs"/>
              </a:rPr>
              <a:t>(4), pp.388-393.</a:t>
            </a:r>
          </a:p>
          <a:p>
            <a:r>
              <a:rPr lang="en-US" sz="1200" kern="1200" dirty="0">
                <a:solidFill>
                  <a:schemeClr val="tx1"/>
                </a:solidFill>
                <a:effectLst/>
                <a:latin typeface="+mn-lt"/>
                <a:ea typeface="+mn-ea"/>
                <a:cs typeface="+mn-cs"/>
              </a:rPr>
              <a:t>Terry, J. and Rance, J., 2023. Systems that support hearing families with deaf children: A scoping review. </a:t>
            </a:r>
            <a:r>
              <a:rPr lang="en-US" sz="1200" i="1" kern="1200" dirty="0" err="1">
                <a:solidFill>
                  <a:schemeClr val="tx1"/>
                </a:solidFill>
                <a:effectLst/>
                <a:latin typeface="+mn-lt"/>
                <a:ea typeface="+mn-ea"/>
                <a:cs typeface="+mn-cs"/>
              </a:rPr>
              <a:t>Plos</a:t>
            </a:r>
            <a:r>
              <a:rPr lang="en-US" sz="1200" i="1" kern="1200" dirty="0">
                <a:solidFill>
                  <a:schemeClr val="tx1"/>
                </a:solidFill>
                <a:effectLst/>
                <a:latin typeface="+mn-lt"/>
                <a:ea typeface="+mn-ea"/>
                <a:cs typeface="+mn-cs"/>
              </a:rPr>
              <a:t> one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18</a:t>
            </a:r>
            <a:r>
              <a:rPr lang="en-US" sz="1200" kern="1200" dirty="0">
                <a:solidFill>
                  <a:schemeClr val="tx1"/>
                </a:solidFill>
                <a:effectLst/>
                <a:latin typeface="+mn-lt"/>
                <a:ea typeface="+mn-ea"/>
                <a:cs typeface="+mn-cs"/>
              </a:rPr>
              <a:t>(11), p.e0288771.</a:t>
            </a:r>
          </a:p>
          <a:p>
            <a:r>
              <a:rPr lang="en-US" sz="1200" kern="1200" dirty="0">
                <a:solidFill>
                  <a:schemeClr val="tx1"/>
                </a:solidFill>
                <a:effectLst/>
                <a:latin typeface="+mn-lt"/>
                <a:ea typeface="+mn-ea"/>
                <a:cs typeface="+mn-cs"/>
              </a:rPr>
              <a:t>UK National Screening Committee, 2019. </a:t>
            </a:r>
            <a:r>
              <a:rPr lang="en-US" sz="1200" i="1" kern="1200" dirty="0">
                <a:solidFill>
                  <a:schemeClr val="tx1"/>
                </a:solidFill>
                <a:effectLst/>
                <a:latin typeface="+mn-lt"/>
                <a:ea typeface="+mn-ea"/>
                <a:cs typeface="+mn-cs"/>
              </a:rPr>
              <a:t>Screening for permanent hearing loss in children at school entry: External review against </a:t>
            </a:r>
            <a:r>
              <a:rPr lang="en-US" sz="1200" i="1" kern="1200" dirty="0" err="1">
                <a:solidFill>
                  <a:schemeClr val="tx1"/>
                </a:solidFill>
                <a:effectLst/>
                <a:latin typeface="+mn-lt"/>
                <a:ea typeface="+mn-ea"/>
                <a:cs typeface="+mn-cs"/>
              </a:rPr>
              <a:t>programme</a:t>
            </a:r>
            <a:r>
              <a:rPr lang="en-US" sz="1200" i="1" kern="1200" dirty="0">
                <a:solidFill>
                  <a:schemeClr val="tx1"/>
                </a:solidFill>
                <a:effectLst/>
                <a:latin typeface="+mn-lt"/>
                <a:ea typeface="+mn-ea"/>
                <a:cs typeface="+mn-cs"/>
              </a:rPr>
              <a:t> appraisal criteria for the UK National Screening Committee</a:t>
            </a:r>
            <a:r>
              <a:rPr lang="en-US" sz="1200" kern="1200" dirty="0">
                <a:solidFill>
                  <a:schemeClr val="tx1"/>
                </a:solidFill>
                <a:effectLst/>
                <a:latin typeface="+mn-lt"/>
                <a:ea typeface="+mn-ea"/>
                <a:cs typeface="+mn-cs"/>
              </a:rPr>
              <a:t> [online]</a:t>
            </a:r>
          </a:p>
          <a:p>
            <a:r>
              <a:rPr lang="en-US" sz="1200" kern="1200" dirty="0">
                <a:solidFill>
                  <a:schemeClr val="tx1"/>
                </a:solidFill>
                <a:effectLst/>
                <a:latin typeface="+mn-lt"/>
                <a:ea typeface="+mn-ea"/>
                <a:cs typeface="+mn-cs"/>
              </a:rPr>
              <a:t>Wieczorek, K., DeGroot, M., Ganshorn, H. and Graham, S.A., 2025. Connecting language abilities and social competence in children: A meta-analytic review. </a:t>
            </a:r>
            <a:r>
              <a:rPr lang="en-US" sz="1200" i="1" kern="1200" dirty="0">
                <a:solidFill>
                  <a:schemeClr val="tx1"/>
                </a:solidFill>
                <a:effectLst/>
                <a:latin typeface="+mn-lt"/>
                <a:ea typeface="+mn-ea"/>
                <a:cs typeface="+mn-cs"/>
              </a:rPr>
              <a:t>Child Development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96</a:t>
            </a:r>
            <a:r>
              <a:rPr lang="en-US" sz="1200" kern="1200" dirty="0">
                <a:solidFill>
                  <a:schemeClr val="tx1"/>
                </a:solidFill>
                <a:effectLst/>
                <a:latin typeface="+mn-lt"/>
                <a:ea typeface="+mn-ea"/>
                <a:cs typeface="+mn-cs"/>
              </a:rPr>
              <a:t>(3), pp.930-946.</a:t>
            </a:r>
          </a:p>
          <a:p>
            <a:endParaRPr lang="en-US" dirty="0"/>
          </a:p>
        </p:txBody>
      </p:sp>
      <p:sp>
        <p:nvSpPr>
          <p:cNvPr id="4" name="Slide Number Placeholder 3"/>
          <p:cNvSpPr>
            <a:spLocks noGrp="1"/>
          </p:cNvSpPr>
          <p:nvPr>
            <p:ph type="sldNum" sz="quarter" idx="5"/>
          </p:nvPr>
        </p:nvSpPr>
        <p:spPr/>
        <p:txBody>
          <a:bodyPr/>
          <a:lstStyle/>
          <a:p>
            <a:fld id="{FAFA7C5B-C9F6-4AE1-A883-FE07B09C057E}" type="slidenum">
              <a:rPr lang="en-US" smtClean="0"/>
              <a:t>1</a:t>
            </a:fld>
            <a:endParaRPr lang="en-US"/>
          </a:p>
        </p:txBody>
      </p:sp>
    </p:spTree>
    <p:extLst>
      <p:ext uri="{BB962C8B-B14F-4D97-AF65-F5344CB8AC3E}">
        <p14:creationId xmlns:p14="http://schemas.microsoft.com/office/powerpoint/2010/main" val="24084566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BFB"/>
        </a:solidFill>
        <a:effectLst/>
      </p:bgPr>
    </p:bg>
    <p:spTree>
      <p:nvGrpSpPr>
        <p:cNvPr id="1" name=""/>
        <p:cNvGrpSpPr/>
        <p:nvPr/>
      </p:nvGrpSpPr>
      <p:grpSpPr>
        <a:xfrm>
          <a:off x="0" y="0"/>
          <a:ext cx="0" cy="0"/>
          <a:chOff x="0" y="0"/>
          <a:chExt cx="0" cy="0"/>
        </a:xfrm>
      </p:grpSpPr>
      <p:grpSp>
        <p:nvGrpSpPr>
          <p:cNvPr id="2" name="Group 2"/>
          <p:cNvGrpSpPr/>
          <p:nvPr/>
        </p:nvGrpSpPr>
        <p:grpSpPr>
          <a:xfrm>
            <a:off x="3932595" y="2704042"/>
            <a:ext cx="3623905" cy="6584645"/>
            <a:chOff x="0" y="0"/>
            <a:chExt cx="1299980" cy="2359788"/>
          </a:xfrm>
        </p:grpSpPr>
        <p:sp>
          <p:nvSpPr>
            <p:cNvPr id="3" name="Freeform 3"/>
            <p:cNvSpPr/>
            <p:nvPr/>
          </p:nvSpPr>
          <p:spPr>
            <a:xfrm>
              <a:off x="0" y="0"/>
              <a:ext cx="1299980" cy="2359788"/>
            </a:xfrm>
            <a:custGeom>
              <a:avLst/>
              <a:gdLst/>
              <a:ahLst/>
              <a:cxnLst/>
              <a:rect l="l" t="t" r="r" b="b"/>
              <a:pathLst>
                <a:path w="1299980" h="2359788">
                  <a:moveTo>
                    <a:pt x="0" y="0"/>
                  </a:moveTo>
                  <a:lnTo>
                    <a:pt x="1299980" y="0"/>
                  </a:lnTo>
                  <a:lnTo>
                    <a:pt x="1299980" y="2359788"/>
                  </a:lnTo>
                  <a:lnTo>
                    <a:pt x="0" y="2359788"/>
                  </a:lnTo>
                  <a:close/>
                </a:path>
              </a:pathLst>
            </a:custGeom>
            <a:solidFill>
              <a:schemeClr val="accent1">
                <a:lumMod val="60000"/>
                <a:lumOff val="40000"/>
              </a:schemeClr>
            </a:solidFill>
            <a:ln>
              <a:solidFill>
                <a:schemeClr val="accent1">
                  <a:lumMod val="60000"/>
                  <a:lumOff val="40000"/>
                </a:schemeClr>
              </a:solidFill>
            </a:ln>
          </p:spPr>
          <p:txBody>
            <a:bodyPr/>
            <a:lstStyle/>
            <a:p>
              <a:endParaRPr lang="en-US" dirty="0"/>
            </a:p>
          </p:txBody>
        </p:sp>
        <p:sp>
          <p:nvSpPr>
            <p:cNvPr id="4" name="TextBox 4"/>
            <p:cNvSpPr txBox="1"/>
            <p:nvPr/>
          </p:nvSpPr>
          <p:spPr>
            <a:xfrm>
              <a:off x="0" y="-28575"/>
              <a:ext cx="1299980" cy="2388363"/>
            </a:xfrm>
            <a:prstGeom prst="rect">
              <a:avLst/>
            </a:prstGeom>
            <a:ln>
              <a:solidFill>
                <a:schemeClr val="accent1">
                  <a:lumMod val="60000"/>
                  <a:lumOff val="40000"/>
                </a:schemeClr>
              </a:solidFill>
            </a:ln>
          </p:spPr>
          <p:txBody>
            <a:bodyPr lIns="50800" tIns="50800" rIns="50800" bIns="50800" rtlCol="0" anchor="ctr"/>
            <a:lstStyle/>
            <a:p>
              <a:pPr algn="ctr">
                <a:lnSpc>
                  <a:spcPts val="1679"/>
                </a:lnSpc>
              </a:pPr>
              <a:endParaRPr/>
            </a:p>
          </p:txBody>
        </p:sp>
      </p:grpSp>
      <p:grpSp>
        <p:nvGrpSpPr>
          <p:cNvPr id="5" name="Group 5"/>
          <p:cNvGrpSpPr/>
          <p:nvPr/>
        </p:nvGrpSpPr>
        <p:grpSpPr>
          <a:xfrm>
            <a:off x="0" y="1922985"/>
            <a:ext cx="7556500" cy="2229903"/>
            <a:chOff x="0" y="0"/>
            <a:chExt cx="2780137" cy="799147"/>
          </a:xfrm>
          <a:solidFill>
            <a:schemeClr val="accent1">
              <a:lumMod val="75000"/>
            </a:schemeClr>
          </a:solidFill>
        </p:grpSpPr>
        <p:sp>
          <p:nvSpPr>
            <p:cNvPr id="6" name="Freeform 6"/>
            <p:cNvSpPr/>
            <p:nvPr/>
          </p:nvSpPr>
          <p:spPr>
            <a:xfrm>
              <a:off x="0" y="0"/>
              <a:ext cx="2780137" cy="799147"/>
            </a:xfrm>
            <a:custGeom>
              <a:avLst/>
              <a:gdLst/>
              <a:ahLst/>
              <a:cxnLst/>
              <a:rect l="l" t="t" r="r" b="b"/>
              <a:pathLst>
                <a:path w="2780137" h="799147">
                  <a:moveTo>
                    <a:pt x="0" y="0"/>
                  </a:moveTo>
                  <a:lnTo>
                    <a:pt x="2780137" y="0"/>
                  </a:lnTo>
                  <a:lnTo>
                    <a:pt x="2780137" y="799147"/>
                  </a:lnTo>
                  <a:lnTo>
                    <a:pt x="0" y="799147"/>
                  </a:lnTo>
                  <a:close/>
                </a:path>
              </a:pathLst>
            </a:custGeom>
            <a:grpFill/>
          </p:spPr>
          <p:txBody>
            <a:bodyPr/>
            <a:lstStyle/>
            <a:p>
              <a:endParaRPr lang="en-GB"/>
            </a:p>
          </p:txBody>
        </p:sp>
        <p:sp>
          <p:nvSpPr>
            <p:cNvPr id="7" name="TextBox 7"/>
            <p:cNvSpPr txBox="1"/>
            <p:nvPr/>
          </p:nvSpPr>
          <p:spPr>
            <a:xfrm>
              <a:off x="0" y="-28575"/>
              <a:ext cx="2780137" cy="827722"/>
            </a:xfrm>
            <a:prstGeom prst="rect">
              <a:avLst/>
            </a:prstGeom>
            <a:grpFill/>
          </p:spPr>
          <p:txBody>
            <a:bodyPr lIns="50800" tIns="50800" rIns="50800" bIns="50800" rtlCol="0" anchor="ctr"/>
            <a:lstStyle/>
            <a:p>
              <a:pPr algn="ctr">
                <a:lnSpc>
                  <a:spcPts val="1679"/>
                </a:lnSpc>
              </a:pPr>
              <a:endParaRPr dirty="0"/>
            </a:p>
          </p:txBody>
        </p:sp>
      </p:grpSp>
      <p:grpSp>
        <p:nvGrpSpPr>
          <p:cNvPr id="8" name="Group 8"/>
          <p:cNvGrpSpPr/>
          <p:nvPr/>
        </p:nvGrpSpPr>
        <p:grpSpPr>
          <a:xfrm>
            <a:off x="0" y="-69525"/>
            <a:ext cx="7556500" cy="677386"/>
            <a:chOff x="0" y="0"/>
            <a:chExt cx="2780137" cy="219045"/>
          </a:xfrm>
        </p:grpSpPr>
        <p:sp>
          <p:nvSpPr>
            <p:cNvPr id="9" name="Freeform 9"/>
            <p:cNvSpPr/>
            <p:nvPr/>
          </p:nvSpPr>
          <p:spPr>
            <a:xfrm>
              <a:off x="0" y="0"/>
              <a:ext cx="2780137" cy="219045"/>
            </a:xfrm>
            <a:custGeom>
              <a:avLst/>
              <a:gdLst/>
              <a:ahLst/>
              <a:cxnLst/>
              <a:rect l="l" t="t" r="r" b="b"/>
              <a:pathLst>
                <a:path w="2780137" h="219045">
                  <a:moveTo>
                    <a:pt x="0" y="0"/>
                  </a:moveTo>
                  <a:lnTo>
                    <a:pt x="2780137" y="0"/>
                  </a:lnTo>
                  <a:lnTo>
                    <a:pt x="2780137" y="219045"/>
                  </a:lnTo>
                  <a:lnTo>
                    <a:pt x="0" y="219045"/>
                  </a:lnTo>
                  <a:close/>
                </a:path>
              </a:pathLst>
            </a:custGeom>
            <a:solidFill>
              <a:schemeClr val="accent1">
                <a:lumMod val="75000"/>
              </a:schemeClr>
            </a:solidFill>
            <a:ln>
              <a:solidFill>
                <a:schemeClr val="accent1">
                  <a:lumMod val="75000"/>
                </a:schemeClr>
              </a:solidFill>
            </a:ln>
          </p:spPr>
          <p:txBody>
            <a:bodyPr/>
            <a:lstStyle/>
            <a:p>
              <a:endParaRPr lang="en-GB"/>
            </a:p>
          </p:txBody>
        </p:sp>
        <p:sp>
          <p:nvSpPr>
            <p:cNvPr id="10" name="TextBox 10"/>
            <p:cNvSpPr txBox="1"/>
            <p:nvPr/>
          </p:nvSpPr>
          <p:spPr>
            <a:xfrm>
              <a:off x="0" y="-28575"/>
              <a:ext cx="2780137" cy="247620"/>
            </a:xfrm>
            <a:prstGeom prst="rect">
              <a:avLst/>
            </a:prstGeom>
            <a:ln>
              <a:solidFill>
                <a:schemeClr val="accent1">
                  <a:lumMod val="75000"/>
                </a:schemeClr>
              </a:solidFill>
            </a:ln>
          </p:spPr>
          <p:txBody>
            <a:bodyPr lIns="50800" tIns="50800" rIns="50800" bIns="50800" rtlCol="0" anchor="ctr"/>
            <a:lstStyle/>
            <a:p>
              <a:pPr algn="ctr">
                <a:lnSpc>
                  <a:spcPts val="1679"/>
                </a:lnSpc>
              </a:pPr>
              <a:endParaRPr/>
            </a:p>
          </p:txBody>
        </p:sp>
      </p:grpSp>
      <p:grpSp>
        <p:nvGrpSpPr>
          <p:cNvPr id="11" name="Group 11"/>
          <p:cNvGrpSpPr/>
          <p:nvPr/>
        </p:nvGrpSpPr>
        <p:grpSpPr>
          <a:xfrm>
            <a:off x="4665233" y="632902"/>
            <a:ext cx="2422734" cy="1185308"/>
            <a:chOff x="0" y="0"/>
            <a:chExt cx="659568" cy="322690"/>
          </a:xfrm>
        </p:grpSpPr>
        <p:sp>
          <p:nvSpPr>
            <p:cNvPr id="12" name="Freeform 12"/>
            <p:cNvSpPr/>
            <p:nvPr/>
          </p:nvSpPr>
          <p:spPr>
            <a:xfrm>
              <a:off x="0" y="0"/>
              <a:ext cx="659568" cy="322690"/>
            </a:xfrm>
            <a:custGeom>
              <a:avLst/>
              <a:gdLst/>
              <a:ahLst/>
              <a:cxnLst/>
              <a:rect l="l" t="t" r="r" b="b"/>
              <a:pathLst>
                <a:path w="659568" h="322690">
                  <a:moveTo>
                    <a:pt x="0" y="0"/>
                  </a:moveTo>
                  <a:lnTo>
                    <a:pt x="659568" y="0"/>
                  </a:lnTo>
                  <a:lnTo>
                    <a:pt x="659568" y="322690"/>
                  </a:lnTo>
                  <a:lnTo>
                    <a:pt x="0" y="322690"/>
                  </a:lnTo>
                  <a:close/>
                </a:path>
              </a:pathLst>
            </a:custGeom>
            <a:blipFill>
              <a:blip r:embed="rId3"/>
              <a:stretch>
                <a:fillRect t="-7391" b="-7391"/>
              </a:stretch>
            </a:blipFill>
          </p:spPr>
          <p:txBody>
            <a:bodyPr/>
            <a:lstStyle/>
            <a:p>
              <a:endParaRPr lang="en-GB"/>
            </a:p>
          </p:txBody>
        </p:sp>
      </p:grpSp>
      <p:sp>
        <p:nvSpPr>
          <p:cNvPr id="14" name="Freeform 14"/>
          <p:cNvSpPr/>
          <p:nvPr/>
        </p:nvSpPr>
        <p:spPr>
          <a:xfrm>
            <a:off x="193644" y="6365940"/>
            <a:ext cx="1374806" cy="1062810"/>
          </a:xfrm>
          <a:custGeom>
            <a:avLst/>
            <a:gdLst/>
            <a:ahLst/>
            <a:cxnLst/>
            <a:rect l="l" t="t" r="r" b="b"/>
            <a:pathLst>
              <a:path w="2445514" h="1103249">
                <a:moveTo>
                  <a:pt x="0" y="0"/>
                </a:moveTo>
                <a:lnTo>
                  <a:pt x="2445515" y="0"/>
                </a:lnTo>
                <a:lnTo>
                  <a:pt x="2445515" y="1103249"/>
                </a:lnTo>
                <a:lnTo>
                  <a:pt x="0" y="1103249"/>
                </a:lnTo>
                <a:lnTo>
                  <a:pt x="0" y="0"/>
                </a:lnTo>
                <a:close/>
              </a:path>
            </a:pathLst>
          </a:custGeom>
          <a:blipFill>
            <a:blip r:embed="rId4"/>
            <a:stretch>
              <a:fillRect t="-24732"/>
            </a:stretch>
          </a:blipFill>
        </p:spPr>
        <p:txBody>
          <a:bodyPr/>
          <a:lstStyle/>
          <a:p>
            <a:r>
              <a:rPr lang="en-US" dirty="0"/>
              <a:t>3</a:t>
            </a:r>
          </a:p>
        </p:txBody>
      </p:sp>
      <p:grpSp>
        <p:nvGrpSpPr>
          <p:cNvPr id="15" name="Group 15"/>
          <p:cNvGrpSpPr/>
          <p:nvPr/>
        </p:nvGrpSpPr>
        <p:grpSpPr>
          <a:xfrm>
            <a:off x="0" y="10149227"/>
            <a:ext cx="7556500" cy="544173"/>
            <a:chOff x="0" y="0"/>
            <a:chExt cx="2780137" cy="219045"/>
          </a:xfrm>
          <a:solidFill>
            <a:schemeClr val="accent1">
              <a:lumMod val="75000"/>
            </a:schemeClr>
          </a:solidFill>
        </p:grpSpPr>
        <p:sp>
          <p:nvSpPr>
            <p:cNvPr id="16" name="Freeform 16"/>
            <p:cNvSpPr/>
            <p:nvPr/>
          </p:nvSpPr>
          <p:spPr>
            <a:xfrm>
              <a:off x="0" y="0"/>
              <a:ext cx="2780137" cy="219045"/>
            </a:xfrm>
            <a:custGeom>
              <a:avLst/>
              <a:gdLst/>
              <a:ahLst/>
              <a:cxnLst/>
              <a:rect l="l" t="t" r="r" b="b"/>
              <a:pathLst>
                <a:path w="2780137" h="219045">
                  <a:moveTo>
                    <a:pt x="0" y="0"/>
                  </a:moveTo>
                  <a:lnTo>
                    <a:pt x="2780137" y="0"/>
                  </a:lnTo>
                  <a:lnTo>
                    <a:pt x="2780137" y="219045"/>
                  </a:lnTo>
                  <a:lnTo>
                    <a:pt x="0" y="219045"/>
                  </a:lnTo>
                  <a:close/>
                </a:path>
              </a:pathLst>
            </a:custGeom>
            <a:grpFill/>
          </p:spPr>
          <p:txBody>
            <a:bodyPr/>
            <a:lstStyle/>
            <a:p>
              <a:endParaRPr lang="en-GB"/>
            </a:p>
          </p:txBody>
        </p:sp>
        <p:sp>
          <p:nvSpPr>
            <p:cNvPr id="17" name="TextBox 17"/>
            <p:cNvSpPr txBox="1"/>
            <p:nvPr/>
          </p:nvSpPr>
          <p:spPr>
            <a:xfrm>
              <a:off x="0" y="-28575"/>
              <a:ext cx="2780137" cy="247620"/>
            </a:xfrm>
            <a:prstGeom prst="rect">
              <a:avLst/>
            </a:prstGeom>
            <a:grpFill/>
          </p:spPr>
          <p:txBody>
            <a:bodyPr lIns="50800" tIns="50800" rIns="50800" bIns="50800" rtlCol="0" anchor="ctr"/>
            <a:lstStyle/>
            <a:p>
              <a:pPr algn="ctr">
                <a:lnSpc>
                  <a:spcPts val="1679"/>
                </a:lnSpc>
              </a:pPr>
              <a:endParaRPr/>
            </a:p>
          </p:txBody>
        </p:sp>
      </p:grpSp>
      <p:sp>
        <p:nvSpPr>
          <p:cNvPr id="20" name="TextBox 20"/>
          <p:cNvSpPr txBox="1"/>
          <p:nvPr/>
        </p:nvSpPr>
        <p:spPr>
          <a:xfrm>
            <a:off x="109158" y="2165129"/>
            <a:ext cx="5276867" cy="1846659"/>
          </a:xfrm>
          <a:prstGeom prst="rect">
            <a:avLst/>
          </a:prstGeom>
        </p:spPr>
        <p:txBody>
          <a:bodyPr lIns="0" tIns="0" rIns="0" bIns="0" rtlCol="0" anchor="t">
            <a:spAutoFit/>
          </a:bodyPr>
          <a:lstStyle/>
          <a:p>
            <a:pPr algn="just"/>
            <a:r>
              <a:rPr lang="en-US" sz="1500" dirty="0">
                <a:solidFill>
                  <a:srgbClr val="FBFBFB"/>
                </a:solidFill>
                <a:latin typeface="Poppins"/>
                <a:ea typeface="Poppins"/>
                <a:cs typeface="Poppins"/>
                <a:sym typeface="Poppins"/>
              </a:rPr>
              <a:t>Childhood hearing loss can affect speech, language, communication and participation in education. Early identification enables timely assessment and access to appropriate support during stages of development (</a:t>
            </a:r>
            <a:r>
              <a:rPr lang="en-US" sz="1500" dirty="0" err="1">
                <a:solidFill>
                  <a:srgbClr val="FBFBFB"/>
                </a:solidFill>
                <a:latin typeface="Poppins"/>
                <a:ea typeface="Poppins"/>
                <a:cs typeface="Poppins"/>
                <a:sym typeface="Poppins"/>
              </a:rPr>
              <a:t>Porcar-Gozalbo</a:t>
            </a:r>
            <a:r>
              <a:rPr lang="en-US" sz="1500" dirty="0">
                <a:solidFill>
                  <a:srgbClr val="FBFBFB"/>
                </a:solidFill>
                <a:latin typeface="Poppins"/>
                <a:ea typeface="Poppins"/>
                <a:cs typeface="Poppins"/>
                <a:sym typeface="Poppins"/>
              </a:rPr>
              <a:t> et al., 2024). In England, the Newborn Hearing Screening </a:t>
            </a:r>
            <a:r>
              <a:rPr lang="en-US" sz="1500" dirty="0" err="1">
                <a:solidFill>
                  <a:srgbClr val="FBFBFB"/>
                </a:solidFill>
                <a:latin typeface="Poppins"/>
                <a:ea typeface="Poppins"/>
                <a:cs typeface="Poppins"/>
                <a:sym typeface="Poppins"/>
              </a:rPr>
              <a:t>Programme</a:t>
            </a:r>
            <a:r>
              <a:rPr lang="en-US" sz="1500" dirty="0">
                <a:solidFill>
                  <a:srgbClr val="FBFBFB"/>
                </a:solidFill>
                <a:latin typeface="Poppins"/>
                <a:ea typeface="Poppins"/>
                <a:cs typeface="Poppins"/>
                <a:sym typeface="Poppins"/>
              </a:rPr>
              <a:t> supports early detection, although some children develop hearing loss after birth (NHS England, 2024).</a:t>
            </a:r>
          </a:p>
        </p:txBody>
      </p:sp>
      <p:sp>
        <p:nvSpPr>
          <p:cNvPr id="21" name="TextBox 21"/>
          <p:cNvSpPr txBox="1"/>
          <p:nvPr/>
        </p:nvSpPr>
        <p:spPr>
          <a:xfrm>
            <a:off x="118031" y="4395211"/>
            <a:ext cx="3675269" cy="1477328"/>
          </a:xfrm>
          <a:prstGeom prst="rect">
            <a:avLst/>
          </a:prstGeom>
        </p:spPr>
        <p:txBody>
          <a:bodyPr lIns="0" tIns="0" rIns="0" bIns="0" rtlCol="0" anchor="t">
            <a:spAutoFit/>
          </a:bodyPr>
          <a:lstStyle/>
          <a:p>
            <a:pPr algn="just"/>
            <a:r>
              <a:rPr lang="en-US" sz="1200" dirty="0">
                <a:latin typeface="Poppins" panose="00000500000000000000" pitchFamily="2" charset="0"/>
                <a:cs typeface="Poppins" panose="00000500000000000000" pitchFamily="2" charset="0"/>
              </a:rPr>
              <a:t>If identified late, it could restrict children to accessing communication support and impact their learning and social interactions. Existing evidence may shed light on the relationship between timely identification and developmental outcomes and identify gaps in service for children and families (Terry and Rance, 2023).</a:t>
            </a:r>
            <a:endParaRPr lang="en-US" sz="1200" dirty="0">
              <a:solidFill>
                <a:srgbClr val="181818"/>
              </a:solidFill>
              <a:latin typeface="Poppins" panose="00000500000000000000" pitchFamily="2" charset="0"/>
              <a:ea typeface="Poppins"/>
              <a:cs typeface="Poppins" panose="00000500000000000000" pitchFamily="2" charset="0"/>
              <a:sym typeface="Poppins"/>
            </a:endParaRPr>
          </a:p>
        </p:txBody>
      </p:sp>
      <p:sp>
        <p:nvSpPr>
          <p:cNvPr id="22" name="TextBox 22"/>
          <p:cNvSpPr txBox="1"/>
          <p:nvPr/>
        </p:nvSpPr>
        <p:spPr>
          <a:xfrm>
            <a:off x="4060740" y="4385686"/>
            <a:ext cx="3405044" cy="1788438"/>
          </a:xfrm>
          <a:prstGeom prst="rect">
            <a:avLst/>
          </a:prstGeom>
        </p:spPr>
        <p:txBody>
          <a:bodyPr lIns="0" tIns="0" rIns="0" bIns="0" rtlCol="0" anchor="t">
            <a:spAutoFit/>
          </a:bodyPr>
          <a:lstStyle/>
          <a:p>
            <a:pPr algn="just">
              <a:lnSpc>
                <a:spcPts val="980"/>
              </a:lnSpc>
            </a:pPr>
            <a:r>
              <a:rPr lang="en-US" sz="800" dirty="0">
                <a:solidFill>
                  <a:srgbClr val="FBFBFB"/>
                </a:solidFill>
                <a:latin typeface="Poppins"/>
                <a:ea typeface="Poppins"/>
                <a:cs typeface="Poppins"/>
                <a:sym typeface="Poppins"/>
              </a:rPr>
              <a:t>Research Question</a:t>
            </a:r>
          </a:p>
          <a:p>
            <a:pPr marL="151132" lvl="1" indent="-75566" algn="l">
              <a:lnSpc>
                <a:spcPts val="980"/>
              </a:lnSpc>
              <a:buFont typeface="Arial"/>
              <a:buChar char="•"/>
            </a:pPr>
            <a:r>
              <a:rPr lang="en-US" sz="800" dirty="0">
                <a:solidFill>
                  <a:srgbClr val="FBFBFB"/>
                </a:solidFill>
                <a:latin typeface="Poppins"/>
                <a:ea typeface="Poppins"/>
                <a:cs typeface="Poppins"/>
                <a:sym typeface="Poppins"/>
              </a:rPr>
              <a:t>What are the impacts of early identification of hearing loss on speech, language and communication development for children across England?</a:t>
            </a:r>
          </a:p>
          <a:p>
            <a:pPr algn="just">
              <a:lnSpc>
                <a:spcPts val="980"/>
              </a:lnSpc>
            </a:pPr>
            <a:r>
              <a:rPr lang="en-US" sz="800" dirty="0">
                <a:solidFill>
                  <a:srgbClr val="FBFBFB"/>
                </a:solidFill>
                <a:latin typeface="Poppins"/>
                <a:ea typeface="Poppins"/>
                <a:cs typeface="Poppins"/>
                <a:sym typeface="Poppins"/>
              </a:rPr>
              <a:t>Research Aim</a:t>
            </a:r>
          </a:p>
          <a:p>
            <a:pPr marL="151132" lvl="1" indent="-75566" algn="l">
              <a:lnSpc>
                <a:spcPts val="980"/>
              </a:lnSpc>
              <a:buFont typeface="Arial"/>
              <a:buChar char="•"/>
            </a:pPr>
            <a:r>
              <a:rPr lang="en-US" sz="800" dirty="0">
                <a:solidFill>
                  <a:srgbClr val="FBFBFB"/>
                </a:solidFill>
                <a:latin typeface="Poppins"/>
                <a:ea typeface="Poppins"/>
                <a:cs typeface="Poppins"/>
                <a:sym typeface="Poppins"/>
              </a:rPr>
              <a:t>This study aimed to review the significance of early hearing loss and consequences to the development of speech, language and communication in children across England.</a:t>
            </a:r>
          </a:p>
          <a:p>
            <a:pPr algn="l">
              <a:lnSpc>
                <a:spcPts val="980"/>
              </a:lnSpc>
            </a:pPr>
            <a:r>
              <a:rPr lang="en-US" sz="800" dirty="0">
                <a:solidFill>
                  <a:srgbClr val="FBFBFB"/>
                </a:solidFill>
                <a:latin typeface="Poppins"/>
                <a:ea typeface="Poppins"/>
                <a:cs typeface="Poppins"/>
                <a:sym typeface="Poppins"/>
              </a:rPr>
              <a:t>Research Objectives</a:t>
            </a:r>
          </a:p>
          <a:p>
            <a:pPr marL="151132" lvl="1" indent="-75566" algn="l">
              <a:lnSpc>
                <a:spcPts val="980"/>
              </a:lnSpc>
              <a:buFont typeface="Arial"/>
              <a:buChar char="•"/>
            </a:pPr>
            <a:r>
              <a:rPr lang="en-US" sz="800" dirty="0">
                <a:solidFill>
                  <a:srgbClr val="FBFBFB"/>
                </a:solidFill>
                <a:latin typeface="Poppins"/>
                <a:ea typeface="Poppins"/>
                <a:cs typeface="Poppins"/>
                <a:sym typeface="Poppins"/>
              </a:rPr>
              <a:t>Explore approaches to identifying childhood hearing loss.</a:t>
            </a:r>
          </a:p>
          <a:p>
            <a:pPr marL="151132" lvl="1" indent="-75566" algn="l">
              <a:lnSpc>
                <a:spcPts val="980"/>
              </a:lnSpc>
              <a:buFont typeface="Arial"/>
              <a:buChar char="•"/>
            </a:pPr>
            <a:r>
              <a:rPr lang="en-US" sz="800" dirty="0">
                <a:solidFill>
                  <a:srgbClr val="FBFBFB"/>
                </a:solidFill>
                <a:latin typeface="Poppins"/>
                <a:ea typeface="Poppins"/>
                <a:cs typeface="Poppins"/>
                <a:sym typeface="Poppins"/>
              </a:rPr>
              <a:t>Examine reported speech and language outcomes following early identification.</a:t>
            </a:r>
          </a:p>
          <a:p>
            <a:pPr marL="151132" lvl="1" indent="-75566" algn="l">
              <a:lnSpc>
                <a:spcPts val="980"/>
              </a:lnSpc>
              <a:buFont typeface="Arial"/>
              <a:buChar char="•"/>
            </a:pPr>
            <a:r>
              <a:rPr lang="en-US" sz="800" dirty="0">
                <a:solidFill>
                  <a:srgbClr val="FBFBFB"/>
                </a:solidFill>
                <a:latin typeface="Poppins"/>
                <a:ea typeface="Poppins"/>
                <a:cs typeface="Poppins"/>
                <a:sym typeface="Poppins"/>
              </a:rPr>
              <a:t>Consider implications for communication, school participation and family support.</a:t>
            </a:r>
          </a:p>
        </p:txBody>
      </p:sp>
      <p:sp>
        <p:nvSpPr>
          <p:cNvPr id="23" name="TextBox 23"/>
          <p:cNvSpPr txBox="1"/>
          <p:nvPr/>
        </p:nvSpPr>
        <p:spPr>
          <a:xfrm>
            <a:off x="4029343" y="6906575"/>
            <a:ext cx="3371613" cy="1107996"/>
          </a:xfrm>
          <a:prstGeom prst="rect">
            <a:avLst/>
          </a:prstGeom>
        </p:spPr>
        <p:txBody>
          <a:bodyPr lIns="0" tIns="0" rIns="0" bIns="0" rtlCol="0" anchor="t">
            <a:spAutoFit/>
          </a:bodyPr>
          <a:lstStyle/>
          <a:p>
            <a:pPr algn="just"/>
            <a:r>
              <a:rPr lang="en-US" sz="900" dirty="0">
                <a:solidFill>
                  <a:srgbClr val="FBFBFB"/>
                </a:solidFill>
                <a:latin typeface="Poppins"/>
                <a:ea typeface="Poppins"/>
                <a:cs typeface="Poppins"/>
                <a:sym typeface="Poppins"/>
              </a:rPr>
              <a:t>Narrative literature review will be used as a method of review with literature preference for secondary sources with a focus on England. Academic databases and the NHS publications and reports from the National Deaf Children's Society are included in searches. Studies relevant to the topic to be used will be chosen based on </a:t>
            </a:r>
            <a:r>
              <a:rPr lang="en-US" sz="900" dirty="0" err="1">
                <a:solidFill>
                  <a:srgbClr val="FBFBFB"/>
                </a:solidFill>
                <a:latin typeface="Poppins"/>
                <a:ea typeface="Poppins"/>
                <a:cs typeface="Poppins"/>
                <a:sym typeface="Poppins"/>
              </a:rPr>
              <a:t>paediatric</a:t>
            </a:r>
            <a:r>
              <a:rPr lang="en-US" sz="900" dirty="0">
                <a:solidFill>
                  <a:srgbClr val="FBFBFB"/>
                </a:solidFill>
                <a:latin typeface="Poppins"/>
                <a:ea typeface="Poppins"/>
                <a:cs typeface="Poppins"/>
                <a:sym typeface="Poppins"/>
              </a:rPr>
              <a:t> focus, hearing loss, identification and developmental outcomes. </a:t>
            </a:r>
          </a:p>
        </p:txBody>
      </p:sp>
      <p:sp>
        <p:nvSpPr>
          <p:cNvPr id="24" name="TextBox 24"/>
          <p:cNvSpPr txBox="1"/>
          <p:nvPr/>
        </p:nvSpPr>
        <p:spPr>
          <a:xfrm>
            <a:off x="118031" y="4176615"/>
            <a:ext cx="3024000" cy="200662"/>
          </a:xfrm>
          <a:prstGeom prst="rect">
            <a:avLst/>
          </a:prstGeom>
        </p:spPr>
        <p:txBody>
          <a:bodyPr lIns="0" tIns="0" rIns="0" bIns="0" rtlCol="0" anchor="t">
            <a:spAutoFit/>
          </a:bodyPr>
          <a:lstStyle/>
          <a:p>
            <a:pPr algn="l">
              <a:lnSpc>
                <a:spcPts val="1539"/>
              </a:lnSpc>
              <a:spcBef>
                <a:spcPct val="0"/>
              </a:spcBef>
            </a:pPr>
            <a:r>
              <a:rPr lang="en-US" sz="1099" b="1">
                <a:solidFill>
                  <a:srgbClr val="181818"/>
                </a:solidFill>
                <a:latin typeface="Poppins Bold"/>
                <a:ea typeface="Poppins Bold"/>
                <a:cs typeface="Poppins Bold"/>
                <a:sym typeface="Poppins Bold"/>
              </a:rPr>
              <a:t>2. Rationale for the Research</a:t>
            </a:r>
          </a:p>
        </p:txBody>
      </p:sp>
      <p:sp>
        <p:nvSpPr>
          <p:cNvPr id="25" name="TextBox 25"/>
          <p:cNvSpPr txBox="1"/>
          <p:nvPr/>
        </p:nvSpPr>
        <p:spPr>
          <a:xfrm>
            <a:off x="4060740" y="4181851"/>
            <a:ext cx="3298910" cy="203004"/>
          </a:xfrm>
          <a:prstGeom prst="rect">
            <a:avLst/>
          </a:prstGeom>
        </p:spPr>
        <p:txBody>
          <a:bodyPr wrap="square" lIns="0" tIns="0" rIns="0" bIns="0" rtlCol="0" anchor="t">
            <a:spAutoFit/>
          </a:bodyPr>
          <a:lstStyle/>
          <a:p>
            <a:pPr algn="l">
              <a:lnSpc>
                <a:spcPts val="1679"/>
              </a:lnSpc>
            </a:pPr>
            <a:r>
              <a:rPr lang="en-US" sz="1100" b="1" dirty="0">
                <a:solidFill>
                  <a:srgbClr val="FBFBFB"/>
                </a:solidFill>
                <a:latin typeface="Poppins Bold"/>
                <a:ea typeface="Poppins Bold"/>
                <a:cs typeface="Poppins Bold"/>
                <a:sym typeface="Poppins Bold"/>
              </a:rPr>
              <a:t>3. 3. Research Question, Aim and Objectives</a:t>
            </a:r>
          </a:p>
        </p:txBody>
      </p:sp>
      <p:sp>
        <p:nvSpPr>
          <p:cNvPr id="26" name="TextBox 26"/>
          <p:cNvSpPr txBox="1"/>
          <p:nvPr/>
        </p:nvSpPr>
        <p:spPr>
          <a:xfrm>
            <a:off x="4029343" y="6659063"/>
            <a:ext cx="2641716" cy="207645"/>
          </a:xfrm>
          <a:prstGeom prst="rect">
            <a:avLst/>
          </a:prstGeom>
        </p:spPr>
        <p:txBody>
          <a:bodyPr lIns="0" tIns="0" rIns="0" bIns="0" rtlCol="0" anchor="t">
            <a:spAutoFit/>
          </a:bodyPr>
          <a:lstStyle/>
          <a:p>
            <a:pPr algn="l">
              <a:lnSpc>
                <a:spcPts val="1679"/>
              </a:lnSpc>
              <a:spcBef>
                <a:spcPct val="0"/>
              </a:spcBef>
            </a:pPr>
            <a:r>
              <a:rPr lang="en-US" sz="1199" b="1" dirty="0">
                <a:solidFill>
                  <a:srgbClr val="FBFBFB"/>
                </a:solidFill>
                <a:latin typeface="Poppins Bold"/>
                <a:ea typeface="Poppins Bold"/>
                <a:cs typeface="Poppins Bold"/>
                <a:sym typeface="Poppins Bold"/>
              </a:rPr>
              <a:t>4. Research Methodology</a:t>
            </a:r>
          </a:p>
        </p:txBody>
      </p:sp>
      <p:sp>
        <p:nvSpPr>
          <p:cNvPr id="27" name="TextBox 27"/>
          <p:cNvSpPr txBox="1"/>
          <p:nvPr/>
        </p:nvSpPr>
        <p:spPr>
          <a:xfrm>
            <a:off x="104731" y="1964469"/>
            <a:ext cx="3387913" cy="200660"/>
          </a:xfrm>
          <a:prstGeom prst="rect">
            <a:avLst/>
          </a:prstGeom>
        </p:spPr>
        <p:txBody>
          <a:bodyPr lIns="0" tIns="0" rIns="0" bIns="0" rtlCol="0" anchor="t">
            <a:spAutoFit/>
          </a:bodyPr>
          <a:lstStyle/>
          <a:p>
            <a:pPr algn="l">
              <a:lnSpc>
                <a:spcPts val="1540"/>
              </a:lnSpc>
              <a:spcBef>
                <a:spcPct val="0"/>
              </a:spcBef>
            </a:pPr>
            <a:r>
              <a:rPr lang="en-US" sz="1500" b="1" dirty="0">
                <a:solidFill>
                  <a:srgbClr val="FBFBFB"/>
                </a:solidFill>
                <a:latin typeface="Poppins Bold"/>
                <a:ea typeface="Poppins Bold"/>
                <a:cs typeface="Poppins Bold"/>
                <a:sym typeface="Poppins Bold"/>
              </a:rPr>
              <a:t>1. Introduction</a:t>
            </a:r>
          </a:p>
        </p:txBody>
      </p:sp>
      <p:sp>
        <p:nvSpPr>
          <p:cNvPr id="28" name="TextBox 28"/>
          <p:cNvSpPr txBox="1"/>
          <p:nvPr/>
        </p:nvSpPr>
        <p:spPr>
          <a:xfrm>
            <a:off x="0" y="651831"/>
            <a:ext cx="3614776" cy="981076"/>
          </a:xfrm>
          <a:prstGeom prst="rect">
            <a:avLst/>
          </a:prstGeom>
        </p:spPr>
        <p:txBody>
          <a:bodyPr lIns="0" tIns="0" rIns="0" bIns="0" rtlCol="0" anchor="t">
            <a:spAutoFit/>
          </a:bodyPr>
          <a:lstStyle/>
          <a:p>
            <a:pPr algn="ctr">
              <a:lnSpc>
                <a:spcPts val="1500"/>
              </a:lnSpc>
            </a:pPr>
            <a:r>
              <a:rPr lang="en-US" sz="1500" b="1" dirty="0">
                <a:solidFill>
                  <a:schemeClr val="tx2"/>
                </a:solidFill>
                <a:latin typeface="Poppins Bold"/>
                <a:ea typeface="Poppins Bold"/>
                <a:cs typeface="Poppins Bold"/>
                <a:sym typeface="Poppins Bold"/>
              </a:rPr>
              <a:t>THE IMPACT OF EARLY IDENTIFICATION OF HEARING LOSS ON SPEECH, LANGUAGE AND COMMUNICATION DEVELOPMENT IN CHILDREN IN ENGLAND</a:t>
            </a:r>
          </a:p>
        </p:txBody>
      </p:sp>
      <p:sp>
        <p:nvSpPr>
          <p:cNvPr id="29" name="TextBox 29"/>
          <p:cNvSpPr txBox="1"/>
          <p:nvPr/>
        </p:nvSpPr>
        <p:spPr>
          <a:xfrm>
            <a:off x="118031" y="7571742"/>
            <a:ext cx="3024000" cy="391164"/>
          </a:xfrm>
          <a:prstGeom prst="rect">
            <a:avLst/>
          </a:prstGeom>
        </p:spPr>
        <p:txBody>
          <a:bodyPr lIns="0" tIns="0" rIns="0" bIns="0" rtlCol="0" anchor="t">
            <a:spAutoFit/>
          </a:bodyPr>
          <a:lstStyle/>
          <a:p>
            <a:pPr algn="l">
              <a:lnSpc>
                <a:spcPts val="1539"/>
              </a:lnSpc>
            </a:pPr>
            <a:r>
              <a:rPr lang="en-US" sz="1099" b="1" dirty="0">
                <a:solidFill>
                  <a:srgbClr val="181818"/>
                </a:solidFill>
                <a:latin typeface="Poppins Bold"/>
                <a:ea typeface="Poppins Bold"/>
                <a:cs typeface="Poppins Bold"/>
                <a:sym typeface="Poppins Bold"/>
              </a:rPr>
              <a:t>5. Research Impact</a:t>
            </a:r>
          </a:p>
          <a:p>
            <a:pPr algn="l">
              <a:lnSpc>
                <a:spcPts val="1539"/>
              </a:lnSpc>
              <a:spcBef>
                <a:spcPct val="0"/>
              </a:spcBef>
            </a:pPr>
            <a:endParaRPr lang="en-US" sz="1099" b="1" dirty="0">
              <a:solidFill>
                <a:srgbClr val="181818"/>
              </a:solidFill>
              <a:latin typeface="Poppins Bold"/>
              <a:ea typeface="Poppins Bold"/>
              <a:cs typeface="Poppins Bold"/>
              <a:sym typeface="Poppins Bold"/>
            </a:endParaRPr>
          </a:p>
        </p:txBody>
      </p:sp>
      <p:sp>
        <p:nvSpPr>
          <p:cNvPr id="30" name="TextBox 30"/>
          <p:cNvSpPr txBox="1"/>
          <p:nvPr/>
        </p:nvSpPr>
        <p:spPr>
          <a:xfrm>
            <a:off x="118031" y="7776849"/>
            <a:ext cx="3675269" cy="1231106"/>
          </a:xfrm>
          <a:prstGeom prst="rect">
            <a:avLst/>
          </a:prstGeom>
        </p:spPr>
        <p:txBody>
          <a:bodyPr lIns="0" tIns="0" rIns="0" bIns="0" rtlCol="0" anchor="t">
            <a:spAutoFit/>
          </a:bodyPr>
          <a:lstStyle/>
          <a:p>
            <a:pPr algn="just"/>
            <a:r>
              <a:rPr lang="en-US" sz="1000" dirty="0">
                <a:solidFill>
                  <a:srgbClr val="181818"/>
                </a:solidFill>
                <a:latin typeface="Poppins"/>
                <a:ea typeface="Poppins"/>
                <a:cs typeface="Poppins"/>
                <a:sym typeface="Poppins"/>
              </a:rPr>
              <a:t>The review may help provide implications for audiology, speech and language therapy and education and family </a:t>
            </a:r>
            <a:r>
              <a:rPr lang="en-US" sz="1000" dirty="0" err="1">
                <a:solidFill>
                  <a:srgbClr val="181818"/>
                </a:solidFill>
                <a:latin typeface="Poppins"/>
                <a:ea typeface="Poppins"/>
                <a:cs typeface="Poppins"/>
                <a:sym typeface="Poppins"/>
              </a:rPr>
              <a:t>centred</a:t>
            </a:r>
            <a:r>
              <a:rPr lang="en-US" sz="1000" dirty="0">
                <a:solidFill>
                  <a:srgbClr val="181818"/>
                </a:solidFill>
                <a:latin typeface="Poppins"/>
                <a:ea typeface="Poppins"/>
                <a:cs typeface="Poppins"/>
                <a:sym typeface="Poppins"/>
              </a:rPr>
              <a:t> care. It will take account of spoken and signed communication, and will be mindful of the need to cater for the needs and preferences of every individual child. Findings can also be used to help make recommendations for future research and referral pathways!</a:t>
            </a:r>
          </a:p>
        </p:txBody>
      </p:sp>
      <p:sp>
        <p:nvSpPr>
          <p:cNvPr id="31" name="TextBox 20">
            <a:extLst>
              <a:ext uri="{FF2B5EF4-FFF2-40B4-BE49-F238E27FC236}">
                <a16:creationId xmlns:a16="http://schemas.microsoft.com/office/drawing/2014/main" id="{E0F9D55D-6C6C-3382-4235-4AB046DD63FA}"/>
              </a:ext>
            </a:extLst>
          </p:cNvPr>
          <p:cNvSpPr txBox="1"/>
          <p:nvPr/>
        </p:nvSpPr>
        <p:spPr>
          <a:xfrm>
            <a:off x="2559050" y="1439299"/>
            <a:ext cx="2208651" cy="303673"/>
          </a:xfrm>
          <a:prstGeom prst="rect">
            <a:avLst/>
          </a:prstGeom>
        </p:spPr>
        <p:txBody>
          <a:bodyPr wrap="square" lIns="0" tIns="0" rIns="0" bIns="0" rtlCol="0" anchor="t">
            <a:spAutoFit/>
          </a:bodyPr>
          <a:lstStyle/>
          <a:p>
            <a:pPr algn="just">
              <a:lnSpc>
                <a:spcPts val="840"/>
              </a:lnSpc>
            </a:pPr>
            <a:r>
              <a:rPr lang="en-US" sz="600" dirty="0">
                <a:latin typeface="Poppins"/>
                <a:ea typeface="Poppins"/>
                <a:cs typeface="Poppins"/>
                <a:sym typeface="Poppins"/>
              </a:rPr>
              <a:t>Student Name: [Insert Student Name]</a:t>
            </a:r>
          </a:p>
          <a:p>
            <a:pPr algn="just">
              <a:lnSpc>
                <a:spcPts val="840"/>
              </a:lnSpc>
            </a:pPr>
            <a:r>
              <a:rPr lang="en-US" sz="600" dirty="0">
                <a:latin typeface="Poppins"/>
                <a:ea typeface="Poppins"/>
                <a:cs typeface="Poppins"/>
                <a:sym typeface="Poppins"/>
              </a:rPr>
              <a:t>Supervisor Name: [Insert Supervisor Name]</a:t>
            </a:r>
          </a:p>
          <a:p>
            <a:pPr algn="just">
              <a:lnSpc>
                <a:spcPts val="840"/>
              </a:lnSpc>
            </a:pPr>
            <a:r>
              <a:rPr lang="en-US" sz="600" dirty="0" err="1">
                <a:latin typeface="Poppins"/>
                <a:ea typeface="Poppins"/>
                <a:cs typeface="Poppins"/>
                <a:sym typeface="Poppins"/>
              </a:rPr>
              <a:t>Programme</a:t>
            </a:r>
            <a:r>
              <a:rPr lang="en-US" sz="600" dirty="0">
                <a:latin typeface="Poppins"/>
                <a:ea typeface="Poppins"/>
                <a:cs typeface="Poppins"/>
                <a:sym typeface="Poppins"/>
              </a:rPr>
              <a:t> Details: [Insert </a:t>
            </a:r>
            <a:r>
              <a:rPr lang="en-US" sz="600" dirty="0" err="1">
                <a:latin typeface="Poppins"/>
                <a:ea typeface="Poppins"/>
                <a:cs typeface="Poppins"/>
                <a:sym typeface="Poppins"/>
              </a:rPr>
              <a:t>Programme</a:t>
            </a:r>
            <a:r>
              <a:rPr lang="en-US" sz="600" dirty="0">
                <a:latin typeface="Poppins"/>
                <a:ea typeface="Poppins"/>
                <a:cs typeface="Poppins"/>
                <a:sym typeface="Poppins"/>
              </a:rPr>
              <a:t> Name]</a:t>
            </a:r>
          </a:p>
        </p:txBody>
      </p:sp>
      <p:pic>
        <p:nvPicPr>
          <p:cNvPr id="34" name="Picture 33">
            <a:extLst>
              <a:ext uri="{FF2B5EF4-FFF2-40B4-BE49-F238E27FC236}">
                <a16:creationId xmlns:a16="http://schemas.microsoft.com/office/drawing/2014/main" id="{B89D3A75-ED6B-6F81-B837-2F236FB47C81}"/>
              </a:ext>
            </a:extLst>
          </p:cNvPr>
          <p:cNvPicPr>
            <a:picLocks noChangeAspect="1"/>
          </p:cNvPicPr>
          <p:nvPr/>
        </p:nvPicPr>
        <p:blipFill>
          <a:blip r:embed="rId5"/>
          <a:stretch>
            <a:fillRect/>
          </a:stretch>
        </p:blipFill>
        <p:spPr>
          <a:xfrm>
            <a:off x="5032473" y="8547086"/>
            <a:ext cx="1717946" cy="174085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8" name="Picture 17">
            <a:extLst>
              <a:ext uri="{FF2B5EF4-FFF2-40B4-BE49-F238E27FC236}">
                <a16:creationId xmlns:a16="http://schemas.microsoft.com/office/drawing/2014/main" id="{25209438-9A1B-8C12-4681-2A187257D470}"/>
              </a:ext>
            </a:extLst>
          </p:cNvPr>
          <p:cNvPicPr>
            <a:picLocks noChangeAspect="1"/>
          </p:cNvPicPr>
          <p:nvPr/>
        </p:nvPicPr>
        <p:blipFill>
          <a:blip r:embed="rId6"/>
          <a:stretch>
            <a:fillRect/>
          </a:stretch>
        </p:blipFill>
        <p:spPr>
          <a:xfrm>
            <a:off x="5654502" y="2485672"/>
            <a:ext cx="1628948" cy="1110463"/>
          </a:xfrm>
          <a:prstGeom prst="rect">
            <a:avLst/>
          </a:prstGeom>
        </p:spPr>
      </p:pic>
      <p:sp>
        <p:nvSpPr>
          <p:cNvPr id="19" name="TextBox 18">
            <a:extLst>
              <a:ext uri="{FF2B5EF4-FFF2-40B4-BE49-F238E27FC236}">
                <a16:creationId xmlns:a16="http://schemas.microsoft.com/office/drawing/2014/main" id="{3C33AF0A-D545-9CB7-E390-788574FAC479}"/>
              </a:ext>
            </a:extLst>
          </p:cNvPr>
          <p:cNvSpPr txBox="1"/>
          <p:nvPr/>
        </p:nvSpPr>
        <p:spPr>
          <a:xfrm>
            <a:off x="23479" y="9064939"/>
            <a:ext cx="3835400" cy="290464"/>
          </a:xfrm>
          <a:prstGeom prst="rect">
            <a:avLst/>
          </a:prstGeom>
          <a:noFill/>
        </p:spPr>
        <p:txBody>
          <a:bodyPr wrap="square">
            <a:spAutoFit/>
          </a:bodyPr>
          <a:lstStyle/>
          <a:p>
            <a:pPr algn="l">
              <a:lnSpc>
                <a:spcPts val="1539"/>
              </a:lnSpc>
            </a:pPr>
            <a:r>
              <a:rPr lang="en-US" sz="1300" b="1" dirty="0">
                <a:solidFill>
                  <a:srgbClr val="181818"/>
                </a:solidFill>
                <a:latin typeface="Poppins Bold"/>
                <a:ea typeface="Poppins Bold"/>
                <a:cs typeface="Poppins Bold"/>
                <a:sym typeface="Poppins Bold"/>
              </a:rPr>
              <a:t>6. References</a:t>
            </a:r>
          </a:p>
        </p:txBody>
      </p:sp>
      <p:sp>
        <p:nvSpPr>
          <p:cNvPr id="32" name="TextBox 30">
            <a:extLst>
              <a:ext uri="{FF2B5EF4-FFF2-40B4-BE49-F238E27FC236}">
                <a16:creationId xmlns:a16="http://schemas.microsoft.com/office/drawing/2014/main" id="{44130451-8C29-A2DA-C2D1-ED3F473F5749}"/>
              </a:ext>
            </a:extLst>
          </p:cNvPr>
          <p:cNvSpPr txBox="1"/>
          <p:nvPr/>
        </p:nvSpPr>
        <p:spPr>
          <a:xfrm>
            <a:off x="158210" y="9381247"/>
            <a:ext cx="4686840" cy="553998"/>
          </a:xfrm>
          <a:prstGeom prst="rect">
            <a:avLst/>
          </a:prstGeom>
        </p:spPr>
        <p:txBody>
          <a:bodyPr wrap="square" lIns="0" tIns="0" rIns="0" bIns="0" rtlCol="0" anchor="t">
            <a:spAutoFit/>
          </a:bodyPr>
          <a:lstStyle/>
          <a:p>
            <a:pPr marL="228600" indent="-228600" algn="just">
              <a:buFont typeface="+mj-lt"/>
              <a:buAutoNum type="arabicPeriod"/>
            </a:pPr>
            <a:r>
              <a:rPr lang="en-US" sz="600" dirty="0">
                <a:solidFill>
                  <a:srgbClr val="181818"/>
                </a:solidFill>
                <a:latin typeface="Poppins"/>
                <a:ea typeface="Poppins"/>
                <a:cs typeface="Poppins"/>
                <a:sym typeface="Poppins"/>
              </a:rPr>
              <a:t>NHS England (2024) Newborn hearing screening: </a:t>
            </a:r>
            <a:r>
              <a:rPr lang="en-US" sz="600" dirty="0" err="1">
                <a:solidFill>
                  <a:srgbClr val="181818"/>
                </a:solidFill>
                <a:latin typeface="Poppins"/>
                <a:ea typeface="Poppins"/>
                <a:cs typeface="Poppins"/>
                <a:sym typeface="Poppins"/>
              </a:rPr>
              <a:t>programme</a:t>
            </a:r>
            <a:r>
              <a:rPr lang="en-US" sz="600" dirty="0">
                <a:solidFill>
                  <a:srgbClr val="181818"/>
                </a:solidFill>
                <a:latin typeface="Poppins"/>
                <a:ea typeface="Poppins"/>
                <a:cs typeface="Poppins"/>
                <a:sym typeface="Poppins"/>
              </a:rPr>
              <a:t> overview. Available at: https://www.gov.uk/guidance/newborn-hearing-screening-</a:t>
            </a:r>
            <a:r>
              <a:rPr lang="en-US" sz="600" dirty="0" err="1">
                <a:solidFill>
                  <a:srgbClr val="181818"/>
                </a:solidFill>
                <a:latin typeface="Poppins"/>
                <a:ea typeface="Poppins"/>
                <a:cs typeface="Poppins"/>
                <a:sym typeface="Poppins"/>
              </a:rPr>
              <a:t>programme</a:t>
            </a:r>
            <a:r>
              <a:rPr lang="en-US" sz="600" dirty="0">
                <a:solidFill>
                  <a:srgbClr val="181818"/>
                </a:solidFill>
                <a:latin typeface="Poppins"/>
                <a:ea typeface="Poppins"/>
                <a:cs typeface="Poppins"/>
                <a:sym typeface="Poppins"/>
              </a:rPr>
              <a:t>-overview⁠￼</a:t>
            </a:r>
          </a:p>
          <a:p>
            <a:pPr marL="228600" indent="-228600" algn="just">
              <a:buFont typeface="+mj-lt"/>
              <a:buAutoNum type="arabicPeriod"/>
            </a:pPr>
            <a:r>
              <a:rPr lang="en-US" sz="600" dirty="0" err="1">
                <a:solidFill>
                  <a:srgbClr val="181818"/>
                </a:solidFill>
                <a:latin typeface="Poppins"/>
                <a:ea typeface="Poppins"/>
                <a:cs typeface="Poppins"/>
                <a:sym typeface="Poppins"/>
              </a:rPr>
              <a:t>Porcar-Gozalbo</a:t>
            </a:r>
            <a:r>
              <a:rPr lang="en-US" sz="600" dirty="0">
                <a:solidFill>
                  <a:srgbClr val="181818"/>
                </a:solidFill>
                <a:latin typeface="Poppins"/>
                <a:ea typeface="Poppins"/>
                <a:cs typeface="Poppins"/>
                <a:sym typeface="Poppins"/>
              </a:rPr>
              <a:t>, N., López-Zamora, M., Valles-González, B. and </a:t>
            </a:r>
            <a:r>
              <a:rPr lang="en-US" sz="600" dirty="0" err="1">
                <a:solidFill>
                  <a:srgbClr val="181818"/>
                </a:solidFill>
                <a:latin typeface="Poppins"/>
                <a:ea typeface="Poppins"/>
                <a:cs typeface="Poppins"/>
                <a:sym typeface="Poppins"/>
              </a:rPr>
              <a:t>Cano-Villagrasa</a:t>
            </a:r>
            <a:r>
              <a:rPr lang="en-US" sz="600" dirty="0">
                <a:solidFill>
                  <a:srgbClr val="181818"/>
                </a:solidFill>
                <a:latin typeface="Poppins"/>
                <a:ea typeface="Poppins"/>
                <a:cs typeface="Poppins"/>
                <a:sym typeface="Poppins"/>
              </a:rPr>
              <a:t>, A. (2024) ‘Impact of hearing loss type on linguistic development in children: A cross-sectional study’, Audiology Research, 14(6), pp. 1014–1027.</a:t>
            </a:r>
          </a:p>
          <a:p>
            <a:pPr marL="228600" indent="-228600" algn="just">
              <a:buFont typeface="+mj-lt"/>
              <a:buAutoNum type="arabicPeriod"/>
            </a:pPr>
            <a:r>
              <a:rPr lang="en-US" sz="600" dirty="0">
                <a:solidFill>
                  <a:srgbClr val="181818"/>
                </a:solidFill>
                <a:latin typeface="Poppins"/>
                <a:ea typeface="Poppins"/>
                <a:cs typeface="Poppins"/>
                <a:sym typeface="Poppins"/>
              </a:rPr>
              <a:t>Terry, J. and Rance, J. (2023) ‘Systems that support hearing families with deaf children: A scoping review’, PLOS ONE, 18(11), e0288771.</a:t>
            </a:r>
          </a:p>
        </p:txBody>
      </p:sp>
      <p:pic>
        <p:nvPicPr>
          <p:cNvPr id="35" name="Picture 34">
            <a:extLst>
              <a:ext uri="{FF2B5EF4-FFF2-40B4-BE49-F238E27FC236}">
                <a16:creationId xmlns:a16="http://schemas.microsoft.com/office/drawing/2014/main" id="{F4A1C80F-7C29-79E9-EABB-933F350E7512}"/>
              </a:ext>
            </a:extLst>
          </p:cNvPr>
          <p:cNvPicPr>
            <a:picLocks noChangeAspect="1"/>
          </p:cNvPicPr>
          <p:nvPr/>
        </p:nvPicPr>
        <p:blipFill>
          <a:blip r:embed="rId7"/>
          <a:stretch>
            <a:fillRect/>
          </a:stretch>
        </p:blipFill>
        <p:spPr>
          <a:xfrm>
            <a:off x="1949450" y="6398146"/>
            <a:ext cx="1592615" cy="1004284"/>
          </a:xfrm>
          <a:prstGeom prst="rect">
            <a:avLst/>
          </a:prstGeom>
        </p:spPr>
      </p:pic>
      <p:sp>
        <p:nvSpPr>
          <p:cNvPr id="33" name="TextBox 32">
            <a:extLst>
              <a:ext uri="{FF2B5EF4-FFF2-40B4-BE49-F238E27FC236}">
                <a16:creationId xmlns:a16="http://schemas.microsoft.com/office/drawing/2014/main" id="{2EA6A0C0-2B23-D0AA-CF5F-EE512B86FC75}"/>
              </a:ext>
            </a:extLst>
          </p:cNvPr>
          <p:cNvSpPr txBox="1"/>
          <p:nvPr/>
        </p:nvSpPr>
        <p:spPr>
          <a:xfrm>
            <a:off x="10883900" y="11049000"/>
            <a:ext cx="237566" cy="369332"/>
          </a:xfrm>
          <a:prstGeom prst="rect">
            <a:avLst/>
          </a:prstGeom>
          <a:noFill/>
        </p:spPr>
        <p:txBody>
          <a:bodyPr wrap="none" rtlCol="0">
            <a:spAutoFit/>
          </a:bodyPr>
          <a:lstStyle/>
          <a:p>
            <a:r>
              <a:rPr lang="en-GB" dirty="0"/>
              <a:t>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472</TotalTime>
  <Words>1194</Words>
  <Application>Microsoft Office PowerPoint</Application>
  <PresentationFormat>Custom</PresentationFormat>
  <Paragraphs>46</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Poppins</vt:lpstr>
      <vt:lpstr>Aptos</vt:lpstr>
      <vt:lpstr>Poppins Bold</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Barradas</dc:creator>
  <cp:lastModifiedBy>Patricia Orieta De Sousa Barradas (2247289)</cp:lastModifiedBy>
  <cp:revision>1</cp:revision>
  <dcterms:created xsi:type="dcterms:W3CDTF">2006-08-16T00:00:00Z</dcterms:created>
  <dcterms:modified xsi:type="dcterms:W3CDTF">2026-10-26T14:17:04Z</dcterms:modified>
  <dc:identifier>DAHC73KIQKI</dc:identifier>
</cp:coreProperties>
</file>