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35"/>
  </p:handoutMasterIdLst>
  <p:sldIdLst>
    <p:sldId id="256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2" r:id="rId16"/>
    <p:sldId id="287" r:id="rId17"/>
    <p:sldId id="288" r:id="rId18"/>
    <p:sldId id="269" r:id="rId19"/>
    <p:sldId id="270" r:id="rId20"/>
    <p:sldId id="286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3" r:id="rId32"/>
    <p:sldId id="284" r:id="rId33"/>
    <p:sldId id="285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1" autoAdjust="0"/>
    <p:restoredTop sz="94660"/>
  </p:normalViewPr>
  <p:slideViewPr>
    <p:cSldViewPr>
      <p:cViewPr varScale="1">
        <p:scale>
          <a:sx n="86" d="100"/>
          <a:sy n="86" d="100"/>
        </p:scale>
        <p:origin x="733" y="3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23/10/2020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3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png"/><Relationship Id="rId2" Type="http://schemas.openxmlformats.org/officeDocument/2006/relationships/image" Target="../media/image13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1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16832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Power Factor Correction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Steve Mosey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Power due to Sinusoidal Excitation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i="1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sz="18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800" i="1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8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800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sz="1800" i="1">
                              <a:latin typeface="Cambria Math"/>
                            </a:rPr>
                            <m:t>2</m:t>
                          </m:r>
                        </m:den>
                      </m:f>
                      <m:sSub>
                        <m:sSubPr>
                          <m:ctrlPr>
                            <a:rPr lang="en-GB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sz="1800" i="1">
                              <a:latin typeface="Cambria Math"/>
                            </a:rPr>
                            <m:t>𝑚</m:t>
                          </m:r>
                        </m:sub>
                      </m:sSub>
                      <m:sSub>
                        <m:sSubPr>
                          <m:ctrlPr>
                            <a:rPr lang="en-GB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en-GB" sz="1800" i="1">
                              <a:latin typeface="Cambria Math"/>
                            </a:rPr>
                            <m:t>𝑚</m:t>
                          </m:r>
                        </m:sub>
                      </m:sSub>
                      <m:func>
                        <m:funcPr>
                          <m:ctrlPr>
                            <a:rPr lang="en-GB" sz="18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800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1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𝜃</m:t>
                              </m:r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𝜑</m:t>
                              </m:r>
                            </m:e>
                          </m:d>
                          <m:r>
                            <a:rPr lang="en-GB" sz="1800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en-GB" sz="18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1800" i="1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sz="1800" i="1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sSub>
                            <m:sSubPr>
                              <m:ctrlPr>
                                <a:rPr lang="en-GB" sz="1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latin typeface="Cambria Math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GB" sz="1800" i="1">
                                  <a:latin typeface="Cambria Math"/>
                                </a:rPr>
                                <m:t>𝑚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1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latin typeface="Cambria Math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sz="1800" i="1">
                                  <a:latin typeface="Cambria Math"/>
                                </a:rPr>
                                <m:t>𝑚</m:t>
                              </m:r>
                            </m:sub>
                          </m:sSub>
                          <m:func>
                            <m:funcPr>
                              <m:ctrlPr>
                                <a:rPr lang="en-GB" sz="1800" i="1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sz="1800">
                                  <a:latin typeface="Cambria Math"/>
                                </a:rPr>
                                <m:t>cos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en-GB" sz="18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1800" i="1">
                                      <a:latin typeface="Cambria Math"/>
                                    </a:rPr>
                                    <m:t>2</m:t>
                                  </m:r>
                                  <m:r>
                                    <a:rPr lang="en-GB" sz="1800" i="1">
                                      <a:latin typeface="Cambria Math"/>
                                      <a:ea typeface="Cambria Math"/>
                                    </a:rPr>
                                    <m:t>𝜔</m:t>
                                  </m:r>
                                  <m:r>
                                    <a:rPr lang="en-GB" sz="1800" i="1">
                                      <a:latin typeface="Cambria Math"/>
                                      <a:ea typeface="Cambria Math"/>
                                    </a:rPr>
                                    <m:t>𝑡</m:t>
                                  </m:r>
                                  <m:r>
                                    <a:rPr lang="en-GB" sz="1800" i="1">
                                      <a:latin typeface="Cambria Math"/>
                                      <a:ea typeface="Cambria Math"/>
                                    </a:rPr>
                                    <m:t>+</m:t>
                                  </m:r>
                                  <m:r>
                                    <a:rPr lang="en-GB" sz="1800" i="1">
                                      <a:latin typeface="Cambria Math"/>
                                      <a:ea typeface="Cambria Math"/>
                                    </a:rPr>
                                    <m:t>𝜃</m:t>
                                  </m:r>
                                  <m:r>
                                    <a:rPr lang="en-GB" sz="1800" i="1">
                                      <a:latin typeface="Cambria Math"/>
                                      <a:ea typeface="Cambria Math"/>
                                    </a:rPr>
                                    <m:t>+</m:t>
                                  </m:r>
                                  <m:r>
                                    <a:rPr lang="en-GB" sz="1800" i="1">
                                      <a:latin typeface="Cambria Math"/>
                                      <a:ea typeface="Cambria Math"/>
                                    </a:rPr>
                                    <m:t>𝜑</m:t>
                                  </m:r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en-GB" sz="1800" dirty="0"/>
              </a:p>
              <a:p>
                <a:pPr marL="0" indent="0">
                  <a:buNone/>
                </a:pPr>
                <a:r>
                  <a:rPr lang="en-GB" sz="1800" dirty="0" smtClean="0"/>
                  <a:t>Two parts to equation</a:t>
                </a:r>
              </a:p>
              <a:p>
                <a:pPr lvl="1"/>
                <a:r>
                  <a:rPr lang="en-GB" sz="1400" dirty="0" smtClean="0"/>
                  <a:t>Average</a:t>
                </a:r>
              </a:p>
              <a:p>
                <a:pPr lvl="1"/>
                <a:r>
                  <a:rPr lang="en-GB" sz="1400" dirty="0" smtClean="0"/>
                  <a:t>Periodic</a:t>
                </a:r>
                <a:endParaRPr lang="en-GB" sz="14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59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8460" y="3202626"/>
            <a:ext cx="5573486" cy="7737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/>
              </p:nvPr>
            </p:nvGraphicFramePr>
            <p:xfrm>
              <a:off x="1965960" y="4076700"/>
              <a:ext cx="5669280" cy="157607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2545080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3124200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</a:tblGrid>
                  <a:tr h="1409700">
                    <a:tc>
                      <a:txBody>
                        <a:bodyPr/>
                        <a:lstStyle/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Constant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Independent of t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The average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Wanted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Active or Real Power</a:t>
                          </a:r>
                          <a:endParaRPr lang="en-GB" b="0" dirty="0">
                            <a:solidFill>
                              <a:srgbClr val="FF0000"/>
                            </a:solidFill>
                          </a:endParaRPr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chemeClr val="tx2">
                                  <a:lumMod val="60000"/>
                                  <a:lumOff val="40000"/>
                                </a:schemeClr>
                              </a:solidFill>
                            </a:rPr>
                            <a:t>Periodic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chemeClr val="tx2">
                                  <a:lumMod val="60000"/>
                                  <a:lumOff val="40000"/>
                                </a:schemeClr>
                              </a:solidFill>
                            </a:rPr>
                            <a:t>Period</a:t>
                          </a:r>
                          <a:r>
                            <a:rPr lang="en-GB" b="0" baseline="0" dirty="0" smtClean="0">
                              <a:solidFill>
                                <a:schemeClr val="tx2">
                                  <a:lumMod val="60000"/>
                                  <a:lumOff val="40000"/>
                                </a:schemeClr>
                              </a:solidFill>
                            </a:rPr>
                            <a:t> is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en-GB" b="0" i="1" baseline="0" smtClean="0">
                                      <a:solidFill>
                                        <a:schemeClr val="tx2">
                                          <a:lumMod val="60000"/>
                                          <a:lumOff val="40000"/>
                                        </a:schemeClr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b="0" i="1" baseline="0" smtClean="0">
                                      <a:solidFill>
                                        <a:schemeClr val="tx2">
                                          <a:lumMod val="60000"/>
                                          <a:lumOff val="40000"/>
                                        </a:schemeClr>
                                      </a:solidFill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en-GB" b="0" i="1" baseline="0" smtClean="0">
                                      <a:solidFill>
                                        <a:schemeClr val="tx2">
                                          <a:lumMod val="60000"/>
                                          <a:lumOff val="40000"/>
                                        </a:schemeClr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  <m:r>
                                <a:rPr lang="en-GB" b="0" i="1" baseline="0" smtClean="0">
                                  <a:solidFill>
                                    <a:schemeClr val="tx2">
                                      <a:lumMod val="60000"/>
                                      <a:lumOff val="40000"/>
                                    </a:schemeClr>
                                  </a:solidFill>
                                  <a:latin typeface="Cambria Math"/>
                                </a:rPr>
                                <m:t>𝑇</m:t>
                              </m:r>
                            </m:oMath>
                          </a14:m>
                          <a:endParaRPr lang="en-GB" b="0" dirty="0" smtClean="0">
                            <a:solidFill>
                              <a:schemeClr val="tx2">
                                <a:lumMod val="60000"/>
                                <a:lumOff val="40000"/>
                              </a:schemeClr>
                            </a:solidFill>
                          </a:endParaRP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chemeClr val="tx2">
                                  <a:lumMod val="60000"/>
                                  <a:lumOff val="40000"/>
                                </a:schemeClr>
                              </a:solidFill>
                            </a:rPr>
                            <a:t>Average is zero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chemeClr val="tx2">
                                  <a:lumMod val="60000"/>
                                  <a:lumOff val="40000"/>
                                </a:schemeClr>
                              </a:solidFill>
                            </a:rPr>
                            <a:t>Unwanted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chemeClr val="tx2">
                                  <a:lumMod val="60000"/>
                                  <a:lumOff val="40000"/>
                                </a:schemeClr>
                              </a:solidFill>
                            </a:rPr>
                            <a:t>Reactive power</a:t>
                          </a:r>
                          <a:endParaRPr lang="en-GB" b="0" dirty="0">
                            <a:solidFill>
                              <a:schemeClr val="tx2">
                                <a:lumMod val="60000"/>
                                <a:lumOff val="40000"/>
                              </a:schemeClr>
                            </a:solidFill>
                          </a:endParaRPr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128022592"/>
                  </p:ext>
                </p:extLst>
              </p:nvPr>
            </p:nvGraphicFramePr>
            <p:xfrm>
              <a:off x="1965960" y="4076700"/>
              <a:ext cx="5669280" cy="157607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2545080"/>
                    <a:gridCol w="3124200"/>
                  </a:tblGrid>
                  <a:tr h="1576070">
                    <a:tc>
                      <a:txBody>
                        <a:bodyPr/>
                        <a:lstStyle/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Constant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Independent of t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The average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Wanted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Active or Real Power</a:t>
                          </a:r>
                          <a:endParaRPr lang="en-GB" b="0" dirty="0">
                            <a:solidFill>
                              <a:srgbClr val="FF0000"/>
                            </a:solidFill>
                          </a:endParaRPr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 rotWithShape="1">
                          <a:blip r:embed="rId4"/>
                          <a:stretch>
                            <a:fillRect l="-81836" t="-1550" b="-6589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3757316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Apparent, Active &amp; Reactive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Apparent power is the amount of power delivered to a circuit – Measured in VA</a:t>
            </a:r>
          </a:p>
          <a:p>
            <a:r>
              <a:rPr lang="en-GB" dirty="0" smtClean="0"/>
              <a:t>Active power is the portion of the apparent power used by resistive elements – Measured in W</a:t>
            </a:r>
          </a:p>
          <a:p>
            <a:r>
              <a:rPr lang="en-GB" dirty="0" smtClean="0"/>
              <a:t>Reactive power is the portion of the apparent power wasted by reactive elements – Measured in </a:t>
            </a:r>
            <a:r>
              <a:rPr lang="en-GB" dirty="0" err="1" smtClean="0"/>
              <a:t>VAr</a:t>
            </a:r>
            <a:r>
              <a:rPr lang="en-GB" dirty="0" smtClean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4727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1259632" y="548680"/>
            <a:ext cx="7488832" cy="5410572"/>
            <a:chOff x="1691679" y="1196752"/>
            <a:chExt cx="6624737" cy="4762500"/>
          </a:xfrm>
        </p:grpSpPr>
        <p:pic>
          <p:nvPicPr>
            <p:cNvPr id="3074" name="Picture 2" descr="Image result for frothy beer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1679" y="1196752"/>
              <a:ext cx="3171825" cy="4762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5" name="Straight Connector 4"/>
            <p:cNvCxnSpPr/>
            <p:nvPr/>
          </p:nvCxnSpPr>
          <p:spPr>
            <a:xfrm>
              <a:off x="4067944" y="1700808"/>
              <a:ext cx="266429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>
              <a:off x="3995936" y="4653136"/>
              <a:ext cx="266429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4067944" y="2348880"/>
              <a:ext cx="172819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/>
            <p:nvPr/>
          </p:nvCxnSpPr>
          <p:spPr>
            <a:xfrm>
              <a:off x="6372200" y="1700808"/>
              <a:ext cx="0" cy="2952328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Arrow Connector 12"/>
            <p:cNvCxnSpPr/>
            <p:nvPr/>
          </p:nvCxnSpPr>
          <p:spPr>
            <a:xfrm>
              <a:off x="5580112" y="1700808"/>
              <a:ext cx="0" cy="648072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/>
            <p:cNvCxnSpPr/>
            <p:nvPr/>
          </p:nvCxnSpPr>
          <p:spPr>
            <a:xfrm>
              <a:off x="5580112" y="2348880"/>
              <a:ext cx="0" cy="2304256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Box 16"/>
            <p:cNvSpPr txBox="1"/>
            <p:nvPr/>
          </p:nvSpPr>
          <p:spPr>
            <a:xfrm>
              <a:off x="6444208" y="2853806"/>
              <a:ext cx="187220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Apparent</a:t>
              </a:r>
            </a:p>
            <a:p>
              <a:r>
                <a:rPr lang="en-GB" dirty="0" smtClean="0"/>
                <a:t>Power</a:t>
              </a:r>
              <a:endParaRPr lang="en-GB" dirty="0"/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4726283" y="3176971"/>
              <a:ext cx="89156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Real</a:t>
              </a:r>
            </a:p>
            <a:p>
              <a:r>
                <a:rPr lang="en-GB" dirty="0" smtClean="0"/>
                <a:t>Power</a:t>
              </a:r>
              <a:endParaRPr lang="en-GB" dirty="0"/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4503462" y="1665829"/>
              <a:ext cx="115212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Reactive</a:t>
              </a:r>
            </a:p>
            <a:p>
              <a:r>
                <a:rPr lang="en-GB" dirty="0" smtClean="0"/>
                <a:t>Power</a:t>
              </a: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1106636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Triangle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1"/>
                <a:ext cx="4846320" cy="3917032"/>
              </a:xfrm>
            </p:spPr>
            <p:txBody>
              <a:bodyPr>
                <a:normAutofit fontScale="70000" lnSpcReduction="20000"/>
              </a:bodyPr>
              <a:lstStyle/>
              <a:p>
                <a:pPr marL="0" indent="0">
                  <a:buNone/>
                </a:pPr>
                <a:r>
                  <a:rPr lang="en-GB" dirty="0" smtClean="0"/>
                  <a:t>S = Complex Power</a:t>
                </a:r>
              </a:p>
              <a:p>
                <a:pPr marL="0" indent="0">
                  <a:buNone/>
                </a:pPr>
                <a:r>
                  <a:rPr lang="en-GB" dirty="0" smtClean="0"/>
                  <a:t>Apparent Power =|S|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𝑆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>
                        <a:rPr lang="en-GB" b="0" i="1" smtClean="0">
                          <a:latin typeface="Cambria Math"/>
                        </a:rPr>
                        <m:t>𝑉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/>
                            </a:rPr>
                            <m:t>𝐼</m:t>
                          </m:r>
                        </m:e>
                        <m:sup>
                          <m:r>
                            <a:rPr lang="en-GB" b="0" i="1" smtClean="0">
                              <a:latin typeface="Cambria Math"/>
                            </a:rPr>
                            <m:t>∗</m:t>
                          </m:r>
                        </m:sup>
                      </m:sSup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/>
                            </a:rPr>
                            <m:t>𝑆</m:t>
                          </m:r>
                        </m:e>
                      </m:d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𝜑</m:t>
                      </m:r>
                    </m:oMath>
                  </m:oMathPara>
                </a14:m>
                <a:endParaRPr lang="en-GB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𝑆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𝐼</m:t>
                              </m:r>
                            </m:e>
                          </m:d>
                        </m:e>
                        <m:sup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latin typeface="Cambria Math"/>
                        </a:rPr>
                        <m:t>𝑍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begChr m:val="|"/>
                                  <m:endChr m:val="|"/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b="0" i="1" smtClean="0">
                                      <a:latin typeface="Cambria Math"/>
                                    </a:rPr>
                                    <m:t>𝑉</m:t>
                                  </m:r>
                                </m:e>
                              </m:d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𝑍</m:t>
                          </m:r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𝑃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/>
                            </a:rPr>
                            <m:t>𝑆</m:t>
                          </m:r>
                        </m:e>
                      </m:d>
                      <m:func>
                        <m:func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/>
                            </a:rPr>
                            <m:t>cos</m:t>
                          </m:r>
                        </m:fName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𝜑</m:t>
                          </m:r>
                        </m:e>
                      </m:func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𝐼</m:t>
                              </m:r>
                            </m:e>
                          </m:d>
                        </m:e>
                        <m:sup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latin typeface="Cambria Math"/>
                        </a:rPr>
                        <m:t>𝑅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begChr m:val="|"/>
                                  <m:endChr m:val="|"/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b="0" i="1" smtClean="0">
                                      <a:latin typeface="Cambria Math"/>
                                    </a:rPr>
                                    <m:t>𝑉</m:t>
                                  </m:r>
                                </m:e>
                              </m:d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en-GB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𝑄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/>
                            </a:rPr>
                            <m:t>𝑆</m:t>
                          </m:r>
                        </m:e>
                      </m:d>
                      <m:func>
                        <m:func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/>
                            </a:rPr>
                            <m:t>cos</m:t>
                          </m:r>
                        </m:fName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𝜑</m:t>
                          </m:r>
                        </m:e>
                      </m:func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𝐼</m:t>
                              </m:r>
                            </m:e>
                          </m:d>
                        </m:e>
                        <m:sup>
                          <m:r>
                            <a:rPr lang="en-GB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latin typeface="Cambria Math"/>
                        </a:rPr>
                        <m:t>𝑋</m:t>
                      </m:r>
                      <m:r>
                        <a:rPr lang="en-GB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begChr m:val="|"/>
                                  <m:endChr m:val="|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𝑉</m:t>
                                  </m:r>
                                </m:e>
                              </m:d>
                            </m:e>
                            <m:sup>
                              <m:r>
                                <a:rPr lang="en-GB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𝑋</m:t>
                          </m:r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𝑆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>
                        <a:rPr lang="en-GB" b="0" i="1" smtClean="0">
                          <a:latin typeface="Cambria Math"/>
                        </a:rPr>
                        <m:t>𝑃</m:t>
                      </m:r>
                      <m:r>
                        <a:rPr lang="en-GB" b="0" i="1" smtClean="0">
                          <a:latin typeface="Cambria Math"/>
                        </a:rPr>
                        <m:t>+</m:t>
                      </m:r>
                      <m:r>
                        <a:rPr lang="en-GB" b="0" i="1" smtClean="0">
                          <a:latin typeface="Cambria Math"/>
                        </a:rPr>
                        <m:t>𝑗𝑄</m:t>
                      </m:r>
                    </m:oMath>
                  </m:oMathPara>
                </a14:m>
                <a:endParaRPr lang="en-GB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/>
                            </a:rPr>
                            <m:t>𝑆</m:t>
                          </m:r>
                        </m:e>
                      </m:d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𝑃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𝑄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endParaRPr lang="en-GB" dirty="0" smtClean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1"/>
                <a:ext cx="4846320" cy="3917032"/>
              </a:xfrm>
              <a:blipFill rotWithShape="1">
                <a:blip r:embed="rId2"/>
                <a:stretch>
                  <a:fillRect l="-1509" t="-24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170" name="Picture 2" descr="C:\Users\sc-sm2\Pictures\Power Triangl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2090003"/>
            <a:ext cx="3511397" cy="2406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25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Factor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Power factor is a measure of how much of the power used is active power and how much is reactive power</a:t>
                </a:r>
              </a:p>
              <a:p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power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factor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 </m:t>
                      </m:r>
                      <m:func>
                        <m:func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𝜑</m:t>
                          </m:r>
                        </m:e>
                      </m:fun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𝑃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, </m:t>
                          </m:r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real</m:t>
                          </m:r>
                          <m:r>
                            <a:rPr lang="en-GB" b="0" i="0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power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, </m:t>
                          </m:r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apparent</m:t>
                          </m:r>
                          <m:r>
                            <a:rPr lang="en-GB" b="0" i="0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power</m:t>
                          </m:r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04" t="-2025" r="-16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021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do we care?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the reactive power is essentially wasted energy it must be minimised</a:t>
            </a:r>
          </a:p>
          <a:p>
            <a:r>
              <a:rPr lang="en-GB" dirty="0"/>
              <a:t>Energy companies </a:t>
            </a:r>
            <a:r>
              <a:rPr lang="en-GB" dirty="0" smtClean="0"/>
              <a:t>financially penalise </a:t>
            </a:r>
            <a:r>
              <a:rPr lang="en-GB" dirty="0"/>
              <a:t>large industrial customers if their </a:t>
            </a:r>
            <a:r>
              <a:rPr lang="en-GB" dirty="0" smtClean="0"/>
              <a:t>power factor is under a certain amount (0.8 ~ 0.9)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094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can we do?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if there was a way to reduce the amount of </a:t>
            </a:r>
            <a:r>
              <a:rPr lang="en-GB" i="1" dirty="0" smtClean="0"/>
              <a:t>Reactive power</a:t>
            </a:r>
            <a:r>
              <a:rPr lang="en-GB" dirty="0" smtClean="0"/>
              <a:t>  used by a system?</a:t>
            </a:r>
          </a:p>
          <a:p>
            <a:r>
              <a:rPr lang="en-GB" dirty="0" smtClean="0"/>
              <a:t>Think about maximum power transfer.</a:t>
            </a:r>
          </a:p>
          <a:p>
            <a:r>
              <a:rPr lang="en-GB" dirty="0" smtClean="0"/>
              <a:t>How can we change the system to be more efficient?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5653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Factor Correction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Most industrial loads are inductive</a:t>
            </a:r>
          </a:p>
          <a:p>
            <a:pPr lvl="1"/>
            <a:r>
              <a:rPr lang="en-GB" dirty="0" smtClean="0"/>
              <a:t>Motors (windings)</a:t>
            </a:r>
          </a:p>
          <a:p>
            <a:pPr lvl="1"/>
            <a:r>
              <a:rPr lang="en-GB" dirty="0" smtClean="0"/>
              <a:t>Transformers (windings)</a:t>
            </a:r>
          </a:p>
          <a:p>
            <a:pPr lvl="1"/>
            <a:r>
              <a:rPr lang="en-GB" dirty="0" smtClean="0"/>
              <a:t>Heaters (windings)</a:t>
            </a:r>
          </a:p>
          <a:p>
            <a:r>
              <a:rPr lang="en-GB" dirty="0" smtClean="0"/>
              <a:t>We need to reduce the phase shift between Voltage and Current to reduce the reactive power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0584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Factor Correction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 most things are inductive, we can add capacitors to the system to control the V/I phase</a:t>
            </a:r>
          </a:p>
          <a:p>
            <a:pPr lvl="1"/>
            <a:r>
              <a:rPr lang="en-GB" dirty="0" smtClean="0"/>
              <a:t>This in turn controls the amount of reactive power used by a system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9306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Factor Correction</a:t>
            </a:r>
            <a:endParaRPr lang="en-GB" dirty="0"/>
          </a:p>
        </p:txBody>
      </p:sp>
      <p:pic>
        <p:nvPicPr>
          <p:cNvPr id="1026" name="Picture 2" descr="SSP Three Phase Power Factor Correction Panel, Up To 1 Kv,3 Phase, Rs 35000  /unit | ID: 214897571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340768"/>
            <a:ext cx="4325466" cy="4325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23528" y="1453115"/>
            <a:ext cx="396044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Commercially available automatic power factor correction panel</a:t>
            </a:r>
          </a:p>
          <a:p>
            <a:endParaRPr lang="en-GB" dirty="0" smtClean="0"/>
          </a:p>
          <a:p>
            <a:r>
              <a:rPr lang="en-GB" dirty="0" smtClean="0"/>
              <a:t>Measures phase difference and switches capacitors into circuit</a:t>
            </a:r>
          </a:p>
          <a:p>
            <a:endParaRPr lang="en-GB" dirty="0"/>
          </a:p>
          <a:p>
            <a:r>
              <a:rPr lang="en-GB" dirty="0" smtClean="0"/>
              <a:t>Controls power factor at “factory level” by switching capacitors in circuit at the source</a:t>
            </a:r>
          </a:p>
          <a:p>
            <a:endParaRPr lang="en-GB" dirty="0"/>
          </a:p>
          <a:p>
            <a:r>
              <a:rPr lang="en-GB" dirty="0" smtClean="0"/>
              <a:t>Power factor can also be controlled locally – next to the load</a:t>
            </a:r>
            <a:endParaRPr lang="en-GB" dirty="0"/>
          </a:p>
        </p:txBody>
      </p:sp>
      <p:sp>
        <p:nvSpPr>
          <p:cNvPr id="5" name="Oval Callout 4"/>
          <p:cNvSpPr/>
          <p:nvPr/>
        </p:nvSpPr>
        <p:spPr>
          <a:xfrm>
            <a:off x="3059832" y="4725419"/>
            <a:ext cx="1872208" cy="864096"/>
          </a:xfrm>
          <a:prstGeom prst="wedgeEllipseCallout">
            <a:avLst>
              <a:gd name="adj1" fmla="val 65111"/>
              <a:gd name="adj2" fmla="val -12306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More Capacitors</a:t>
            </a:r>
            <a:endParaRPr lang="en-GB" dirty="0"/>
          </a:p>
        </p:txBody>
      </p:sp>
      <p:sp>
        <p:nvSpPr>
          <p:cNvPr id="7" name="Oval Callout 6"/>
          <p:cNvSpPr/>
          <p:nvPr/>
        </p:nvSpPr>
        <p:spPr>
          <a:xfrm>
            <a:off x="7025258" y="1052736"/>
            <a:ext cx="1872208" cy="864096"/>
          </a:xfrm>
          <a:prstGeom prst="wedgeEllipseCallout">
            <a:avLst>
              <a:gd name="adj1" fmla="val -25970"/>
              <a:gd name="adj2" fmla="val 9888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Contactors</a:t>
            </a:r>
            <a:endParaRPr lang="en-GB" dirty="0"/>
          </a:p>
        </p:txBody>
      </p:sp>
      <p:sp>
        <p:nvSpPr>
          <p:cNvPr id="8" name="Oval Callout 7"/>
          <p:cNvSpPr/>
          <p:nvPr/>
        </p:nvSpPr>
        <p:spPr>
          <a:xfrm>
            <a:off x="5372472" y="5021560"/>
            <a:ext cx="1872208" cy="864096"/>
          </a:xfrm>
          <a:prstGeom prst="wedgeEllipseCallout">
            <a:avLst>
              <a:gd name="adj1" fmla="val 62735"/>
              <a:gd name="adj2" fmla="val -9045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Capacitors</a:t>
            </a:r>
            <a:endParaRPr lang="en-GB" dirty="0"/>
          </a:p>
        </p:txBody>
      </p:sp>
      <p:sp>
        <p:nvSpPr>
          <p:cNvPr id="9" name="Oval Callout 8"/>
          <p:cNvSpPr/>
          <p:nvPr/>
        </p:nvSpPr>
        <p:spPr>
          <a:xfrm>
            <a:off x="3563888" y="1786722"/>
            <a:ext cx="2448272" cy="1292686"/>
          </a:xfrm>
          <a:prstGeom prst="wedgeEllipseCallout">
            <a:avLst>
              <a:gd name="adj1" fmla="val 56026"/>
              <a:gd name="adj2" fmla="val 12379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Main Power Connection &amp; measurement</a:t>
            </a:r>
            <a:endParaRPr lang="en-GB" dirty="0"/>
          </a:p>
        </p:txBody>
      </p:sp>
      <p:sp>
        <p:nvSpPr>
          <p:cNvPr id="10" name="Oval Callout 9"/>
          <p:cNvSpPr/>
          <p:nvPr/>
        </p:nvSpPr>
        <p:spPr>
          <a:xfrm>
            <a:off x="7092280" y="2854412"/>
            <a:ext cx="1872208" cy="864096"/>
          </a:xfrm>
          <a:prstGeom prst="wedgeEllipseCallout">
            <a:avLst>
              <a:gd name="adj1" fmla="val -91707"/>
              <a:gd name="adj2" fmla="val -9045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More Contactors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5697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PFC Location</a:t>
            </a:r>
            <a:endParaRPr lang="en-GB" dirty="0"/>
          </a:p>
        </p:txBody>
      </p:sp>
      <p:pic>
        <p:nvPicPr>
          <p:cNvPr id="4098" name="Picture 2" descr="Power Factor Correction: central or individual compensation? - ICAR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975" y="1340768"/>
            <a:ext cx="7258050" cy="270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2118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PFC Location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fontAlgn="base"/>
            <a:r>
              <a:rPr lang="en-GB" dirty="0"/>
              <a:t>The choice is between CENTRAL COMPENSATION and INDIVIDUAL COMPENSATION.</a:t>
            </a:r>
          </a:p>
          <a:p>
            <a:pPr fontAlgn="base"/>
            <a:r>
              <a:rPr lang="en-GB" dirty="0"/>
              <a:t>Individual compensation: power factor correction is wired at each single load (i.e. motor terminals)</a:t>
            </a:r>
          </a:p>
          <a:p>
            <a:pPr fontAlgn="base"/>
            <a:r>
              <a:rPr lang="en-GB" dirty="0"/>
              <a:t>Central compensation: there is only one bank of capacitors on the main power distribution switch board or substation.</a:t>
            </a:r>
          </a:p>
          <a:p>
            <a:pPr fontAlgn="base"/>
            <a:r>
              <a:rPr lang="en-GB" dirty="0"/>
              <a:t>The individual compensation is a simple technical solution: the capacitor and the user equipment follow the same sorts during the daily work, so the regulation of the </a:t>
            </a:r>
            <a:r>
              <a:rPr lang="en-GB" dirty="0" smtClean="0"/>
              <a:t>cos φ </a:t>
            </a:r>
            <a:r>
              <a:rPr lang="en-GB" dirty="0"/>
              <a:t>becomes systematic and closely linked to the load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3104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PFC Location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fontAlgn="base"/>
            <a:r>
              <a:rPr lang="en-GB" b="1" dirty="0" smtClean="0"/>
              <a:t>The </a:t>
            </a:r>
            <a:r>
              <a:rPr lang="en-GB" b="1" dirty="0"/>
              <a:t>daily trend of the loads has a fundamental importance for the choice of most suitable power factor correction.</a:t>
            </a:r>
            <a:endParaRPr lang="en-GB" dirty="0"/>
          </a:p>
          <a:p>
            <a:pPr fontAlgn="base"/>
            <a:r>
              <a:rPr lang="en-GB" dirty="0"/>
              <a:t>In many systems, not all the loads work in the same time and some of them work only a few hours per day.</a:t>
            </a:r>
          </a:p>
          <a:p>
            <a:pPr fontAlgn="base"/>
            <a:r>
              <a:rPr lang="en-GB" dirty="0" smtClean="0"/>
              <a:t>If there are a large number of loads, it </a:t>
            </a:r>
            <a:r>
              <a:rPr lang="en-GB" dirty="0"/>
              <a:t>is clear that the solution of the individual compensation becomes too expensive for the high number of capacitors that have to be installed. </a:t>
            </a:r>
            <a:endParaRPr lang="en-GB" dirty="0" smtClean="0"/>
          </a:p>
          <a:p>
            <a:pPr lvl="1" fontAlgn="base"/>
            <a:r>
              <a:rPr lang="en-GB" dirty="0" smtClean="0"/>
              <a:t>Most </a:t>
            </a:r>
            <a:r>
              <a:rPr lang="en-GB" dirty="0"/>
              <a:t>of these capacitors will not be used for long period of time.</a:t>
            </a:r>
          </a:p>
          <a:p>
            <a:pPr fontAlgn="base"/>
            <a:r>
              <a:rPr lang="en-GB" b="1" dirty="0"/>
              <a:t>The individual compensation is more effective if the majority of the reactive power is concentrated on a few larger loads that work long period of time.</a:t>
            </a:r>
            <a:endParaRPr lang="en-GB" dirty="0"/>
          </a:p>
          <a:p>
            <a:pPr fontAlgn="base"/>
            <a:r>
              <a:rPr lang="en-GB" b="1" dirty="0"/>
              <a:t>Central compensation is best suited for systems where the load fluctuates throughout the day.</a:t>
            </a:r>
            <a:endParaRPr lang="en-GB" dirty="0"/>
          </a:p>
          <a:p>
            <a:pPr fontAlgn="base"/>
            <a:r>
              <a:rPr lang="en-GB" dirty="0"/>
              <a:t>If the absorption of reactive power is very variable, it is advisable the use of automatic regulation in preference to fixed capacitors.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6501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An introduction to capacitor based Power Factor Correction circuits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059" b="23783"/>
          <a:stretch/>
        </p:blipFill>
        <p:spPr bwMode="auto">
          <a:xfrm>
            <a:off x="813613" y="2467723"/>
            <a:ext cx="7448550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PFC at the load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will consider a single phase only</a:t>
            </a:r>
          </a:p>
          <a:p>
            <a:endParaRPr lang="en-GB" dirty="0"/>
          </a:p>
        </p:txBody>
      </p:sp>
      <p:sp>
        <p:nvSpPr>
          <p:cNvPr id="6" name="Oval Callout 5"/>
          <p:cNvSpPr/>
          <p:nvPr/>
        </p:nvSpPr>
        <p:spPr>
          <a:xfrm>
            <a:off x="251520" y="4581128"/>
            <a:ext cx="1872208" cy="864096"/>
          </a:xfrm>
          <a:prstGeom prst="wedgeEllipseCallout">
            <a:avLst>
              <a:gd name="adj1" fmla="val 16534"/>
              <a:gd name="adj2" fmla="val -1207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Supply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Oval Callout 6"/>
              <p:cNvSpPr/>
              <p:nvPr/>
            </p:nvSpPr>
            <p:spPr>
              <a:xfrm>
                <a:off x="2843808" y="4869161"/>
                <a:ext cx="2160240" cy="864096"/>
              </a:xfrm>
              <a:prstGeom prst="wedgeEllipseCallout">
                <a:avLst>
                  <a:gd name="adj1" fmla="val -29473"/>
                  <a:gd name="adj2" fmla="val -151660"/>
                </a:avLst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/>
                  <a:t>Load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𝑍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𝑅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𝑗𝑋𝐿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7" name="Oval Callout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4869161"/>
                <a:ext cx="2160240" cy="864096"/>
              </a:xfrm>
              <a:prstGeom prst="wedgeEllipseCallout">
                <a:avLst>
                  <a:gd name="adj1" fmla="val -29473"/>
                  <a:gd name="adj2" fmla="val -151660"/>
                </a:avLst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val 3"/>
          <p:cNvSpPr/>
          <p:nvPr/>
        </p:nvSpPr>
        <p:spPr>
          <a:xfrm>
            <a:off x="2843808" y="2996952"/>
            <a:ext cx="504056" cy="165618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Callout 8"/>
          <p:cNvSpPr/>
          <p:nvPr/>
        </p:nvSpPr>
        <p:spPr>
          <a:xfrm>
            <a:off x="5731562" y="5274861"/>
            <a:ext cx="2160240" cy="864095"/>
          </a:xfrm>
          <a:prstGeom prst="wedgeEllipseCallout">
            <a:avLst>
              <a:gd name="adj1" fmla="val 21550"/>
              <a:gd name="adj2" fmla="val -16824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PFC Capacitor</a:t>
            </a:r>
            <a:endParaRPr lang="en-GB" dirty="0"/>
          </a:p>
        </p:txBody>
      </p:sp>
      <p:sp>
        <p:nvSpPr>
          <p:cNvPr id="10" name="Oval 9"/>
          <p:cNvSpPr/>
          <p:nvPr/>
        </p:nvSpPr>
        <p:spPr>
          <a:xfrm>
            <a:off x="7196014" y="3645024"/>
            <a:ext cx="504056" cy="79208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109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4" grpId="0" animBg="1"/>
      <p:bldP spid="9" grpId="0" animBg="1"/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PFC</a:t>
            </a:r>
            <a:endParaRPr lang="en-GB" dirty="0"/>
          </a:p>
        </p:txBody>
      </p:sp>
      <p:pic>
        <p:nvPicPr>
          <p:cNvPr id="3074" name="Picture 2" descr="Power factor correction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44824"/>
            <a:ext cx="5050627" cy="340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508104" y="2276872"/>
            <a:ext cx="338437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S1 – Apparent Power before PFC</a:t>
            </a:r>
          </a:p>
          <a:p>
            <a:r>
              <a:rPr lang="en-GB" dirty="0" smtClean="0"/>
              <a:t>S2 – Apparent Power After PFC</a:t>
            </a:r>
          </a:p>
          <a:p>
            <a:r>
              <a:rPr lang="en-GB" dirty="0" smtClean="0"/>
              <a:t>Q1 – Reactive Power Before PFC</a:t>
            </a:r>
          </a:p>
          <a:p>
            <a:r>
              <a:rPr lang="en-GB" dirty="0" smtClean="0"/>
              <a:t>Q2 – Reactive Power After PFC</a:t>
            </a:r>
          </a:p>
          <a:p>
            <a:r>
              <a:rPr lang="en-GB" dirty="0" smtClean="0"/>
              <a:t>Qc – Reactive Power used by PFC</a:t>
            </a:r>
          </a:p>
          <a:p>
            <a:r>
              <a:rPr lang="en-GB" dirty="0" smtClean="0"/>
              <a:t>P – Real Power</a:t>
            </a:r>
          </a:p>
          <a:p>
            <a:r>
              <a:rPr lang="el-GR" dirty="0" smtClean="0"/>
              <a:t>φ</a:t>
            </a:r>
            <a:r>
              <a:rPr lang="en-GB" dirty="0" smtClean="0"/>
              <a:t>1 – Phase angle before PFC</a:t>
            </a:r>
          </a:p>
          <a:p>
            <a:r>
              <a:rPr lang="el-GR" dirty="0" smtClean="0"/>
              <a:t>φ</a:t>
            </a:r>
            <a:r>
              <a:rPr lang="en-GB" dirty="0" smtClean="0"/>
              <a:t>2 – Phase angle after PFC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1653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Image result for thinking engineer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936"/>
          <a:stretch/>
        </p:blipFill>
        <p:spPr bwMode="auto">
          <a:xfrm>
            <a:off x="5292080" y="3719243"/>
            <a:ext cx="1480476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Cloud Callout 9"/>
          <p:cNvSpPr/>
          <p:nvPr/>
        </p:nvSpPr>
        <p:spPr>
          <a:xfrm>
            <a:off x="5960310" y="1692693"/>
            <a:ext cx="3168352" cy="2160240"/>
          </a:xfrm>
          <a:prstGeom prst="cloudCallout">
            <a:avLst>
              <a:gd name="adj1" fmla="val -46537"/>
              <a:gd name="adj2" fmla="val 54784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Factor Correction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5338936" cy="1252735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…So, all we need to do is add a ‘capacitor version’ of the load reactance. Lets see…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b="13247"/>
          <a:stretch/>
        </p:blipFill>
        <p:spPr>
          <a:xfrm>
            <a:off x="539552" y="2772813"/>
            <a:ext cx="4393559" cy="282929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444208" y="2244303"/>
            <a:ext cx="2448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Oh hang on, its not on the nameplate of the motor. What now?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4566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pic>
        <p:nvPicPr>
          <p:cNvPr id="1026" name="Picture 2" descr="Wattmeter reads true power; product of voltmeter and ammeter readings yields apparent power.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11" b="24616"/>
          <a:stretch/>
        </p:blipFill>
        <p:spPr bwMode="auto">
          <a:xfrm>
            <a:off x="4716016" y="1451719"/>
            <a:ext cx="4608512" cy="2627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51520" y="1268760"/>
            <a:ext cx="41044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Measuring the load, we get: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Wattmeter reading = 2.3 kW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Ammeter reading = 17.3 A RMS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220072" y="2708920"/>
            <a:ext cx="7920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230 V</a:t>
            </a:r>
          </a:p>
          <a:p>
            <a:r>
              <a:rPr lang="en-GB" dirty="0" smtClean="0"/>
              <a:t>RMS</a:t>
            </a:r>
          </a:p>
          <a:p>
            <a:r>
              <a:rPr lang="en-GB" dirty="0" smtClean="0"/>
              <a:t>50 Hz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51520" y="4149080"/>
            <a:ext cx="41764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wattmeter reads real power; </a:t>
            </a:r>
          </a:p>
          <a:p>
            <a:r>
              <a:rPr lang="en-GB" dirty="0" smtClean="0"/>
              <a:t>The product of voltmeter and ammeter readings yields apparent power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7980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r>
                  <a:rPr lang="en-GB" dirty="0" smtClean="0"/>
                  <a:t>Step 1 – Calculate Apparent Power in kVA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𝑆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𝑉𝐼</m:t>
                      </m:r>
                    </m:oMath>
                  </m:oMathPara>
                </a14:m>
                <a:endParaRPr lang="en-GB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𝑆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=17.3×230</m:t>
                      </m:r>
                    </m:oMath>
                  </m:oMathPara>
                </a14:m>
                <a:endParaRPr lang="en-GB" b="0" dirty="0" smtClean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𝑆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=3.979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𝑘𝑉𝐴</m:t>
                      </m:r>
                    </m:oMath>
                  </m:oMathPara>
                </a14:m>
                <a:endParaRPr lang="en-GB" b="0" dirty="0" smtClean="0"/>
              </a:p>
              <a:p>
                <a:endParaRPr lang="en-GB" b="0" dirty="0" smtClean="0"/>
              </a:p>
              <a:p>
                <a:r>
                  <a:rPr lang="en-GB" dirty="0" smtClean="0"/>
                  <a:t>Note</a:t>
                </a:r>
                <a:r>
                  <a:rPr lang="en-GB" smtClean="0"/>
                  <a:t>: </a:t>
                </a:r>
                <a:r>
                  <a:rPr lang="en-GB" smtClean="0"/>
                  <a:t>3.979 </a:t>
                </a:r>
                <a:r>
                  <a:rPr lang="en-GB" dirty="0" smtClean="0"/>
                  <a:t>kVA is larger than the 2.3 kW reading on the wattmeter. This means the power factor is poor. </a:t>
                </a: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481" t="-3115" r="-259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59699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𝑃𝑜𝑤𝑒𝑟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𝐹𝑎𝑐𝑡𝑜𝑟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𝑃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den>
                      </m:f>
                    </m:oMath>
                  </m:oMathPara>
                </a14:m>
                <a:endParaRPr lang="en-GB" b="0" dirty="0" smtClean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𝑃𝑜𝑤𝑒𝑟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𝐹𝑎𝑐𝑡𝑜𝑟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2.3 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𝑘𝑊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3.979 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𝑘𝑉𝐴</m:t>
                          </m:r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𝑃𝑜𝑤𝑒𝑟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𝐹𝑎𝑐𝑡𝑜𝑟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=0.578</m:t>
                      </m:r>
                    </m:oMath>
                  </m:oMathPara>
                </a14:m>
                <a:endParaRPr lang="en-GB" dirty="0" smtClean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𝑃h𝑎𝑠𝑒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𝑎𝑛𝑔𝑙𝑒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unc>
                        <m:func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latin typeface="Cambria Math" panose="02040503050406030204" pitchFamily="18" charset="0"/>
                                </a:rPr>
                                <m:t>cos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−1</m:t>
                              </m:r>
                            </m:sup>
                          </m:sSup>
                        </m:fName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0.578</m:t>
                          </m:r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</m:e>
                      </m:fun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=54.7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°</m:t>
                      </m:r>
                    </m:oMath>
                  </m:oMathPara>
                </a14:m>
                <a:endParaRPr lang="en-GB" dirty="0" smtClean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87711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1"/>
                <a:ext cx="4618856" cy="3917032"/>
              </a:xfrm>
            </p:spPr>
            <p:txBody>
              <a:bodyPr/>
              <a:lstStyle/>
              <a:p>
                <a:r>
                  <a:rPr lang="en-GB" dirty="0" smtClean="0"/>
                  <a:t>We can calculate the reactive power using: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𝑆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3.979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2.3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=3.247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𝑘𝑉𝐴𝑟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1"/>
                <a:ext cx="4618856" cy="3917032"/>
              </a:xfrm>
              <a:blipFill>
                <a:blip r:embed="rId2"/>
                <a:stretch>
                  <a:fillRect l="-3034" t="-20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Right Triangle 3"/>
          <p:cNvSpPr/>
          <p:nvPr/>
        </p:nvSpPr>
        <p:spPr>
          <a:xfrm flipH="1">
            <a:off x="5004048" y="1556792"/>
            <a:ext cx="2592288" cy="3312368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 rot="18491518">
            <a:off x="4290499" y="2841390"/>
            <a:ext cx="37446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Apparent Power (S) = 3.979 kVA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968044" y="4927014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Real Power (P) = 2.3 kW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7723534" y="1844824"/>
            <a:ext cx="461665" cy="2808312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r>
              <a:rPr lang="en-GB" dirty="0" smtClean="0"/>
              <a:t>Reactive Power (Q) = ???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4450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Phasor Diagram</a:t>
            </a:r>
            <a:endParaRPr lang="en-GB" dirty="0"/>
          </a:p>
        </p:txBody>
      </p:sp>
      <p:grpSp>
        <p:nvGrpSpPr>
          <p:cNvPr id="19" name="Group 18"/>
          <p:cNvGrpSpPr/>
          <p:nvPr/>
        </p:nvGrpSpPr>
        <p:grpSpPr>
          <a:xfrm>
            <a:off x="457200" y="1700808"/>
            <a:ext cx="5400600" cy="2682180"/>
            <a:chOff x="2051720" y="2656219"/>
            <a:chExt cx="5400600" cy="2682180"/>
          </a:xfrm>
        </p:grpSpPr>
        <p:sp>
          <p:nvSpPr>
            <p:cNvPr id="10" name="Arc 9"/>
            <p:cNvSpPr/>
            <p:nvPr/>
          </p:nvSpPr>
          <p:spPr>
            <a:xfrm rot="4858253">
              <a:off x="2408952" y="2995945"/>
              <a:ext cx="1173344" cy="493891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18" name="Group 17"/>
            <p:cNvGrpSpPr/>
            <p:nvPr/>
          </p:nvGrpSpPr>
          <p:grpSpPr>
            <a:xfrm>
              <a:off x="2051720" y="3240875"/>
              <a:ext cx="5400600" cy="2097524"/>
              <a:chOff x="2051720" y="3212976"/>
              <a:chExt cx="5400600" cy="2097524"/>
            </a:xfrm>
          </p:grpSpPr>
          <p:cxnSp>
            <p:nvCxnSpPr>
              <p:cNvPr id="5" name="Straight Connector 4"/>
              <p:cNvCxnSpPr/>
              <p:nvPr/>
            </p:nvCxnSpPr>
            <p:spPr>
              <a:xfrm>
                <a:off x="2051720" y="3212976"/>
                <a:ext cx="5040560" cy="0"/>
              </a:xfrm>
              <a:prstGeom prst="line">
                <a:avLst/>
              </a:prstGeom>
              <a:ln w="25400"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Straight Connector 5"/>
              <p:cNvCxnSpPr/>
              <p:nvPr/>
            </p:nvCxnSpPr>
            <p:spPr>
              <a:xfrm>
                <a:off x="2051720" y="3212976"/>
                <a:ext cx="3096344" cy="1872208"/>
              </a:xfrm>
              <a:prstGeom prst="line">
                <a:avLst/>
              </a:prstGeom>
              <a:ln w="25400"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" name="TextBox 11"/>
              <p:cNvSpPr txBox="1"/>
              <p:nvPr/>
            </p:nvSpPr>
            <p:spPr>
              <a:xfrm>
                <a:off x="5220072" y="4941168"/>
                <a:ext cx="50405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I</a:t>
                </a:r>
                <a:endParaRPr lang="en-GB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13" name="TextBox 12"/>
              <p:cNvSpPr txBox="1"/>
              <p:nvPr/>
            </p:nvSpPr>
            <p:spPr>
              <a:xfrm>
                <a:off x="6948264" y="3246883"/>
                <a:ext cx="50405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</a:t>
                </a:r>
                <a:endParaRPr lang="en-GB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6" name="TextBox 15"/>
                  <p:cNvSpPr txBox="1"/>
                  <p:nvPr/>
                </p:nvSpPr>
                <p:spPr>
                  <a:xfrm>
                    <a:off x="3254187" y="3520357"/>
                    <a:ext cx="504056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𝜃</m:t>
                          </m:r>
                        </m:oMath>
                      </m:oMathPara>
                    </a14:m>
                    <a:endParaRPr lang="en-GB" dirty="0">
                      <a:latin typeface="Times New Roman" panose="02020603050405020304" pitchFamily="18" charset="0"/>
                      <a:cs typeface="Times New Roman" panose="02020603050405020304" pitchFamily="18" charset="0"/>
                    </a:endParaRPr>
                  </a:p>
                </p:txBody>
              </p:sp>
            </mc:Choice>
            <mc:Fallback xmlns="">
              <p:sp>
                <p:nvSpPr>
                  <p:cNvPr id="16" name="TextBox 15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254187" y="3520357"/>
                    <a:ext cx="504056" cy="369332"/>
                  </a:xfrm>
                  <a:prstGeom prst="rect">
                    <a:avLst/>
                  </a:prstGeom>
                  <a:blipFill>
                    <a:blip r:embed="rId2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en-GB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</p:grpSp>
      <p:sp>
        <p:nvSpPr>
          <p:cNvPr id="21" name="Cloud Callout 20"/>
          <p:cNvSpPr/>
          <p:nvPr/>
        </p:nvSpPr>
        <p:spPr>
          <a:xfrm>
            <a:off x="4788024" y="2608832"/>
            <a:ext cx="4248472" cy="2016224"/>
          </a:xfrm>
          <a:prstGeom prst="cloudCallout">
            <a:avLst>
              <a:gd name="adj1" fmla="val -82196"/>
              <a:gd name="adj2" fmla="val 11443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/>
          <p:cNvSpPr txBox="1"/>
          <p:nvPr/>
        </p:nvSpPr>
        <p:spPr>
          <a:xfrm>
            <a:off x="5605772" y="3090326"/>
            <a:ext cx="30346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Circuit is mainly inductive</a:t>
            </a:r>
          </a:p>
          <a:p>
            <a:r>
              <a:rPr lang="en-GB" dirty="0" smtClean="0"/>
              <a:t>So current lags behind voltage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2713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To increase power factor to 0.95, we can add a capacitor in parallel with the load with an equal and opposite reactance.</a:t>
            </a:r>
          </a:p>
          <a:p>
            <a:endParaRPr lang="en-GB" dirty="0" smtClean="0"/>
          </a:p>
          <a:p>
            <a:endParaRPr lang="en-GB" dirty="0" smtClean="0"/>
          </a:p>
        </p:txBody>
      </p:sp>
      <p:grpSp>
        <p:nvGrpSpPr>
          <p:cNvPr id="4" name="Group 3"/>
          <p:cNvGrpSpPr/>
          <p:nvPr/>
        </p:nvGrpSpPr>
        <p:grpSpPr>
          <a:xfrm>
            <a:off x="2141730" y="2996952"/>
            <a:ext cx="4860540" cy="2627618"/>
            <a:chOff x="2267744" y="1451918"/>
            <a:chExt cx="4860540" cy="2627618"/>
          </a:xfrm>
        </p:grpSpPr>
        <p:pic>
          <p:nvPicPr>
            <p:cNvPr id="5" name="Picture 2" descr="Wattmeter reads true power; product of voltmeter and ammeter readings yields apparent power."/>
            <p:cNvPicPr>
              <a:picLocks noChangeAspect="1" noChangeArrowheads="1"/>
            </p:cNvPicPr>
            <p:nvPr/>
          </p:nvPicPr>
          <p:blipFill rotWithShape="1"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111" b="24616"/>
            <a:stretch/>
          </p:blipFill>
          <p:spPr bwMode="auto">
            <a:xfrm>
              <a:off x="2267744" y="1451918"/>
              <a:ext cx="4608512" cy="26276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6" name="Straight Connector 5"/>
            <p:cNvCxnSpPr/>
            <p:nvPr/>
          </p:nvCxnSpPr>
          <p:spPr>
            <a:xfrm>
              <a:off x="6012160" y="2420888"/>
              <a:ext cx="936104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>
              <a:off x="6012160" y="3789040"/>
              <a:ext cx="936104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 flipV="1">
              <a:off x="6948264" y="3140968"/>
              <a:ext cx="0" cy="64807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V="1">
              <a:off x="6948264" y="2420888"/>
              <a:ext cx="0" cy="576064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>
              <a:off x="6768244" y="2996952"/>
              <a:ext cx="360040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>
              <a:off x="6768244" y="3140968"/>
              <a:ext cx="360040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/>
            <p:nvPr/>
          </p:nvCxnSpPr>
          <p:spPr>
            <a:xfrm>
              <a:off x="6012160" y="2420888"/>
              <a:ext cx="504056" cy="0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3" name="TextBox 12"/>
                <p:cNvSpPr txBox="1"/>
                <p:nvPr/>
              </p:nvSpPr>
              <p:spPr>
                <a:xfrm>
                  <a:off x="6228184" y="1916832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</m:oMath>
                    </m:oMathPara>
                  </a14:m>
                  <a:endParaRPr lang="en-GB" dirty="0"/>
                </a:p>
              </p:txBody>
            </p:sp>
          </mc:Choice>
          <mc:Fallback xmlns="">
            <p:sp>
              <p:nvSpPr>
                <p:cNvPr id="13" name="TextBox 1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228184" y="1916832"/>
                  <a:ext cx="360040" cy="369332"/>
                </a:xfrm>
                <a:prstGeom prst="rect">
                  <a:avLst/>
                </a:prstGeom>
                <a:blipFill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</p:grpSp>
    </p:spTree>
    <p:extLst>
      <p:ext uri="{BB962C8B-B14F-4D97-AF65-F5344CB8AC3E}">
        <p14:creationId xmlns:p14="http://schemas.microsoft.com/office/powerpoint/2010/main" val="4013495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can look at what we expect our phasor diagram to look like and see where to start</a:t>
            </a:r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4788024" y="2996952"/>
            <a:ext cx="3834264" cy="2575000"/>
            <a:chOff x="1437788" y="1595143"/>
            <a:chExt cx="6014532" cy="3715357"/>
          </a:xfrm>
        </p:grpSpPr>
        <p:cxnSp>
          <p:nvCxnSpPr>
            <p:cNvPr id="5" name="Straight Connector 4"/>
            <p:cNvCxnSpPr/>
            <p:nvPr/>
          </p:nvCxnSpPr>
          <p:spPr>
            <a:xfrm>
              <a:off x="2051720" y="3212976"/>
              <a:ext cx="5040560" cy="0"/>
            </a:xfrm>
            <a:prstGeom prst="line">
              <a:avLst/>
            </a:prstGeom>
            <a:ln w="254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/>
            <p:cNvCxnSpPr/>
            <p:nvPr/>
          </p:nvCxnSpPr>
          <p:spPr>
            <a:xfrm>
              <a:off x="2051720" y="3212976"/>
              <a:ext cx="3096344" cy="1872208"/>
            </a:xfrm>
            <a:prstGeom prst="line">
              <a:avLst/>
            </a:prstGeom>
            <a:ln w="254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>
              <a:off x="2051720" y="1700808"/>
              <a:ext cx="0" cy="1512167"/>
            </a:xfrm>
            <a:prstGeom prst="line">
              <a:avLst/>
            </a:prstGeom>
            <a:ln w="25400">
              <a:headEnd type="triangle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2051720" y="1688629"/>
              <a:ext cx="3096344" cy="1872208"/>
            </a:xfrm>
            <a:prstGeom prst="line">
              <a:avLst/>
            </a:prstGeom>
            <a:ln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2051720" y="3212975"/>
              <a:ext cx="3096344" cy="347862"/>
            </a:xfrm>
            <a:prstGeom prst="line">
              <a:avLst/>
            </a:prstGeom>
            <a:ln w="25400">
              <a:headEnd type="none"/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Arc 9"/>
            <p:cNvSpPr/>
            <p:nvPr/>
          </p:nvSpPr>
          <p:spPr>
            <a:xfrm rot="4858253">
              <a:off x="2408952" y="2995945"/>
              <a:ext cx="1173344" cy="493891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Arc 10"/>
            <p:cNvSpPr/>
            <p:nvPr/>
          </p:nvSpPr>
          <p:spPr>
            <a:xfrm rot="2867179">
              <a:off x="3836263" y="3115855"/>
              <a:ext cx="337540" cy="476093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5220072" y="4941168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  <a:endParaRPr lang="en-GB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6948264" y="3246883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V</a:t>
              </a:r>
              <a:endParaRPr lang="en-GB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1437788" y="1595143"/>
              <a:ext cx="617010" cy="5328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err="1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Ic</a:t>
              </a:r>
              <a:endPara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5155169" y="3386906"/>
              <a:ext cx="715798" cy="5328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I’</a:t>
              </a:r>
              <a:endParaRPr lang="en-GB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6" name="TextBox 15"/>
                <p:cNvSpPr txBox="1"/>
                <p:nvPr/>
              </p:nvSpPr>
              <p:spPr>
                <a:xfrm>
                  <a:off x="3254187" y="3520357"/>
                  <a:ext cx="504056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mc:Choice>
          <mc:Fallback xmlns="">
            <p:sp>
              <p:nvSpPr>
                <p:cNvPr id="16" name="TextBox 1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254187" y="3520357"/>
                  <a:ext cx="504056" cy="369332"/>
                </a:xfrm>
                <a:prstGeom prst="rect">
                  <a:avLst/>
                </a:prstGeom>
                <a:blipFill>
                  <a:blip r:embed="rId2"/>
                  <a:stretch>
                    <a:fillRect r="-13208" b="-48780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7" name="TextBox 16"/>
                <p:cNvSpPr txBox="1"/>
                <p:nvPr/>
              </p:nvSpPr>
              <p:spPr>
                <a:xfrm>
                  <a:off x="4051660" y="3410209"/>
                  <a:ext cx="504056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2</m:t>
                            </m:r>
                          </m:sub>
                        </m:sSub>
                      </m:oMath>
                    </m:oMathPara>
                  </a14:m>
                  <a:endPara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mc:Choice>
          <mc:Fallback xmlns="">
            <p:sp>
              <p:nvSpPr>
                <p:cNvPr id="17" name="TextBox 1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051660" y="3410209"/>
                  <a:ext cx="504056" cy="369332"/>
                </a:xfrm>
                <a:prstGeom prst="rect">
                  <a:avLst/>
                </a:prstGeom>
                <a:blipFill>
                  <a:blip r:embed="rId3"/>
                  <a:stretch>
                    <a:fillRect r="-15385" b="-45238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8" name="Group 17"/>
          <p:cNvGrpSpPr/>
          <p:nvPr/>
        </p:nvGrpSpPr>
        <p:grpSpPr>
          <a:xfrm>
            <a:off x="956344" y="3422217"/>
            <a:ext cx="3436423" cy="1818084"/>
            <a:chOff x="2051720" y="2656219"/>
            <a:chExt cx="5400600" cy="2682180"/>
          </a:xfrm>
        </p:grpSpPr>
        <p:sp>
          <p:nvSpPr>
            <p:cNvPr id="19" name="Arc 18"/>
            <p:cNvSpPr/>
            <p:nvPr/>
          </p:nvSpPr>
          <p:spPr>
            <a:xfrm rot="4858253">
              <a:off x="2408952" y="2995945"/>
              <a:ext cx="1173344" cy="493891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0" name="Group 19"/>
            <p:cNvGrpSpPr/>
            <p:nvPr/>
          </p:nvGrpSpPr>
          <p:grpSpPr>
            <a:xfrm>
              <a:off x="2051720" y="3240875"/>
              <a:ext cx="5400600" cy="2097524"/>
              <a:chOff x="2051720" y="3212976"/>
              <a:chExt cx="5400600" cy="2097524"/>
            </a:xfrm>
          </p:grpSpPr>
          <p:cxnSp>
            <p:nvCxnSpPr>
              <p:cNvPr id="21" name="Straight Connector 20"/>
              <p:cNvCxnSpPr/>
              <p:nvPr/>
            </p:nvCxnSpPr>
            <p:spPr>
              <a:xfrm>
                <a:off x="2051720" y="3212976"/>
                <a:ext cx="5040560" cy="0"/>
              </a:xfrm>
              <a:prstGeom prst="line">
                <a:avLst/>
              </a:prstGeom>
              <a:ln w="25400"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Straight Connector 21"/>
              <p:cNvCxnSpPr/>
              <p:nvPr/>
            </p:nvCxnSpPr>
            <p:spPr>
              <a:xfrm>
                <a:off x="2051720" y="3212976"/>
                <a:ext cx="3096344" cy="1872208"/>
              </a:xfrm>
              <a:prstGeom prst="line">
                <a:avLst/>
              </a:prstGeom>
              <a:ln w="25400"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" name="TextBox 22"/>
              <p:cNvSpPr txBox="1"/>
              <p:nvPr/>
            </p:nvSpPr>
            <p:spPr>
              <a:xfrm>
                <a:off x="5220072" y="4941168"/>
                <a:ext cx="50405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I</a:t>
                </a:r>
                <a:endParaRPr lang="en-GB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24" name="TextBox 23"/>
              <p:cNvSpPr txBox="1"/>
              <p:nvPr/>
            </p:nvSpPr>
            <p:spPr>
              <a:xfrm>
                <a:off x="6948264" y="3246883"/>
                <a:ext cx="50405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</a:t>
                </a:r>
                <a:endParaRPr lang="en-GB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5" name="TextBox 24"/>
                  <p:cNvSpPr txBox="1"/>
                  <p:nvPr/>
                </p:nvSpPr>
                <p:spPr>
                  <a:xfrm>
                    <a:off x="3254187" y="3520357"/>
                    <a:ext cx="504056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𝜃</m:t>
                          </m:r>
                        </m:oMath>
                      </m:oMathPara>
                    </a14:m>
                    <a:endParaRPr lang="en-GB" dirty="0">
                      <a:latin typeface="Times New Roman" panose="02020603050405020304" pitchFamily="18" charset="0"/>
                      <a:cs typeface="Times New Roman" panose="02020603050405020304" pitchFamily="18" charset="0"/>
                    </a:endParaRPr>
                  </a:p>
                </p:txBody>
              </p:sp>
            </mc:Choice>
            <mc:Fallback xmlns="">
              <p:sp>
                <p:nvSpPr>
                  <p:cNvPr id="25" name="TextBox 24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254187" y="3520357"/>
                    <a:ext cx="504056" cy="369332"/>
                  </a:xfrm>
                  <a:prstGeom prst="rect">
                    <a:avLst/>
                  </a:prstGeom>
                  <a:blipFill>
                    <a:blip r:embed="rId4"/>
                    <a:stretch>
                      <a:fillRect b="-39024"/>
                    </a:stretch>
                  </a:blipFill>
                </p:spPr>
                <p:txBody>
                  <a:bodyPr/>
                  <a:lstStyle/>
                  <a:p>
                    <a:r>
                      <a:rPr lang="en-GB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</p:grpSp>
      <p:sp>
        <p:nvSpPr>
          <p:cNvPr id="26" name="TextBox 25"/>
          <p:cNvSpPr txBox="1"/>
          <p:nvPr/>
        </p:nvSpPr>
        <p:spPr>
          <a:xfrm>
            <a:off x="1518696" y="3204193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Without correction</a:t>
            </a:r>
            <a:endParaRPr lang="en-GB" dirty="0"/>
          </a:p>
        </p:txBody>
      </p:sp>
      <p:sp>
        <p:nvSpPr>
          <p:cNvPr id="27" name="TextBox 26"/>
          <p:cNvSpPr txBox="1"/>
          <p:nvPr/>
        </p:nvSpPr>
        <p:spPr>
          <a:xfrm>
            <a:off x="5849520" y="299695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With correction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61071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2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Content Placeholder 21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1"/>
                <a:ext cx="8229600" cy="2404863"/>
              </a:xfrm>
            </p:spPr>
            <p:txBody>
              <a:bodyPr/>
              <a:lstStyle/>
              <a:p>
                <a:r>
                  <a:rPr lang="en-GB" dirty="0" smtClean="0"/>
                  <a:t>Calculate the resistive and reactive components of the current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𝑅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func>
                        <m:func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e>
                      </m:fun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=17.3</m:t>
                      </m:r>
                      <m:func>
                        <m:func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54.7</m:t>
                          </m:r>
                        </m:e>
                      </m:fun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=9.9969 </m:t>
                      </m:r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A</m:t>
                      </m:r>
                    </m:oMath>
                  </m:oMathPara>
                </a14:m>
                <a:endParaRPr lang="en-GB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𝐿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𝐼</m:t>
                      </m:r>
                      <m:func>
                        <m:func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i="0" smtClean="0">
                              <a:latin typeface="Cambria Math" panose="02040503050406030204" pitchFamily="18" charset="0"/>
                            </a:rPr>
                            <m:t>sin</m:t>
                          </m:r>
                        </m:fName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e>
                      </m:func>
                      <m:r>
                        <a:rPr lang="en-GB" i="1">
                          <a:latin typeface="Cambria Math" panose="02040503050406030204" pitchFamily="18" charset="0"/>
                        </a:rPr>
                        <m:t>=17.3</m:t>
                      </m:r>
                      <m:func>
                        <m:func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i="0" smtClean="0">
                              <a:latin typeface="Cambria Math" panose="02040503050406030204" pitchFamily="18" charset="0"/>
                            </a:rPr>
                            <m:t>sin</m:t>
                          </m:r>
                        </m:fName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54.7</m:t>
                          </m:r>
                        </m:e>
                      </m:func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14.1192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>
                          <a:latin typeface="Cambria Math" panose="02040503050406030204" pitchFamily="18" charset="0"/>
                        </a:rPr>
                        <m:t>A</m:t>
                      </m:r>
                    </m:oMath>
                  </m:oMathPara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22" name="Content Placeholder 2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1"/>
                <a:ext cx="8229600" cy="2404863"/>
              </a:xfrm>
              <a:blipFill>
                <a:blip r:embed="rId2"/>
                <a:stretch>
                  <a:fillRect l="-1704" t="-329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72153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1"/>
                <a:ext cx="8229600" cy="604028"/>
              </a:xfrm>
            </p:spPr>
            <p:txBody>
              <a:bodyPr/>
              <a:lstStyle/>
              <a:p>
                <a:r>
                  <a:rPr lang="en-GB" dirty="0" smtClean="0"/>
                  <a:t>Calculate the required capacitor current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1"/>
                <a:ext cx="8229600" cy="604028"/>
              </a:xfrm>
              <a:blipFill>
                <a:blip r:embed="rId2"/>
                <a:stretch>
                  <a:fillRect l="-1704" t="-13131" b="-2828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" name="Group 3"/>
          <p:cNvGrpSpPr/>
          <p:nvPr/>
        </p:nvGrpSpPr>
        <p:grpSpPr>
          <a:xfrm>
            <a:off x="915137" y="2564904"/>
            <a:ext cx="3834264" cy="2575000"/>
            <a:chOff x="1437788" y="1595143"/>
            <a:chExt cx="6014532" cy="3715357"/>
          </a:xfrm>
        </p:grpSpPr>
        <p:cxnSp>
          <p:nvCxnSpPr>
            <p:cNvPr id="5" name="Straight Connector 4"/>
            <p:cNvCxnSpPr/>
            <p:nvPr/>
          </p:nvCxnSpPr>
          <p:spPr>
            <a:xfrm>
              <a:off x="2051720" y="3212976"/>
              <a:ext cx="5040560" cy="0"/>
            </a:xfrm>
            <a:prstGeom prst="line">
              <a:avLst/>
            </a:prstGeom>
            <a:ln w="254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/>
            <p:cNvCxnSpPr/>
            <p:nvPr/>
          </p:nvCxnSpPr>
          <p:spPr>
            <a:xfrm>
              <a:off x="2051720" y="3212976"/>
              <a:ext cx="3096344" cy="1872208"/>
            </a:xfrm>
            <a:prstGeom prst="line">
              <a:avLst/>
            </a:prstGeom>
            <a:ln w="254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>
              <a:off x="2051720" y="1700808"/>
              <a:ext cx="0" cy="1512167"/>
            </a:xfrm>
            <a:prstGeom prst="line">
              <a:avLst/>
            </a:prstGeom>
            <a:ln w="25400">
              <a:headEnd type="triangle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2051720" y="1688629"/>
              <a:ext cx="3096344" cy="1872208"/>
            </a:xfrm>
            <a:prstGeom prst="line">
              <a:avLst/>
            </a:prstGeom>
            <a:ln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2051720" y="3212975"/>
              <a:ext cx="3096344" cy="347862"/>
            </a:xfrm>
            <a:prstGeom prst="line">
              <a:avLst/>
            </a:prstGeom>
            <a:ln w="25400">
              <a:headEnd type="none"/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Arc 9"/>
            <p:cNvSpPr/>
            <p:nvPr/>
          </p:nvSpPr>
          <p:spPr>
            <a:xfrm rot="4858253">
              <a:off x="2408952" y="2995945"/>
              <a:ext cx="1173344" cy="493891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Arc 10"/>
            <p:cNvSpPr/>
            <p:nvPr/>
          </p:nvSpPr>
          <p:spPr>
            <a:xfrm rot="2867179">
              <a:off x="3836263" y="3115855"/>
              <a:ext cx="337540" cy="476093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5220072" y="4941168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  <a:endParaRPr lang="en-GB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6948264" y="3246883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V</a:t>
              </a:r>
              <a:endParaRPr lang="en-GB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1437788" y="1595143"/>
              <a:ext cx="617010" cy="5328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err="1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Ic</a:t>
              </a:r>
              <a:endPara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5155169" y="3386906"/>
              <a:ext cx="715798" cy="5328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I’</a:t>
              </a:r>
              <a:endParaRPr lang="en-GB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6" name="TextBox 15"/>
                <p:cNvSpPr txBox="1"/>
                <p:nvPr/>
              </p:nvSpPr>
              <p:spPr>
                <a:xfrm>
                  <a:off x="3254187" y="3520357"/>
                  <a:ext cx="504056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mc:Choice>
          <mc:Fallback xmlns="">
            <p:sp>
              <p:nvSpPr>
                <p:cNvPr id="16" name="TextBox 1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254187" y="3520357"/>
                  <a:ext cx="504056" cy="369332"/>
                </a:xfrm>
                <a:prstGeom prst="rect">
                  <a:avLst/>
                </a:prstGeom>
                <a:blipFill>
                  <a:blip r:embed="rId3"/>
                  <a:stretch>
                    <a:fillRect r="-13208" b="-45238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7" name="TextBox 16"/>
                <p:cNvSpPr txBox="1"/>
                <p:nvPr/>
              </p:nvSpPr>
              <p:spPr>
                <a:xfrm>
                  <a:off x="4051660" y="3410209"/>
                  <a:ext cx="504056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2</m:t>
                            </m:r>
                          </m:sub>
                        </m:sSub>
                      </m:oMath>
                    </m:oMathPara>
                  </a14:m>
                  <a:endPara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mc:Choice>
          <mc:Fallback xmlns="">
            <p:sp>
              <p:nvSpPr>
                <p:cNvPr id="17" name="TextBox 1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051660" y="3410209"/>
                  <a:ext cx="504056" cy="369332"/>
                </a:xfrm>
                <a:prstGeom prst="rect">
                  <a:avLst/>
                </a:prstGeom>
                <a:blipFill>
                  <a:blip r:embed="rId4"/>
                  <a:stretch>
                    <a:fillRect r="-15094" b="-45238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8" name="Group 17"/>
          <p:cNvGrpSpPr/>
          <p:nvPr/>
        </p:nvGrpSpPr>
        <p:grpSpPr>
          <a:xfrm>
            <a:off x="5303257" y="3300303"/>
            <a:ext cx="3442882" cy="1839601"/>
            <a:chOff x="2051720" y="2656219"/>
            <a:chExt cx="5400600" cy="2654281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2051720" y="3212976"/>
              <a:ext cx="5040560" cy="0"/>
            </a:xfrm>
            <a:prstGeom prst="line">
              <a:avLst/>
            </a:prstGeom>
            <a:ln w="254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>
              <a:off x="2051720" y="3212976"/>
              <a:ext cx="3096344" cy="1872208"/>
            </a:xfrm>
            <a:prstGeom prst="line">
              <a:avLst/>
            </a:prstGeom>
            <a:ln w="254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>
              <a:off x="5148064" y="3560837"/>
              <a:ext cx="0" cy="1512167"/>
            </a:xfrm>
            <a:prstGeom prst="line">
              <a:avLst/>
            </a:prstGeom>
            <a:ln w="25400">
              <a:headEnd type="triangle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>
              <a:off x="2051720" y="3212975"/>
              <a:ext cx="3096344" cy="347862"/>
            </a:xfrm>
            <a:prstGeom prst="line">
              <a:avLst/>
            </a:prstGeom>
            <a:ln w="25400">
              <a:headEnd type="none"/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Arc 23"/>
            <p:cNvSpPr/>
            <p:nvPr/>
          </p:nvSpPr>
          <p:spPr>
            <a:xfrm rot="4858253">
              <a:off x="2408952" y="2995945"/>
              <a:ext cx="1173344" cy="493891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Arc 24"/>
            <p:cNvSpPr/>
            <p:nvPr/>
          </p:nvSpPr>
          <p:spPr>
            <a:xfrm rot="2867179">
              <a:off x="3836263" y="3115855"/>
              <a:ext cx="337540" cy="476093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5220072" y="4941168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  <a:endParaRPr lang="en-GB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7" name="TextBox 26"/>
            <p:cNvSpPr txBox="1"/>
            <p:nvPr/>
          </p:nvSpPr>
          <p:spPr>
            <a:xfrm>
              <a:off x="6948264" y="3246883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V</a:t>
              </a:r>
              <a:endParaRPr lang="en-GB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5107118" y="4038226"/>
              <a:ext cx="617010" cy="5328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err="1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Ic</a:t>
              </a:r>
              <a:endPara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5155169" y="3386906"/>
              <a:ext cx="715798" cy="5328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I’</a:t>
              </a:r>
              <a:endParaRPr lang="en-GB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0" name="TextBox 29"/>
                <p:cNvSpPr txBox="1"/>
                <p:nvPr/>
              </p:nvSpPr>
              <p:spPr>
                <a:xfrm>
                  <a:off x="3254187" y="3520357"/>
                  <a:ext cx="504056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mc:Choice>
          <mc:Fallback xmlns="">
            <p:sp>
              <p:nvSpPr>
                <p:cNvPr id="30" name="TextBox 2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254187" y="3520357"/>
                  <a:ext cx="504056" cy="369332"/>
                </a:xfrm>
                <a:prstGeom prst="rect">
                  <a:avLst/>
                </a:prstGeom>
                <a:blipFill>
                  <a:blip r:embed="rId5"/>
                  <a:stretch>
                    <a:fillRect r="-13462" b="-45238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1" name="TextBox 30"/>
                <p:cNvSpPr txBox="1"/>
                <p:nvPr/>
              </p:nvSpPr>
              <p:spPr>
                <a:xfrm>
                  <a:off x="4051660" y="3410209"/>
                  <a:ext cx="504056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2</m:t>
                            </m:r>
                          </m:sub>
                        </m:sSub>
                      </m:oMath>
                    </m:oMathPara>
                  </a14:m>
                  <a:endPara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mc:Choice>
          <mc:Fallback xmlns="">
            <p:sp>
              <p:nvSpPr>
                <p:cNvPr id="31" name="TextBox 3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051660" y="3410209"/>
                  <a:ext cx="504056" cy="369332"/>
                </a:xfrm>
                <a:prstGeom prst="rect">
                  <a:avLst/>
                </a:prstGeom>
                <a:blipFill>
                  <a:blip r:embed="rId6"/>
                  <a:stretch>
                    <a:fillRect r="-15094" b="-45238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</p:grpSp>
      <p:cxnSp>
        <p:nvCxnSpPr>
          <p:cNvPr id="32" name="Straight Connector 31"/>
          <p:cNvCxnSpPr/>
          <p:nvPr/>
        </p:nvCxnSpPr>
        <p:spPr>
          <a:xfrm flipH="1" flipV="1">
            <a:off x="1306519" y="3595250"/>
            <a:ext cx="1962" cy="1489934"/>
          </a:xfrm>
          <a:prstGeom prst="line">
            <a:avLst/>
          </a:prstGeom>
          <a:ln w="25400">
            <a:headEnd type="triangl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35"/>
          <p:cNvSpPr txBox="1"/>
          <p:nvPr/>
        </p:nvSpPr>
        <p:spPr>
          <a:xfrm>
            <a:off x="896531" y="4715852"/>
            <a:ext cx="4744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baseline="-25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</a:p>
        </p:txBody>
      </p:sp>
      <p:cxnSp>
        <p:nvCxnSpPr>
          <p:cNvPr id="37" name="Straight Connector 36"/>
          <p:cNvCxnSpPr/>
          <p:nvPr/>
        </p:nvCxnSpPr>
        <p:spPr>
          <a:xfrm flipH="1" flipV="1">
            <a:off x="5317628" y="3686591"/>
            <a:ext cx="4605" cy="1323856"/>
          </a:xfrm>
          <a:prstGeom prst="line">
            <a:avLst/>
          </a:prstGeom>
          <a:ln w="25400">
            <a:headEnd type="triangl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/>
          <p:cNvSpPr txBox="1"/>
          <p:nvPr/>
        </p:nvSpPr>
        <p:spPr>
          <a:xfrm>
            <a:off x="4920341" y="4637000"/>
            <a:ext cx="4744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baseline="-25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</a:p>
        </p:txBody>
      </p:sp>
      <p:cxnSp>
        <p:nvCxnSpPr>
          <p:cNvPr id="40" name="Straight Connector 39"/>
          <p:cNvCxnSpPr/>
          <p:nvPr/>
        </p:nvCxnSpPr>
        <p:spPr>
          <a:xfrm>
            <a:off x="5303257" y="3645024"/>
            <a:ext cx="1973919" cy="0"/>
          </a:xfrm>
          <a:prstGeom prst="line">
            <a:avLst/>
          </a:prstGeom>
          <a:ln w="254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7052912" y="3215531"/>
            <a:ext cx="4744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baseline="-25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</a:p>
        </p:txBody>
      </p:sp>
    </p:spTree>
    <p:extLst>
      <p:ext uri="{BB962C8B-B14F-4D97-AF65-F5344CB8AC3E}">
        <p14:creationId xmlns:p14="http://schemas.microsoft.com/office/powerpoint/2010/main" val="687272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1"/>
                <a:ext cx="8229600" cy="1812306"/>
              </a:xfrm>
            </p:spPr>
            <p:txBody>
              <a:bodyPr/>
              <a:lstStyle/>
              <a:p>
                <a:r>
                  <a:rPr lang="en-GB" dirty="0" smtClean="0"/>
                  <a:t>We know that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unc>
                      <m:func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en-GB" b="0" i="0" smtClean="0">
                                <a:latin typeface="Cambria Math" panose="02040503050406030204" pitchFamily="18" charset="0"/>
                              </a:rPr>
                              <m:t>cos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−1</m:t>
                            </m:r>
                          </m:sup>
                        </m:sSup>
                      </m:fName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0.95</m:t>
                        </m:r>
                      </m:e>
                    </m:func>
                    <m:r>
                      <a:rPr lang="en-GB" b="0" i="1" smtClean="0">
                        <a:latin typeface="Cambria Math" panose="02040503050406030204" pitchFamily="18" charset="0"/>
                      </a:rPr>
                      <m:t>=18.19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°</m:t>
                    </m:r>
                  </m:oMath>
                </a14:m>
                <a:endParaRPr lang="en-GB" b="0" dirty="0" smtClean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𝐼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′</m:t>
                          </m:r>
                        </m:sup>
                      </m:sSup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𝑅</m:t>
                              </m:r>
                            </m:sub>
                          </m:sSub>
                        </m:num>
                        <m:den>
                          <m:func>
                            <m:func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cos</m:t>
                              </m:r>
                            </m:fName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𝜃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e>
                          </m:func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9.9969</m:t>
                          </m:r>
                        </m:num>
                        <m:den>
                          <m:func>
                            <m:func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18.19</m:t>
                              </m:r>
                            </m:e>
                          </m:func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=10.523 </m:t>
                      </m:r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A</m:t>
                      </m:r>
                    </m:oMath>
                  </m:oMathPara>
                </a14:m>
                <a:endParaRPr lang="en-GB" b="0" dirty="0" smtClean="0">
                  <a:ea typeface="Cambria Math" panose="02040503050406030204" pitchFamily="18" charset="0"/>
                </a:endParaRP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1"/>
                <a:ext cx="8229600" cy="1812306"/>
              </a:xfrm>
              <a:blipFill>
                <a:blip r:embed="rId2"/>
                <a:stretch>
                  <a:fillRect l="-1704" t="-43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" name="Group 3"/>
          <p:cNvGrpSpPr/>
          <p:nvPr/>
        </p:nvGrpSpPr>
        <p:grpSpPr>
          <a:xfrm>
            <a:off x="5303257" y="3300303"/>
            <a:ext cx="3442882" cy="1839601"/>
            <a:chOff x="2051720" y="2656219"/>
            <a:chExt cx="5400600" cy="2654281"/>
          </a:xfrm>
        </p:grpSpPr>
        <p:cxnSp>
          <p:nvCxnSpPr>
            <p:cNvPr id="5" name="Straight Connector 4"/>
            <p:cNvCxnSpPr/>
            <p:nvPr/>
          </p:nvCxnSpPr>
          <p:spPr>
            <a:xfrm>
              <a:off x="2051720" y="3212976"/>
              <a:ext cx="5040560" cy="0"/>
            </a:xfrm>
            <a:prstGeom prst="line">
              <a:avLst/>
            </a:prstGeom>
            <a:ln w="254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/>
            <p:cNvCxnSpPr/>
            <p:nvPr/>
          </p:nvCxnSpPr>
          <p:spPr>
            <a:xfrm>
              <a:off x="2051720" y="3212976"/>
              <a:ext cx="3096344" cy="1872208"/>
            </a:xfrm>
            <a:prstGeom prst="line">
              <a:avLst/>
            </a:prstGeom>
            <a:ln w="254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>
              <a:off x="5148064" y="3560837"/>
              <a:ext cx="0" cy="1512167"/>
            </a:xfrm>
            <a:prstGeom prst="line">
              <a:avLst/>
            </a:prstGeom>
            <a:ln w="25400">
              <a:headEnd type="triangle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2051720" y="3212975"/>
              <a:ext cx="3096344" cy="347862"/>
            </a:xfrm>
            <a:prstGeom prst="line">
              <a:avLst/>
            </a:prstGeom>
            <a:ln w="25400">
              <a:headEnd type="none"/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Arc 8"/>
            <p:cNvSpPr/>
            <p:nvPr/>
          </p:nvSpPr>
          <p:spPr>
            <a:xfrm rot="4858253">
              <a:off x="2408952" y="2995945"/>
              <a:ext cx="1173344" cy="493891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Arc 9"/>
            <p:cNvSpPr/>
            <p:nvPr/>
          </p:nvSpPr>
          <p:spPr>
            <a:xfrm rot="2867179">
              <a:off x="3836263" y="3115855"/>
              <a:ext cx="337540" cy="476093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5220072" y="4941168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  <a:endParaRPr lang="en-GB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948264" y="3246883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V</a:t>
              </a:r>
              <a:endParaRPr lang="en-GB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5107118" y="4038226"/>
              <a:ext cx="617010" cy="5328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err="1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Ic</a:t>
              </a:r>
              <a:endPara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5155169" y="3386906"/>
              <a:ext cx="715798" cy="5328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I’</a:t>
              </a:r>
              <a:endParaRPr lang="en-GB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5" name="TextBox 14"/>
                <p:cNvSpPr txBox="1"/>
                <p:nvPr/>
              </p:nvSpPr>
              <p:spPr>
                <a:xfrm>
                  <a:off x="3254187" y="3520357"/>
                  <a:ext cx="504056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mc:Choice>
          <mc:Fallback xmlns="">
            <p:sp>
              <p:nvSpPr>
                <p:cNvPr id="15" name="TextBox 1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254187" y="3520357"/>
                  <a:ext cx="504056" cy="369332"/>
                </a:xfrm>
                <a:prstGeom prst="rect">
                  <a:avLst/>
                </a:prstGeom>
                <a:blipFill>
                  <a:blip r:embed="rId3"/>
                  <a:stretch>
                    <a:fillRect r="-13462" b="-45238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6" name="TextBox 15"/>
                <p:cNvSpPr txBox="1"/>
                <p:nvPr/>
              </p:nvSpPr>
              <p:spPr>
                <a:xfrm>
                  <a:off x="4051660" y="3410209"/>
                  <a:ext cx="504056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2</m:t>
                            </m:r>
                          </m:sub>
                        </m:sSub>
                      </m:oMath>
                    </m:oMathPara>
                  </a14:m>
                  <a:endPara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mc:Choice>
          <mc:Fallback xmlns="">
            <p:sp>
              <p:nvSpPr>
                <p:cNvPr id="16" name="TextBox 1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051660" y="3410209"/>
                  <a:ext cx="504056" cy="369332"/>
                </a:xfrm>
                <a:prstGeom prst="rect">
                  <a:avLst/>
                </a:prstGeom>
                <a:blipFill>
                  <a:blip r:embed="rId4"/>
                  <a:stretch>
                    <a:fillRect r="-15094" b="-45238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</p:grpSp>
      <p:cxnSp>
        <p:nvCxnSpPr>
          <p:cNvPr id="17" name="Straight Connector 16"/>
          <p:cNvCxnSpPr/>
          <p:nvPr/>
        </p:nvCxnSpPr>
        <p:spPr>
          <a:xfrm flipH="1" flipV="1">
            <a:off x="5317628" y="3686591"/>
            <a:ext cx="4605" cy="1323856"/>
          </a:xfrm>
          <a:prstGeom prst="line">
            <a:avLst/>
          </a:prstGeom>
          <a:ln w="25400">
            <a:headEnd type="triangl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4920341" y="4637000"/>
            <a:ext cx="4744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baseline="-25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5303257" y="3645024"/>
            <a:ext cx="1973919" cy="0"/>
          </a:xfrm>
          <a:prstGeom prst="line">
            <a:avLst/>
          </a:prstGeom>
          <a:ln w="254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7052912" y="3215531"/>
            <a:ext cx="4744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baseline="-25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/>
              <p:cNvSpPr txBox="1"/>
              <p:nvPr/>
            </p:nvSpPr>
            <p:spPr>
              <a:xfrm>
                <a:off x="345642" y="3414084"/>
                <a:ext cx="4608512" cy="15696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3200" dirty="0" smtClean="0"/>
                  <a:t>The missing side of the triangle is actually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sz="32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sz="320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3200" b="0" i="1" smtClean="0">
                                  <a:latin typeface="Cambria Math" panose="020405030504060302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sz="3200" b="0" i="1" smtClean="0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sub>
                          </m:sSub>
                          <m:r>
                            <a:rPr lang="en-GB" sz="32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sz="32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3200" b="0" i="1" smtClean="0">
                                  <a:latin typeface="Cambria Math" panose="020405030504060302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sz="3200" b="0" i="1" smtClean="0"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GB" sz="3200" dirty="0"/>
              </a:p>
            </p:txBody>
          </p:sp>
        </mc:Choice>
        <mc:Fallback xmlns="">
          <p:sp>
            <p:nvSpPr>
              <p:cNvPr id="21" name="TextBox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5642" y="3414084"/>
                <a:ext cx="4608512" cy="1569660"/>
              </a:xfrm>
              <a:prstGeom prst="rect">
                <a:avLst/>
              </a:prstGeom>
              <a:blipFill>
                <a:blip r:embed="rId5"/>
                <a:stretch>
                  <a:fillRect l="-3439" t="-5039" r="-26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Oval 21"/>
          <p:cNvSpPr/>
          <p:nvPr/>
        </p:nvSpPr>
        <p:spPr>
          <a:xfrm>
            <a:off x="6879099" y="3533053"/>
            <a:ext cx="822031" cy="71150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5980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sub>
                          </m:sSub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𝐼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′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𝐼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𝑅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sub>
                          </m:sSub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10.523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9.9969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=3.285 </m:t>
                      </m:r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A</m:t>
                      </m:r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𝐶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𝐿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−3.285=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14.1192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−3.285=10.8342 </m:t>
                      </m:r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A</m:t>
                      </m:r>
                    </m:oMath>
                  </m:oMathPara>
                </a14:m>
                <a:endParaRPr lang="en-GB" b="0" dirty="0" smtClean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𝑋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𝐶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sub>
                          </m:sSub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230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10.8342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=21.229 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Ω</m:t>
                      </m:r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11810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Now that we know the capacitive reactance, we can calculate the capacitance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=21.229 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Ω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𝑓𝐶</m:t>
                        </m:r>
                      </m:den>
                    </m:f>
                  </m:oMath>
                </a14:m>
                <a:endParaRPr lang="en-GB" b="0" dirty="0" smtClean="0">
                  <a:ea typeface="Cambria Math" panose="02040503050406030204" pitchFamily="18" charset="0"/>
                </a:endParaRPr>
              </a:p>
              <a:p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𝐶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𝑓</m:t>
                        </m:r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×50×21.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229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=149.941µ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F</m:t>
                    </m:r>
                  </m:oMath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4" name="Content Placeholder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04" t="-20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21827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Phasor Diagram</a:t>
            </a:r>
            <a:endParaRPr lang="en-GB" dirty="0"/>
          </a:p>
        </p:txBody>
      </p:sp>
      <p:grpSp>
        <p:nvGrpSpPr>
          <p:cNvPr id="23" name="Group 22"/>
          <p:cNvGrpSpPr/>
          <p:nvPr/>
        </p:nvGrpSpPr>
        <p:grpSpPr>
          <a:xfrm>
            <a:off x="1691680" y="1556792"/>
            <a:ext cx="5760640" cy="3753708"/>
            <a:chOff x="1691680" y="1556792"/>
            <a:chExt cx="5760640" cy="3753708"/>
          </a:xfrm>
        </p:grpSpPr>
        <p:cxnSp>
          <p:nvCxnSpPr>
            <p:cNvPr id="5" name="Straight Connector 4"/>
            <p:cNvCxnSpPr/>
            <p:nvPr/>
          </p:nvCxnSpPr>
          <p:spPr>
            <a:xfrm>
              <a:off x="2051720" y="3212976"/>
              <a:ext cx="5040560" cy="0"/>
            </a:xfrm>
            <a:prstGeom prst="line">
              <a:avLst/>
            </a:prstGeom>
            <a:ln w="254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>
              <a:off x="2051720" y="3212976"/>
              <a:ext cx="3096344" cy="1872208"/>
            </a:xfrm>
            <a:prstGeom prst="line">
              <a:avLst/>
            </a:prstGeom>
            <a:ln w="254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2051720" y="1700808"/>
              <a:ext cx="0" cy="1512167"/>
            </a:xfrm>
            <a:prstGeom prst="line">
              <a:avLst/>
            </a:prstGeom>
            <a:ln w="25400">
              <a:headEnd type="triangle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>
              <a:off x="2051720" y="1688629"/>
              <a:ext cx="3096344" cy="1872208"/>
            </a:xfrm>
            <a:prstGeom prst="line">
              <a:avLst/>
            </a:prstGeom>
            <a:ln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>
              <a:off x="2051720" y="3212975"/>
              <a:ext cx="3096344" cy="347862"/>
            </a:xfrm>
            <a:prstGeom prst="line">
              <a:avLst/>
            </a:prstGeom>
            <a:ln w="25400">
              <a:headEnd type="none"/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Arc 14"/>
            <p:cNvSpPr/>
            <p:nvPr/>
          </p:nvSpPr>
          <p:spPr>
            <a:xfrm rot="4858253">
              <a:off x="2408952" y="2995945"/>
              <a:ext cx="1173344" cy="493891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Arc 15"/>
            <p:cNvSpPr/>
            <p:nvPr/>
          </p:nvSpPr>
          <p:spPr>
            <a:xfrm rot="2867179">
              <a:off x="3836263" y="3115855"/>
              <a:ext cx="337540" cy="476093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5220072" y="4941168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  <a:endParaRPr lang="en-GB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6948264" y="3246883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V</a:t>
              </a:r>
              <a:endParaRPr lang="en-GB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1691680" y="1556792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err="1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Ic</a:t>
              </a:r>
              <a:endPara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5155170" y="3386906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I’</a:t>
              </a:r>
              <a:endParaRPr lang="en-GB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" name="TextBox 20"/>
                <p:cNvSpPr txBox="1"/>
                <p:nvPr/>
              </p:nvSpPr>
              <p:spPr>
                <a:xfrm>
                  <a:off x="3254187" y="3520357"/>
                  <a:ext cx="504056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mc:Choice>
          <mc:Fallback xmlns="">
            <p:sp>
              <p:nvSpPr>
                <p:cNvPr id="21" name="TextBox 2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254187" y="3520357"/>
                  <a:ext cx="504056" cy="369332"/>
                </a:xfrm>
                <a:prstGeom prst="rect">
                  <a:avLst/>
                </a:prstGeom>
                <a:blipFill>
                  <a:blip r:embed="rId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" name="TextBox 21"/>
                <p:cNvSpPr txBox="1"/>
                <p:nvPr/>
              </p:nvSpPr>
              <p:spPr>
                <a:xfrm>
                  <a:off x="4051660" y="3410209"/>
                  <a:ext cx="504056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2</m:t>
                            </m:r>
                          </m:sub>
                        </m:sSub>
                      </m:oMath>
                    </m:oMathPara>
                  </a14:m>
                  <a:endPara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mc:Choice>
          <mc:Fallback xmlns="">
            <p:sp>
              <p:nvSpPr>
                <p:cNvPr id="22" name="TextBox 2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051660" y="3410209"/>
                  <a:ext cx="504056" cy="369332"/>
                </a:xfrm>
                <a:prstGeom prst="rect">
                  <a:avLst/>
                </a:prstGeom>
                <a:blipFill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</p:grpSp>
    </p:spTree>
    <p:extLst>
      <p:ext uri="{BB962C8B-B14F-4D97-AF65-F5344CB8AC3E}">
        <p14:creationId xmlns:p14="http://schemas.microsoft.com/office/powerpoint/2010/main" val="746957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.potx" id="{013D1B17-E047-448B-BB2D-EF6591305638}" vid="{271D05B8-AE56-469F-BB9F-571E53852B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a12fe08c-d961-42b5-8243-a968499d8e5e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0084126275C0F4EA2B226E682B7A175" ma:contentTypeVersion="13" ma:contentTypeDescription="Create a new document." ma:contentTypeScope="" ma:versionID="b0a6fffb61f5c99aae3b629f52a62cf0">
  <xsd:schema xmlns:xsd="http://www.w3.org/2001/XMLSchema" xmlns:xs="http://www.w3.org/2001/XMLSchema" xmlns:p="http://schemas.microsoft.com/office/2006/metadata/properties" xmlns:ns3="a12fe08c-d961-42b5-8243-a968499d8e5e" xmlns:ns4="bc2bc07b-b850-40fa-bc7b-300a8ce20a14" targetNamespace="http://schemas.microsoft.com/office/2006/metadata/properties" ma:root="true" ma:fieldsID="adcb3cfce0f75f129f6b94236a68a7f8" ns3:_="" ns4:_="">
    <xsd:import namespace="a12fe08c-d961-42b5-8243-a968499d8e5e"/>
    <xsd:import namespace="bc2bc07b-b850-40fa-bc7b-300a8ce20a14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12fe08c-d961-42b5-8243-a968499d8e5e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2bc07b-b850-40fa-bc7b-300a8ce20a1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a12fe08c-d961-42b5-8243-a968499d8e5e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bc2bc07b-b850-40fa-bc7b-300a8ce20a14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96C6D0E-7CAF-46F4-AF37-EFFC1472B6F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12fe08c-d961-42b5-8243-a968499d8e5e"/>
    <ds:schemaRef ds:uri="bc2bc07b-b850-40fa-bc7b-300a8ce20a1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200</TotalTime>
  <Words>1551</Words>
  <Application>Microsoft Office PowerPoint</Application>
  <PresentationFormat>On-screen Show (4:3)</PresentationFormat>
  <Paragraphs>202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Arial</vt:lpstr>
      <vt:lpstr>Calibri</vt:lpstr>
      <vt:lpstr>Cambria Math</vt:lpstr>
      <vt:lpstr>Myriad Pro</vt:lpstr>
      <vt:lpstr>Times New Roman</vt:lpstr>
      <vt:lpstr>20140311PresentationUWTSDTemplate</vt:lpstr>
      <vt:lpstr>Power Factor Correction</vt:lpstr>
      <vt:lpstr>Power due to Sinusoidal Excitation</vt:lpstr>
      <vt:lpstr>Apparent, Active &amp; Reactive Power</vt:lpstr>
      <vt:lpstr>PowerPoint Presentation</vt:lpstr>
      <vt:lpstr>Power Triangle</vt:lpstr>
      <vt:lpstr>Power Factor</vt:lpstr>
      <vt:lpstr>Why do we care?</vt:lpstr>
      <vt:lpstr>What can we do?</vt:lpstr>
      <vt:lpstr>Power Factor Correction</vt:lpstr>
      <vt:lpstr>Power Factor Correction</vt:lpstr>
      <vt:lpstr>Power Factor Correction</vt:lpstr>
      <vt:lpstr>PFC Location</vt:lpstr>
      <vt:lpstr>PFC Location</vt:lpstr>
      <vt:lpstr>PFC Location</vt:lpstr>
      <vt:lpstr>PFC at the load</vt:lpstr>
      <vt:lpstr>PFC</vt:lpstr>
      <vt:lpstr>Power Factor Correction</vt:lpstr>
      <vt:lpstr>Example</vt:lpstr>
      <vt:lpstr>Solution</vt:lpstr>
      <vt:lpstr>Solution</vt:lpstr>
      <vt:lpstr>Solution</vt:lpstr>
      <vt:lpstr>Phasor Diagram</vt:lpstr>
      <vt:lpstr>Solution</vt:lpstr>
      <vt:lpstr>Solution</vt:lpstr>
      <vt:lpstr>Solution</vt:lpstr>
      <vt:lpstr>Solution</vt:lpstr>
      <vt:lpstr>Solution</vt:lpstr>
      <vt:lpstr>Solution</vt:lpstr>
      <vt:lpstr>Solution</vt:lpstr>
      <vt:lpstr>Phasor Diagram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 &amp; Power Factor</dc:title>
  <dc:creator>Stephen Mosey</dc:creator>
  <cp:lastModifiedBy>Stephen Mosey</cp:lastModifiedBy>
  <cp:revision>9</cp:revision>
  <dcterms:created xsi:type="dcterms:W3CDTF">2020-10-23T06:24:46Z</dcterms:created>
  <dcterms:modified xsi:type="dcterms:W3CDTF">2020-10-23T09:44:52Z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0x010100A0084126275C0F4EA2B226E682B7A175</vt:lpwstr>
  </property>
</Properties>
</file>