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3"/>
  </p:sldMasterIdLst>
  <p:notesMasterIdLst>
    <p:notesMasterId r:id="rId41"/>
  </p:notesMasterIdLst>
  <p:handoutMasterIdLst>
    <p:handoutMasterId r:id="rId42"/>
  </p:handoutMasterIdLst>
  <p:sldIdLst>
    <p:sldId id="256" r:id="rId4"/>
    <p:sldId id="314" r:id="rId5"/>
    <p:sldId id="308" r:id="rId6"/>
    <p:sldId id="315" r:id="rId7"/>
    <p:sldId id="309" r:id="rId8"/>
    <p:sldId id="324" r:id="rId9"/>
    <p:sldId id="316" r:id="rId10"/>
    <p:sldId id="310" r:id="rId11"/>
    <p:sldId id="317" r:id="rId12"/>
    <p:sldId id="312" r:id="rId13"/>
    <p:sldId id="327" r:id="rId14"/>
    <p:sldId id="319" r:id="rId15"/>
    <p:sldId id="323" r:id="rId16"/>
    <p:sldId id="291" r:id="rId17"/>
    <p:sldId id="326" r:id="rId18"/>
    <p:sldId id="328" r:id="rId19"/>
    <p:sldId id="349" r:id="rId20"/>
    <p:sldId id="352" r:id="rId21"/>
    <p:sldId id="350" r:id="rId22"/>
    <p:sldId id="386" r:id="rId23"/>
    <p:sldId id="353" r:id="rId24"/>
    <p:sldId id="376" r:id="rId25"/>
    <p:sldId id="354" r:id="rId26"/>
    <p:sldId id="355" r:id="rId27"/>
    <p:sldId id="388" r:id="rId28"/>
    <p:sldId id="389" r:id="rId29"/>
    <p:sldId id="356" r:id="rId30"/>
    <p:sldId id="390" r:id="rId31"/>
    <p:sldId id="357" r:id="rId32"/>
    <p:sldId id="358" r:id="rId33"/>
    <p:sldId id="360" r:id="rId34"/>
    <p:sldId id="380" r:id="rId35"/>
    <p:sldId id="362" r:id="rId36"/>
    <p:sldId id="363" r:id="rId37"/>
    <p:sldId id="383" r:id="rId38"/>
    <p:sldId id="391" r:id="rId39"/>
    <p:sldId id="364" r:id="rId40"/>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147" autoAdjust="0"/>
    <p:restoredTop sz="94249" autoAdjust="0"/>
  </p:normalViewPr>
  <p:slideViewPr>
    <p:cSldViewPr>
      <p:cViewPr varScale="1">
        <p:scale>
          <a:sx n="84" d="100"/>
          <a:sy n="84" d="100"/>
        </p:scale>
        <p:origin x="1122"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handoutMaster" Target="handoutMasters/handoutMaster1.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presProps" Target="presProps.xml"/><Relationship Id="rId8" Type="http://schemas.openxmlformats.org/officeDocument/2006/relationships/slide" Target="slides/slide5.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tableStyles" Target="tableStyles.xml"/><Relationship Id="rId20" Type="http://schemas.openxmlformats.org/officeDocument/2006/relationships/slide" Target="slides/slide17.xml"/><Relationship Id="rId41"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033D77-FB76-1943-6693-869431B639CB}"/>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0D9FA234-7CEC-3CC8-48A4-4DCDF1CC22FA}"/>
              </a:ext>
            </a:extLst>
          </p:cNvPr>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4065DC16-EBE7-4985-B86F-1E48DD79BE2E}" type="datetimeFigureOut">
              <a:rPr lang="en-GB"/>
              <a:pPr>
                <a:defRPr/>
              </a:pPr>
              <a:t>15/09/2022</a:t>
            </a:fld>
            <a:endParaRPr lang="en-GB"/>
          </a:p>
        </p:txBody>
      </p:sp>
      <p:sp>
        <p:nvSpPr>
          <p:cNvPr id="4" name="Footer Placeholder 3">
            <a:extLst>
              <a:ext uri="{FF2B5EF4-FFF2-40B4-BE49-F238E27FC236}">
                <a16:creationId xmlns:a16="http://schemas.microsoft.com/office/drawing/2014/main" id="{D899AA2D-A28D-097A-29B7-D2915065EF2A}"/>
              </a:ext>
            </a:extLst>
          </p:cNvPr>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5" name="Slide Number Placeholder 4">
            <a:extLst>
              <a:ext uri="{FF2B5EF4-FFF2-40B4-BE49-F238E27FC236}">
                <a16:creationId xmlns:a16="http://schemas.microsoft.com/office/drawing/2014/main" id="{D15DBFCB-F16E-6082-EB8B-0D1E9C89E559}"/>
              </a:ext>
            </a:extLst>
          </p:cNvPr>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eaLnBrk="1" fontAlgn="auto" hangingPunct="1">
              <a:spcBef>
                <a:spcPts val="0"/>
              </a:spcBef>
              <a:spcAft>
                <a:spcPts val="0"/>
              </a:spcAft>
              <a:defRPr sz="1200">
                <a:latin typeface="+mn-lt"/>
              </a:defRPr>
            </a:lvl1pPr>
          </a:lstStyle>
          <a:p>
            <a:pPr>
              <a:defRPr/>
            </a:pPr>
            <a:fld id="{3B77CA0D-FE08-4EB9-82F6-4B042D7B36D4}" type="slidenum">
              <a:rPr lang="en-GB"/>
              <a:pPr>
                <a:defRPr/>
              </a:pPr>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E016765-64EB-5389-3514-AB3554BEDBF4}"/>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E42466B6-020C-3366-CDCB-2590F2E5D3AF}"/>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91FC60AF-21BE-47AE-8413-88A3909C050B}" type="datetimeFigureOut">
              <a:rPr lang="en-US"/>
              <a:pPr>
                <a:defRPr/>
              </a:pPr>
              <a:t>9/15/2022</a:t>
            </a:fld>
            <a:endParaRPr lang="en-US"/>
          </a:p>
        </p:txBody>
      </p:sp>
      <p:sp>
        <p:nvSpPr>
          <p:cNvPr id="4" name="Slide Image Placeholder 3">
            <a:extLst>
              <a:ext uri="{FF2B5EF4-FFF2-40B4-BE49-F238E27FC236}">
                <a16:creationId xmlns:a16="http://schemas.microsoft.com/office/drawing/2014/main" id="{664DEF22-03E0-F886-49F3-5BF58FF0CAD7}"/>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a:extLst>
              <a:ext uri="{FF2B5EF4-FFF2-40B4-BE49-F238E27FC236}">
                <a16:creationId xmlns:a16="http://schemas.microsoft.com/office/drawing/2014/main" id="{F1704ACC-B199-7865-1EB5-B6211805DDD8}"/>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a:extLst>
              <a:ext uri="{FF2B5EF4-FFF2-40B4-BE49-F238E27FC236}">
                <a16:creationId xmlns:a16="http://schemas.microsoft.com/office/drawing/2014/main" id="{AE49AEF0-7684-7B25-A4AF-D44EA49D4F89}"/>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18520129-EC55-4E89-A255-042F1C5BC376}"/>
              </a:ext>
            </a:extLst>
          </p:cNvPr>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eaLnBrk="1" fontAlgn="auto" hangingPunct="1">
              <a:spcBef>
                <a:spcPts val="0"/>
              </a:spcBef>
              <a:spcAft>
                <a:spcPts val="0"/>
              </a:spcAft>
              <a:defRPr sz="1200">
                <a:latin typeface="+mn-lt"/>
              </a:defRPr>
            </a:lvl1pPr>
          </a:lstStyle>
          <a:p>
            <a:pPr>
              <a:defRPr/>
            </a:pPr>
            <a:fld id="{4159375E-55C7-4F78-B947-5351A15978D8}"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n-ea"/>
        <a:cs typeface="+mn-cs"/>
      </a:defRPr>
    </a:lvl1pPr>
    <a:lvl2pPr marL="457200" algn="l" defTabSz="457200" rtl="0" eaLnBrk="0" fontAlgn="base" hangingPunct="0">
      <a:spcBef>
        <a:spcPct val="30000"/>
      </a:spcBef>
      <a:spcAft>
        <a:spcPct val="0"/>
      </a:spcAft>
      <a:defRPr sz="1200" kern="1200">
        <a:solidFill>
          <a:schemeClr val="tx1"/>
        </a:solidFill>
        <a:latin typeface="+mn-lt"/>
        <a:ea typeface="+mn-ea"/>
        <a:cs typeface="+mn-cs"/>
      </a:defRPr>
    </a:lvl2pPr>
    <a:lvl3pPr marL="914400" algn="l" defTabSz="457200" rtl="0" eaLnBrk="0" fontAlgn="base" hangingPunct="0">
      <a:spcBef>
        <a:spcPct val="30000"/>
      </a:spcBef>
      <a:spcAft>
        <a:spcPct val="0"/>
      </a:spcAft>
      <a:defRPr sz="1200" kern="1200">
        <a:solidFill>
          <a:schemeClr val="tx1"/>
        </a:solidFill>
        <a:latin typeface="+mn-lt"/>
        <a:ea typeface="+mn-ea"/>
        <a:cs typeface="+mn-cs"/>
      </a:defRPr>
    </a:lvl3pPr>
    <a:lvl4pPr marL="1371600" algn="l" defTabSz="457200" rtl="0" eaLnBrk="0" fontAlgn="base" hangingPunct="0">
      <a:spcBef>
        <a:spcPct val="30000"/>
      </a:spcBef>
      <a:spcAft>
        <a:spcPct val="0"/>
      </a:spcAft>
      <a:defRPr sz="1200" kern="1200">
        <a:solidFill>
          <a:schemeClr val="tx1"/>
        </a:solidFill>
        <a:latin typeface="+mn-lt"/>
        <a:ea typeface="+mn-ea"/>
        <a:cs typeface="+mn-cs"/>
      </a:defRPr>
    </a:lvl4pPr>
    <a:lvl5pPr marL="1828800" algn="l" defTabSz="457200" rtl="0" eaLnBrk="0" fontAlgn="base" hangingPunct="0">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7EFC248-F91A-9EB4-D92D-422441BD03B2}"/>
              </a:ext>
            </a:extLst>
          </p:cNvPr>
          <p:cNvSpPr>
            <a:spLocks noGrp="1"/>
          </p:cNvSpPr>
          <p:nvPr>
            <p:ph type="dt" sz="half" idx="10"/>
          </p:nvPr>
        </p:nvSpPr>
        <p:spPr>
          <a:xfrm>
            <a:off x="395288" y="6524625"/>
            <a:ext cx="971550" cy="219075"/>
          </a:xfrm>
        </p:spPr>
        <p:txBody>
          <a:bodyPr/>
          <a:lstStyle>
            <a:lvl1pPr>
              <a:defRPr/>
            </a:lvl1pPr>
          </a:lstStyle>
          <a:p>
            <a:pPr>
              <a:defRPr/>
            </a:pPr>
            <a:fld id="{478121AF-95A7-4D1B-A2F7-3CCC199E85F4}" type="datetimeFigureOut">
              <a:rPr lang="en-GB"/>
              <a:pPr>
                <a:defRPr/>
              </a:pPr>
              <a:t>15/09/2022</a:t>
            </a:fld>
            <a:endParaRPr lang="en-GB"/>
          </a:p>
        </p:txBody>
      </p:sp>
      <p:sp>
        <p:nvSpPr>
          <p:cNvPr id="5" name="Footer Placeholder 4">
            <a:extLst>
              <a:ext uri="{FF2B5EF4-FFF2-40B4-BE49-F238E27FC236}">
                <a16:creationId xmlns:a16="http://schemas.microsoft.com/office/drawing/2014/main" id="{78115D26-6F3C-CBB1-3CCF-66EC2DE37764}"/>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06D4641E-1B1F-ED63-A73C-84902D3031C4}"/>
              </a:ext>
            </a:extLst>
          </p:cNvPr>
          <p:cNvSpPr>
            <a:spLocks noGrp="1"/>
          </p:cNvSpPr>
          <p:nvPr>
            <p:ph type="sldNum" sz="quarter" idx="12"/>
          </p:nvPr>
        </p:nvSpPr>
        <p:spPr/>
        <p:txBody>
          <a:bodyPr/>
          <a:lstStyle>
            <a:lvl1pPr>
              <a:defRPr/>
            </a:lvl1pPr>
          </a:lstStyle>
          <a:p>
            <a:pPr>
              <a:defRPr/>
            </a:pPr>
            <a:fld id="{D669F3A1-2F39-4BF5-869D-01079497383F}" type="slidenum">
              <a:rPr lang="en-GB"/>
              <a:pPr>
                <a:defRPr/>
              </a:pPr>
              <a:t>‹#›</a:t>
            </a:fld>
            <a:endParaRPr lang="en-GB"/>
          </a:p>
        </p:txBody>
      </p:sp>
    </p:spTree>
    <p:extLst>
      <p:ext uri="{BB962C8B-B14F-4D97-AF65-F5344CB8AC3E}">
        <p14:creationId xmlns:p14="http://schemas.microsoft.com/office/powerpoint/2010/main" val="40193371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9A3919-7599-033C-3F20-75254EDC01EC}"/>
              </a:ext>
            </a:extLst>
          </p:cNvPr>
          <p:cNvSpPr>
            <a:spLocks noGrp="1"/>
          </p:cNvSpPr>
          <p:nvPr>
            <p:ph type="dt" sz="half" idx="10"/>
          </p:nvPr>
        </p:nvSpPr>
        <p:spPr/>
        <p:txBody>
          <a:bodyPr/>
          <a:lstStyle>
            <a:lvl1pPr>
              <a:defRPr/>
            </a:lvl1pPr>
          </a:lstStyle>
          <a:p>
            <a:pPr>
              <a:defRPr/>
            </a:pPr>
            <a:fld id="{6FE55ACB-C63F-465F-8FDC-BD8AA18DDBDD}" type="datetimeFigureOut">
              <a:rPr lang="en-GB"/>
              <a:pPr>
                <a:defRPr/>
              </a:pPr>
              <a:t>15/09/2022</a:t>
            </a:fld>
            <a:endParaRPr lang="en-GB"/>
          </a:p>
        </p:txBody>
      </p:sp>
      <p:sp>
        <p:nvSpPr>
          <p:cNvPr id="5" name="Footer Placeholder 4">
            <a:extLst>
              <a:ext uri="{FF2B5EF4-FFF2-40B4-BE49-F238E27FC236}">
                <a16:creationId xmlns:a16="http://schemas.microsoft.com/office/drawing/2014/main" id="{26E8069D-4527-4A8C-8DA6-EC6FCB8B770D}"/>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B3A1BEF4-B9E1-CFC4-1428-358C70D3C774}"/>
              </a:ext>
            </a:extLst>
          </p:cNvPr>
          <p:cNvSpPr>
            <a:spLocks noGrp="1"/>
          </p:cNvSpPr>
          <p:nvPr>
            <p:ph type="sldNum" sz="quarter" idx="12"/>
          </p:nvPr>
        </p:nvSpPr>
        <p:spPr/>
        <p:txBody>
          <a:bodyPr/>
          <a:lstStyle>
            <a:lvl1pPr>
              <a:defRPr/>
            </a:lvl1pPr>
          </a:lstStyle>
          <a:p>
            <a:pPr>
              <a:defRPr/>
            </a:pPr>
            <a:fld id="{5ED549E0-7B33-4C10-94AB-EB49814C679B}" type="slidenum">
              <a:rPr lang="en-GB"/>
              <a:pPr>
                <a:defRPr/>
              </a:pPr>
              <a:t>‹#›</a:t>
            </a:fld>
            <a:endParaRPr lang="en-GB"/>
          </a:p>
        </p:txBody>
      </p:sp>
    </p:spTree>
    <p:extLst>
      <p:ext uri="{BB962C8B-B14F-4D97-AF65-F5344CB8AC3E}">
        <p14:creationId xmlns:p14="http://schemas.microsoft.com/office/powerpoint/2010/main" val="3594950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6E9EE34-A6A3-79FE-3755-B6DBA5448387}"/>
              </a:ext>
            </a:extLst>
          </p:cNvPr>
          <p:cNvSpPr>
            <a:spLocks noGrp="1"/>
          </p:cNvSpPr>
          <p:nvPr>
            <p:ph type="dt" sz="half" idx="10"/>
          </p:nvPr>
        </p:nvSpPr>
        <p:spPr/>
        <p:txBody>
          <a:bodyPr/>
          <a:lstStyle>
            <a:lvl1pPr>
              <a:defRPr/>
            </a:lvl1pPr>
          </a:lstStyle>
          <a:p>
            <a:pPr>
              <a:defRPr/>
            </a:pPr>
            <a:fld id="{C8255142-CBFC-46B8-B37C-CB7E17A4292C}" type="datetimeFigureOut">
              <a:rPr lang="en-GB"/>
              <a:pPr>
                <a:defRPr/>
              </a:pPr>
              <a:t>15/09/2022</a:t>
            </a:fld>
            <a:endParaRPr lang="en-GB" dirty="0"/>
          </a:p>
        </p:txBody>
      </p:sp>
      <p:sp>
        <p:nvSpPr>
          <p:cNvPr id="5" name="Slide Number Placeholder 5">
            <a:extLst>
              <a:ext uri="{FF2B5EF4-FFF2-40B4-BE49-F238E27FC236}">
                <a16:creationId xmlns:a16="http://schemas.microsoft.com/office/drawing/2014/main" id="{80E4E5A5-BBE6-4F11-E0E2-608C45ABB736}"/>
              </a:ext>
            </a:extLst>
          </p:cNvPr>
          <p:cNvSpPr>
            <a:spLocks noGrp="1"/>
          </p:cNvSpPr>
          <p:nvPr>
            <p:ph type="sldNum" sz="quarter" idx="11"/>
          </p:nvPr>
        </p:nvSpPr>
        <p:spPr/>
        <p:txBody>
          <a:bodyPr/>
          <a:lstStyle>
            <a:lvl1pPr>
              <a:defRPr/>
            </a:lvl1pPr>
          </a:lstStyle>
          <a:p>
            <a:pPr>
              <a:defRPr/>
            </a:pPr>
            <a:fld id="{32548E13-7630-4E9F-8FC0-D6FB69600411}" type="slidenum">
              <a:rPr lang="en-GB"/>
              <a:pPr>
                <a:defRPr/>
              </a:pPr>
              <a:t>‹#›</a:t>
            </a:fld>
            <a:endParaRPr lang="en-GB" dirty="0"/>
          </a:p>
        </p:txBody>
      </p:sp>
    </p:spTree>
    <p:extLst>
      <p:ext uri="{BB962C8B-B14F-4D97-AF65-F5344CB8AC3E}">
        <p14:creationId xmlns:p14="http://schemas.microsoft.com/office/powerpoint/2010/main" val="25153963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0EF144C-335B-0F34-CC5B-5E10FB0C8EFC}"/>
              </a:ext>
            </a:extLst>
          </p:cNvPr>
          <p:cNvSpPr>
            <a:spLocks noGrp="1"/>
          </p:cNvSpPr>
          <p:nvPr>
            <p:ph type="dt" sz="half" idx="10"/>
          </p:nvPr>
        </p:nvSpPr>
        <p:spPr/>
        <p:txBody>
          <a:bodyPr/>
          <a:lstStyle>
            <a:lvl1pPr>
              <a:defRPr/>
            </a:lvl1pPr>
          </a:lstStyle>
          <a:p>
            <a:pPr>
              <a:defRPr/>
            </a:pPr>
            <a:fld id="{8B2837ED-3D34-4131-B648-008DE477BBED}" type="datetimeFigureOut">
              <a:rPr lang="en-GB"/>
              <a:pPr>
                <a:defRPr/>
              </a:pPr>
              <a:t>15/09/2022</a:t>
            </a:fld>
            <a:endParaRPr lang="en-GB" dirty="0"/>
          </a:p>
        </p:txBody>
      </p:sp>
      <p:sp>
        <p:nvSpPr>
          <p:cNvPr id="6" name="Slide Number Placeholder 5">
            <a:extLst>
              <a:ext uri="{FF2B5EF4-FFF2-40B4-BE49-F238E27FC236}">
                <a16:creationId xmlns:a16="http://schemas.microsoft.com/office/drawing/2014/main" id="{4DAF7508-18D8-6CB2-C798-0EB3F7F8FDC9}"/>
              </a:ext>
            </a:extLst>
          </p:cNvPr>
          <p:cNvSpPr>
            <a:spLocks noGrp="1"/>
          </p:cNvSpPr>
          <p:nvPr>
            <p:ph type="sldNum" sz="quarter" idx="11"/>
          </p:nvPr>
        </p:nvSpPr>
        <p:spPr/>
        <p:txBody>
          <a:bodyPr/>
          <a:lstStyle>
            <a:lvl1pPr>
              <a:defRPr/>
            </a:lvl1pPr>
          </a:lstStyle>
          <a:p>
            <a:pPr>
              <a:defRPr/>
            </a:pPr>
            <a:fld id="{22DAA260-1ECB-48E1-9814-DED6B710ADEE}" type="slidenum">
              <a:rPr lang="en-GB"/>
              <a:pPr>
                <a:defRPr/>
              </a:pPr>
              <a:t>‹#›</a:t>
            </a:fld>
            <a:endParaRPr lang="en-GB" dirty="0"/>
          </a:p>
        </p:txBody>
      </p:sp>
    </p:spTree>
    <p:extLst>
      <p:ext uri="{BB962C8B-B14F-4D97-AF65-F5344CB8AC3E}">
        <p14:creationId xmlns:p14="http://schemas.microsoft.com/office/powerpoint/2010/main" val="28186353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3A5D2E03-112F-247F-C1F4-3099B8D3FDD8}"/>
              </a:ext>
            </a:extLst>
          </p:cNvPr>
          <p:cNvSpPr>
            <a:spLocks noGrp="1"/>
          </p:cNvSpPr>
          <p:nvPr>
            <p:ph type="dt" sz="half" idx="10"/>
          </p:nvPr>
        </p:nvSpPr>
        <p:spPr/>
        <p:txBody>
          <a:bodyPr/>
          <a:lstStyle>
            <a:lvl1pPr>
              <a:defRPr/>
            </a:lvl1pPr>
          </a:lstStyle>
          <a:p>
            <a:pPr>
              <a:defRPr/>
            </a:pPr>
            <a:fld id="{2D750436-1ADF-4BE4-820D-223B08100A50}" type="datetimeFigureOut">
              <a:rPr lang="en-GB"/>
              <a:pPr>
                <a:defRPr/>
              </a:pPr>
              <a:t>15/09/2022</a:t>
            </a:fld>
            <a:endParaRPr lang="en-GB" dirty="0"/>
          </a:p>
        </p:txBody>
      </p:sp>
      <p:sp>
        <p:nvSpPr>
          <p:cNvPr id="8" name="Slide Number Placeholder 5">
            <a:extLst>
              <a:ext uri="{FF2B5EF4-FFF2-40B4-BE49-F238E27FC236}">
                <a16:creationId xmlns:a16="http://schemas.microsoft.com/office/drawing/2014/main" id="{CB9B7536-75EC-4093-6731-33C15DAF022D}"/>
              </a:ext>
            </a:extLst>
          </p:cNvPr>
          <p:cNvSpPr>
            <a:spLocks noGrp="1"/>
          </p:cNvSpPr>
          <p:nvPr>
            <p:ph type="sldNum" sz="quarter" idx="11"/>
          </p:nvPr>
        </p:nvSpPr>
        <p:spPr/>
        <p:txBody>
          <a:bodyPr/>
          <a:lstStyle>
            <a:lvl1pPr>
              <a:defRPr/>
            </a:lvl1pPr>
          </a:lstStyle>
          <a:p>
            <a:pPr>
              <a:defRPr/>
            </a:pPr>
            <a:fld id="{74819EB3-7A36-43AB-AEEE-E5F15337A2AC}" type="slidenum">
              <a:rPr lang="en-GB"/>
              <a:pPr>
                <a:defRPr/>
              </a:pPr>
              <a:t>‹#›</a:t>
            </a:fld>
            <a:endParaRPr lang="en-GB" dirty="0"/>
          </a:p>
        </p:txBody>
      </p:sp>
    </p:spTree>
    <p:extLst>
      <p:ext uri="{BB962C8B-B14F-4D97-AF65-F5344CB8AC3E}">
        <p14:creationId xmlns:p14="http://schemas.microsoft.com/office/powerpoint/2010/main" val="23935290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A7B068B8-F606-B7CD-6B00-2D816E1B9F62}"/>
              </a:ext>
            </a:extLst>
          </p:cNvPr>
          <p:cNvSpPr>
            <a:spLocks noGrp="1"/>
          </p:cNvSpPr>
          <p:nvPr>
            <p:ph type="dt" sz="half" idx="10"/>
          </p:nvPr>
        </p:nvSpPr>
        <p:spPr/>
        <p:txBody>
          <a:bodyPr/>
          <a:lstStyle>
            <a:lvl1pPr>
              <a:defRPr/>
            </a:lvl1pPr>
          </a:lstStyle>
          <a:p>
            <a:pPr>
              <a:defRPr/>
            </a:pPr>
            <a:fld id="{DFC1C007-D720-4B8E-BFF3-E8F38EDD1FE7}" type="datetimeFigureOut">
              <a:rPr lang="en-GB"/>
              <a:pPr>
                <a:defRPr/>
              </a:pPr>
              <a:t>15/09/2022</a:t>
            </a:fld>
            <a:endParaRPr lang="en-GB" dirty="0"/>
          </a:p>
        </p:txBody>
      </p:sp>
      <p:sp>
        <p:nvSpPr>
          <p:cNvPr id="4" name="Slide Number Placeholder 5">
            <a:extLst>
              <a:ext uri="{FF2B5EF4-FFF2-40B4-BE49-F238E27FC236}">
                <a16:creationId xmlns:a16="http://schemas.microsoft.com/office/drawing/2014/main" id="{3DC0D832-DC9F-7640-DF94-0CB18D4D6C02}"/>
              </a:ext>
            </a:extLst>
          </p:cNvPr>
          <p:cNvSpPr>
            <a:spLocks noGrp="1"/>
          </p:cNvSpPr>
          <p:nvPr>
            <p:ph type="sldNum" sz="quarter" idx="11"/>
          </p:nvPr>
        </p:nvSpPr>
        <p:spPr/>
        <p:txBody>
          <a:bodyPr/>
          <a:lstStyle>
            <a:lvl1pPr>
              <a:defRPr/>
            </a:lvl1pPr>
          </a:lstStyle>
          <a:p>
            <a:pPr>
              <a:defRPr/>
            </a:pPr>
            <a:fld id="{7DC6D7F8-2333-429A-912A-E78C936B3696}" type="slidenum">
              <a:rPr lang="en-GB"/>
              <a:pPr>
                <a:defRPr/>
              </a:pPr>
              <a:t>‹#›</a:t>
            </a:fld>
            <a:endParaRPr lang="en-GB" dirty="0"/>
          </a:p>
        </p:txBody>
      </p:sp>
    </p:spTree>
    <p:extLst>
      <p:ext uri="{BB962C8B-B14F-4D97-AF65-F5344CB8AC3E}">
        <p14:creationId xmlns:p14="http://schemas.microsoft.com/office/powerpoint/2010/main" val="29628266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C85FFC9D-C758-18CF-F377-C67E55C4C75A}"/>
              </a:ext>
            </a:extLst>
          </p:cNvPr>
          <p:cNvSpPr>
            <a:spLocks noGrp="1"/>
          </p:cNvSpPr>
          <p:nvPr>
            <p:ph type="dt" sz="half" idx="10"/>
          </p:nvPr>
        </p:nvSpPr>
        <p:spPr/>
        <p:txBody>
          <a:bodyPr/>
          <a:lstStyle>
            <a:lvl1pPr>
              <a:defRPr/>
            </a:lvl1pPr>
          </a:lstStyle>
          <a:p>
            <a:pPr>
              <a:defRPr/>
            </a:pPr>
            <a:fld id="{AAF6290F-D36B-43A5-B09A-E1786C70A239}" type="datetimeFigureOut">
              <a:rPr lang="en-GB"/>
              <a:pPr>
                <a:defRPr/>
              </a:pPr>
              <a:t>15/09/2022</a:t>
            </a:fld>
            <a:endParaRPr lang="en-GB" dirty="0"/>
          </a:p>
        </p:txBody>
      </p:sp>
      <p:sp>
        <p:nvSpPr>
          <p:cNvPr id="3" name="Slide Number Placeholder 5">
            <a:extLst>
              <a:ext uri="{FF2B5EF4-FFF2-40B4-BE49-F238E27FC236}">
                <a16:creationId xmlns:a16="http://schemas.microsoft.com/office/drawing/2014/main" id="{E80A55EB-27C1-633B-04A0-522200E1B026}"/>
              </a:ext>
            </a:extLst>
          </p:cNvPr>
          <p:cNvSpPr>
            <a:spLocks noGrp="1"/>
          </p:cNvSpPr>
          <p:nvPr>
            <p:ph type="sldNum" sz="quarter" idx="11"/>
          </p:nvPr>
        </p:nvSpPr>
        <p:spPr/>
        <p:txBody>
          <a:bodyPr/>
          <a:lstStyle>
            <a:lvl1pPr>
              <a:defRPr/>
            </a:lvl1pPr>
          </a:lstStyle>
          <a:p>
            <a:pPr>
              <a:defRPr/>
            </a:pPr>
            <a:fld id="{42CFD7BC-E955-45B2-B3F2-EED0D903525A}" type="slidenum">
              <a:rPr lang="en-GB"/>
              <a:pPr>
                <a:defRPr/>
              </a:pPr>
              <a:t>‹#›</a:t>
            </a:fld>
            <a:endParaRPr lang="en-GB" dirty="0"/>
          </a:p>
        </p:txBody>
      </p:sp>
    </p:spTree>
    <p:extLst>
      <p:ext uri="{BB962C8B-B14F-4D97-AF65-F5344CB8AC3E}">
        <p14:creationId xmlns:p14="http://schemas.microsoft.com/office/powerpoint/2010/main" val="3798810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AF1CA358-BB83-E864-50DE-9DB6CF117249}"/>
              </a:ext>
            </a:extLst>
          </p:cNvPr>
          <p:cNvSpPr>
            <a:spLocks noGrp="1"/>
          </p:cNvSpPr>
          <p:nvPr>
            <p:ph type="dt" sz="half" idx="10"/>
          </p:nvPr>
        </p:nvSpPr>
        <p:spPr/>
        <p:txBody>
          <a:bodyPr/>
          <a:lstStyle>
            <a:lvl1pPr>
              <a:defRPr/>
            </a:lvl1pPr>
          </a:lstStyle>
          <a:p>
            <a:pPr>
              <a:defRPr/>
            </a:pPr>
            <a:fld id="{9290B0B5-7567-4455-AE92-ED7DF642D74B}" type="datetimeFigureOut">
              <a:rPr lang="en-GB"/>
              <a:pPr>
                <a:defRPr/>
              </a:pPr>
              <a:t>15/09/2022</a:t>
            </a:fld>
            <a:endParaRPr lang="en-GB" dirty="0"/>
          </a:p>
        </p:txBody>
      </p:sp>
      <p:sp>
        <p:nvSpPr>
          <p:cNvPr id="6" name="Slide Number Placeholder 5">
            <a:extLst>
              <a:ext uri="{FF2B5EF4-FFF2-40B4-BE49-F238E27FC236}">
                <a16:creationId xmlns:a16="http://schemas.microsoft.com/office/drawing/2014/main" id="{137D2D3B-EDFE-D046-F8CF-8080FBCC3F10}"/>
              </a:ext>
            </a:extLst>
          </p:cNvPr>
          <p:cNvSpPr>
            <a:spLocks noGrp="1"/>
          </p:cNvSpPr>
          <p:nvPr>
            <p:ph type="sldNum" sz="quarter" idx="11"/>
          </p:nvPr>
        </p:nvSpPr>
        <p:spPr/>
        <p:txBody>
          <a:bodyPr/>
          <a:lstStyle>
            <a:lvl1pPr>
              <a:defRPr/>
            </a:lvl1pPr>
          </a:lstStyle>
          <a:p>
            <a:pPr>
              <a:defRPr/>
            </a:pPr>
            <a:fld id="{4B405E09-1EEA-43A7-9A42-6DA94D895B54}" type="slidenum">
              <a:rPr lang="en-GB"/>
              <a:pPr>
                <a:defRPr/>
              </a:pPr>
              <a:t>‹#›</a:t>
            </a:fld>
            <a:endParaRPr lang="en-GB" dirty="0"/>
          </a:p>
        </p:txBody>
      </p:sp>
    </p:spTree>
    <p:extLst>
      <p:ext uri="{BB962C8B-B14F-4D97-AF65-F5344CB8AC3E}">
        <p14:creationId xmlns:p14="http://schemas.microsoft.com/office/powerpoint/2010/main" val="8805787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C0683570-57F0-56BA-7D48-EFF67D5FD841}"/>
              </a:ext>
            </a:extLst>
          </p:cNvPr>
          <p:cNvSpPr>
            <a:spLocks noGrp="1"/>
          </p:cNvSpPr>
          <p:nvPr>
            <p:ph type="dt" sz="half" idx="10"/>
          </p:nvPr>
        </p:nvSpPr>
        <p:spPr/>
        <p:txBody>
          <a:bodyPr/>
          <a:lstStyle>
            <a:lvl1pPr>
              <a:defRPr/>
            </a:lvl1pPr>
          </a:lstStyle>
          <a:p>
            <a:pPr>
              <a:defRPr/>
            </a:pPr>
            <a:fld id="{63FA0D61-6838-48B4-867B-8C3AE0C04E0A}" type="datetimeFigureOut">
              <a:rPr lang="en-GB"/>
              <a:pPr>
                <a:defRPr/>
              </a:pPr>
              <a:t>15/09/2022</a:t>
            </a:fld>
            <a:endParaRPr lang="en-GB" dirty="0"/>
          </a:p>
        </p:txBody>
      </p:sp>
      <p:sp>
        <p:nvSpPr>
          <p:cNvPr id="6" name="Slide Number Placeholder 5">
            <a:extLst>
              <a:ext uri="{FF2B5EF4-FFF2-40B4-BE49-F238E27FC236}">
                <a16:creationId xmlns:a16="http://schemas.microsoft.com/office/drawing/2014/main" id="{B5F51C25-0B73-4B0C-37D5-677EFFC4FCFF}"/>
              </a:ext>
            </a:extLst>
          </p:cNvPr>
          <p:cNvSpPr>
            <a:spLocks noGrp="1"/>
          </p:cNvSpPr>
          <p:nvPr>
            <p:ph type="sldNum" sz="quarter" idx="11"/>
          </p:nvPr>
        </p:nvSpPr>
        <p:spPr/>
        <p:txBody>
          <a:bodyPr/>
          <a:lstStyle>
            <a:lvl1pPr>
              <a:defRPr/>
            </a:lvl1pPr>
          </a:lstStyle>
          <a:p>
            <a:pPr>
              <a:defRPr/>
            </a:pPr>
            <a:fld id="{42D97BE8-AB64-4C4B-AC30-07F781BDFC70}" type="slidenum">
              <a:rPr lang="en-GB"/>
              <a:pPr>
                <a:defRPr/>
              </a:pPr>
              <a:t>‹#›</a:t>
            </a:fld>
            <a:endParaRPr lang="en-GB" dirty="0"/>
          </a:p>
        </p:txBody>
      </p:sp>
    </p:spTree>
    <p:extLst>
      <p:ext uri="{BB962C8B-B14F-4D97-AF65-F5344CB8AC3E}">
        <p14:creationId xmlns:p14="http://schemas.microsoft.com/office/powerpoint/2010/main" val="1855642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ABF3C2-6087-7753-CD96-54445D273598}"/>
              </a:ext>
            </a:extLst>
          </p:cNvPr>
          <p:cNvSpPr>
            <a:spLocks noGrp="1"/>
          </p:cNvSpPr>
          <p:nvPr>
            <p:ph type="dt" sz="half" idx="10"/>
          </p:nvPr>
        </p:nvSpPr>
        <p:spPr/>
        <p:txBody>
          <a:bodyPr/>
          <a:lstStyle>
            <a:lvl1pPr>
              <a:defRPr/>
            </a:lvl1pPr>
          </a:lstStyle>
          <a:p>
            <a:pPr>
              <a:defRPr/>
            </a:pPr>
            <a:fld id="{F68E88A7-6671-4B47-85B7-CC9365ADDE14}" type="datetimeFigureOut">
              <a:rPr lang="en-GB"/>
              <a:pPr>
                <a:defRPr/>
              </a:pPr>
              <a:t>15/09/2022</a:t>
            </a:fld>
            <a:endParaRPr lang="en-GB" dirty="0"/>
          </a:p>
        </p:txBody>
      </p:sp>
      <p:sp>
        <p:nvSpPr>
          <p:cNvPr id="5" name="Slide Number Placeholder 5">
            <a:extLst>
              <a:ext uri="{FF2B5EF4-FFF2-40B4-BE49-F238E27FC236}">
                <a16:creationId xmlns:a16="http://schemas.microsoft.com/office/drawing/2014/main" id="{53FCEDEF-EAE5-4EA1-6472-F319814E0490}"/>
              </a:ext>
            </a:extLst>
          </p:cNvPr>
          <p:cNvSpPr>
            <a:spLocks noGrp="1"/>
          </p:cNvSpPr>
          <p:nvPr>
            <p:ph type="sldNum" sz="quarter" idx="11"/>
          </p:nvPr>
        </p:nvSpPr>
        <p:spPr/>
        <p:txBody>
          <a:bodyPr/>
          <a:lstStyle>
            <a:lvl1pPr>
              <a:defRPr/>
            </a:lvl1pPr>
          </a:lstStyle>
          <a:p>
            <a:pPr>
              <a:defRPr/>
            </a:pPr>
            <a:fld id="{33DA52CC-1B89-40F1-99DA-AA08F0417FFB}" type="slidenum">
              <a:rPr lang="en-GB"/>
              <a:pPr>
                <a:defRPr/>
              </a:pPr>
              <a:t>‹#›</a:t>
            </a:fld>
            <a:endParaRPr lang="en-GB" dirty="0"/>
          </a:p>
        </p:txBody>
      </p:sp>
    </p:spTree>
    <p:extLst>
      <p:ext uri="{BB962C8B-B14F-4D97-AF65-F5344CB8AC3E}">
        <p14:creationId xmlns:p14="http://schemas.microsoft.com/office/powerpoint/2010/main" val="31613031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A141A3-E27C-CF5B-EFC4-9D3F6223D235}"/>
              </a:ext>
            </a:extLst>
          </p:cNvPr>
          <p:cNvSpPr>
            <a:spLocks noGrp="1"/>
          </p:cNvSpPr>
          <p:nvPr>
            <p:ph type="dt" sz="half" idx="10"/>
          </p:nvPr>
        </p:nvSpPr>
        <p:spPr/>
        <p:txBody>
          <a:bodyPr/>
          <a:lstStyle>
            <a:lvl1pPr>
              <a:defRPr/>
            </a:lvl1pPr>
          </a:lstStyle>
          <a:p>
            <a:pPr>
              <a:defRPr/>
            </a:pPr>
            <a:fld id="{341642E0-1148-4055-96C9-C71CFE372764}" type="datetimeFigureOut">
              <a:rPr lang="en-GB"/>
              <a:pPr>
                <a:defRPr/>
              </a:pPr>
              <a:t>15/09/2022</a:t>
            </a:fld>
            <a:endParaRPr lang="en-GB" dirty="0"/>
          </a:p>
        </p:txBody>
      </p:sp>
      <p:sp>
        <p:nvSpPr>
          <p:cNvPr id="5" name="Slide Number Placeholder 5">
            <a:extLst>
              <a:ext uri="{FF2B5EF4-FFF2-40B4-BE49-F238E27FC236}">
                <a16:creationId xmlns:a16="http://schemas.microsoft.com/office/drawing/2014/main" id="{5FC5FF5D-46CA-5C30-6059-8B89D3FF7A77}"/>
              </a:ext>
            </a:extLst>
          </p:cNvPr>
          <p:cNvSpPr>
            <a:spLocks noGrp="1"/>
          </p:cNvSpPr>
          <p:nvPr>
            <p:ph type="sldNum" sz="quarter" idx="11"/>
          </p:nvPr>
        </p:nvSpPr>
        <p:spPr/>
        <p:txBody>
          <a:bodyPr/>
          <a:lstStyle>
            <a:lvl1pPr>
              <a:defRPr/>
            </a:lvl1pPr>
          </a:lstStyle>
          <a:p>
            <a:pPr>
              <a:defRPr/>
            </a:pPr>
            <a:fld id="{20042C0F-DF28-41E4-AE99-7E7BF1160DCD}" type="slidenum">
              <a:rPr lang="en-GB"/>
              <a:pPr>
                <a:defRPr/>
              </a:pPr>
              <a:t>‹#›</a:t>
            </a:fld>
            <a:endParaRPr lang="en-GB" dirty="0"/>
          </a:p>
        </p:txBody>
      </p:sp>
    </p:spTree>
    <p:extLst>
      <p:ext uri="{BB962C8B-B14F-4D97-AF65-F5344CB8AC3E}">
        <p14:creationId xmlns:p14="http://schemas.microsoft.com/office/powerpoint/2010/main" val="542460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919B937F-4C9A-D711-73A0-A285316FCD8B}"/>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3DF46BE5-F665-0844-2593-9820151C25FD}"/>
              </a:ext>
            </a:extLst>
          </p:cNvPr>
          <p:cNvSpPr>
            <a:spLocks noGrp="1" noChangeArrowheads="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E34CA751-72E1-DF1D-05D7-B262B4D210E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defRPr>
            </a:lvl1pPr>
          </a:lstStyle>
          <a:p>
            <a:pPr>
              <a:defRPr/>
            </a:pPr>
            <a:fld id="{3B93B8B3-F169-4C70-AD76-88EDF45620E1}" type="datetimeFigureOut">
              <a:rPr lang="en-GB"/>
              <a:pPr>
                <a:defRPr/>
              </a:pPr>
              <a:t>15/09/2022</a:t>
            </a:fld>
            <a:endParaRPr lang="en-GB" dirty="0"/>
          </a:p>
        </p:txBody>
      </p:sp>
      <p:sp>
        <p:nvSpPr>
          <p:cNvPr id="6" name="Slide Number Placeholder 5">
            <a:extLst>
              <a:ext uri="{FF2B5EF4-FFF2-40B4-BE49-F238E27FC236}">
                <a16:creationId xmlns:a16="http://schemas.microsoft.com/office/drawing/2014/main" id="{30972532-1FC4-D183-7326-460EC0E8186F}"/>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schemeClr val="tx1">
                    <a:tint val="75000"/>
                  </a:schemeClr>
                </a:solidFill>
                <a:latin typeface="+mn-lt"/>
              </a:defRPr>
            </a:lvl1pPr>
          </a:lstStyle>
          <a:p>
            <a:pPr>
              <a:defRPr/>
            </a:pPr>
            <a:fld id="{09BDF508-0867-4E5B-9D33-5A5F7F507E65}"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762" r:id="rId1"/>
    <p:sldLayoutId id="2147483763"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mailto:V.Tavlaridis@uwtsd.ac.uk"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cadburyworld.co.uk/schoolandgroups/~/media/CadburyWorld/en/Files/Pdf/factsheet-bournville-site.pdf" TargetMode="External"/><Relationship Id="rId2" Type="http://schemas.openxmlformats.org/officeDocument/2006/relationships/hyperlink" Target="https://www.bvt.org.uk/our-business/the-bournville-story/"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820ED-F114-4AE8-CE62-3268F0EA742F}"/>
              </a:ext>
            </a:extLst>
          </p:cNvPr>
          <p:cNvSpPr>
            <a:spLocks noGrp="1"/>
          </p:cNvSpPr>
          <p:nvPr>
            <p:ph type="ctrTitle"/>
          </p:nvPr>
        </p:nvSpPr>
        <p:spPr>
          <a:xfrm>
            <a:off x="576263" y="908050"/>
            <a:ext cx="7991475" cy="4824413"/>
          </a:xfrm>
        </p:spPr>
        <p:txBody>
          <a:bodyPr rtlCol="0">
            <a:normAutofit/>
          </a:bodyPr>
          <a:lstStyle/>
          <a:p>
            <a:pPr eaLnBrk="1" fontAlgn="auto" hangingPunct="1">
              <a:spcAft>
                <a:spcPts val="0"/>
              </a:spcAft>
              <a:defRPr/>
            </a:pPr>
            <a:r>
              <a:rPr lang="en-GB" altLang="en-US" sz="2400" b="1" dirty="0"/>
              <a:t>Bachelor of Arts Business Management</a:t>
            </a:r>
            <a:br>
              <a:rPr lang="en-GB" altLang="en-US" dirty="0"/>
            </a:br>
            <a:br>
              <a:rPr lang="en-GB" altLang="en-US" dirty="0">
                <a:solidFill>
                  <a:schemeClr val="accent2"/>
                </a:solidFill>
              </a:rPr>
            </a:br>
            <a:r>
              <a:rPr lang="en-GB" sz="3200" b="1" dirty="0">
                <a:solidFill>
                  <a:schemeClr val="accent2"/>
                </a:solidFill>
                <a:cs typeface="Times New Roman" panose="02020603050405020304" pitchFamily="18" charset="0"/>
              </a:rPr>
              <a:t> MBA</a:t>
            </a:r>
            <a:br>
              <a:rPr lang="en-GB" sz="3200" b="1" dirty="0">
                <a:solidFill>
                  <a:schemeClr val="accent2"/>
                </a:solidFill>
                <a:cs typeface="Times New Roman" panose="02020603050405020304" pitchFamily="18" charset="0"/>
              </a:rPr>
            </a:br>
            <a:r>
              <a:rPr lang="en-US" sz="3200" b="1" dirty="0">
                <a:solidFill>
                  <a:schemeClr val="accent2"/>
                </a:solidFill>
                <a:cs typeface="Times New Roman" panose="02020603050405020304" pitchFamily="18" charset="0"/>
              </a:rPr>
              <a:t>Human Resource Management </a:t>
            </a:r>
            <a:br>
              <a:rPr lang="en-US" sz="3200" b="1" dirty="0">
                <a:solidFill>
                  <a:schemeClr val="accent2"/>
                </a:solidFill>
                <a:cs typeface="Times New Roman" panose="02020603050405020304" pitchFamily="18" charset="0"/>
              </a:rPr>
            </a:br>
            <a:r>
              <a:rPr lang="en-US" sz="3200" b="1" dirty="0">
                <a:solidFill>
                  <a:schemeClr val="accent2"/>
                </a:solidFill>
                <a:cs typeface="Times New Roman" panose="02020603050405020304" pitchFamily="18" charset="0"/>
              </a:rPr>
              <a:t>(LCMB7000)</a:t>
            </a:r>
            <a:br>
              <a:rPr lang="en-US" sz="3200" b="1" dirty="0">
                <a:solidFill>
                  <a:schemeClr val="accent2"/>
                </a:solidFill>
                <a:cs typeface="Times New Roman" panose="02020603050405020304" pitchFamily="18" charset="0"/>
              </a:rPr>
            </a:br>
            <a:br>
              <a:rPr lang="en-GB" sz="3200" b="1" dirty="0">
                <a:solidFill>
                  <a:schemeClr val="accent2"/>
                </a:solidFill>
              </a:rPr>
            </a:br>
            <a:r>
              <a:rPr lang="en-GB" sz="3200" b="1" dirty="0">
                <a:solidFill>
                  <a:schemeClr val="bg1">
                    <a:lumMod val="95000"/>
                  </a:schemeClr>
                </a:solidFill>
              </a:rPr>
              <a:t>Introduction to the module</a:t>
            </a:r>
            <a:endParaRPr lang="en-GB" altLang="en-US" sz="3200" dirty="0">
              <a:solidFill>
                <a:schemeClr val="bg1">
                  <a:lumMod val="95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553E471E-2823-1967-6104-023DADC0FEF5}"/>
              </a:ext>
            </a:extLst>
          </p:cNvPr>
          <p:cNvSpPr>
            <a:spLocks noGrp="1" noChangeArrowheads="1"/>
          </p:cNvSpPr>
          <p:nvPr>
            <p:ph type="title"/>
          </p:nvPr>
        </p:nvSpPr>
        <p:spPr/>
        <p:txBody>
          <a:bodyPr/>
          <a:lstStyle/>
          <a:p>
            <a:pPr eaLnBrk="1" hangingPunct="1"/>
            <a:r>
              <a:rPr lang="en-GB" altLang="en-US"/>
              <a:t>Week 1</a:t>
            </a:r>
          </a:p>
        </p:txBody>
      </p:sp>
      <p:sp>
        <p:nvSpPr>
          <p:cNvPr id="7171" name="Content Placeholder 2">
            <a:extLst>
              <a:ext uri="{FF2B5EF4-FFF2-40B4-BE49-F238E27FC236}">
                <a16:creationId xmlns:a16="http://schemas.microsoft.com/office/drawing/2014/main" id="{E304B41F-5058-96D8-A3EA-D8AC1BBF2562}"/>
              </a:ext>
            </a:extLst>
          </p:cNvPr>
          <p:cNvSpPr>
            <a:spLocks noGrp="1" noChangeArrowheads="1"/>
          </p:cNvSpPr>
          <p:nvPr>
            <p:ph idx="1"/>
          </p:nvPr>
        </p:nvSpPr>
        <p:spPr>
          <a:xfrm>
            <a:off x="457200" y="1600200"/>
            <a:ext cx="8229600" cy="3916363"/>
          </a:xfrm>
        </p:spPr>
        <p:txBody>
          <a:bodyPr/>
          <a:lstStyle/>
          <a:p>
            <a:pPr eaLnBrk="1" hangingPunct="1"/>
            <a:r>
              <a:rPr lang="en-US" altLang="en-US"/>
              <a:t>Class Introduction &amp; welcome </a:t>
            </a:r>
          </a:p>
          <a:p>
            <a:pPr eaLnBrk="1" hangingPunct="1"/>
            <a:r>
              <a:rPr lang="en-US" altLang="en-US"/>
              <a:t>Our class rules</a:t>
            </a:r>
          </a:p>
          <a:p>
            <a:pPr eaLnBrk="1" hangingPunct="1"/>
            <a:r>
              <a:rPr lang="en-US" altLang="en-US"/>
              <a:t> Module Overview </a:t>
            </a:r>
          </a:p>
          <a:p>
            <a:pPr eaLnBrk="1" hangingPunct="1"/>
            <a:r>
              <a:rPr lang="en-US" altLang="en-US"/>
              <a:t>Lecture Structure</a:t>
            </a:r>
            <a:endParaRPr lang="en-GB" altLang="en-US"/>
          </a:p>
          <a:p>
            <a:pPr eaLnBrk="1" hangingPunct="1"/>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52AEF-8DCF-06B1-5CAF-C50F566191D0}"/>
              </a:ext>
            </a:extLst>
          </p:cNvPr>
          <p:cNvSpPr>
            <a:spLocks noGrp="1"/>
          </p:cNvSpPr>
          <p:nvPr>
            <p:ph type="title"/>
          </p:nvPr>
        </p:nvSpPr>
        <p:spPr/>
        <p:txBody>
          <a:bodyPr rtlCol="0">
            <a:normAutofit fontScale="90000"/>
          </a:bodyPr>
          <a:lstStyle/>
          <a:p>
            <a:pPr eaLnBrk="1" fontAlgn="auto" hangingPunct="1">
              <a:spcAft>
                <a:spcPts val="0"/>
              </a:spcAft>
              <a:defRPr/>
            </a:pPr>
            <a:br>
              <a:rPr lang="en-US" dirty="0"/>
            </a:br>
            <a:r>
              <a:rPr lang="en-US" sz="4000" b="1" dirty="0"/>
              <a:t>Class Introduction &amp; welcome </a:t>
            </a:r>
            <a:br>
              <a:rPr lang="en-US" dirty="0"/>
            </a:br>
            <a:endParaRPr lang="en-GB" dirty="0"/>
          </a:p>
        </p:txBody>
      </p:sp>
      <p:sp>
        <p:nvSpPr>
          <p:cNvPr id="8195" name="Content Placeholder 4">
            <a:extLst>
              <a:ext uri="{FF2B5EF4-FFF2-40B4-BE49-F238E27FC236}">
                <a16:creationId xmlns:a16="http://schemas.microsoft.com/office/drawing/2014/main" id="{326C760E-7E74-8330-C0E5-8C94E746585B}"/>
              </a:ext>
            </a:extLst>
          </p:cNvPr>
          <p:cNvSpPr>
            <a:spLocks noGrp="1" noChangeArrowheads="1"/>
          </p:cNvSpPr>
          <p:nvPr>
            <p:ph idx="1"/>
          </p:nvPr>
        </p:nvSpPr>
        <p:spPr>
          <a:xfrm>
            <a:off x="457200" y="1600200"/>
            <a:ext cx="8229600" cy="3916363"/>
          </a:xfrm>
        </p:spPr>
        <p:txBody>
          <a:bodyPr/>
          <a:lstStyle/>
          <a:p>
            <a:pPr marL="0" indent="0" algn="ctr" eaLnBrk="1" hangingPunct="1">
              <a:buFont typeface="Arial" panose="020B0604020202020204" pitchFamily="34" charset="0"/>
              <a:buNone/>
            </a:pPr>
            <a:r>
              <a:rPr lang="en-US" altLang="en-US"/>
              <a:t>Lecturer’s  introduction – Just…Vasilios</a:t>
            </a:r>
          </a:p>
          <a:p>
            <a:pPr marL="0" indent="0" algn="ctr" eaLnBrk="1" hangingPunct="1">
              <a:buFont typeface="Arial" panose="020B0604020202020204" pitchFamily="34" charset="0"/>
              <a:buNone/>
            </a:pPr>
            <a:endParaRPr lang="en-US" altLang="en-US"/>
          </a:p>
          <a:p>
            <a:pPr marL="0" indent="0" algn="ctr" eaLnBrk="1" hangingPunct="1">
              <a:buFont typeface="Arial" panose="020B0604020202020204" pitchFamily="34" charset="0"/>
              <a:buNone/>
            </a:pPr>
            <a:r>
              <a:rPr lang="en-GB" altLang="en-US"/>
              <a:t>Contact me ; Email: </a:t>
            </a:r>
            <a:r>
              <a:rPr lang="en-GB" altLang="en-US" b="1" u="sng">
                <a:solidFill>
                  <a:srgbClr val="0070C0"/>
                </a:solidFill>
                <a:hlinkClick r:id="rId2"/>
              </a:rPr>
              <a:t>V.Tavlaridis@uwtsd.ac.uk</a:t>
            </a:r>
            <a:r>
              <a:rPr lang="en-GB" altLang="en-US" b="1" u="sng">
                <a:solidFill>
                  <a:srgbClr val="0070C0"/>
                </a:solidFill>
              </a:rPr>
              <a:t> </a:t>
            </a:r>
          </a:p>
          <a:p>
            <a:pPr marL="0" indent="0" algn="ctr" eaLnBrk="1" hangingPunct="1">
              <a:buFont typeface="Arial" panose="020B0604020202020204" pitchFamily="34" charset="0"/>
              <a:buNone/>
            </a:pPr>
            <a:endParaRPr lang="en-US" altLang="en-US"/>
          </a:p>
          <a:p>
            <a:pPr marL="0" indent="0" algn="ctr" eaLnBrk="1" hangingPunct="1">
              <a:buFont typeface="Arial" panose="020B0604020202020204" pitchFamily="34" charset="0"/>
              <a:buNone/>
            </a:pPr>
            <a:r>
              <a:rPr lang="en-US" altLang="en-US"/>
              <a:t>Students!  Introduce yourselves</a:t>
            </a:r>
          </a:p>
          <a:p>
            <a:pPr marL="0" indent="0" eaLnBrk="1" hangingPunct="1">
              <a:buFont typeface="Arial" panose="020B0604020202020204" pitchFamily="34" charset="0"/>
              <a:buNone/>
            </a:pPr>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D28B91AC-228B-486D-93B3-084A70A46506}"/>
              </a:ext>
            </a:extLst>
          </p:cNvPr>
          <p:cNvSpPr>
            <a:spLocks noGrp="1" noChangeArrowheads="1"/>
          </p:cNvSpPr>
          <p:nvPr>
            <p:ph type="title"/>
          </p:nvPr>
        </p:nvSpPr>
        <p:spPr/>
        <p:txBody>
          <a:bodyPr/>
          <a:lstStyle/>
          <a:p>
            <a:pPr eaLnBrk="1" hangingPunct="1"/>
            <a:r>
              <a:rPr lang="en-GB" altLang="en-US" sz="3600" b="1"/>
              <a:t>Introducing yourself to the class! </a:t>
            </a:r>
          </a:p>
        </p:txBody>
      </p:sp>
      <p:pic>
        <p:nvPicPr>
          <p:cNvPr id="9219" name="Content Placeholder 4" descr="A picture containing knife&#10;&#10;Description automatically generated">
            <a:extLst>
              <a:ext uri="{FF2B5EF4-FFF2-40B4-BE49-F238E27FC236}">
                <a16:creationId xmlns:a16="http://schemas.microsoft.com/office/drawing/2014/main" id="{8D7CC7E6-883C-7533-9C5E-4E2FA6F2E3B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827088" y="1989138"/>
            <a:ext cx="7705725" cy="3095625"/>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E4404BC-9574-5E47-FEA9-C73DABE014D4}"/>
              </a:ext>
            </a:extLst>
          </p:cNvPr>
          <p:cNvSpPr>
            <a:spLocks noGrp="1" noChangeArrowheads="1"/>
          </p:cNvSpPr>
          <p:nvPr>
            <p:ph type="title"/>
          </p:nvPr>
        </p:nvSpPr>
        <p:spPr>
          <a:xfrm>
            <a:off x="1935163" y="188913"/>
            <a:ext cx="5551487" cy="708025"/>
          </a:xfrm>
        </p:spPr>
        <p:txBody>
          <a:bodyPr/>
          <a:lstStyle/>
          <a:p>
            <a:pPr algn="ctr" eaLnBrk="1" hangingPunct="1"/>
            <a:r>
              <a:rPr lang="en-US" altLang="en-US"/>
              <a:t> </a:t>
            </a:r>
            <a:r>
              <a:rPr lang="en-US" altLang="en-US" sz="3200"/>
              <a:t>Class codes of conduct </a:t>
            </a:r>
            <a:endParaRPr lang="en-GB" altLang="en-US" sz="2400"/>
          </a:p>
        </p:txBody>
      </p:sp>
      <p:sp>
        <p:nvSpPr>
          <p:cNvPr id="5" name="Content Placeholder 4">
            <a:extLst>
              <a:ext uri="{FF2B5EF4-FFF2-40B4-BE49-F238E27FC236}">
                <a16:creationId xmlns:a16="http://schemas.microsoft.com/office/drawing/2014/main" id="{47223A2C-F7C7-847B-88F5-8C27A074BC2E}"/>
              </a:ext>
            </a:extLst>
          </p:cNvPr>
          <p:cNvSpPr>
            <a:spLocks noGrp="1"/>
          </p:cNvSpPr>
          <p:nvPr>
            <p:ph type="body" sz="half" idx="2"/>
          </p:nvPr>
        </p:nvSpPr>
        <p:spPr>
          <a:xfrm>
            <a:off x="107950" y="896938"/>
            <a:ext cx="8856663" cy="4764087"/>
          </a:xfrm>
        </p:spPr>
        <p:txBody>
          <a:bodyPr rtlCol="0">
            <a:noAutofit/>
          </a:bodyPr>
          <a:lstStyle/>
          <a:p>
            <a:pPr algn="just" eaLnBrk="1" fontAlgn="auto" hangingPunct="1">
              <a:spcAft>
                <a:spcPts val="0"/>
              </a:spcAft>
              <a:defRPr/>
            </a:pPr>
            <a:endParaRPr lang="en-IE" sz="2000" dirty="0"/>
          </a:p>
          <a:p>
            <a:pPr marL="342900" indent="-342900" eaLnBrk="1" fontAlgn="auto" hangingPunct="1">
              <a:spcAft>
                <a:spcPts val="0"/>
              </a:spcAft>
              <a:buFont typeface="Wingdings" panose="05000000000000000000" pitchFamily="2" charset="2"/>
              <a:buChar char="q"/>
              <a:defRPr/>
            </a:pPr>
            <a:r>
              <a:rPr lang="en-IE" sz="2000" dirty="0"/>
              <a:t>Be on time please!</a:t>
            </a:r>
          </a:p>
          <a:p>
            <a:pPr marL="342900" indent="-342900" eaLnBrk="1" fontAlgn="auto" hangingPunct="1">
              <a:spcAft>
                <a:spcPts val="0"/>
              </a:spcAft>
              <a:buFont typeface="Wingdings" panose="05000000000000000000" pitchFamily="2" charset="2"/>
              <a:buChar char="q"/>
              <a:defRPr/>
            </a:pPr>
            <a:endParaRPr lang="en-IE" sz="2000" dirty="0"/>
          </a:p>
          <a:p>
            <a:pPr marL="342900" indent="-342900" eaLnBrk="1" fontAlgn="auto" hangingPunct="1">
              <a:spcAft>
                <a:spcPts val="0"/>
              </a:spcAft>
              <a:buFont typeface="Wingdings" panose="05000000000000000000" pitchFamily="2" charset="2"/>
              <a:buChar char="q"/>
              <a:defRPr/>
            </a:pPr>
            <a:r>
              <a:rPr lang="en-IE" sz="2000" dirty="0"/>
              <a:t>Mobile phone on silence please</a:t>
            </a:r>
          </a:p>
          <a:p>
            <a:pPr marL="342900" indent="-342900" eaLnBrk="1" fontAlgn="auto" hangingPunct="1">
              <a:spcAft>
                <a:spcPts val="0"/>
              </a:spcAft>
              <a:buFont typeface="Wingdings" panose="05000000000000000000" pitchFamily="2" charset="2"/>
              <a:buChar char="q"/>
              <a:defRPr/>
            </a:pPr>
            <a:endParaRPr lang="en-IE" sz="2000" dirty="0"/>
          </a:p>
          <a:p>
            <a:pPr marL="342900" indent="-342900" eaLnBrk="1" fontAlgn="auto" hangingPunct="1">
              <a:spcAft>
                <a:spcPts val="0"/>
              </a:spcAft>
              <a:buFont typeface="Wingdings" panose="05000000000000000000" pitchFamily="2" charset="2"/>
              <a:buChar char="q"/>
              <a:defRPr/>
            </a:pPr>
            <a:r>
              <a:rPr lang="en-IE" sz="2000" dirty="0"/>
              <a:t>Attendance is compulsory- after 45 minutes you will be marked as absent-  </a:t>
            </a:r>
          </a:p>
          <a:p>
            <a:pPr eaLnBrk="1" fontAlgn="auto" hangingPunct="1">
              <a:spcAft>
                <a:spcPts val="0"/>
              </a:spcAft>
              <a:defRPr/>
            </a:pPr>
            <a:endParaRPr lang="en-IE" sz="2000" dirty="0"/>
          </a:p>
          <a:p>
            <a:pPr marL="342900" indent="-342900" eaLnBrk="1" fontAlgn="auto" hangingPunct="1">
              <a:spcAft>
                <a:spcPts val="0"/>
              </a:spcAft>
              <a:buFont typeface="Wingdings" panose="05000000000000000000" pitchFamily="2" charset="2"/>
              <a:buChar char="q"/>
              <a:defRPr/>
            </a:pPr>
            <a:r>
              <a:rPr lang="en-IE" sz="2000" dirty="0"/>
              <a:t>Lecturers are not allowed only to mark you as present/ absent on the electronic register- if you are sick or for any other reason you can not attend, please email student services and copy myself on the email.</a:t>
            </a:r>
          </a:p>
          <a:p>
            <a:pPr marL="342900" indent="-342900" eaLnBrk="1" fontAlgn="auto" hangingPunct="1">
              <a:spcAft>
                <a:spcPts val="0"/>
              </a:spcAft>
              <a:buFont typeface="Wingdings" panose="05000000000000000000" pitchFamily="2" charset="2"/>
              <a:buChar char="q"/>
              <a:defRPr/>
            </a:pPr>
            <a:endParaRPr lang="en-IE" sz="2000" dirty="0"/>
          </a:p>
          <a:p>
            <a:pPr marL="342900" indent="-342900" eaLnBrk="1" fontAlgn="auto" hangingPunct="1">
              <a:spcAft>
                <a:spcPts val="0"/>
              </a:spcAft>
              <a:buFont typeface="Wingdings" panose="05000000000000000000" pitchFamily="2" charset="2"/>
              <a:buChar char="q"/>
              <a:defRPr/>
            </a:pPr>
            <a:r>
              <a:rPr lang="en-IE" sz="2000" dirty="0"/>
              <a:t>If you will be late- email/ or add a comment in the MS channel so I am aware</a:t>
            </a:r>
          </a:p>
          <a:p>
            <a:pPr eaLnBrk="1" fontAlgn="auto" hangingPunct="1">
              <a:spcAft>
                <a:spcPts val="0"/>
              </a:spcAft>
              <a:defRPr/>
            </a:pPr>
            <a:endParaRPr lang="en-IE" sz="2000" dirty="0"/>
          </a:p>
          <a:p>
            <a:pPr eaLnBrk="1" fontAlgn="auto" hangingPunct="1">
              <a:spcAft>
                <a:spcPts val="0"/>
              </a:spcAft>
              <a:defRPr/>
            </a:pPr>
            <a:endParaRPr lang="en-GB" sz="2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F39087E7-6CEC-7E88-1A6C-B18F365FCD49}"/>
              </a:ext>
            </a:extLst>
          </p:cNvPr>
          <p:cNvSpPr>
            <a:spLocks noGrp="1" noChangeArrowheads="1"/>
          </p:cNvSpPr>
          <p:nvPr>
            <p:ph type="title"/>
          </p:nvPr>
        </p:nvSpPr>
        <p:spPr>
          <a:xfrm>
            <a:off x="479425" y="115888"/>
            <a:ext cx="7693025" cy="708025"/>
          </a:xfrm>
        </p:spPr>
        <p:txBody>
          <a:bodyPr/>
          <a:lstStyle/>
          <a:p>
            <a:pPr algn="ctr" eaLnBrk="1" hangingPunct="1"/>
            <a:r>
              <a:rPr lang="en-US" altLang="en-US" sz="2800"/>
              <a:t>Class codes of conducts</a:t>
            </a:r>
            <a:endParaRPr lang="en-GB" altLang="en-US" sz="2800"/>
          </a:p>
        </p:txBody>
      </p:sp>
      <p:sp>
        <p:nvSpPr>
          <p:cNvPr id="3" name="Content Placeholder 2">
            <a:extLst>
              <a:ext uri="{FF2B5EF4-FFF2-40B4-BE49-F238E27FC236}">
                <a16:creationId xmlns:a16="http://schemas.microsoft.com/office/drawing/2014/main" id="{2C0F5ED7-3365-0352-7732-81ABBD958F65}"/>
              </a:ext>
            </a:extLst>
          </p:cNvPr>
          <p:cNvSpPr>
            <a:spLocks noGrp="1"/>
          </p:cNvSpPr>
          <p:nvPr>
            <p:ph type="body" sz="half" idx="2"/>
          </p:nvPr>
        </p:nvSpPr>
        <p:spPr>
          <a:xfrm>
            <a:off x="250825" y="981075"/>
            <a:ext cx="8353425" cy="4484688"/>
          </a:xfrm>
        </p:spPr>
        <p:txBody>
          <a:bodyPr rtlCol="0">
            <a:normAutofit fontScale="92500" lnSpcReduction="20000"/>
          </a:bodyPr>
          <a:lstStyle/>
          <a:p>
            <a:pPr eaLnBrk="1" fontAlgn="auto" hangingPunct="1">
              <a:spcAft>
                <a:spcPts val="0"/>
              </a:spcAft>
              <a:defRPr/>
            </a:pPr>
            <a:endParaRPr lang="en-IE" dirty="0"/>
          </a:p>
          <a:p>
            <a:pPr marL="342900" indent="-342900" eaLnBrk="1" fontAlgn="auto" hangingPunct="1">
              <a:spcAft>
                <a:spcPts val="0"/>
              </a:spcAft>
              <a:buFont typeface="Wingdings" panose="05000000000000000000" pitchFamily="2" charset="2"/>
              <a:buChar char="q"/>
              <a:defRPr/>
            </a:pPr>
            <a:r>
              <a:rPr lang="en-IE" sz="2200" dirty="0"/>
              <a:t>Listen to what others have to say. Be supportive !</a:t>
            </a:r>
          </a:p>
          <a:p>
            <a:pPr marL="342900" indent="-342900" eaLnBrk="1" fontAlgn="auto" hangingPunct="1">
              <a:spcAft>
                <a:spcPts val="0"/>
              </a:spcAft>
              <a:buFont typeface="Wingdings" panose="05000000000000000000" pitchFamily="2" charset="2"/>
              <a:buChar char="q"/>
              <a:defRPr/>
            </a:pPr>
            <a:endParaRPr lang="en-IE" sz="2200" dirty="0"/>
          </a:p>
          <a:p>
            <a:pPr marL="342900" indent="-342900" eaLnBrk="1" fontAlgn="auto" hangingPunct="1">
              <a:spcAft>
                <a:spcPts val="0"/>
              </a:spcAft>
              <a:buFont typeface="Wingdings" panose="05000000000000000000" pitchFamily="2" charset="2"/>
              <a:buChar char="q"/>
              <a:defRPr/>
            </a:pPr>
            <a:r>
              <a:rPr lang="en-IE" sz="2200" dirty="0"/>
              <a:t> Raise hand if you have any question  </a:t>
            </a:r>
          </a:p>
          <a:p>
            <a:pPr eaLnBrk="1" fontAlgn="auto" hangingPunct="1">
              <a:spcAft>
                <a:spcPts val="0"/>
              </a:spcAft>
              <a:defRPr/>
            </a:pPr>
            <a:endParaRPr lang="en-US" sz="2200" dirty="0"/>
          </a:p>
          <a:p>
            <a:pPr marL="342900" indent="-342900" eaLnBrk="1" fontAlgn="auto" hangingPunct="1">
              <a:spcAft>
                <a:spcPts val="0"/>
              </a:spcAft>
              <a:buFont typeface="Wingdings" panose="05000000000000000000" pitchFamily="2" charset="2"/>
              <a:buChar char="q"/>
              <a:defRPr/>
            </a:pPr>
            <a:r>
              <a:rPr lang="en-IE" sz="2200" dirty="0"/>
              <a:t>Come prepared and you’ll enjoy the classes more (Bring your laptop)</a:t>
            </a:r>
          </a:p>
          <a:p>
            <a:pPr marL="342900" indent="-342900" eaLnBrk="1" fontAlgn="auto" hangingPunct="1">
              <a:spcAft>
                <a:spcPts val="0"/>
              </a:spcAft>
              <a:buFont typeface="Wingdings" panose="05000000000000000000" pitchFamily="2" charset="2"/>
              <a:buChar char="q"/>
              <a:defRPr/>
            </a:pPr>
            <a:endParaRPr lang="en-GB" sz="2200" dirty="0"/>
          </a:p>
          <a:p>
            <a:pPr marL="342900" indent="-342900" eaLnBrk="1" fontAlgn="auto" hangingPunct="1">
              <a:spcAft>
                <a:spcPts val="0"/>
              </a:spcAft>
              <a:buFont typeface="Wingdings" panose="05000000000000000000" pitchFamily="2" charset="2"/>
              <a:buChar char="q"/>
              <a:defRPr/>
            </a:pPr>
            <a:r>
              <a:rPr lang="en-GB" sz="2200" dirty="0"/>
              <a:t>Actively contribute to class work/teamwork</a:t>
            </a:r>
          </a:p>
          <a:p>
            <a:pPr marL="342900" indent="-342900" eaLnBrk="1" fontAlgn="auto" hangingPunct="1">
              <a:spcAft>
                <a:spcPts val="0"/>
              </a:spcAft>
              <a:buFont typeface="Wingdings" panose="05000000000000000000" pitchFamily="2" charset="2"/>
              <a:buChar char="q"/>
              <a:defRPr/>
            </a:pPr>
            <a:endParaRPr lang="en-GB" sz="2200" dirty="0"/>
          </a:p>
          <a:p>
            <a:pPr marL="342900" indent="-342900" eaLnBrk="1" fontAlgn="auto" hangingPunct="1">
              <a:spcAft>
                <a:spcPts val="0"/>
              </a:spcAft>
              <a:buFont typeface="Wingdings" panose="05000000000000000000" pitchFamily="2" charset="2"/>
              <a:buChar char="q"/>
              <a:defRPr/>
            </a:pPr>
            <a:r>
              <a:rPr lang="en-GB" sz="2200" dirty="0"/>
              <a:t>Respect each other and be the best team player you can be</a:t>
            </a:r>
          </a:p>
          <a:p>
            <a:pPr marL="342900" indent="-342900" eaLnBrk="1" fontAlgn="auto" hangingPunct="1">
              <a:spcAft>
                <a:spcPts val="0"/>
              </a:spcAft>
              <a:buFont typeface="Wingdings" panose="05000000000000000000" pitchFamily="2" charset="2"/>
              <a:buChar char="q"/>
              <a:defRPr/>
            </a:pPr>
            <a:endParaRPr lang="en-GB" sz="2200" dirty="0"/>
          </a:p>
          <a:p>
            <a:pPr marL="342900" indent="-342900" eaLnBrk="1" fontAlgn="auto" hangingPunct="1">
              <a:spcAft>
                <a:spcPts val="0"/>
              </a:spcAft>
              <a:buFont typeface="Wingdings" panose="05000000000000000000" pitchFamily="2" charset="2"/>
              <a:buChar char="q"/>
              <a:defRPr/>
            </a:pPr>
            <a:r>
              <a:rPr lang="en-GB" sz="2200" dirty="0"/>
              <a:t>Ask questions and answer questions</a:t>
            </a:r>
          </a:p>
          <a:p>
            <a:pPr marL="342900" indent="-342900" eaLnBrk="1" fontAlgn="auto" hangingPunct="1">
              <a:spcAft>
                <a:spcPts val="0"/>
              </a:spcAft>
              <a:buFont typeface="Wingdings" panose="05000000000000000000" pitchFamily="2" charset="2"/>
              <a:buChar char="q"/>
              <a:defRPr/>
            </a:pPr>
            <a:endParaRPr lang="en-GB" sz="2200" dirty="0"/>
          </a:p>
          <a:p>
            <a:pPr marL="342900" indent="-342900" eaLnBrk="1" fontAlgn="auto" hangingPunct="1">
              <a:spcAft>
                <a:spcPts val="0"/>
              </a:spcAft>
              <a:buFont typeface="Wingdings" panose="05000000000000000000" pitchFamily="2" charset="2"/>
              <a:buChar char="q"/>
              <a:defRPr/>
            </a:pPr>
            <a:r>
              <a:rPr lang="en-GB" sz="2200" dirty="0"/>
              <a:t>Any questions?</a:t>
            </a:r>
          </a:p>
          <a:p>
            <a:pPr eaLnBrk="1" fontAlgn="auto" hangingPunct="1">
              <a:spcAft>
                <a:spcPts val="0"/>
              </a:spcAft>
              <a:defRPr/>
            </a:pP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5EF1D-1936-FA61-34D9-B05F53FF4A11}"/>
              </a:ext>
            </a:extLst>
          </p:cNvPr>
          <p:cNvSpPr>
            <a:spLocks noGrp="1"/>
          </p:cNvSpPr>
          <p:nvPr>
            <p:ph type="title"/>
          </p:nvPr>
        </p:nvSpPr>
        <p:spPr/>
        <p:txBody>
          <a:bodyPr rtlCol="0">
            <a:normAutofit fontScale="90000"/>
          </a:bodyPr>
          <a:lstStyle/>
          <a:p>
            <a:pPr eaLnBrk="1" fontAlgn="auto" hangingPunct="1">
              <a:lnSpc>
                <a:spcPct val="90000"/>
              </a:lnSpc>
              <a:spcAft>
                <a:spcPts val="0"/>
              </a:spcAft>
              <a:defRPr/>
            </a:pPr>
            <a:br>
              <a:rPr lang="en-US" sz="2400" b="1" dirty="0"/>
            </a:br>
            <a:r>
              <a:rPr lang="en-US" sz="4000" b="1" dirty="0"/>
              <a:t>Module description </a:t>
            </a:r>
            <a:br>
              <a:rPr lang="en-US" sz="4000" b="1" dirty="0"/>
            </a:br>
            <a:endParaRPr lang="en-GB" sz="4000" b="1" dirty="0"/>
          </a:p>
        </p:txBody>
      </p:sp>
      <p:sp>
        <p:nvSpPr>
          <p:cNvPr id="12291" name="Content Placeholder 2">
            <a:extLst>
              <a:ext uri="{FF2B5EF4-FFF2-40B4-BE49-F238E27FC236}">
                <a16:creationId xmlns:a16="http://schemas.microsoft.com/office/drawing/2014/main" id="{90576472-9263-94EE-F77B-D6E43518C85E}"/>
              </a:ext>
            </a:extLst>
          </p:cNvPr>
          <p:cNvSpPr>
            <a:spLocks noGrp="1" noChangeArrowheads="1"/>
          </p:cNvSpPr>
          <p:nvPr>
            <p:ph sz="half" idx="1"/>
          </p:nvPr>
        </p:nvSpPr>
        <p:spPr>
          <a:xfrm>
            <a:off x="457200" y="1600200"/>
            <a:ext cx="4038600" cy="3989388"/>
          </a:xfrm>
        </p:spPr>
        <p:txBody>
          <a:bodyPr/>
          <a:lstStyle/>
          <a:p>
            <a:pPr marL="0" indent="0" eaLnBrk="1" hangingPunct="1">
              <a:buFont typeface="Arial" panose="020B0604020202020204" pitchFamily="34" charset="0"/>
              <a:buNone/>
            </a:pPr>
            <a:r>
              <a:rPr lang="en-GB" altLang="en-US"/>
              <a:t>Title : MBA -</a:t>
            </a:r>
            <a:r>
              <a:rPr lang="en-US" altLang="en-US"/>
              <a:t>Human Resource Management</a:t>
            </a:r>
            <a:endParaRPr lang="en-GB" altLang="en-US" b="1"/>
          </a:p>
          <a:p>
            <a:pPr marL="0" indent="0" eaLnBrk="1" hangingPunct="1">
              <a:buFont typeface="Arial" panose="020B0604020202020204" pitchFamily="34" charset="0"/>
              <a:buNone/>
            </a:pPr>
            <a:endParaRPr lang="en-GB" altLang="en-US"/>
          </a:p>
          <a:p>
            <a:pPr marL="0" indent="0" eaLnBrk="1" hangingPunct="1">
              <a:buFont typeface="Arial" panose="020B0604020202020204" pitchFamily="34" charset="0"/>
              <a:buNone/>
            </a:pPr>
            <a:r>
              <a:rPr lang="en-GB" altLang="en-US"/>
              <a:t>Module Code :</a:t>
            </a:r>
            <a:endParaRPr lang="en-GB" altLang="en-US" b="1"/>
          </a:p>
          <a:p>
            <a:pPr marL="0" indent="0" eaLnBrk="1" hangingPunct="1">
              <a:buFont typeface="Arial" panose="020B0604020202020204" pitchFamily="34" charset="0"/>
              <a:buNone/>
            </a:pPr>
            <a:r>
              <a:rPr lang="en-US" altLang="en-US"/>
              <a:t>LCMB7000</a:t>
            </a:r>
            <a:endParaRPr lang="en-GB" altLang="en-US"/>
          </a:p>
          <a:p>
            <a:pPr marL="0" indent="0" eaLnBrk="1" hangingPunct="1">
              <a:buFont typeface="Arial" panose="020B0604020202020204" pitchFamily="34" charset="0"/>
              <a:buNone/>
            </a:pPr>
            <a:r>
              <a:rPr lang="en-GB" altLang="en-US"/>
              <a:t>Credits – </a:t>
            </a:r>
            <a:r>
              <a:rPr lang="en-GB" altLang="en-US" b="1"/>
              <a:t>20 (Level 7)</a:t>
            </a:r>
            <a:r>
              <a:rPr lang="en-GB" altLang="en-US"/>
              <a: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CB6093C7-91D3-3CF3-902A-FE4198F13C36}"/>
              </a:ext>
            </a:extLst>
          </p:cNvPr>
          <p:cNvSpPr>
            <a:spLocks noGrp="1" noChangeArrowheads="1"/>
          </p:cNvSpPr>
          <p:nvPr>
            <p:ph type="title"/>
          </p:nvPr>
        </p:nvSpPr>
        <p:spPr>
          <a:xfrm>
            <a:off x="-19050" y="6350"/>
            <a:ext cx="9163050" cy="906463"/>
          </a:xfrm>
        </p:spPr>
        <p:txBody>
          <a:bodyPr/>
          <a:lstStyle/>
          <a:p>
            <a:pPr eaLnBrk="1" hangingPunct="1"/>
            <a:r>
              <a:rPr lang="en-GB" altLang="en-US" sz="3200" b="1"/>
              <a:t>Aims and Learning Outcomes</a:t>
            </a:r>
            <a:r>
              <a:rPr lang="en-US" altLang="en-US" sz="3200" b="1"/>
              <a:t> </a:t>
            </a:r>
            <a:endParaRPr lang="en-GB" altLang="en-US" sz="3200" b="1"/>
          </a:p>
        </p:txBody>
      </p:sp>
      <p:sp>
        <p:nvSpPr>
          <p:cNvPr id="5" name="Content Placeholder 4">
            <a:extLst>
              <a:ext uri="{FF2B5EF4-FFF2-40B4-BE49-F238E27FC236}">
                <a16:creationId xmlns:a16="http://schemas.microsoft.com/office/drawing/2014/main" id="{725045A4-D4EB-8372-0442-F40A8EC963C4}"/>
              </a:ext>
            </a:extLst>
          </p:cNvPr>
          <p:cNvSpPr>
            <a:spLocks noGrp="1"/>
          </p:cNvSpPr>
          <p:nvPr>
            <p:ph idx="1"/>
          </p:nvPr>
        </p:nvSpPr>
        <p:spPr>
          <a:xfrm>
            <a:off x="427038" y="912813"/>
            <a:ext cx="8609012" cy="4824412"/>
          </a:xfrm>
        </p:spPr>
        <p:txBody>
          <a:bodyPr rtlCol="0">
            <a:normAutofit fontScale="92500" lnSpcReduction="10000"/>
          </a:bodyPr>
          <a:lstStyle/>
          <a:p>
            <a:pPr marL="0" indent="0" algn="just" eaLnBrk="1" fontAlgn="auto" hangingPunct="1">
              <a:lnSpc>
                <a:spcPct val="120000"/>
              </a:lnSpc>
              <a:spcAft>
                <a:spcPts val="0"/>
              </a:spcAft>
              <a:buFont typeface="Arial" panose="020B0604020202020204" pitchFamily="34" charset="0"/>
              <a:buNone/>
              <a:defRPr/>
            </a:pPr>
            <a:r>
              <a:rPr lang="en-US" sz="1600" b="1" dirty="0"/>
              <a:t>AIM(S)</a:t>
            </a:r>
          </a:p>
          <a:p>
            <a:pPr marL="0" indent="0" algn="just" eaLnBrk="1" fontAlgn="auto" hangingPunct="1">
              <a:lnSpc>
                <a:spcPct val="120000"/>
              </a:lnSpc>
              <a:spcAft>
                <a:spcPts val="0"/>
              </a:spcAft>
              <a:buFont typeface="Arial" panose="020B0604020202020204" pitchFamily="34" charset="0"/>
              <a:buNone/>
              <a:defRPr/>
            </a:pPr>
            <a:endParaRPr lang="en-US" sz="1600" b="1" dirty="0"/>
          </a:p>
          <a:p>
            <a:pPr eaLnBrk="1" fontAlgn="auto" hangingPunct="1">
              <a:lnSpc>
                <a:spcPct val="120000"/>
              </a:lnSpc>
              <a:spcAft>
                <a:spcPts val="0"/>
              </a:spcAft>
              <a:buFont typeface="Wingdings" panose="05000000000000000000" pitchFamily="2" charset="2"/>
              <a:buChar char="q"/>
              <a:defRPr/>
            </a:pPr>
            <a:r>
              <a:rPr lang="en-US" sz="1600" dirty="0"/>
              <a:t>To develop a critical and analytical understanding of the changing nature of HRM in a global context, from a primary focus on supporting line managers to manage their people well, to a more specialized and professional one of delivering sustainable organization capability and performance.</a:t>
            </a:r>
          </a:p>
          <a:p>
            <a:pPr eaLnBrk="1" fontAlgn="auto" hangingPunct="1">
              <a:lnSpc>
                <a:spcPct val="120000"/>
              </a:lnSpc>
              <a:spcAft>
                <a:spcPts val="0"/>
              </a:spcAft>
              <a:buFont typeface="Wingdings" panose="05000000000000000000" pitchFamily="2" charset="2"/>
              <a:buChar char="q"/>
              <a:defRPr/>
            </a:pPr>
            <a:endParaRPr lang="en-US" sz="1600" b="1" dirty="0"/>
          </a:p>
          <a:p>
            <a:pPr marL="0" indent="0" algn="just" eaLnBrk="1" fontAlgn="auto" hangingPunct="1">
              <a:lnSpc>
                <a:spcPct val="120000"/>
              </a:lnSpc>
              <a:spcAft>
                <a:spcPts val="0"/>
              </a:spcAft>
              <a:buFont typeface="Arial" panose="020B0604020202020204" pitchFamily="34" charset="0"/>
              <a:buNone/>
              <a:defRPr/>
            </a:pPr>
            <a:r>
              <a:rPr lang="en-US" sz="1600" b="1" dirty="0"/>
              <a:t>LEARNING OUTCOMES</a:t>
            </a:r>
          </a:p>
          <a:p>
            <a:pPr marL="0" indent="0" algn="just" eaLnBrk="1" fontAlgn="auto" hangingPunct="1">
              <a:lnSpc>
                <a:spcPct val="120000"/>
              </a:lnSpc>
              <a:spcAft>
                <a:spcPts val="0"/>
              </a:spcAft>
              <a:buFont typeface="Arial" panose="020B0604020202020204" pitchFamily="34" charset="0"/>
              <a:buNone/>
              <a:defRPr/>
            </a:pPr>
            <a:r>
              <a:rPr lang="en-US" sz="1600" dirty="0"/>
              <a:t>Upon the successful completion of this module, the student should be able to:</a:t>
            </a:r>
          </a:p>
          <a:p>
            <a:pPr marL="0" indent="0" algn="just" eaLnBrk="1" fontAlgn="auto" hangingPunct="1">
              <a:lnSpc>
                <a:spcPct val="120000"/>
              </a:lnSpc>
              <a:spcAft>
                <a:spcPts val="0"/>
              </a:spcAft>
              <a:buFont typeface="Arial" panose="020B0604020202020204" pitchFamily="34" charset="0"/>
              <a:buNone/>
              <a:defRPr/>
            </a:pPr>
            <a:endParaRPr lang="en-US" sz="1600" dirty="0"/>
          </a:p>
          <a:p>
            <a:pPr eaLnBrk="1" fontAlgn="auto" hangingPunct="1">
              <a:lnSpc>
                <a:spcPct val="120000"/>
              </a:lnSpc>
              <a:spcAft>
                <a:spcPts val="0"/>
              </a:spcAft>
              <a:buFont typeface="Wingdings" panose="05000000000000000000" pitchFamily="2" charset="2"/>
              <a:buChar char="q"/>
              <a:defRPr/>
            </a:pPr>
            <a:r>
              <a:rPr lang="en-US" sz="1600" dirty="0"/>
              <a:t>critically review and appraise current research and advanced scholarship so to enable them to evaluate managerial and business environments;</a:t>
            </a:r>
          </a:p>
          <a:p>
            <a:pPr eaLnBrk="1" fontAlgn="auto" hangingPunct="1">
              <a:lnSpc>
                <a:spcPct val="120000"/>
              </a:lnSpc>
              <a:spcAft>
                <a:spcPts val="0"/>
              </a:spcAft>
              <a:buFont typeface="Wingdings" panose="05000000000000000000" pitchFamily="2" charset="2"/>
              <a:buChar char="q"/>
              <a:defRPr/>
            </a:pPr>
            <a:endParaRPr lang="en-US" sz="1600" dirty="0"/>
          </a:p>
          <a:p>
            <a:pPr eaLnBrk="1" fontAlgn="auto" hangingPunct="1">
              <a:lnSpc>
                <a:spcPct val="120000"/>
              </a:lnSpc>
              <a:spcAft>
                <a:spcPts val="0"/>
              </a:spcAft>
              <a:buFont typeface="Wingdings" panose="05000000000000000000" pitchFamily="2" charset="2"/>
              <a:buChar char="q"/>
              <a:defRPr/>
            </a:pPr>
            <a:r>
              <a:rPr lang="en-US" sz="1600" dirty="0"/>
              <a:t>Demonstrate a systematic understanding of current issues in HRM and IHRM within a variety of organizations so to enable them to manage effectively the design and implementation of fair, efficient and effective policies and procedures that serve to deliver upon the strategic aims of the organization.</a:t>
            </a:r>
            <a:endParaRPr lang="en-GB" sz="1600" dirty="0"/>
          </a:p>
          <a:p>
            <a:pPr marL="0" indent="0" algn="just" eaLnBrk="1" fontAlgn="auto" hangingPunct="1">
              <a:spcAft>
                <a:spcPts val="0"/>
              </a:spcAft>
              <a:buFont typeface="Arial" panose="020B0604020202020204" pitchFamily="34" charset="0"/>
              <a:buNone/>
              <a:defRPr/>
            </a:pPr>
            <a:endParaRPr lang="en-GB" sz="1600" b="1" dirty="0"/>
          </a:p>
          <a:p>
            <a:pPr eaLnBrk="1" fontAlgn="auto" hangingPunct="1">
              <a:spcAft>
                <a:spcPts val="0"/>
              </a:spcAft>
              <a:defRPr/>
            </a:pPr>
            <a:endParaRPr lang="en-GB"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A2348469-828B-26C6-3897-994C8C90E882}"/>
              </a:ext>
            </a:extLst>
          </p:cNvPr>
          <p:cNvSpPr>
            <a:spLocks noGrp="1" noChangeArrowheads="1"/>
          </p:cNvSpPr>
          <p:nvPr>
            <p:ph type="title"/>
          </p:nvPr>
        </p:nvSpPr>
        <p:spPr>
          <a:xfrm>
            <a:off x="611188" y="0"/>
            <a:ext cx="8229600" cy="1012825"/>
          </a:xfrm>
        </p:spPr>
        <p:txBody>
          <a:bodyPr/>
          <a:lstStyle/>
          <a:p>
            <a:pPr eaLnBrk="1" hangingPunct="1"/>
            <a:r>
              <a:rPr lang="en-GB" altLang="en-US" sz="3200" b="1"/>
              <a:t>Learning activities and teaching methods</a:t>
            </a:r>
          </a:p>
        </p:txBody>
      </p:sp>
      <p:sp>
        <p:nvSpPr>
          <p:cNvPr id="3" name="Content Placeholder 2">
            <a:extLst>
              <a:ext uri="{FF2B5EF4-FFF2-40B4-BE49-F238E27FC236}">
                <a16:creationId xmlns:a16="http://schemas.microsoft.com/office/drawing/2014/main" id="{AC4319A1-B75F-600B-D85F-EC4E5A8D2F6A}"/>
              </a:ext>
            </a:extLst>
          </p:cNvPr>
          <p:cNvSpPr>
            <a:spLocks noGrp="1"/>
          </p:cNvSpPr>
          <p:nvPr>
            <p:ph idx="1"/>
          </p:nvPr>
        </p:nvSpPr>
        <p:spPr>
          <a:xfrm>
            <a:off x="261938" y="908050"/>
            <a:ext cx="8578850" cy="3916363"/>
          </a:xfrm>
        </p:spPr>
        <p:txBody>
          <a:bodyPr rtlCol="0">
            <a:normAutofit/>
          </a:bodyPr>
          <a:lstStyle/>
          <a:p>
            <a:pPr marL="0" indent="0" eaLnBrk="1" fontAlgn="auto" hangingPunct="1">
              <a:spcAft>
                <a:spcPts val="0"/>
              </a:spcAft>
              <a:buFont typeface="Arial" panose="020B0604020202020204" pitchFamily="34" charset="0"/>
              <a:buNone/>
              <a:defRPr/>
            </a:pPr>
            <a:r>
              <a:rPr lang="en-GB" sz="3600" b="1" dirty="0"/>
              <a:t> </a:t>
            </a:r>
            <a:r>
              <a:rPr lang="en-GB" sz="2000" b="1" dirty="0"/>
              <a:t>Scheduled learning and teaching activities ( 4 hours/week) </a:t>
            </a:r>
          </a:p>
          <a:p>
            <a:pPr marL="0" indent="0" eaLnBrk="1" fontAlgn="auto" hangingPunct="1">
              <a:spcAft>
                <a:spcPts val="0"/>
              </a:spcAft>
              <a:buFont typeface="Arial" panose="020B0604020202020204" pitchFamily="34" charset="0"/>
              <a:buNone/>
              <a:defRPr/>
            </a:pPr>
            <a:r>
              <a:rPr lang="en-GB" sz="2000" b="1" dirty="0"/>
              <a:t> </a:t>
            </a:r>
          </a:p>
          <a:p>
            <a:pPr eaLnBrk="1" fontAlgn="auto" hangingPunct="1">
              <a:spcAft>
                <a:spcPts val="0"/>
              </a:spcAft>
              <a:buFont typeface="Wingdings" panose="05000000000000000000" pitchFamily="2" charset="2"/>
              <a:buChar char="q"/>
              <a:defRPr/>
            </a:pPr>
            <a:r>
              <a:rPr lang="en-GB" sz="2400" dirty="0"/>
              <a:t>Lectures</a:t>
            </a:r>
          </a:p>
          <a:p>
            <a:pPr eaLnBrk="1" fontAlgn="auto" hangingPunct="1">
              <a:spcAft>
                <a:spcPts val="0"/>
              </a:spcAft>
              <a:buFont typeface="Wingdings" panose="05000000000000000000" pitchFamily="2" charset="2"/>
              <a:buChar char="q"/>
              <a:defRPr/>
            </a:pPr>
            <a:r>
              <a:rPr lang="en-GB" sz="2400" dirty="0"/>
              <a:t>Case Studies</a:t>
            </a:r>
          </a:p>
          <a:p>
            <a:pPr eaLnBrk="1" fontAlgn="auto" hangingPunct="1">
              <a:spcAft>
                <a:spcPts val="0"/>
              </a:spcAft>
              <a:buFont typeface="Wingdings" panose="05000000000000000000" pitchFamily="2" charset="2"/>
              <a:buChar char="q"/>
              <a:defRPr/>
            </a:pPr>
            <a:r>
              <a:rPr lang="en-GB" sz="2400" dirty="0"/>
              <a:t>Group Work</a:t>
            </a:r>
          </a:p>
          <a:p>
            <a:pPr eaLnBrk="1" fontAlgn="auto" hangingPunct="1">
              <a:spcAft>
                <a:spcPts val="0"/>
              </a:spcAft>
              <a:buFont typeface="Wingdings" panose="05000000000000000000" pitchFamily="2" charset="2"/>
              <a:buChar char="q"/>
              <a:defRPr/>
            </a:pPr>
            <a:r>
              <a:rPr lang="en-GB" sz="2400" dirty="0"/>
              <a:t>Individual virtual activities</a:t>
            </a:r>
          </a:p>
          <a:p>
            <a:pPr eaLnBrk="1" fontAlgn="auto" hangingPunct="1">
              <a:spcAft>
                <a:spcPts val="0"/>
              </a:spcAft>
              <a:buFont typeface="Wingdings" panose="05000000000000000000" pitchFamily="2" charset="2"/>
              <a:buChar char="q"/>
              <a:defRPr/>
            </a:pPr>
            <a:r>
              <a:rPr lang="en-GB" sz="2400" dirty="0"/>
              <a:t>Formative Feedback ( verbal feedback )</a:t>
            </a:r>
          </a:p>
          <a:p>
            <a:pPr marL="0" indent="0" eaLnBrk="1" fontAlgn="auto" hangingPunct="1">
              <a:spcAft>
                <a:spcPts val="0"/>
              </a:spcAft>
              <a:buFont typeface="Arial" panose="020B0604020202020204" pitchFamily="34" charset="0"/>
              <a:buNone/>
              <a:defRPr/>
            </a:pP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B4309BA3-D396-4E28-4FB2-65B83605C7D9}"/>
              </a:ext>
            </a:extLst>
          </p:cNvPr>
          <p:cNvSpPr>
            <a:spLocks noGrp="1" noChangeArrowheads="1"/>
          </p:cNvSpPr>
          <p:nvPr>
            <p:ph type="title"/>
          </p:nvPr>
        </p:nvSpPr>
        <p:spPr>
          <a:xfrm>
            <a:off x="482600" y="115888"/>
            <a:ext cx="8229600" cy="635000"/>
          </a:xfrm>
        </p:spPr>
        <p:txBody>
          <a:bodyPr/>
          <a:lstStyle/>
          <a:p>
            <a:pPr eaLnBrk="1" hangingPunct="1"/>
            <a:r>
              <a:rPr lang="en-GB" altLang="en-US" sz="3200" b="1"/>
              <a:t>Topics we will consider include</a:t>
            </a:r>
            <a:endParaRPr lang="en-GB" altLang="en-US" sz="3200"/>
          </a:p>
        </p:txBody>
      </p:sp>
      <p:sp>
        <p:nvSpPr>
          <p:cNvPr id="15363" name="Content Placeholder 4">
            <a:extLst>
              <a:ext uri="{FF2B5EF4-FFF2-40B4-BE49-F238E27FC236}">
                <a16:creationId xmlns:a16="http://schemas.microsoft.com/office/drawing/2014/main" id="{D72A6FE5-CE5D-B797-EBD7-A74D492A0A2D}"/>
              </a:ext>
            </a:extLst>
          </p:cNvPr>
          <p:cNvSpPr>
            <a:spLocks noGrp="1" noChangeArrowheads="1"/>
          </p:cNvSpPr>
          <p:nvPr>
            <p:ph idx="1"/>
          </p:nvPr>
        </p:nvSpPr>
        <p:spPr>
          <a:xfrm>
            <a:off x="457200" y="1052513"/>
            <a:ext cx="8507413" cy="4968875"/>
          </a:xfrm>
        </p:spPr>
        <p:txBody>
          <a:bodyPr/>
          <a:lstStyle/>
          <a:p>
            <a:pPr eaLnBrk="1" hangingPunct="1">
              <a:buFont typeface="Wingdings" panose="05000000000000000000" pitchFamily="2" charset="2"/>
              <a:buChar char="q"/>
              <a:defRPr/>
            </a:pPr>
            <a:r>
              <a:rPr lang="en-US" altLang="en-US" sz="1800" dirty="0"/>
              <a:t>The history and context of HRM and a critical appraisal of the HR function, role and standing within varying sectors including small, medium and large enterprises nationally and internationally.</a:t>
            </a:r>
          </a:p>
          <a:p>
            <a:pPr marL="0" indent="0" algn="just" eaLnBrk="1" hangingPunct="1">
              <a:buFont typeface="Arial" panose="020B0604020202020204" pitchFamily="34" charset="0"/>
              <a:buNone/>
              <a:defRPr/>
            </a:pPr>
            <a:endParaRPr lang="en-US" altLang="en-US" sz="1800" dirty="0"/>
          </a:p>
          <a:p>
            <a:pPr eaLnBrk="1" hangingPunct="1">
              <a:buFont typeface="Wingdings" panose="05000000000000000000" pitchFamily="2" charset="2"/>
              <a:buChar char="q"/>
              <a:defRPr/>
            </a:pPr>
            <a:r>
              <a:rPr lang="en-US" altLang="en-US" sz="1800" dirty="0" err="1"/>
              <a:t>Organisation</a:t>
            </a:r>
            <a:r>
              <a:rPr lang="en-US" altLang="en-US" sz="1800" dirty="0"/>
              <a:t> design, culture and development including the analysis of internal and external environments that impact upon the work of personnel professionals.</a:t>
            </a:r>
          </a:p>
          <a:p>
            <a:pPr marL="0" indent="0" algn="just" eaLnBrk="1" hangingPunct="1">
              <a:buFont typeface="Arial" panose="020B0604020202020204" pitchFamily="34" charset="0"/>
              <a:buNone/>
              <a:defRPr/>
            </a:pPr>
            <a:endParaRPr lang="en-US" altLang="en-US" sz="1800" dirty="0"/>
          </a:p>
          <a:p>
            <a:pPr eaLnBrk="1" hangingPunct="1">
              <a:buFont typeface="Wingdings" panose="05000000000000000000" pitchFamily="2" charset="2"/>
              <a:buChar char="q"/>
              <a:defRPr/>
            </a:pPr>
            <a:r>
              <a:rPr lang="en-US" altLang="en-US" sz="1800" dirty="0"/>
              <a:t>National and international employment markets from which </a:t>
            </a:r>
            <a:r>
              <a:rPr lang="en-US" altLang="en-US" sz="1800" dirty="0" err="1"/>
              <a:t>organisations</a:t>
            </a:r>
            <a:r>
              <a:rPr lang="en-US" altLang="en-US" sz="1800" dirty="0"/>
              <a:t> source and </a:t>
            </a:r>
            <a:r>
              <a:rPr lang="en-US" altLang="en-US" sz="1800" dirty="0" err="1"/>
              <a:t>mobilise</a:t>
            </a:r>
            <a:r>
              <a:rPr lang="en-US" altLang="en-US" sz="1800" dirty="0"/>
              <a:t> staff; how employment markets are evolving and/or changing.</a:t>
            </a:r>
          </a:p>
          <a:p>
            <a:pPr marL="0" indent="0" algn="just" eaLnBrk="1" hangingPunct="1">
              <a:buFont typeface="Arial" panose="020B0604020202020204" pitchFamily="34" charset="0"/>
              <a:buNone/>
              <a:defRPr/>
            </a:pPr>
            <a:endParaRPr lang="en-US" altLang="en-US" sz="1800" dirty="0"/>
          </a:p>
          <a:p>
            <a:pPr eaLnBrk="1" hangingPunct="1">
              <a:buFont typeface="Wingdings" panose="05000000000000000000" pitchFamily="2" charset="2"/>
              <a:buChar char="q"/>
              <a:defRPr/>
            </a:pPr>
            <a:r>
              <a:rPr lang="en-US" altLang="en-US" sz="1800" dirty="0"/>
              <a:t>Human resource planning processes employed by </a:t>
            </a:r>
            <a:r>
              <a:rPr lang="en-US" altLang="en-US" sz="1800" dirty="0" err="1"/>
              <a:t>organisations</a:t>
            </a:r>
            <a:r>
              <a:rPr lang="en-US" altLang="en-US" sz="1800" dirty="0"/>
              <a:t> and how these are now influenced by technology; including administering these processes lawfully, fairly, efficiently and effectively</a:t>
            </a:r>
            <a:endParaRPr lang="en-GB" altLang="en-US" sz="1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70C233FA-F4F9-BB23-29B0-8AB26D1278A5}"/>
              </a:ext>
            </a:extLst>
          </p:cNvPr>
          <p:cNvSpPr>
            <a:spLocks noGrp="1" noChangeArrowheads="1"/>
          </p:cNvSpPr>
          <p:nvPr>
            <p:ph type="title"/>
          </p:nvPr>
        </p:nvSpPr>
        <p:spPr>
          <a:xfrm>
            <a:off x="457200" y="115888"/>
            <a:ext cx="8229600" cy="635000"/>
          </a:xfrm>
        </p:spPr>
        <p:txBody>
          <a:bodyPr/>
          <a:lstStyle/>
          <a:p>
            <a:r>
              <a:rPr lang="en-GB" altLang="en-US" sz="3200" b="1"/>
              <a:t>Topics we will consider include</a:t>
            </a:r>
            <a:endParaRPr lang="en-US" altLang="en-US" sz="3200"/>
          </a:p>
        </p:txBody>
      </p:sp>
      <p:sp>
        <p:nvSpPr>
          <p:cNvPr id="16387" name="Content Placeholder 2">
            <a:extLst>
              <a:ext uri="{FF2B5EF4-FFF2-40B4-BE49-F238E27FC236}">
                <a16:creationId xmlns:a16="http://schemas.microsoft.com/office/drawing/2014/main" id="{755D66FF-C454-796A-D65B-0DC92AA346C1}"/>
              </a:ext>
            </a:extLst>
          </p:cNvPr>
          <p:cNvSpPr>
            <a:spLocks noGrp="1" noChangeArrowheads="1"/>
          </p:cNvSpPr>
          <p:nvPr>
            <p:ph idx="1"/>
          </p:nvPr>
        </p:nvSpPr>
        <p:spPr>
          <a:xfrm>
            <a:off x="457200" y="981075"/>
            <a:ext cx="8229600" cy="4535488"/>
          </a:xfrm>
        </p:spPr>
        <p:txBody>
          <a:bodyPr/>
          <a:lstStyle/>
          <a:p>
            <a:pPr>
              <a:buFont typeface="Wingdings" panose="05000000000000000000" pitchFamily="2" charset="2"/>
              <a:buChar char="q"/>
            </a:pPr>
            <a:r>
              <a:rPr lang="en-US" altLang="en-US" sz="2400"/>
              <a:t>Socializing personnel into the organization; building the business activist; employer  bonding and branding.</a:t>
            </a:r>
          </a:p>
          <a:p>
            <a:pPr>
              <a:buFont typeface="Wingdings" panose="05000000000000000000" pitchFamily="2" charset="2"/>
              <a:buChar char="q"/>
            </a:pPr>
            <a:endParaRPr lang="en-US" altLang="en-US" sz="2400"/>
          </a:p>
          <a:p>
            <a:pPr>
              <a:buFont typeface="Wingdings" panose="05000000000000000000" pitchFamily="2" charset="2"/>
              <a:buChar char="q"/>
            </a:pPr>
            <a:r>
              <a:rPr lang="en-US" altLang="en-US" sz="2400"/>
              <a:t>Processes of managing performance; innovating new working practices; delivering  outstanding customer service; breeding an environment where talent may grow; job design.</a:t>
            </a:r>
          </a:p>
          <a:p>
            <a:pPr>
              <a:buFont typeface="Wingdings" panose="05000000000000000000" pitchFamily="2" charset="2"/>
              <a:buChar char="q"/>
            </a:pPr>
            <a:endParaRPr lang="en-US" altLang="en-US" sz="2400"/>
          </a:p>
          <a:p>
            <a:pPr>
              <a:buFont typeface="Wingdings" panose="05000000000000000000" pitchFamily="2" charset="2"/>
              <a:buChar char="q"/>
            </a:pPr>
            <a:r>
              <a:rPr lang="en-US" altLang="en-US" sz="2400"/>
              <a:t>Ethics and professionalism; commitment to equality of opportunity; managing diversity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9DD177E2-73A4-4682-7C4E-FE92732AB3EE}"/>
              </a:ext>
            </a:extLst>
          </p:cNvPr>
          <p:cNvSpPr>
            <a:spLocks noGrp="1" noChangeArrowheads="1"/>
          </p:cNvSpPr>
          <p:nvPr>
            <p:ph type="title"/>
          </p:nvPr>
        </p:nvSpPr>
        <p:spPr/>
        <p:txBody>
          <a:bodyPr/>
          <a:lstStyle/>
          <a:p>
            <a:pPr eaLnBrk="1" hangingPunct="1"/>
            <a:r>
              <a:rPr lang="en-GB" altLang="en-US" b="1"/>
              <a:t>Assessment</a:t>
            </a:r>
            <a:endParaRPr lang="en-GB" altLang="en-US"/>
          </a:p>
        </p:txBody>
      </p:sp>
      <p:sp>
        <p:nvSpPr>
          <p:cNvPr id="17411" name="Content Placeholder 2">
            <a:extLst>
              <a:ext uri="{FF2B5EF4-FFF2-40B4-BE49-F238E27FC236}">
                <a16:creationId xmlns:a16="http://schemas.microsoft.com/office/drawing/2014/main" id="{8D555EC8-3A47-E586-EF5C-C64DA17CCEC3}"/>
              </a:ext>
            </a:extLst>
          </p:cNvPr>
          <p:cNvSpPr>
            <a:spLocks noGrp="1" noChangeArrowheads="1"/>
          </p:cNvSpPr>
          <p:nvPr>
            <p:ph idx="1"/>
          </p:nvPr>
        </p:nvSpPr>
        <p:spPr>
          <a:xfrm>
            <a:off x="457200" y="1362075"/>
            <a:ext cx="8229600" cy="4132263"/>
          </a:xfrm>
        </p:spPr>
        <p:txBody>
          <a:bodyPr/>
          <a:lstStyle/>
          <a:p>
            <a:pPr marL="0" indent="0" eaLnBrk="1" hangingPunct="1">
              <a:buFont typeface="Arial" panose="020B0604020202020204" pitchFamily="34" charset="0"/>
              <a:buNone/>
            </a:pPr>
            <a:r>
              <a:rPr lang="en-GB" altLang="en-US" sz="2800" b="1">
                <a:latin typeface="Arial" panose="020B0604020202020204" pitchFamily="34" charset="0"/>
                <a:cs typeface="Arial" panose="020B0604020202020204" pitchFamily="34" charset="0"/>
              </a:rPr>
              <a:t>Component 1 – </a:t>
            </a:r>
          </a:p>
          <a:p>
            <a:pPr marL="0" indent="0" eaLnBrk="1" hangingPunct="1">
              <a:buFont typeface="Arial" panose="020B0604020202020204" pitchFamily="34" charset="0"/>
              <a:buNone/>
            </a:pPr>
            <a:r>
              <a:rPr lang="en-GB" altLang="en-US" sz="2800">
                <a:latin typeface="Arial" panose="020B0604020202020204" pitchFamily="34" charset="0"/>
                <a:cs typeface="Arial" panose="020B0604020202020204" pitchFamily="34" charset="0"/>
              </a:rPr>
              <a:t>2500 words written report to be submitted</a:t>
            </a:r>
            <a:endParaRPr lang="en-GB" altLang="en-US" sz="2800">
              <a:solidFill>
                <a:srgbClr val="FF0000"/>
              </a:solidFill>
              <a:latin typeface="Arial" panose="020B0604020202020204" pitchFamily="34" charset="0"/>
              <a:cs typeface="Arial" panose="020B0604020202020204" pitchFamily="34" charset="0"/>
            </a:endParaRPr>
          </a:p>
          <a:p>
            <a:pPr marL="0" indent="0" eaLnBrk="1" hangingPunct="1">
              <a:buFont typeface="Arial" panose="020B0604020202020204" pitchFamily="34" charset="0"/>
              <a:buNone/>
            </a:pPr>
            <a:endParaRPr lang="en-GB" altLang="en-US" sz="2800">
              <a:latin typeface="Arial" panose="020B0604020202020204" pitchFamily="34" charset="0"/>
              <a:cs typeface="Arial" panose="020B0604020202020204" pitchFamily="34" charset="0"/>
            </a:endParaRPr>
          </a:p>
          <a:p>
            <a:pPr marL="0" indent="0" eaLnBrk="1" hangingPunct="1">
              <a:buFont typeface="Arial" panose="020B0604020202020204" pitchFamily="34" charset="0"/>
              <a:buNone/>
            </a:pPr>
            <a:r>
              <a:rPr lang="en-GB" altLang="en-US" sz="2800" b="1">
                <a:latin typeface="Arial" panose="020B0604020202020204" pitchFamily="34" charset="0"/>
                <a:cs typeface="Arial" panose="020B0604020202020204" pitchFamily="34" charset="0"/>
              </a:rPr>
              <a:t>Component 2 – </a:t>
            </a:r>
          </a:p>
          <a:p>
            <a:pPr marL="0" indent="0" eaLnBrk="1" hangingPunct="1">
              <a:buFont typeface="Arial" panose="020B0604020202020204" pitchFamily="34" charset="0"/>
              <a:buNone/>
            </a:pPr>
            <a:r>
              <a:rPr lang="en-GB" altLang="en-US" sz="2800">
                <a:latin typeface="Arial" panose="020B0604020202020204" pitchFamily="34" charset="0"/>
                <a:cs typeface="Arial" panose="020B0604020202020204" pitchFamily="34" charset="0"/>
              </a:rPr>
              <a:t>Individual  Presentation</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1230EC75-0C6A-6F14-8101-1D903A9D051A}"/>
              </a:ext>
            </a:extLst>
          </p:cNvPr>
          <p:cNvSpPr>
            <a:spLocks noGrp="1" noChangeArrowheads="1"/>
          </p:cNvSpPr>
          <p:nvPr>
            <p:ph type="title"/>
          </p:nvPr>
        </p:nvSpPr>
        <p:spPr>
          <a:xfrm>
            <a:off x="468313" y="130175"/>
            <a:ext cx="8229600" cy="777875"/>
          </a:xfrm>
        </p:spPr>
        <p:txBody>
          <a:bodyPr/>
          <a:lstStyle/>
          <a:p>
            <a:pPr eaLnBrk="1" hangingPunct="1"/>
            <a:r>
              <a:rPr lang="en-GB" altLang="en-US" sz="4000" b="1"/>
              <a:t>Assignment Brief - 1</a:t>
            </a:r>
          </a:p>
        </p:txBody>
      </p:sp>
      <p:sp>
        <p:nvSpPr>
          <p:cNvPr id="3" name="Content Placeholder 2">
            <a:extLst>
              <a:ext uri="{FF2B5EF4-FFF2-40B4-BE49-F238E27FC236}">
                <a16:creationId xmlns:a16="http://schemas.microsoft.com/office/drawing/2014/main" id="{421AEB7C-7CF0-C396-993B-15E585C387DE}"/>
              </a:ext>
            </a:extLst>
          </p:cNvPr>
          <p:cNvSpPr>
            <a:spLocks noGrp="1"/>
          </p:cNvSpPr>
          <p:nvPr>
            <p:ph idx="1"/>
          </p:nvPr>
        </p:nvSpPr>
        <p:spPr>
          <a:xfrm>
            <a:off x="633413" y="1477963"/>
            <a:ext cx="8064500" cy="4471987"/>
          </a:xfrm>
        </p:spPr>
        <p:txBody>
          <a:bodyPr rtlCol="0">
            <a:normAutofit/>
          </a:bodyPr>
          <a:lstStyle/>
          <a:p>
            <a:pPr marL="0" indent="0" algn="just" eaLnBrk="1" fontAlgn="auto" hangingPunct="1">
              <a:spcAft>
                <a:spcPts val="0"/>
              </a:spcAft>
              <a:buFont typeface="Arial" panose="020B0604020202020204" pitchFamily="34" charset="0"/>
              <a:buNone/>
              <a:defRPr/>
            </a:pPr>
            <a:r>
              <a:rPr lang="en-GB" sz="2000" dirty="0">
                <a:latin typeface="Times New Roman" panose="02020603050405020304" pitchFamily="18" charset="0"/>
                <a:ea typeface="Times New Roman" panose="02020603050405020304" pitchFamily="18" charset="0"/>
                <a:cs typeface="Times New Roman" panose="02020603050405020304" pitchFamily="18" charset="0"/>
              </a:rPr>
              <a:t>You are required to write a 2500-word report to </a:t>
            </a:r>
            <a:r>
              <a:rPr lang="en-GB" sz="2000" b="1" dirty="0">
                <a:latin typeface="Times New Roman" panose="02020603050405020304" pitchFamily="18" charset="0"/>
                <a:ea typeface="Times New Roman" panose="02020603050405020304" pitchFamily="18" charset="0"/>
                <a:cs typeface="Times New Roman" panose="02020603050405020304" pitchFamily="18" charset="0"/>
              </a:rPr>
              <a:t>critically review </a:t>
            </a:r>
            <a:r>
              <a:rPr lang="en-GB" sz="2000" dirty="0">
                <a:latin typeface="Times New Roman" panose="02020603050405020304" pitchFamily="18" charset="0"/>
                <a:ea typeface="Times New Roman" panose="02020603050405020304" pitchFamily="18" charset="0"/>
                <a:cs typeface="Times New Roman" panose="02020603050405020304" pitchFamily="18" charset="0"/>
              </a:rPr>
              <a:t>the</a:t>
            </a:r>
          </a:p>
          <a:p>
            <a:pPr marL="114300" indent="0" algn="just" eaLnBrk="1" fontAlgn="auto" hangingPunct="1">
              <a:spcAft>
                <a:spcPts val="0"/>
              </a:spcAft>
              <a:buFont typeface="Arial" panose="020B0604020202020204" pitchFamily="34" charset="0"/>
              <a:buNone/>
              <a:defRPr/>
            </a:pPr>
            <a:endParaRPr lang="en-GB" sz="2000" i="1" dirty="0">
              <a:latin typeface="Times New Roman" panose="02020603050405020304" pitchFamily="18" charset="0"/>
              <a:ea typeface="Times New Roman" panose="02020603050405020304" pitchFamily="18" charset="0"/>
              <a:cs typeface="Times New Roman" panose="02020603050405020304" pitchFamily="18" charset="0"/>
            </a:endParaRPr>
          </a:p>
          <a:p>
            <a:pPr marL="114300" indent="0" algn="just" eaLnBrk="1" fontAlgn="auto" hangingPunct="1">
              <a:spcAft>
                <a:spcPts val="0"/>
              </a:spcAft>
              <a:buFont typeface="Arial" panose="020B0604020202020204" pitchFamily="34" charset="0"/>
              <a:buNone/>
              <a:defRPr/>
            </a:pPr>
            <a:r>
              <a:rPr lang="en-GB" sz="2000" i="1" dirty="0">
                <a:latin typeface="Times New Roman" panose="02020603050405020304" pitchFamily="18" charset="0"/>
                <a:ea typeface="Times New Roman" panose="02020603050405020304" pitchFamily="18" charset="0"/>
                <a:cs typeface="Times New Roman" panose="02020603050405020304" pitchFamily="18" charset="0"/>
              </a:rPr>
              <a:t>Note: You should engage not less than ten academic references in Harvard Referencing Convention. </a:t>
            </a:r>
            <a:endParaRPr lang="en-GB" sz="2000" dirty="0">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eaLnBrk="1" fontAlgn="auto" hangingPunct="1">
              <a:spcAft>
                <a:spcPts val="0"/>
              </a:spcAft>
              <a:buFont typeface="Arial" panose="020B0604020202020204" pitchFamily="34" charset="0"/>
              <a:buNone/>
              <a:defRPr/>
            </a:pPr>
            <a:endParaRPr lang="en-GB" sz="2000" b="1" dirty="0">
              <a:latin typeface="Times New Roman" panose="02020603050405020304" pitchFamily="18" charset="0"/>
              <a:cs typeface="Times New Roman" panose="02020603050405020304" pitchFamily="18" charset="0"/>
            </a:endParaRPr>
          </a:p>
          <a:p>
            <a:pPr marL="0" indent="0" algn="just" eaLnBrk="1" fontAlgn="auto" hangingPunct="1">
              <a:spcAft>
                <a:spcPts val="0"/>
              </a:spcAft>
              <a:buFont typeface="Arial" panose="020B0604020202020204" pitchFamily="34" charset="0"/>
              <a:buNone/>
              <a:defRPr/>
            </a:pPr>
            <a:endParaRPr lang="en-GB" sz="3600" dirty="0"/>
          </a:p>
        </p:txBody>
      </p:sp>
      <p:sp>
        <p:nvSpPr>
          <p:cNvPr id="18436" name="TextBox 4">
            <a:extLst>
              <a:ext uri="{FF2B5EF4-FFF2-40B4-BE49-F238E27FC236}">
                <a16:creationId xmlns:a16="http://schemas.microsoft.com/office/drawing/2014/main" id="{28117223-C593-6FE5-4110-837541AD68E3}"/>
              </a:ext>
            </a:extLst>
          </p:cNvPr>
          <p:cNvSpPr txBox="1">
            <a:spLocks noChangeArrowheads="1"/>
          </p:cNvSpPr>
          <p:nvPr/>
        </p:nvSpPr>
        <p:spPr bwMode="auto">
          <a:xfrm>
            <a:off x="2051050" y="993775"/>
            <a:ext cx="457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400" b="1"/>
              <a:t>Individual Report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FE245F07-4501-E124-A349-C2C830C44ACC}"/>
              </a:ext>
            </a:extLst>
          </p:cNvPr>
          <p:cNvSpPr>
            <a:spLocks noGrp="1" noChangeArrowheads="1"/>
          </p:cNvSpPr>
          <p:nvPr>
            <p:ph type="title"/>
          </p:nvPr>
        </p:nvSpPr>
        <p:spPr>
          <a:xfrm>
            <a:off x="457200" y="274638"/>
            <a:ext cx="8229600" cy="777875"/>
          </a:xfrm>
        </p:spPr>
        <p:txBody>
          <a:bodyPr/>
          <a:lstStyle/>
          <a:p>
            <a:pPr eaLnBrk="1" hangingPunct="1"/>
            <a:r>
              <a:rPr lang="en-GB" altLang="en-US"/>
              <a:t>Assignment Brief - 2</a:t>
            </a:r>
          </a:p>
        </p:txBody>
      </p:sp>
      <p:sp>
        <p:nvSpPr>
          <p:cNvPr id="19459" name="Content Placeholder 2">
            <a:extLst>
              <a:ext uri="{FF2B5EF4-FFF2-40B4-BE49-F238E27FC236}">
                <a16:creationId xmlns:a16="http://schemas.microsoft.com/office/drawing/2014/main" id="{0BF88ABF-7864-D51E-3A5F-26A06BAB0058}"/>
              </a:ext>
            </a:extLst>
          </p:cNvPr>
          <p:cNvSpPr>
            <a:spLocks noGrp="1" noChangeArrowheads="1"/>
          </p:cNvSpPr>
          <p:nvPr>
            <p:ph idx="1"/>
          </p:nvPr>
        </p:nvSpPr>
        <p:spPr>
          <a:xfrm>
            <a:off x="569913" y="1470025"/>
            <a:ext cx="8004175" cy="3917950"/>
          </a:xfrm>
        </p:spPr>
        <p:txBody>
          <a:bodyPr/>
          <a:lstStyle/>
          <a:p>
            <a:pPr marL="0" indent="0" algn="just" eaLnBrk="1" hangingPunct="1">
              <a:buFont typeface="Arial" panose="020B0604020202020204" pitchFamily="34" charset="0"/>
              <a:buNone/>
            </a:pPr>
            <a:r>
              <a:rPr lang="en-GB" altLang="en-US" b="1"/>
              <a:t>Individual  - Presentation</a:t>
            </a:r>
          </a:p>
          <a:p>
            <a:pPr marL="0" indent="0" algn="just" eaLnBrk="1" hangingPunct="1">
              <a:buFont typeface="Arial" panose="020B0604020202020204" pitchFamily="34" charset="0"/>
              <a:buNone/>
            </a:pPr>
            <a:endParaRPr lang="en-GB"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Content Placeholder 7">
            <a:extLst>
              <a:ext uri="{FF2B5EF4-FFF2-40B4-BE49-F238E27FC236}">
                <a16:creationId xmlns:a16="http://schemas.microsoft.com/office/drawing/2014/main" id="{27292A5B-6786-FC94-0E20-465050264ED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763713" y="628650"/>
            <a:ext cx="5688012" cy="4095750"/>
          </a:xfr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02479-3F99-37B7-E249-3EE0336A1B67}"/>
              </a:ext>
            </a:extLst>
          </p:cNvPr>
          <p:cNvSpPr>
            <a:spLocks noGrp="1"/>
          </p:cNvSpPr>
          <p:nvPr>
            <p:ph type="ctrTitle"/>
          </p:nvPr>
        </p:nvSpPr>
        <p:spPr>
          <a:xfrm>
            <a:off x="576263" y="1268413"/>
            <a:ext cx="7991475" cy="4752975"/>
          </a:xfrm>
        </p:spPr>
        <p:txBody>
          <a:bodyPr>
            <a:normAutofit/>
          </a:bodyPr>
          <a:lstStyle/>
          <a:p>
            <a:pPr>
              <a:defRPr/>
            </a:pPr>
            <a:r>
              <a:rPr lang="en-GB" altLang="en-US" sz="2800" b="1" dirty="0"/>
              <a:t>Bachelor of Arts Business Management</a:t>
            </a:r>
            <a:br>
              <a:rPr lang="en-GB" altLang="en-US" sz="3600" dirty="0"/>
            </a:br>
            <a:br>
              <a:rPr lang="en-GB" altLang="en-US" sz="3600" dirty="0">
                <a:solidFill>
                  <a:schemeClr val="accent2"/>
                </a:solidFill>
              </a:rPr>
            </a:br>
            <a:r>
              <a:rPr lang="en-GB" sz="3600" b="1" dirty="0">
                <a:solidFill>
                  <a:schemeClr val="accent2"/>
                </a:solidFill>
                <a:cs typeface="Times New Roman" panose="02020603050405020304" pitchFamily="18" charset="0"/>
              </a:rPr>
              <a:t> MBA</a:t>
            </a:r>
            <a:br>
              <a:rPr lang="en-GB" sz="3600" b="1" dirty="0">
                <a:solidFill>
                  <a:schemeClr val="accent2"/>
                </a:solidFill>
                <a:cs typeface="Times New Roman" panose="02020603050405020304" pitchFamily="18" charset="0"/>
              </a:rPr>
            </a:br>
            <a:r>
              <a:rPr lang="en-US" sz="3600" b="1" dirty="0">
                <a:solidFill>
                  <a:schemeClr val="accent2"/>
                </a:solidFill>
                <a:cs typeface="Times New Roman" panose="02020603050405020304" pitchFamily="18" charset="0"/>
              </a:rPr>
              <a:t>Human Resource Management </a:t>
            </a:r>
            <a:br>
              <a:rPr lang="en-US" sz="3600" b="1" dirty="0">
                <a:solidFill>
                  <a:schemeClr val="accent2"/>
                </a:solidFill>
                <a:cs typeface="Times New Roman" panose="02020603050405020304" pitchFamily="18" charset="0"/>
              </a:rPr>
            </a:br>
            <a:r>
              <a:rPr lang="en-US" sz="3600" b="1" dirty="0">
                <a:solidFill>
                  <a:schemeClr val="accent2"/>
                </a:solidFill>
                <a:cs typeface="Times New Roman" panose="02020603050405020304" pitchFamily="18" charset="0"/>
              </a:rPr>
              <a:t>(LCMB7000)</a:t>
            </a:r>
            <a:br>
              <a:rPr lang="en-US" sz="3600" b="1" dirty="0">
                <a:solidFill>
                  <a:schemeClr val="accent2"/>
                </a:solidFill>
                <a:cs typeface="Times New Roman" panose="02020603050405020304" pitchFamily="18" charset="0"/>
              </a:rPr>
            </a:br>
            <a:br>
              <a:rPr lang="en-GB" sz="3600" b="1" dirty="0">
                <a:solidFill>
                  <a:schemeClr val="accent2"/>
                </a:solidFill>
              </a:rPr>
            </a:br>
            <a:r>
              <a:rPr lang="en-GB" sz="3600" b="1" dirty="0">
                <a:solidFill>
                  <a:schemeClr val="bg1">
                    <a:lumMod val="95000"/>
                  </a:schemeClr>
                </a:solidFill>
              </a:rPr>
              <a:t>Introduction to HRM</a:t>
            </a:r>
            <a:endParaRPr lang="en-GB" altLang="en-US" sz="3600" b="1" dirty="0">
              <a:solidFill>
                <a:schemeClr val="accent2">
                  <a:lumMod val="20000"/>
                  <a:lumOff val="80000"/>
                </a:schemeClr>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E9EA95D2-4C7E-23C0-36E1-441F92A3562E}"/>
              </a:ext>
            </a:extLst>
          </p:cNvPr>
          <p:cNvSpPr>
            <a:spLocks noGrp="1" noChangeArrowheads="1"/>
          </p:cNvSpPr>
          <p:nvPr>
            <p:ph type="title"/>
          </p:nvPr>
        </p:nvSpPr>
        <p:spPr>
          <a:xfrm>
            <a:off x="482600" y="115888"/>
            <a:ext cx="8229600" cy="635000"/>
          </a:xfrm>
        </p:spPr>
        <p:txBody>
          <a:bodyPr/>
          <a:lstStyle/>
          <a:p>
            <a:r>
              <a:rPr lang="en-US" altLang="en-US" sz="3200" b="1"/>
              <a:t>Learning outcome </a:t>
            </a:r>
          </a:p>
        </p:txBody>
      </p:sp>
      <p:sp>
        <p:nvSpPr>
          <p:cNvPr id="22531" name="Content Placeholder 2">
            <a:extLst>
              <a:ext uri="{FF2B5EF4-FFF2-40B4-BE49-F238E27FC236}">
                <a16:creationId xmlns:a16="http://schemas.microsoft.com/office/drawing/2014/main" id="{B8C67A76-D96D-C03C-84BE-A8C9420375F7}"/>
              </a:ext>
            </a:extLst>
          </p:cNvPr>
          <p:cNvSpPr>
            <a:spLocks noGrp="1" noChangeArrowheads="1"/>
          </p:cNvSpPr>
          <p:nvPr>
            <p:ph idx="1"/>
          </p:nvPr>
        </p:nvSpPr>
        <p:spPr>
          <a:xfrm>
            <a:off x="457200" y="908050"/>
            <a:ext cx="8229600" cy="4608513"/>
          </a:xfrm>
        </p:spPr>
        <p:txBody>
          <a:bodyPr/>
          <a:lstStyle/>
          <a:p>
            <a:pPr>
              <a:lnSpc>
                <a:spcPct val="150000"/>
              </a:lnSpc>
              <a:buFont typeface="Wingdings" panose="05000000000000000000" pitchFamily="2" charset="2"/>
              <a:buChar char="q"/>
            </a:pPr>
            <a:r>
              <a:rPr lang="en-GB" altLang="en-US" sz="2800"/>
              <a:t>Able to define Human resource management </a:t>
            </a:r>
          </a:p>
          <a:p>
            <a:pPr>
              <a:buFont typeface="Wingdings" panose="05000000000000000000" pitchFamily="2" charset="2"/>
              <a:buChar char="q"/>
            </a:pPr>
            <a:r>
              <a:rPr lang="en-GB" altLang="en-US" sz="2800"/>
              <a:t>What distinguishes their approach to people management and human resources management </a:t>
            </a:r>
          </a:p>
          <a:p>
            <a:pPr>
              <a:lnSpc>
                <a:spcPct val="150000"/>
              </a:lnSpc>
              <a:buFont typeface="Wingdings" panose="05000000000000000000" pitchFamily="2" charset="2"/>
              <a:buChar char="q"/>
            </a:pPr>
            <a:r>
              <a:rPr lang="en-GB" altLang="en-US" sz="2800"/>
              <a:t>Understand HRM functions  and process </a:t>
            </a:r>
          </a:p>
          <a:p>
            <a:pPr>
              <a:lnSpc>
                <a:spcPct val="150000"/>
              </a:lnSpc>
              <a:buFont typeface="Wingdings" panose="05000000000000000000" pitchFamily="2" charset="2"/>
              <a:buChar char="q"/>
            </a:pPr>
            <a:r>
              <a:rPr lang="en-GB" altLang="en-US" sz="2800"/>
              <a:t>Understand HRM models </a:t>
            </a:r>
          </a:p>
          <a:p>
            <a:endParaRPr lang="en-US"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B5CD670A-D90F-5BA1-FA9A-A830E0AE3BB9}"/>
              </a:ext>
            </a:extLst>
          </p:cNvPr>
          <p:cNvSpPr>
            <a:spLocks noGrp="1" noChangeArrowheads="1"/>
          </p:cNvSpPr>
          <p:nvPr>
            <p:ph type="title"/>
          </p:nvPr>
        </p:nvSpPr>
        <p:spPr>
          <a:xfrm>
            <a:off x="457200" y="274638"/>
            <a:ext cx="8229600" cy="633412"/>
          </a:xfrm>
        </p:spPr>
        <p:txBody>
          <a:bodyPr/>
          <a:lstStyle/>
          <a:p>
            <a:r>
              <a:rPr lang="en-GB" altLang="en-US" sz="3200" b="1"/>
              <a:t>Human Resource Management </a:t>
            </a:r>
            <a:r>
              <a:rPr lang="en-US" altLang="en-US" sz="3200" b="1"/>
              <a:t>(HRM) </a:t>
            </a:r>
          </a:p>
        </p:txBody>
      </p:sp>
      <p:sp>
        <p:nvSpPr>
          <p:cNvPr id="4" name="Content Placeholder 3">
            <a:extLst>
              <a:ext uri="{FF2B5EF4-FFF2-40B4-BE49-F238E27FC236}">
                <a16:creationId xmlns:a16="http://schemas.microsoft.com/office/drawing/2014/main" id="{25416AE4-D23B-0EEC-9D57-8DEE6C44D0DE}"/>
              </a:ext>
            </a:extLst>
          </p:cNvPr>
          <p:cNvSpPr txBox="1">
            <a:spLocks noGrp="1"/>
          </p:cNvSpPr>
          <p:nvPr>
            <p:ph idx="1"/>
          </p:nvPr>
        </p:nvSpPr>
        <p:spPr>
          <a:xfrm>
            <a:off x="457200" y="1600200"/>
            <a:ext cx="8229600" cy="2800350"/>
          </a:xfrm>
        </p:spPr>
        <p:txBody>
          <a:bodyPr rtlCol="0">
            <a:spAutoFit/>
          </a:bodyPr>
          <a:lstStyle/>
          <a:p>
            <a:pPr marL="0" indent="0">
              <a:buFont typeface="Arial" panose="020B0604020202020204" pitchFamily="34" charset="0"/>
              <a:buNone/>
              <a:defRPr/>
            </a:pPr>
            <a:endParaRPr lang="en-GB" dirty="0"/>
          </a:p>
          <a:p>
            <a:pPr marL="0" indent="0">
              <a:buFont typeface="Arial" panose="020B0604020202020204" pitchFamily="34" charset="0"/>
              <a:buNone/>
              <a:defRPr/>
            </a:pPr>
            <a:endParaRPr lang="en-GB" dirty="0"/>
          </a:p>
          <a:p>
            <a:pPr marL="0" indent="0" algn="ctr">
              <a:buFont typeface="Arial" panose="020B0604020202020204" pitchFamily="34" charset="0"/>
              <a:buNone/>
              <a:defRPr/>
            </a:pPr>
            <a:r>
              <a:rPr lang="en-GB" dirty="0"/>
              <a:t>What is HRM? Any ideas</a:t>
            </a:r>
          </a:p>
          <a:p>
            <a:pPr>
              <a:defRPr/>
            </a:pPr>
            <a:endParaRPr lang="en-GB" sz="2800" dirty="0"/>
          </a:p>
          <a:p>
            <a:pPr>
              <a:defRPr/>
            </a:pPr>
            <a:endParaRPr lang="en-GB" sz="28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3AEE6587-CB70-EDEB-5EC4-7EAD2AB60211}"/>
              </a:ext>
            </a:extLst>
          </p:cNvPr>
          <p:cNvSpPr>
            <a:spLocks noGrp="1" noChangeArrowheads="1"/>
          </p:cNvSpPr>
          <p:nvPr>
            <p:ph type="title"/>
          </p:nvPr>
        </p:nvSpPr>
        <p:spPr>
          <a:xfrm>
            <a:off x="457200" y="274638"/>
            <a:ext cx="8229600" cy="633412"/>
          </a:xfrm>
        </p:spPr>
        <p:txBody>
          <a:bodyPr/>
          <a:lstStyle/>
          <a:p>
            <a:r>
              <a:rPr lang="en-US" altLang="en-US" sz="3200" b="1"/>
              <a:t>Human Resources Management (HRM) </a:t>
            </a:r>
          </a:p>
        </p:txBody>
      </p:sp>
      <p:sp>
        <p:nvSpPr>
          <p:cNvPr id="3" name="Content Placeholder 2">
            <a:extLst>
              <a:ext uri="{FF2B5EF4-FFF2-40B4-BE49-F238E27FC236}">
                <a16:creationId xmlns:a16="http://schemas.microsoft.com/office/drawing/2014/main" id="{7E5AB537-504E-8C79-A80B-755643E02A41}"/>
              </a:ext>
            </a:extLst>
          </p:cNvPr>
          <p:cNvSpPr>
            <a:spLocks noGrp="1"/>
          </p:cNvSpPr>
          <p:nvPr>
            <p:ph idx="1"/>
          </p:nvPr>
        </p:nvSpPr>
        <p:spPr>
          <a:xfrm>
            <a:off x="457200" y="1700213"/>
            <a:ext cx="8229600" cy="2233612"/>
          </a:xfrm>
        </p:spPr>
        <p:txBody>
          <a:bodyPr/>
          <a:lstStyle/>
          <a:p>
            <a:pPr marL="0" indent="0" algn="ctr">
              <a:buFont typeface="Arial" panose="020B0604020202020204" pitchFamily="34" charset="0"/>
              <a:buNone/>
              <a:defRPr/>
            </a:pPr>
            <a:r>
              <a:rPr lang="en-US" sz="2400" dirty="0"/>
              <a:t>Human Resource Management (HRM) is a process  concerned with the management of personnel  along with their energies and competencies for the  achievement of organization objectives by the  process of acquiring, developing and utilizing such  personnel.</a:t>
            </a:r>
          </a:p>
          <a:p>
            <a:pPr>
              <a:defRPr/>
            </a:pPr>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4D215DB1-DF4C-CD42-DF99-3C168C6E4AC3}"/>
              </a:ext>
            </a:extLst>
          </p:cNvPr>
          <p:cNvSpPr>
            <a:spLocks noGrp="1" noChangeArrowheads="1"/>
          </p:cNvSpPr>
          <p:nvPr>
            <p:ph type="title"/>
          </p:nvPr>
        </p:nvSpPr>
        <p:spPr>
          <a:xfrm>
            <a:off x="457200" y="274638"/>
            <a:ext cx="8229600" cy="633412"/>
          </a:xfrm>
        </p:spPr>
        <p:txBody>
          <a:bodyPr/>
          <a:lstStyle/>
          <a:p>
            <a:r>
              <a:rPr lang="en-US" altLang="en-US" sz="3200" b="1"/>
              <a:t>Human Resources Management (HRM) </a:t>
            </a:r>
          </a:p>
        </p:txBody>
      </p:sp>
      <p:sp>
        <p:nvSpPr>
          <p:cNvPr id="25603" name="Content Placeholder 2">
            <a:extLst>
              <a:ext uri="{FF2B5EF4-FFF2-40B4-BE49-F238E27FC236}">
                <a16:creationId xmlns:a16="http://schemas.microsoft.com/office/drawing/2014/main" id="{25D0163F-4AE1-3386-6263-E064FAA85FC7}"/>
              </a:ext>
            </a:extLst>
          </p:cNvPr>
          <p:cNvSpPr>
            <a:spLocks noGrp="1" noChangeArrowheads="1"/>
          </p:cNvSpPr>
          <p:nvPr>
            <p:ph idx="1"/>
          </p:nvPr>
        </p:nvSpPr>
        <p:spPr>
          <a:xfrm>
            <a:off x="450850" y="1989138"/>
            <a:ext cx="8585200" cy="2232025"/>
          </a:xfrm>
        </p:spPr>
        <p:txBody>
          <a:bodyPr/>
          <a:lstStyle/>
          <a:p>
            <a:pPr>
              <a:buFont typeface="Wingdings" panose="05000000000000000000" pitchFamily="2" charset="2"/>
              <a:buChar char="q"/>
            </a:pPr>
            <a:r>
              <a:rPr lang="en-GB" altLang="en-US" sz="2800"/>
              <a:t>Strategic for any organisation</a:t>
            </a:r>
          </a:p>
          <a:p>
            <a:pPr>
              <a:buFont typeface="Wingdings" panose="05000000000000000000" pitchFamily="2" charset="2"/>
              <a:buChar char="q"/>
            </a:pPr>
            <a:r>
              <a:rPr lang="en-GB" altLang="en-US" sz="2800"/>
              <a:t>Viewing employees as a resource rather than a cost</a:t>
            </a:r>
          </a:p>
          <a:p>
            <a:pPr>
              <a:buFont typeface="Wingdings" panose="05000000000000000000" pitchFamily="2" charset="2"/>
              <a:buChar char="q"/>
            </a:pPr>
            <a:r>
              <a:rPr lang="en-GB" altLang="en-US" sz="2800"/>
              <a:t>Role of the Line Manager</a:t>
            </a:r>
          </a:p>
          <a:p>
            <a:endParaRPr lang="en-US"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78AA09A1-B6BE-FCA8-A70C-90FB646C7F7A}"/>
              </a:ext>
            </a:extLst>
          </p:cNvPr>
          <p:cNvSpPr>
            <a:spLocks noGrp="1" noChangeArrowheads="1"/>
          </p:cNvSpPr>
          <p:nvPr>
            <p:ph type="title"/>
          </p:nvPr>
        </p:nvSpPr>
        <p:spPr>
          <a:xfrm>
            <a:off x="611188" y="188913"/>
            <a:ext cx="8229600" cy="633412"/>
          </a:xfrm>
        </p:spPr>
        <p:txBody>
          <a:bodyPr/>
          <a:lstStyle/>
          <a:p>
            <a:r>
              <a:rPr lang="en-US" altLang="en-US" sz="3200" b="1">
                <a:solidFill>
                  <a:srgbClr val="000000"/>
                </a:solidFill>
              </a:rPr>
              <a:t>Human Resources Management (HRM) </a:t>
            </a:r>
            <a:endParaRPr lang="en-US" altLang="en-US" b="1"/>
          </a:p>
        </p:txBody>
      </p:sp>
      <p:sp>
        <p:nvSpPr>
          <p:cNvPr id="3" name="Content Placeholder 2">
            <a:extLst>
              <a:ext uri="{FF2B5EF4-FFF2-40B4-BE49-F238E27FC236}">
                <a16:creationId xmlns:a16="http://schemas.microsoft.com/office/drawing/2014/main" id="{446BD1C7-F337-4BE1-28D4-C62F0F7D9742}"/>
              </a:ext>
            </a:extLst>
          </p:cNvPr>
          <p:cNvSpPr>
            <a:spLocks noGrp="1"/>
          </p:cNvSpPr>
          <p:nvPr>
            <p:ph idx="1"/>
          </p:nvPr>
        </p:nvSpPr>
        <p:spPr>
          <a:xfrm>
            <a:off x="457200" y="981075"/>
            <a:ext cx="8507413" cy="4535488"/>
          </a:xfrm>
        </p:spPr>
        <p:txBody>
          <a:bodyPr>
            <a:normAutofit/>
          </a:bodyPr>
          <a:lstStyle/>
          <a:p>
            <a:pPr marL="546100" indent="-457200">
              <a:lnSpc>
                <a:spcPct val="90000"/>
              </a:lnSpc>
              <a:spcBef>
                <a:spcPts val="100"/>
              </a:spcBef>
              <a:buSzPct val="85000"/>
              <a:buFont typeface="Wingdings" panose="05000000000000000000" pitchFamily="2" charset="2"/>
              <a:buChar char="q"/>
              <a:tabLst>
                <a:tab pos="361950" algn="l"/>
              </a:tabLst>
            </a:pPr>
            <a:r>
              <a:rPr lang="en-US" altLang="en-US" sz="2400">
                <a:ea typeface="Georgia" panose="02040502050405020303" pitchFamily="18" charset="0"/>
                <a:cs typeface="Georgia" panose="02040502050405020303" pitchFamily="18" charset="0"/>
              </a:rPr>
              <a:t>An essential function of management and an  important part of every manager’s job.</a:t>
            </a:r>
          </a:p>
          <a:p>
            <a:pPr marL="546100" indent="-457200">
              <a:lnSpc>
                <a:spcPct val="90000"/>
              </a:lnSpc>
              <a:spcBef>
                <a:spcPts val="100"/>
              </a:spcBef>
              <a:buSzPct val="85000"/>
              <a:buFont typeface="Wingdings" panose="05000000000000000000" pitchFamily="2" charset="2"/>
              <a:buChar char="q"/>
              <a:tabLst>
                <a:tab pos="361950" algn="l"/>
              </a:tabLst>
            </a:pPr>
            <a:endParaRPr lang="en-US" altLang="en-US" sz="2400">
              <a:ea typeface="Georgia" panose="02040502050405020303" pitchFamily="18" charset="0"/>
              <a:cs typeface="Georgia" panose="02040502050405020303" pitchFamily="18" charset="0"/>
            </a:endParaRPr>
          </a:p>
          <a:p>
            <a:pPr marL="546100" indent="-457200">
              <a:lnSpc>
                <a:spcPct val="90000"/>
              </a:lnSpc>
              <a:spcBef>
                <a:spcPts val="675"/>
              </a:spcBef>
              <a:buSzPct val="85000"/>
              <a:buFont typeface="Wingdings" panose="05000000000000000000" pitchFamily="2" charset="2"/>
              <a:buChar char="q"/>
              <a:tabLst>
                <a:tab pos="361950" algn="l"/>
              </a:tabLst>
            </a:pPr>
            <a:r>
              <a:rPr lang="en-US" altLang="en-US" sz="2400">
                <a:ea typeface="Georgia" panose="02040502050405020303" pitchFamily="18" charset="0"/>
                <a:cs typeface="Georgia" panose="02040502050405020303" pitchFamily="18" charset="0"/>
              </a:rPr>
              <a:t>HRM is concerned with managing people in  organizations.</a:t>
            </a:r>
          </a:p>
          <a:p>
            <a:pPr marL="546100" indent="-457200">
              <a:lnSpc>
                <a:spcPct val="90000"/>
              </a:lnSpc>
              <a:spcBef>
                <a:spcPts val="675"/>
              </a:spcBef>
              <a:buSzPct val="85000"/>
              <a:buFont typeface="Wingdings" panose="05000000000000000000" pitchFamily="2" charset="2"/>
              <a:buChar char="q"/>
              <a:tabLst>
                <a:tab pos="361950" algn="l"/>
              </a:tabLst>
            </a:pPr>
            <a:endParaRPr lang="en-US" altLang="en-US" sz="2400">
              <a:ea typeface="Georgia" panose="02040502050405020303" pitchFamily="18" charset="0"/>
              <a:cs typeface="Georgia" panose="02040502050405020303" pitchFamily="18" charset="0"/>
            </a:endParaRPr>
          </a:p>
          <a:p>
            <a:pPr marL="546100" indent="-457200">
              <a:lnSpc>
                <a:spcPct val="90000"/>
              </a:lnSpc>
              <a:spcBef>
                <a:spcPts val="675"/>
              </a:spcBef>
              <a:buSzPct val="85000"/>
              <a:buFont typeface="Wingdings" panose="05000000000000000000" pitchFamily="2" charset="2"/>
              <a:buChar char="q"/>
              <a:tabLst>
                <a:tab pos="361950" algn="l"/>
              </a:tabLst>
            </a:pPr>
            <a:r>
              <a:rPr lang="en-US" altLang="en-US" sz="2400">
                <a:ea typeface="Georgia" panose="02040502050405020303" pitchFamily="18" charset="0"/>
                <a:cs typeface="Georgia" panose="02040502050405020303" pitchFamily="18" charset="0"/>
              </a:rPr>
              <a:t>It is concerned with philosophy, principles, policies  and practices related to human aspect of management.</a:t>
            </a:r>
          </a:p>
          <a:p>
            <a:pPr marL="546100" indent="-457200">
              <a:lnSpc>
                <a:spcPct val="90000"/>
              </a:lnSpc>
              <a:spcBef>
                <a:spcPts val="675"/>
              </a:spcBef>
              <a:buSzPct val="85000"/>
              <a:buFont typeface="Arial" panose="020B0604020202020204" pitchFamily="34" charset="0"/>
              <a:buNone/>
              <a:tabLst>
                <a:tab pos="361950" algn="l"/>
              </a:tabLst>
            </a:pPr>
            <a:endParaRPr lang="en-US" altLang="en-US" sz="2400">
              <a:ea typeface="Georgia" panose="02040502050405020303" pitchFamily="18" charset="0"/>
              <a:cs typeface="Georgia" panose="02040502050405020303" pitchFamily="18" charset="0"/>
            </a:endParaRPr>
          </a:p>
          <a:p>
            <a:pPr marL="546100" indent="-457200">
              <a:lnSpc>
                <a:spcPct val="90000"/>
              </a:lnSpc>
              <a:spcBef>
                <a:spcPts val="675"/>
              </a:spcBef>
              <a:buSzPct val="85000"/>
              <a:buFont typeface="Wingdings" panose="05000000000000000000" pitchFamily="2" charset="2"/>
              <a:buChar char="q"/>
              <a:tabLst>
                <a:tab pos="361950" algn="l"/>
              </a:tabLst>
            </a:pPr>
            <a:r>
              <a:rPr lang="en-US" altLang="en-US" sz="2400">
                <a:ea typeface="Georgia" panose="02040502050405020303" pitchFamily="18" charset="0"/>
                <a:cs typeface="Georgia" panose="02040502050405020303" pitchFamily="18" charset="0"/>
              </a:rPr>
              <a:t>It aims at achieving organizational objectives  through the efficient and effective mobilization of human resources.</a:t>
            </a:r>
          </a:p>
          <a:p>
            <a:pPr marL="546100" indent="-457200">
              <a:lnSpc>
                <a:spcPct val="90000"/>
              </a:lnSpc>
              <a:tabLst>
                <a:tab pos="361950" algn="l"/>
              </a:tabLst>
            </a:pPr>
            <a:endParaRPr lang="en-US" altLang="en-US" sz="300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593A4D9B-B31C-CD02-D0C0-A890EDDAD587}"/>
              </a:ext>
            </a:extLst>
          </p:cNvPr>
          <p:cNvSpPr>
            <a:spLocks noGrp="1" noChangeArrowheads="1"/>
          </p:cNvSpPr>
          <p:nvPr>
            <p:ph type="title"/>
          </p:nvPr>
        </p:nvSpPr>
        <p:spPr>
          <a:xfrm>
            <a:off x="457200" y="274638"/>
            <a:ext cx="8229600" cy="417512"/>
          </a:xfrm>
        </p:spPr>
        <p:txBody>
          <a:bodyPr/>
          <a:lstStyle/>
          <a:p>
            <a:r>
              <a:rPr lang="en-US" altLang="en-US" sz="3200" b="1"/>
              <a:t>Definition of HRM </a:t>
            </a:r>
          </a:p>
        </p:txBody>
      </p:sp>
      <p:sp>
        <p:nvSpPr>
          <p:cNvPr id="3" name="Content Placeholder 2">
            <a:extLst>
              <a:ext uri="{FF2B5EF4-FFF2-40B4-BE49-F238E27FC236}">
                <a16:creationId xmlns:a16="http://schemas.microsoft.com/office/drawing/2014/main" id="{AA774296-549B-CE6E-FFFE-12A10D470004}"/>
              </a:ext>
            </a:extLst>
          </p:cNvPr>
          <p:cNvSpPr>
            <a:spLocks noGrp="1"/>
          </p:cNvSpPr>
          <p:nvPr>
            <p:ph idx="1"/>
          </p:nvPr>
        </p:nvSpPr>
        <p:spPr>
          <a:xfrm>
            <a:off x="323850" y="1182688"/>
            <a:ext cx="8229600" cy="3916362"/>
          </a:xfrm>
        </p:spPr>
        <p:txBody>
          <a:bodyPr>
            <a:normAutofit/>
          </a:bodyPr>
          <a:lstStyle/>
          <a:p>
            <a:pPr marL="0" indent="0">
              <a:buFont typeface="Arial" panose="020B0604020202020204" pitchFamily="34" charset="0"/>
              <a:buNone/>
              <a:defRPr/>
            </a:pPr>
            <a:endParaRPr lang="en-US" dirty="0"/>
          </a:p>
          <a:p>
            <a:pPr marL="0" indent="0">
              <a:buFont typeface="Arial" panose="020B0604020202020204" pitchFamily="34" charset="0"/>
              <a:buNone/>
              <a:defRPr/>
            </a:pPr>
            <a:endParaRPr lang="en-US" dirty="0"/>
          </a:p>
          <a:p>
            <a:pPr>
              <a:defRPr/>
            </a:pPr>
            <a:endParaRPr lang="en-US" dirty="0"/>
          </a:p>
          <a:p>
            <a:pPr>
              <a:defRPr/>
            </a:pPr>
            <a:endParaRPr lang="en-US" dirty="0"/>
          </a:p>
          <a:p>
            <a:pPr marL="0" indent="0">
              <a:buFont typeface="Arial" panose="020B0604020202020204" pitchFamily="34" charset="0"/>
              <a:buNone/>
              <a:defRPr/>
            </a:pPr>
            <a:endParaRPr lang="en-US" dirty="0"/>
          </a:p>
        </p:txBody>
      </p:sp>
      <p:sp>
        <p:nvSpPr>
          <p:cNvPr id="6" name="TextBox 5">
            <a:extLst>
              <a:ext uri="{FF2B5EF4-FFF2-40B4-BE49-F238E27FC236}">
                <a16:creationId xmlns:a16="http://schemas.microsoft.com/office/drawing/2014/main" id="{593B6F80-89F2-EAFD-BA1A-CD49FBDE1978}"/>
              </a:ext>
            </a:extLst>
          </p:cNvPr>
          <p:cNvSpPr txBox="1"/>
          <p:nvPr/>
        </p:nvSpPr>
        <p:spPr>
          <a:xfrm>
            <a:off x="590550" y="1700213"/>
            <a:ext cx="8229600" cy="1816100"/>
          </a:xfrm>
          <a:prstGeom prst="rect">
            <a:avLst/>
          </a:prstGeom>
          <a:noFill/>
        </p:spPr>
        <p:txBody>
          <a:bodyPr>
            <a:spAutoFit/>
          </a:bodyPr>
          <a:lstStyle/>
          <a:p>
            <a:pPr algn="ctr">
              <a:defRPr/>
            </a:pPr>
            <a:r>
              <a:rPr lang="en-GB" sz="2400" dirty="0"/>
              <a:t>‘</a:t>
            </a:r>
            <a:r>
              <a:rPr lang="en-GB" sz="2800" dirty="0">
                <a:latin typeface="+mj-lt"/>
              </a:rPr>
              <a:t>The process of analysing and managing an organisation’s human resource needs to ensure satisfaction of its strategic objectives’ </a:t>
            </a:r>
          </a:p>
          <a:p>
            <a:pPr algn="ctr">
              <a:defRPr/>
            </a:pPr>
            <a:r>
              <a:rPr lang="en-GB" sz="2800" i="1" dirty="0">
                <a:latin typeface="+mj-lt"/>
              </a:rPr>
              <a:t>(</a:t>
            </a:r>
            <a:r>
              <a:rPr lang="en-GB" sz="2800" i="1" dirty="0" err="1">
                <a:latin typeface="+mj-lt"/>
              </a:rPr>
              <a:t>Hellriegel</a:t>
            </a:r>
            <a:r>
              <a:rPr lang="en-GB" sz="2800" i="1" dirty="0">
                <a:latin typeface="+mj-lt"/>
              </a:rPr>
              <a:t>, Jackson, Slocum and </a:t>
            </a:r>
            <a:r>
              <a:rPr lang="en-GB" sz="2800" i="1" dirty="0" err="1">
                <a:latin typeface="+mj-lt"/>
              </a:rPr>
              <a:t>Staude</a:t>
            </a:r>
            <a:r>
              <a:rPr lang="en-GB" sz="2800" i="1" dirty="0">
                <a:latin typeface="+mj-lt"/>
              </a:rPr>
              <a:t>, 2009)</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FDAFE-07E1-5490-C756-85CF990FA93F}"/>
              </a:ext>
            </a:extLst>
          </p:cNvPr>
          <p:cNvSpPr>
            <a:spLocks noGrp="1"/>
          </p:cNvSpPr>
          <p:nvPr>
            <p:ph type="title"/>
          </p:nvPr>
        </p:nvSpPr>
        <p:spPr>
          <a:xfrm>
            <a:off x="611188" y="0"/>
            <a:ext cx="8229600" cy="490538"/>
          </a:xfrm>
        </p:spPr>
        <p:txBody>
          <a:bodyPr/>
          <a:lstStyle/>
          <a:p>
            <a:pPr>
              <a:defRPr/>
            </a:pPr>
            <a:r>
              <a:rPr lang="en-US" sz="3200" b="1" spc="-5" dirty="0"/>
              <a:t>Evolution </a:t>
            </a:r>
            <a:r>
              <a:rPr lang="en-US" sz="3200" b="1" spc="5" dirty="0"/>
              <a:t>of</a:t>
            </a:r>
            <a:r>
              <a:rPr lang="en-US" sz="3200" b="1" spc="-85" dirty="0"/>
              <a:t> </a:t>
            </a:r>
            <a:r>
              <a:rPr lang="en-US" sz="3200" b="1" spc="-5" dirty="0"/>
              <a:t>HRM</a:t>
            </a:r>
            <a:endParaRPr lang="en-US" sz="3200" b="1" dirty="0"/>
          </a:p>
        </p:txBody>
      </p:sp>
      <p:sp>
        <p:nvSpPr>
          <p:cNvPr id="3" name="Content Placeholder 2">
            <a:extLst>
              <a:ext uri="{FF2B5EF4-FFF2-40B4-BE49-F238E27FC236}">
                <a16:creationId xmlns:a16="http://schemas.microsoft.com/office/drawing/2014/main" id="{C18A7A80-E13C-7248-D5EC-9B9232A24832}"/>
              </a:ext>
            </a:extLst>
          </p:cNvPr>
          <p:cNvSpPr>
            <a:spLocks noGrp="1"/>
          </p:cNvSpPr>
          <p:nvPr>
            <p:ph idx="1"/>
          </p:nvPr>
        </p:nvSpPr>
        <p:spPr>
          <a:xfrm>
            <a:off x="0" y="620713"/>
            <a:ext cx="9069388" cy="5111750"/>
          </a:xfrm>
        </p:spPr>
        <p:txBody>
          <a:bodyPr>
            <a:noAutofit/>
          </a:bodyPr>
          <a:lstStyle/>
          <a:p>
            <a:pPr marL="431800">
              <a:spcBef>
                <a:spcPts val="100"/>
              </a:spcBef>
              <a:buClr>
                <a:schemeClr val="tx1"/>
              </a:buClr>
              <a:buSzPct val="85000"/>
              <a:buFont typeface="Wingdings" panose="05000000000000000000" pitchFamily="2" charset="2"/>
              <a:buChar char="q"/>
              <a:tabLst>
                <a:tab pos="361950" algn="l"/>
              </a:tabLst>
            </a:pPr>
            <a:r>
              <a:rPr lang="en-US" altLang="en-US" sz="2400">
                <a:ea typeface="Georgia" panose="02040502050405020303" pitchFamily="18" charset="0"/>
                <a:cs typeface="Georgia" panose="02040502050405020303" pitchFamily="18" charset="0"/>
              </a:rPr>
              <a:t>Several academics and practitioners in the past have contributed a great deal to the development of HRM.</a:t>
            </a:r>
          </a:p>
          <a:p>
            <a:pPr marL="431800">
              <a:spcBef>
                <a:spcPts val="100"/>
              </a:spcBef>
              <a:buClr>
                <a:schemeClr val="tx1"/>
              </a:buClr>
              <a:buSzPct val="85000"/>
              <a:buFont typeface="Wingdings" panose="05000000000000000000" pitchFamily="2" charset="2"/>
              <a:buChar char="q"/>
              <a:tabLst>
                <a:tab pos="361950" algn="l"/>
              </a:tabLst>
            </a:pPr>
            <a:endParaRPr lang="en-US" altLang="en-US" sz="2400">
              <a:ea typeface="Georgia" panose="02040502050405020303" pitchFamily="18" charset="0"/>
              <a:cs typeface="Georgia" panose="02040502050405020303" pitchFamily="18" charset="0"/>
            </a:endParaRPr>
          </a:p>
          <a:p>
            <a:pPr marL="431800">
              <a:spcBef>
                <a:spcPts val="638"/>
              </a:spcBef>
              <a:buClr>
                <a:schemeClr val="tx1"/>
              </a:buClr>
              <a:buSzPct val="85000"/>
              <a:buFont typeface="Wingdings" panose="05000000000000000000" pitchFamily="2" charset="2"/>
              <a:buChar char="q"/>
              <a:tabLst>
                <a:tab pos="361950" algn="l"/>
              </a:tabLst>
            </a:pPr>
            <a:r>
              <a:rPr lang="en-US" altLang="en-US" sz="2400">
                <a:ea typeface="Georgia" panose="02040502050405020303" pitchFamily="18" charset="0"/>
                <a:cs typeface="Georgia" panose="02040502050405020303" pitchFamily="18" charset="0"/>
              </a:rPr>
              <a:t>The history of its development goes back to the early  management pioneers, Robert Owen (1771 – 1858) and  Charles Babbage (1792 – 1871).</a:t>
            </a:r>
          </a:p>
          <a:p>
            <a:pPr marL="431800">
              <a:spcBef>
                <a:spcPts val="638"/>
              </a:spcBef>
              <a:buClr>
                <a:schemeClr val="tx1"/>
              </a:buClr>
              <a:buSzPct val="85000"/>
              <a:buFont typeface="Wingdings" panose="05000000000000000000" pitchFamily="2" charset="2"/>
              <a:buChar char="q"/>
              <a:tabLst>
                <a:tab pos="361950" algn="l"/>
              </a:tabLst>
            </a:pPr>
            <a:endParaRPr lang="en-US" altLang="en-US" sz="2400">
              <a:ea typeface="Georgia" panose="02040502050405020303" pitchFamily="18" charset="0"/>
              <a:cs typeface="Georgia" panose="02040502050405020303" pitchFamily="18" charset="0"/>
            </a:endParaRPr>
          </a:p>
          <a:p>
            <a:pPr marL="431800">
              <a:spcBef>
                <a:spcPts val="650"/>
              </a:spcBef>
              <a:buClr>
                <a:schemeClr val="tx1"/>
              </a:buClr>
              <a:buSzPct val="85000"/>
              <a:buFont typeface="Wingdings" panose="05000000000000000000" pitchFamily="2" charset="2"/>
              <a:buChar char="q"/>
              <a:tabLst>
                <a:tab pos="361950" algn="l"/>
              </a:tabLst>
            </a:pPr>
            <a:r>
              <a:rPr lang="en-US" altLang="en-US" sz="2400">
                <a:ea typeface="Georgia" panose="02040502050405020303" pitchFamily="18" charset="0"/>
                <a:cs typeface="Georgia" panose="02040502050405020303" pitchFamily="18" charset="0"/>
              </a:rPr>
              <a:t>Other developments such as the industrial revolution, the principles of scientific management,  the classical organization theory and more recently,  the behavioral science movement and the organization  development movement have influenced the development of personnel management and HRM have contributed to the evolution</a:t>
            </a:r>
            <a:endParaRPr lang="en-US" altLang="en-US" sz="240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B30AA-D6DC-6BB6-E0A6-69A3B566D4C6}"/>
              </a:ext>
            </a:extLst>
          </p:cNvPr>
          <p:cNvSpPr>
            <a:spLocks noGrp="1"/>
          </p:cNvSpPr>
          <p:nvPr>
            <p:ph type="title"/>
          </p:nvPr>
        </p:nvSpPr>
        <p:spPr>
          <a:xfrm>
            <a:off x="457200" y="274638"/>
            <a:ext cx="8229600" cy="346075"/>
          </a:xfrm>
        </p:spPr>
        <p:txBody>
          <a:bodyPr/>
          <a:lstStyle/>
          <a:p>
            <a:pPr>
              <a:defRPr/>
            </a:pPr>
            <a:r>
              <a:rPr lang="en-US" sz="3200" b="1" spc="-5" dirty="0"/>
              <a:t>Evolution </a:t>
            </a:r>
            <a:r>
              <a:rPr lang="en-US" sz="3200" b="1" spc="5" dirty="0"/>
              <a:t>of</a:t>
            </a:r>
            <a:r>
              <a:rPr lang="en-US" sz="3200" b="1" spc="-85" dirty="0"/>
              <a:t> </a:t>
            </a:r>
            <a:r>
              <a:rPr lang="en-US" sz="3200" b="1" spc="-5" dirty="0"/>
              <a:t>HRM</a:t>
            </a:r>
            <a:endParaRPr lang="en-US" sz="3200" b="1" dirty="0"/>
          </a:p>
        </p:txBody>
      </p:sp>
      <p:sp>
        <p:nvSpPr>
          <p:cNvPr id="3" name="Content Placeholder 2">
            <a:extLst>
              <a:ext uri="{FF2B5EF4-FFF2-40B4-BE49-F238E27FC236}">
                <a16:creationId xmlns:a16="http://schemas.microsoft.com/office/drawing/2014/main" id="{747E7DFA-D151-FF76-1082-ACC4D3FBF6E6}"/>
              </a:ext>
            </a:extLst>
          </p:cNvPr>
          <p:cNvSpPr>
            <a:spLocks noGrp="1"/>
          </p:cNvSpPr>
          <p:nvPr>
            <p:ph idx="1"/>
          </p:nvPr>
        </p:nvSpPr>
        <p:spPr>
          <a:xfrm>
            <a:off x="250825" y="1052513"/>
            <a:ext cx="8435975" cy="3917950"/>
          </a:xfrm>
        </p:spPr>
        <p:txBody>
          <a:bodyPr>
            <a:normAutofit fontScale="77500" lnSpcReduction="20000"/>
          </a:bodyPr>
          <a:lstStyle/>
          <a:p>
            <a:pPr>
              <a:buFont typeface="Wingdings" panose="05000000000000000000" pitchFamily="2" charset="2"/>
              <a:buChar char="q"/>
              <a:defRPr/>
            </a:pPr>
            <a:r>
              <a:rPr lang="en-GB" sz="3100" dirty="0"/>
              <a:t>Personnel approach previously, based on the idea of staff welfare </a:t>
            </a:r>
          </a:p>
          <a:p>
            <a:pPr>
              <a:buFont typeface="Wingdings" panose="05000000000000000000" pitchFamily="2" charset="2"/>
              <a:buChar char="q"/>
              <a:defRPr/>
            </a:pPr>
            <a:endParaRPr lang="en-GB" sz="3100" dirty="0"/>
          </a:p>
          <a:p>
            <a:pPr>
              <a:buFont typeface="Wingdings" panose="05000000000000000000" pitchFamily="2" charset="2"/>
              <a:buChar char="q"/>
              <a:defRPr/>
            </a:pPr>
            <a:r>
              <a:rPr lang="en-GB" sz="3100" dirty="0"/>
              <a:t>Example: companies such as Cadbury’s who realised the link between staff welfare and productivity</a:t>
            </a:r>
            <a:endParaRPr lang="en-GB" sz="3100" u="sng" dirty="0"/>
          </a:p>
          <a:p>
            <a:pPr marL="0" indent="0">
              <a:buFont typeface="Arial" panose="020B0604020202020204" pitchFamily="34" charset="0"/>
              <a:buNone/>
              <a:defRPr/>
            </a:pPr>
            <a:endParaRPr lang="en-GB" sz="3100" dirty="0"/>
          </a:p>
          <a:p>
            <a:pPr marL="0" indent="0">
              <a:buFont typeface="Arial" panose="020B0604020202020204" pitchFamily="34" charset="0"/>
              <a:buNone/>
              <a:defRPr/>
            </a:pPr>
            <a:endParaRPr lang="en-GB" sz="3100" dirty="0"/>
          </a:p>
          <a:p>
            <a:pPr>
              <a:buFont typeface="Wingdings" panose="05000000000000000000" pitchFamily="2" charset="2"/>
              <a:buChar char="q"/>
              <a:defRPr/>
            </a:pPr>
            <a:r>
              <a:rPr lang="en-GB" sz="3100" dirty="0"/>
              <a:t>HRM is a move away from welfare to viewing employees as an </a:t>
            </a:r>
            <a:r>
              <a:rPr lang="en-GB" sz="3100" u="sng" dirty="0"/>
              <a:t>asset</a:t>
            </a:r>
            <a:r>
              <a:rPr lang="en-GB" sz="3100" dirty="0"/>
              <a:t> to be managed and a resource to be capitalised on .. or exploited… knowledge economy and human capital management</a:t>
            </a:r>
          </a:p>
          <a:p>
            <a:pPr>
              <a:defRPr/>
            </a:pPr>
            <a:endParaRPr 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3303C81B-1579-2DA4-D168-F255934AEE2E}"/>
              </a:ext>
            </a:extLst>
          </p:cNvPr>
          <p:cNvSpPr>
            <a:spLocks noGrp="1" noChangeArrowheads="1"/>
          </p:cNvSpPr>
          <p:nvPr>
            <p:ph type="title"/>
          </p:nvPr>
        </p:nvSpPr>
        <p:spPr>
          <a:xfrm>
            <a:off x="457200" y="274638"/>
            <a:ext cx="8229600" cy="346075"/>
          </a:xfrm>
        </p:spPr>
        <p:txBody>
          <a:bodyPr/>
          <a:lstStyle/>
          <a:p>
            <a:r>
              <a:rPr lang="en-US" altLang="en-US" sz="3200" b="1"/>
              <a:t>Human Resources Management (HRM) </a:t>
            </a:r>
          </a:p>
        </p:txBody>
      </p:sp>
      <p:sp>
        <p:nvSpPr>
          <p:cNvPr id="3" name="Content Placeholder 2">
            <a:extLst>
              <a:ext uri="{FF2B5EF4-FFF2-40B4-BE49-F238E27FC236}">
                <a16:creationId xmlns:a16="http://schemas.microsoft.com/office/drawing/2014/main" id="{CFDDACA7-12B5-422B-EC7C-531A7990D06C}"/>
              </a:ext>
            </a:extLst>
          </p:cNvPr>
          <p:cNvSpPr>
            <a:spLocks noGrp="1"/>
          </p:cNvSpPr>
          <p:nvPr>
            <p:ph idx="1"/>
          </p:nvPr>
        </p:nvSpPr>
        <p:spPr>
          <a:xfrm>
            <a:off x="250825" y="1052513"/>
            <a:ext cx="8642350" cy="3917950"/>
          </a:xfrm>
        </p:spPr>
        <p:txBody>
          <a:bodyPr>
            <a:normAutofit/>
          </a:bodyPr>
          <a:lstStyle/>
          <a:p>
            <a:pPr>
              <a:buFont typeface="Wingdings" panose="05000000000000000000" pitchFamily="2" charset="2"/>
              <a:buChar char="q"/>
              <a:defRPr/>
            </a:pPr>
            <a:r>
              <a:rPr lang="en-GB" sz="2400" dirty="0"/>
              <a:t>Let’s check Cadbury philosophy of staff member</a:t>
            </a:r>
          </a:p>
          <a:p>
            <a:pPr>
              <a:buFont typeface="Wingdings" panose="05000000000000000000" pitchFamily="2" charset="2"/>
              <a:buChar char="q"/>
              <a:defRPr/>
            </a:pPr>
            <a:endParaRPr lang="en-GB" sz="2400" dirty="0"/>
          </a:p>
          <a:p>
            <a:pPr>
              <a:buFont typeface="Wingdings" panose="05000000000000000000" pitchFamily="2" charset="2"/>
              <a:buChar char="q"/>
              <a:defRPr/>
            </a:pPr>
            <a:r>
              <a:rPr lang="en-GB" sz="2400" dirty="0">
                <a:hlinkClick r:id="rId2"/>
              </a:rPr>
              <a:t>https://www.bvt.org.uk/our-business/the-bournville-story/</a:t>
            </a:r>
            <a:endParaRPr lang="en-GB" sz="2400" dirty="0"/>
          </a:p>
          <a:p>
            <a:pPr marL="0" indent="0">
              <a:buFont typeface="Arial" panose="020B0604020202020204" pitchFamily="34" charset="0"/>
              <a:buNone/>
              <a:defRPr/>
            </a:pPr>
            <a:endParaRPr lang="en-GB" sz="2400" dirty="0"/>
          </a:p>
          <a:p>
            <a:pPr>
              <a:buFont typeface="Wingdings" panose="05000000000000000000" pitchFamily="2" charset="2"/>
              <a:buChar char="q"/>
              <a:defRPr/>
            </a:pPr>
            <a:r>
              <a:rPr lang="en-GB" sz="2400" dirty="0">
                <a:hlinkClick r:id="rId3"/>
              </a:rPr>
              <a:t>https://www.cadburyworld.co.uk/schoolandgroups/~/media/CadburyWorld/en/Files/Pdf/factsheet-bournville-site.pdf</a:t>
            </a:r>
            <a:endParaRPr lang="en-GB" sz="2400" dirty="0"/>
          </a:p>
          <a:p>
            <a:pPr marL="0" indent="0">
              <a:buFont typeface="Arial" panose="020B0604020202020204" pitchFamily="34" charset="0"/>
              <a:buNone/>
              <a:defRPr/>
            </a:pPr>
            <a:endParaRPr lang="en-GB" sz="2400" dirty="0"/>
          </a:p>
          <a:p>
            <a:pPr>
              <a:buFont typeface="Wingdings" panose="05000000000000000000" pitchFamily="2" charset="2"/>
              <a:buChar char="q"/>
              <a:defRPr/>
            </a:pPr>
            <a:r>
              <a:rPr lang="en-GB" sz="2400" dirty="0"/>
              <a:t>Train/ royal mail etc strikes….</a:t>
            </a:r>
          </a:p>
          <a:p>
            <a:pPr>
              <a:defRPr/>
            </a:pPr>
            <a:endParaRPr 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ED556-A9E1-5C81-A938-509798E50130}"/>
              </a:ext>
            </a:extLst>
          </p:cNvPr>
          <p:cNvSpPr>
            <a:spLocks noGrp="1"/>
          </p:cNvSpPr>
          <p:nvPr>
            <p:ph type="title"/>
          </p:nvPr>
        </p:nvSpPr>
        <p:spPr>
          <a:xfrm>
            <a:off x="457200" y="274638"/>
            <a:ext cx="8229600" cy="346075"/>
          </a:xfrm>
        </p:spPr>
        <p:txBody>
          <a:bodyPr/>
          <a:lstStyle/>
          <a:p>
            <a:pPr>
              <a:defRPr/>
            </a:pPr>
            <a:r>
              <a:rPr lang="en-US" sz="3200" b="1" spc="-5" dirty="0"/>
              <a:t>HRM &amp; Personal management</a:t>
            </a:r>
            <a:endParaRPr lang="en-US" sz="3200" b="1" dirty="0"/>
          </a:p>
        </p:txBody>
      </p:sp>
      <p:sp>
        <p:nvSpPr>
          <p:cNvPr id="3" name="Content Placeholder 2">
            <a:extLst>
              <a:ext uri="{FF2B5EF4-FFF2-40B4-BE49-F238E27FC236}">
                <a16:creationId xmlns:a16="http://schemas.microsoft.com/office/drawing/2014/main" id="{7BD2B99C-90D8-0FB4-492C-A3FBFBB67EFF}"/>
              </a:ext>
            </a:extLst>
          </p:cNvPr>
          <p:cNvSpPr>
            <a:spLocks noGrp="1"/>
          </p:cNvSpPr>
          <p:nvPr>
            <p:ph idx="1"/>
          </p:nvPr>
        </p:nvSpPr>
        <p:spPr>
          <a:xfrm>
            <a:off x="250825" y="836613"/>
            <a:ext cx="8435975" cy="4349750"/>
          </a:xfrm>
        </p:spPr>
        <p:txBody>
          <a:bodyPr>
            <a:normAutofit fontScale="92500"/>
          </a:bodyPr>
          <a:lstStyle/>
          <a:p>
            <a:pPr>
              <a:buFont typeface="Wingdings" panose="05000000000000000000" pitchFamily="2" charset="2"/>
              <a:buChar char="q"/>
              <a:defRPr/>
            </a:pPr>
            <a:r>
              <a:rPr lang="en-GB" sz="2200" dirty="0">
                <a:solidFill>
                  <a:srgbClr val="222222"/>
                </a:solidFill>
                <a:latin typeface="+mj-lt"/>
              </a:rPr>
              <a:t>Personnel Management is a part of management that deals with the recruitment, hiring, staffing, development, and compensation of the workforce and their relationship with the organization to achieve the organizational objectives</a:t>
            </a:r>
          </a:p>
          <a:p>
            <a:pPr>
              <a:buFont typeface="Wingdings" panose="05000000000000000000" pitchFamily="2" charset="2"/>
              <a:buChar char="q"/>
              <a:defRPr/>
            </a:pPr>
            <a:endParaRPr lang="en-GB" sz="2200" dirty="0">
              <a:solidFill>
                <a:srgbClr val="222222"/>
              </a:solidFill>
              <a:latin typeface="+mj-lt"/>
            </a:endParaRPr>
          </a:p>
          <a:p>
            <a:pPr>
              <a:buFont typeface="Wingdings" panose="05000000000000000000" pitchFamily="2" charset="2"/>
              <a:buChar char="q"/>
              <a:defRPr/>
            </a:pPr>
            <a:r>
              <a:rPr lang="en-GB" sz="2200" dirty="0">
                <a:solidFill>
                  <a:srgbClr val="222222"/>
                </a:solidFill>
                <a:latin typeface="+mj-lt"/>
              </a:rPr>
              <a:t>Human Resource Management is that specialized and organized branch of management which is concerned with the acquisition, maintenance, development, utilization and coordination of people at work, in such a manner that they will give their best to the enterprise. </a:t>
            </a:r>
          </a:p>
          <a:p>
            <a:pPr>
              <a:buFont typeface="Wingdings" panose="05000000000000000000" pitchFamily="2" charset="2"/>
              <a:buChar char="q"/>
              <a:defRPr/>
            </a:pPr>
            <a:endParaRPr lang="en-GB" sz="2200" dirty="0">
              <a:solidFill>
                <a:srgbClr val="222222"/>
              </a:solidFill>
              <a:latin typeface="+mj-lt"/>
            </a:endParaRPr>
          </a:p>
          <a:p>
            <a:pPr>
              <a:buFont typeface="Wingdings" panose="05000000000000000000" pitchFamily="2" charset="2"/>
              <a:buChar char="q"/>
              <a:defRPr/>
            </a:pPr>
            <a:r>
              <a:rPr lang="en-GB" sz="2200" dirty="0">
                <a:solidFill>
                  <a:srgbClr val="222222"/>
                </a:solidFill>
                <a:latin typeface="+mj-lt"/>
              </a:rPr>
              <a:t>It refers to a systematic function of planning for the human resource needs and demands, selection, training, compensation, and performance appraisal, to meet those requirements.</a:t>
            </a:r>
          </a:p>
          <a:p>
            <a:pPr marL="0" indent="0">
              <a:buFont typeface="Arial" panose="020B0604020202020204" pitchFamily="34" charset="0"/>
              <a:buNone/>
              <a:defRPr/>
            </a:pPr>
            <a:endParaRPr 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FD4CC43D-D4D0-9B62-EFF5-F0A5940033FD}"/>
              </a:ext>
            </a:extLst>
          </p:cNvPr>
          <p:cNvSpPr>
            <a:spLocks noGrp="1" noChangeArrowheads="1"/>
          </p:cNvSpPr>
          <p:nvPr>
            <p:ph type="title"/>
          </p:nvPr>
        </p:nvSpPr>
        <p:spPr>
          <a:xfrm>
            <a:off x="282575" y="115888"/>
            <a:ext cx="8578850" cy="1066800"/>
          </a:xfrm>
        </p:spPr>
        <p:txBody>
          <a:bodyPr/>
          <a:lstStyle/>
          <a:p>
            <a:r>
              <a:rPr lang="en-GB" altLang="en-US" sz="3200" b="1"/>
              <a:t>HRM Differs from Personnel Management in the following ways…</a:t>
            </a:r>
            <a:endParaRPr lang="en-US" altLang="en-US" sz="3200" b="1"/>
          </a:p>
        </p:txBody>
      </p:sp>
      <p:sp>
        <p:nvSpPr>
          <p:cNvPr id="32771" name="Content Placeholder 2">
            <a:extLst>
              <a:ext uri="{FF2B5EF4-FFF2-40B4-BE49-F238E27FC236}">
                <a16:creationId xmlns:a16="http://schemas.microsoft.com/office/drawing/2014/main" id="{E2816EBC-0320-A835-4B0D-CA4F47BA8F0E}"/>
              </a:ext>
            </a:extLst>
          </p:cNvPr>
          <p:cNvSpPr>
            <a:spLocks noGrp="1" noChangeArrowheads="1"/>
          </p:cNvSpPr>
          <p:nvPr>
            <p:ph idx="1"/>
          </p:nvPr>
        </p:nvSpPr>
        <p:spPr>
          <a:xfrm>
            <a:off x="457200" y="1600200"/>
            <a:ext cx="8229600" cy="3916363"/>
          </a:xfrm>
        </p:spPr>
        <p:txBody>
          <a:bodyPr/>
          <a:lstStyle/>
          <a:p>
            <a:pPr>
              <a:buFont typeface="Wingdings" panose="05000000000000000000" pitchFamily="2" charset="2"/>
              <a:buChar char="q"/>
            </a:pPr>
            <a:r>
              <a:rPr lang="en-GB" altLang="en-US" sz="2400"/>
              <a:t>The degree of identification with management interests and the extent of involvement with employee’s needs.</a:t>
            </a:r>
          </a:p>
          <a:p>
            <a:pPr>
              <a:buFont typeface="Wingdings" panose="05000000000000000000" pitchFamily="2" charset="2"/>
              <a:buChar char="q"/>
            </a:pPr>
            <a:endParaRPr lang="en-GB" altLang="en-US" sz="2400"/>
          </a:p>
          <a:p>
            <a:pPr>
              <a:buFont typeface="Wingdings" panose="05000000000000000000" pitchFamily="2" charset="2"/>
              <a:buChar char="q"/>
            </a:pPr>
            <a:r>
              <a:rPr lang="en-GB" altLang="en-US" sz="2400"/>
              <a:t>The degree of emphasis on planning, monitoring and control, fire-fighting and problem solving.</a:t>
            </a:r>
          </a:p>
          <a:p>
            <a:pPr>
              <a:buFont typeface="Wingdings" panose="05000000000000000000" pitchFamily="2" charset="2"/>
              <a:buChar char="q"/>
            </a:pPr>
            <a:endParaRPr lang="en-GB" altLang="en-US" sz="2400"/>
          </a:p>
          <a:p>
            <a:pPr>
              <a:buFont typeface="Wingdings" panose="05000000000000000000" pitchFamily="2" charset="2"/>
              <a:buChar char="q"/>
            </a:pPr>
            <a:r>
              <a:rPr lang="en-GB" altLang="en-US" sz="2400"/>
              <a:t>The extent of the focus on human resources rather than employees.</a:t>
            </a:r>
          </a:p>
          <a:p>
            <a:endParaRPr lang="en-US"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B62CF249-324B-5521-676D-24F730C0552B}"/>
              </a:ext>
            </a:extLst>
          </p:cNvPr>
          <p:cNvSpPr>
            <a:spLocks noGrp="1" noChangeArrowheads="1"/>
          </p:cNvSpPr>
          <p:nvPr>
            <p:ph type="title"/>
          </p:nvPr>
        </p:nvSpPr>
        <p:spPr>
          <a:xfrm>
            <a:off x="282575" y="115888"/>
            <a:ext cx="8578850" cy="1066800"/>
          </a:xfrm>
        </p:spPr>
        <p:txBody>
          <a:bodyPr/>
          <a:lstStyle/>
          <a:p>
            <a:r>
              <a:rPr lang="en-GB" altLang="en-US" sz="3200" b="1"/>
              <a:t>HRM Differs from Personnel Management in the following ways…</a:t>
            </a:r>
            <a:endParaRPr lang="en-US" altLang="en-US" sz="3200" b="1"/>
          </a:p>
        </p:txBody>
      </p:sp>
      <p:sp>
        <p:nvSpPr>
          <p:cNvPr id="33795" name="Content Placeholder 2">
            <a:extLst>
              <a:ext uri="{FF2B5EF4-FFF2-40B4-BE49-F238E27FC236}">
                <a16:creationId xmlns:a16="http://schemas.microsoft.com/office/drawing/2014/main" id="{9289FA49-C18D-42A7-229C-A416B636FE93}"/>
              </a:ext>
            </a:extLst>
          </p:cNvPr>
          <p:cNvSpPr>
            <a:spLocks noGrp="1" noChangeArrowheads="1"/>
          </p:cNvSpPr>
          <p:nvPr>
            <p:ph idx="1"/>
          </p:nvPr>
        </p:nvSpPr>
        <p:spPr>
          <a:xfrm>
            <a:off x="457200" y="1600200"/>
            <a:ext cx="8229600" cy="3916363"/>
          </a:xfrm>
        </p:spPr>
        <p:txBody>
          <a:bodyPr/>
          <a:lstStyle/>
          <a:p>
            <a:pPr>
              <a:buFont typeface="Wingdings" panose="05000000000000000000" pitchFamily="2" charset="2"/>
              <a:buChar char="q"/>
            </a:pPr>
            <a:r>
              <a:rPr lang="en-GB" altLang="en-US" sz="2400"/>
              <a:t>The emphasis on people as a high potential, strategic resource for achieving competitive advantage.</a:t>
            </a:r>
          </a:p>
          <a:p>
            <a:pPr>
              <a:buFont typeface="Wingdings" panose="05000000000000000000" pitchFamily="2" charset="2"/>
              <a:buChar char="q"/>
            </a:pPr>
            <a:endParaRPr lang="en-GB" altLang="en-US" sz="2400"/>
          </a:p>
          <a:p>
            <a:pPr>
              <a:buFont typeface="Wingdings" panose="05000000000000000000" pitchFamily="2" charset="2"/>
              <a:buChar char="q"/>
            </a:pPr>
            <a:r>
              <a:rPr lang="en-GB" altLang="en-US" sz="2400"/>
              <a:t>The development of integrated personnel strategies, linked to clearly defined corporate goals and culture.</a:t>
            </a:r>
          </a:p>
          <a:p>
            <a:pPr>
              <a:buFont typeface="Wingdings" panose="05000000000000000000" pitchFamily="2" charset="2"/>
              <a:buChar char="q"/>
            </a:pPr>
            <a:endParaRPr lang="en-GB" altLang="en-US" sz="2400"/>
          </a:p>
          <a:p>
            <a:pPr>
              <a:buFont typeface="Wingdings" panose="05000000000000000000" pitchFamily="2" charset="2"/>
              <a:buChar char="q"/>
            </a:pPr>
            <a:r>
              <a:rPr lang="en-GB" altLang="en-US" sz="2400"/>
              <a:t>The emphasis on mutuality of interests between management and employees.</a:t>
            </a:r>
          </a:p>
          <a:p>
            <a:endParaRPr lang="en-US" alt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ED595-0104-4A68-429D-4144BAC72293}"/>
              </a:ext>
            </a:extLst>
          </p:cNvPr>
          <p:cNvSpPr>
            <a:spLocks noGrp="1"/>
          </p:cNvSpPr>
          <p:nvPr>
            <p:ph type="title"/>
          </p:nvPr>
        </p:nvSpPr>
        <p:spPr>
          <a:xfrm>
            <a:off x="457200" y="115888"/>
            <a:ext cx="8229600" cy="490537"/>
          </a:xfrm>
        </p:spPr>
        <p:txBody>
          <a:bodyPr>
            <a:noAutofit/>
          </a:bodyPr>
          <a:lstStyle/>
          <a:p>
            <a:pPr>
              <a:defRPr/>
            </a:pPr>
            <a:r>
              <a:rPr lang="en-US" sz="3200" b="1" spc="-5" dirty="0"/>
              <a:t>The HRM</a:t>
            </a:r>
            <a:r>
              <a:rPr lang="en-US" sz="3200" b="1" spc="-75" dirty="0"/>
              <a:t> </a:t>
            </a:r>
            <a:r>
              <a:rPr lang="en-US" sz="3200" b="1" spc="-5" dirty="0"/>
              <a:t>Era</a:t>
            </a:r>
            <a:endParaRPr lang="en-US" sz="3200" b="1" dirty="0"/>
          </a:p>
        </p:txBody>
      </p:sp>
      <p:sp>
        <p:nvSpPr>
          <p:cNvPr id="34819" name="Content Placeholder 2">
            <a:extLst>
              <a:ext uri="{FF2B5EF4-FFF2-40B4-BE49-F238E27FC236}">
                <a16:creationId xmlns:a16="http://schemas.microsoft.com/office/drawing/2014/main" id="{0C0E3E53-3C9F-CA4B-42FF-D92659B8EF06}"/>
              </a:ext>
            </a:extLst>
          </p:cNvPr>
          <p:cNvSpPr>
            <a:spLocks noGrp="1" noChangeArrowheads="1"/>
          </p:cNvSpPr>
          <p:nvPr>
            <p:ph idx="1"/>
          </p:nvPr>
        </p:nvSpPr>
        <p:spPr>
          <a:xfrm>
            <a:off x="457200" y="908050"/>
            <a:ext cx="8686800" cy="5400675"/>
          </a:xfrm>
        </p:spPr>
        <p:txBody>
          <a:bodyPr/>
          <a:lstStyle/>
          <a:p>
            <a:pPr>
              <a:buFont typeface="Wingdings" panose="05000000000000000000" pitchFamily="2" charset="2"/>
              <a:buChar char="q"/>
            </a:pPr>
            <a:r>
              <a:rPr lang="en-GB" altLang="en-US" sz="2000"/>
              <a:t>It was by 1920s, personnel management began to  taught at university level in US.</a:t>
            </a:r>
          </a:p>
          <a:p>
            <a:pPr>
              <a:buFont typeface="Wingdings" panose="05000000000000000000" pitchFamily="2" charset="2"/>
              <a:buChar char="q"/>
            </a:pPr>
            <a:endParaRPr lang="en-GB" altLang="en-US" sz="2000"/>
          </a:p>
          <a:p>
            <a:pPr>
              <a:buFont typeface="Wingdings" panose="05000000000000000000" pitchFamily="2" charset="2"/>
              <a:buChar char="q"/>
            </a:pPr>
            <a:r>
              <a:rPr lang="en-GB" altLang="en-US" sz="2000"/>
              <a:t>At the period of 1920s, a number of large companies  established personnel departments.</a:t>
            </a:r>
          </a:p>
          <a:p>
            <a:pPr>
              <a:buFont typeface="Wingdings" panose="05000000000000000000" pitchFamily="2" charset="2"/>
              <a:buChar char="q"/>
            </a:pPr>
            <a:endParaRPr lang="en-GB" altLang="en-US" sz="2000"/>
          </a:p>
          <a:p>
            <a:pPr>
              <a:buFont typeface="Wingdings" panose="05000000000000000000" pitchFamily="2" charset="2"/>
              <a:buChar char="q"/>
            </a:pPr>
            <a:r>
              <a:rPr lang="en-GB" altLang="en-US" sz="2000"/>
              <a:t>During 1930 – 1950, many instances of exploitation of labour appeared.</a:t>
            </a:r>
          </a:p>
          <a:p>
            <a:pPr>
              <a:buFont typeface="Wingdings" panose="05000000000000000000" pitchFamily="2" charset="2"/>
              <a:buChar char="q"/>
            </a:pPr>
            <a:endParaRPr lang="en-GB" altLang="en-US" sz="2000"/>
          </a:p>
          <a:p>
            <a:pPr>
              <a:buFont typeface="Wingdings" panose="05000000000000000000" pitchFamily="2" charset="2"/>
              <a:buChar char="q"/>
            </a:pPr>
            <a:r>
              <a:rPr lang="en-GB" altLang="en-US" sz="2000"/>
              <a:t>Subsequently, a labour relations movement in the form of Labour Unions and collective bargaining  emerged and remained successful during 1935 –  1960.</a:t>
            </a:r>
          </a:p>
          <a:p>
            <a:pPr>
              <a:buFont typeface="Wingdings" panose="05000000000000000000" pitchFamily="2" charset="2"/>
              <a:buChar char="q"/>
            </a:pPr>
            <a:endParaRPr lang="en-GB" altLang="en-US" sz="2000"/>
          </a:p>
          <a:p>
            <a:pPr>
              <a:buFont typeface="Wingdings" panose="05000000000000000000" pitchFamily="2" charset="2"/>
              <a:buChar char="q"/>
            </a:pPr>
            <a:r>
              <a:rPr lang="en-GB" altLang="en-US" sz="2000"/>
              <a:t>Personnel department started to work in collaboration with union representatives.</a:t>
            </a:r>
          </a:p>
          <a:p>
            <a:endParaRPr lang="en-US" alt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6912E-3D72-06F1-DF59-E73DEF2E36AA}"/>
              </a:ext>
            </a:extLst>
          </p:cNvPr>
          <p:cNvSpPr>
            <a:spLocks noGrp="1"/>
          </p:cNvSpPr>
          <p:nvPr>
            <p:ph type="title"/>
          </p:nvPr>
        </p:nvSpPr>
        <p:spPr>
          <a:xfrm>
            <a:off x="457200" y="198438"/>
            <a:ext cx="8229600" cy="350837"/>
          </a:xfrm>
        </p:spPr>
        <p:txBody>
          <a:bodyPr/>
          <a:lstStyle/>
          <a:p>
            <a:pPr>
              <a:defRPr/>
            </a:pPr>
            <a:r>
              <a:rPr lang="en-US" sz="3200" b="1" spc="-5" dirty="0"/>
              <a:t>The HRM</a:t>
            </a:r>
            <a:r>
              <a:rPr lang="en-US" sz="3200" b="1" spc="-75" dirty="0"/>
              <a:t> </a:t>
            </a:r>
            <a:r>
              <a:rPr lang="en-US" sz="3200" b="1" spc="-5" dirty="0"/>
              <a:t>Era</a:t>
            </a:r>
            <a:endParaRPr lang="en-US" sz="3200" dirty="0"/>
          </a:p>
        </p:txBody>
      </p:sp>
      <p:sp>
        <p:nvSpPr>
          <p:cNvPr id="3" name="Content Placeholder 2">
            <a:extLst>
              <a:ext uri="{FF2B5EF4-FFF2-40B4-BE49-F238E27FC236}">
                <a16:creationId xmlns:a16="http://schemas.microsoft.com/office/drawing/2014/main" id="{87E7E58B-28B7-944B-0A3B-AF98A2C2A48D}"/>
              </a:ext>
            </a:extLst>
          </p:cNvPr>
          <p:cNvSpPr>
            <a:spLocks noGrp="1"/>
          </p:cNvSpPr>
          <p:nvPr>
            <p:ph idx="1"/>
          </p:nvPr>
        </p:nvSpPr>
        <p:spPr>
          <a:xfrm>
            <a:off x="179388" y="1052513"/>
            <a:ext cx="8507412" cy="4464050"/>
          </a:xfrm>
        </p:spPr>
        <p:txBody>
          <a:bodyPr>
            <a:normAutofit/>
          </a:bodyPr>
          <a:lstStyle/>
          <a:p>
            <a:pPr marL="635000" indent="-571500">
              <a:lnSpc>
                <a:spcPct val="80000"/>
              </a:lnSpc>
              <a:spcBef>
                <a:spcPts val="638"/>
              </a:spcBef>
              <a:buClr>
                <a:schemeClr val="tx1"/>
              </a:buClr>
              <a:buSzPct val="85000"/>
              <a:buFont typeface="Wingdings" panose="05000000000000000000" pitchFamily="2" charset="2"/>
              <a:buChar char="q"/>
              <a:tabLst>
                <a:tab pos="336550" algn="l"/>
              </a:tabLst>
            </a:pPr>
            <a:r>
              <a:rPr lang="en-US" altLang="en-US" sz="2200">
                <a:ea typeface="Georgia" panose="02040502050405020303" pitchFamily="18" charset="0"/>
                <a:cs typeface="Georgia" panose="02040502050405020303" pitchFamily="18" charset="0"/>
              </a:rPr>
              <a:t>In academic literature, at least, the terms ‘personnel  management’ and ‘personnel administration’ have been  virtually replaced by the term ‘HRM’.</a:t>
            </a:r>
          </a:p>
          <a:p>
            <a:pPr marL="635000" indent="-571500">
              <a:lnSpc>
                <a:spcPct val="80000"/>
              </a:lnSpc>
              <a:spcBef>
                <a:spcPts val="638"/>
              </a:spcBef>
              <a:buClr>
                <a:schemeClr val="tx1"/>
              </a:buClr>
              <a:buSzPct val="85000"/>
              <a:buFont typeface="Wingdings" panose="05000000000000000000" pitchFamily="2" charset="2"/>
              <a:buChar char="q"/>
              <a:tabLst>
                <a:tab pos="336550" algn="l"/>
              </a:tabLst>
            </a:pPr>
            <a:endParaRPr lang="en-US" altLang="en-US" sz="2200">
              <a:ea typeface="Georgia" panose="02040502050405020303" pitchFamily="18" charset="0"/>
              <a:cs typeface="Georgia" panose="02040502050405020303" pitchFamily="18" charset="0"/>
            </a:endParaRPr>
          </a:p>
          <a:p>
            <a:pPr marL="635000" indent="-571500">
              <a:lnSpc>
                <a:spcPct val="80000"/>
              </a:lnSpc>
              <a:spcBef>
                <a:spcPts val="638"/>
              </a:spcBef>
              <a:buClr>
                <a:schemeClr val="tx1"/>
              </a:buClr>
              <a:buSzPct val="85000"/>
              <a:buFont typeface="Wingdings" panose="05000000000000000000" pitchFamily="2" charset="2"/>
              <a:buChar char="q"/>
              <a:tabLst>
                <a:tab pos="336550" algn="l"/>
              </a:tabLst>
            </a:pPr>
            <a:r>
              <a:rPr lang="en-GB" altLang="en-US" sz="2200"/>
              <a:t>Gained a foothold in UK in 1980s partly as a result of the political climate at the time</a:t>
            </a:r>
          </a:p>
          <a:p>
            <a:pPr marL="635000" indent="-571500">
              <a:lnSpc>
                <a:spcPct val="80000"/>
              </a:lnSpc>
              <a:spcBef>
                <a:spcPts val="638"/>
              </a:spcBef>
              <a:buClr>
                <a:schemeClr val="tx1"/>
              </a:buClr>
              <a:buSzPct val="85000"/>
              <a:buFont typeface="Wingdings" panose="05000000000000000000" pitchFamily="2" charset="2"/>
              <a:buChar char="q"/>
              <a:tabLst>
                <a:tab pos="336550" algn="l"/>
              </a:tabLst>
            </a:pPr>
            <a:endParaRPr lang="en-US" altLang="en-US" sz="2200">
              <a:ea typeface="Georgia" panose="02040502050405020303" pitchFamily="18" charset="0"/>
              <a:cs typeface="Georgia" panose="02040502050405020303" pitchFamily="18" charset="0"/>
            </a:endParaRPr>
          </a:p>
          <a:p>
            <a:pPr marL="635000" indent="-571500">
              <a:lnSpc>
                <a:spcPct val="80000"/>
              </a:lnSpc>
              <a:spcBef>
                <a:spcPts val="588"/>
              </a:spcBef>
              <a:buClr>
                <a:schemeClr val="tx1"/>
              </a:buClr>
              <a:buSzPct val="85000"/>
              <a:buFont typeface="Wingdings" panose="05000000000000000000" pitchFamily="2" charset="2"/>
              <a:buChar char="q"/>
              <a:tabLst>
                <a:tab pos="336550" algn="l"/>
              </a:tabLst>
            </a:pPr>
            <a:r>
              <a:rPr lang="en-US" altLang="en-US" sz="2200">
                <a:ea typeface="Georgia" panose="02040502050405020303" pitchFamily="18" charset="0"/>
                <a:cs typeface="Georgia" panose="02040502050405020303" pitchFamily="18" charset="0"/>
              </a:rPr>
              <a:t>In UK, the concept of HRM arrived around 1985 – 86,  when the British industry was suffering from restructuring  effects due to recession &amp; loss of competitiveness.</a:t>
            </a:r>
          </a:p>
          <a:p>
            <a:pPr marL="635000" indent="-571500">
              <a:lnSpc>
                <a:spcPct val="80000"/>
              </a:lnSpc>
              <a:spcBef>
                <a:spcPts val="588"/>
              </a:spcBef>
              <a:buClr>
                <a:schemeClr val="tx1"/>
              </a:buClr>
              <a:buSzPct val="85000"/>
              <a:buFont typeface="Wingdings" panose="05000000000000000000" pitchFamily="2" charset="2"/>
              <a:buChar char="q"/>
              <a:tabLst>
                <a:tab pos="336550" algn="l"/>
              </a:tabLst>
            </a:pPr>
            <a:endParaRPr lang="en-US" altLang="en-US" sz="2200">
              <a:ea typeface="Georgia" panose="02040502050405020303" pitchFamily="18" charset="0"/>
              <a:cs typeface="Georgia" panose="02040502050405020303" pitchFamily="18" charset="0"/>
            </a:endParaRPr>
          </a:p>
          <a:p>
            <a:pPr marL="635000" indent="-571500">
              <a:lnSpc>
                <a:spcPct val="80000"/>
              </a:lnSpc>
              <a:spcBef>
                <a:spcPts val="650"/>
              </a:spcBef>
              <a:buClr>
                <a:schemeClr val="tx1"/>
              </a:buClr>
              <a:buSzPct val="85000"/>
              <a:buFont typeface="Wingdings" panose="05000000000000000000" pitchFamily="2" charset="2"/>
              <a:buChar char="q"/>
              <a:tabLst>
                <a:tab pos="336550" algn="l"/>
              </a:tabLst>
            </a:pPr>
            <a:r>
              <a:rPr lang="en-US" altLang="en-US" sz="2200">
                <a:ea typeface="Georgia" panose="02040502050405020303" pitchFamily="18" charset="0"/>
                <a:cs typeface="Georgia" panose="02040502050405020303" pitchFamily="18" charset="0"/>
              </a:rPr>
              <a:t>Anti-union legislation of the Thatcher government  encouraged firms to introduce new labor practices and  re-order their collective bargaining arrangements.</a:t>
            </a:r>
          </a:p>
          <a:p>
            <a:pPr marL="635000" indent="-571500">
              <a:lnSpc>
                <a:spcPct val="80000"/>
              </a:lnSpc>
              <a:tabLst>
                <a:tab pos="336550" algn="l"/>
              </a:tabLst>
            </a:pPr>
            <a:endParaRPr lang="en-US" altLang="en-US" sz="80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93668-00A9-6D06-D32C-2C456E316AAA}"/>
              </a:ext>
            </a:extLst>
          </p:cNvPr>
          <p:cNvSpPr>
            <a:spLocks noGrp="1"/>
          </p:cNvSpPr>
          <p:nvPr>
            <p:ph type="title"/>
          </p:nvPr>
        </p:nvSpPr>
        <p:spPr>
          <a:xfrm>
            <a:off x="457200" y="115888"/>
            <a:ext cx="8229600" cy="419100"/>
          </a:xfrm>
        </p:spPr>
        <p:txBody>
          <a:bodyPr/>
          <a:lstStyle/>
          <a:p>
            <a:pPr>
              <a:defRPr/>
            </a:pPr>
            <a:r>
              <a:rPr lang="en-US" sz="3200" b="1" spc="-5" dirty="0"/>
              <a:t>HRM</a:t>
            </a:r>
            <a:r>
              <a:rPr lang="en-US" sz="3200" b="1" spc="-65" dirty="0"/>
              <a:t> </a:t>
            </a:r>
            <a:r>
              <a:rPr lang="en-US" sz="3200" b="1" spc="-5" dirty="0"/>
              <a:t>Process</a:t>
            </a:r>
            <a:endParaRPr lang="en-US" sz="3200" b="1" dirty="0"/>
          </a:p>
        </p:txBody>
      </p:sp>
      <p:sp>
        <p:nvSpPr>
          <p:cNvPr id="3" name="Content Placeholder 2">
            <a:extLst>
              <a:ext uri="{FF2B5EF4-FFF2-40B4-BE49-F238E27FC236}">
                <a16:creationId xmlns:a16="http://schemas.microsoft.com/office/drawing/2014/main" id="{7981CBD3-3FAF-99DA-69F6-AAF4250D91F8}"/>
              </a:ext>
            </a:extLst>
          </p:cNvPr>
          <p:cNvSpPr>
            <a:spLocks noGrp="1"/>
          </p:cNvSpPr>
          <p:nvPr>
            <p:ph idx="1"/>
          </p:nvPr>
        </p:nvSpPr>
        <p:spPr>
          <a:xfrm>
            <a:off x="457200" y="981075"/>
            <a:ext cx="8362950" cy="3916363"/>
          </a:xfrm>
        </p:spPr>
        <p:txBody>
          <a:bodyPr>
            <a:normAutofit/>
          </a:bodyPr>
          <a:lstStyle/>
          <a:p>
            <a:pPr marL="495300" indent="-457200">
              <a:lnSpc>
                <a:spcPct val="90000"/>
              </a:lnSpc>
              <a:spcBef>
                <a:spcPts val="100"/>
              </a:spcBef>
              <a:buClr>
                <a:schemeClr val="tx1"/>
              </a:buClr>
              <a:buSzPct val="85000"/>
              <a:buFont typeface="Wingdings" panose="05000000000000000000" pitchFamily="2" charset="2"/>
              <a:buChar char="q"/>
              <a:tabLst>
                <a:tab pos="311150" algn="l"/>
              </a:tabLst>
            </a:pPr>
            <a:r>
              <a:rPr lang="en-US" altLang="en-US" sz="2200">
                <a:ea typeface="Georgia" panose="02040502050405020303" pitchFamily="18" charset="0"/>
                <a:cs typeface="Georgia" panose="02040502050405020303" pitchFamily="18" charset="0"/>
              </a:rPr>
              <a:t>The process of HRM involves attracting, developing  and maintaining a talented and energetic workforce.</a:t>
            </a:r>
          </a:p>
          <a:p>
            <a:pPr marL="495300" indent="-457200">
              <a:lnSpc>
                <a:spcPct val="90000"/>
              </a:lnSpc>
              <a:spcBef>
                <a:spcPts val="100"/>
              </a:spcBef>
              <a:buClr>
                <a:schemeClr val="tx1"/>
              </a:buClr>
              <a:buSzPct val="85000"/>
              <a:buFont typeface="Wingdings" panose="05000000000000000000" pitchFamily="2" charset="2"/>
              <a:buChar char="q"/>
              <a:tabLst>
                <a:tab pos="311150" algn="l"/>
              </a:tabLst>
            </a:pPr>
            <a:endParaRPr lang="en-US" altLang="en-US" sz="2200">
              <a:ea typeface="Georgia" panose="02040502050405020303" pitchFamily="18" charset="0"/>
              <a:cs typeface="Georgia" panose="02040502050405020303" pitchFamily="18" charset="0"/>
            </a:endParaRPr>
          </a:p>
          <a:p>
            <a:pPr marL="495300" indent="-457200">
              <a:lnSpc>
                <a:spcPct val="90000"/>
              </a:lnSpc>
              <a:spcBef>
                <a:spcPts val="675"/>
              </a:spcBef>
              <a:buClr>
                <a:schemeClr val="tx1"/>
              </a:buClr>
              <a:buSzPct val="85000"/>
              <a:buFont typeface="Wingdings" panose="05000000000000000000" pitchFamily="2" charset="2"/>
              <a:buChar char="q"/>
              <a:tabLst>
                <a:tab pos="311150" algn="l"/>
              </a:tabLst>
            </a:pPr>
            <a:r>
              <a:rPr lang="en-US" altLang="en-US" sz="2200">
                <a:ea typeface="Georgia" panose="02040502050405020303" pitchFamily="18" charset="0"/>
                <a:cs typeface="Georgia" panose="02040502050405020303" pitchFamily="18" charset="0"/>
              </a:rPr>
              <a:t>The basic goal of HRM is to build organizational  performance capacity by raising human capital, to  ensure that highly capable and enthusiastic people  are always available.</a:t>
            </a:r>
          </a:p>
          <a:p>
            <a:pPr marL="495300" indent="-457200" algn="just">
              <a:lnSpc>
                <a:spcPct val="90000"/>
              </a:lnSpc>
              <a:spcBef>
                <a:spcPts val="675"/>
              </a:spcBef>
              <a:buClr>
                <a:srgbClr val="525389"/>
              </a:buClr>
              <a:buSzPct val="85000"/>
              <a:buFont typeface="Arial" panose="020B0604020202020204" pitchFamily="34" charset="0"/>
              <a:buNone/>
              <a:tabLst>
                <a:tab pos="311150" algn="l"/>
              </a:tabLst>
            </a:pPr>
            <a:endParaRPr lang="en-US" altLang="en-US" sz="2200" b="1">
              <a:ea typeface="Georgia" panose="02040502050405020303" pitchFamily="18" charset="0"/>
              <a:cs typeface="Georgia" panose="02040502050405020303" pitchFamily="18" charset="0"/>
            </a:endParaRPr>
          </a:p>
          <a:p>
            <a:pPr marL="495300" indent="-457200" algn="just">
              <a:lnSpc>
                <a:spcPct val="111000"/>
              </a:lnSpc>
              <a:spcBef>
                <a:spcPct val="0"/>
              </a:spcBef>
              <a:buClr>
                <a:srgbClr val="525389"/>
              </a:buClr>
              <a:buSzPct val="85000"/>
              <a:buFont typeface="Arial" panose="020B0604020202020204" pitchFamily="34" charset="0"/>
              <a:buNone/>
              <a:tabLst>
                <a:tab pos="311150" algn="l"/>
              </a:tabLst>
            </a:pPr>
            <a:r>
              <a:rPr lang="en-US" altLang="en-US" sz="2200" b="1">
                <a:ea typeface="Georgia" panose="02040502050405020303" pitchFamily="18" charset="0"/>
                <a:cs typeface="Georgia" panose="02040502050405020303" pitchFamily="18" charset="0"/>
              </a:rPr>
              <a:t>The 3 major responsibilities of HRM are</a:t>
            </a:r>
          </a:p>
          <a:p>
            <a:pPr marL="495300" indent="-457200" algn="just">
              <a:lnSpc>
                <a:spcPct val="111000"/>
              </a:lnSpc>
              <a:spcBef>
                <a:spcPct val="0"/>
              </a:spcBef>
              <a:buClr>
                <a:schemeClr val="tx1"/>
              </a:buClr>
              <a:buSzPct val="85000"/>
              <a:buFont typeface="Wingdings" panose="05000000000000000000" pitchFamily="2" charset="2"/>
              <a:buChar char="ü"/>
              <a:tabLst>
                <a:tab pos="311150" algn="l"/>
              </a:tabLst>
            </a:pPr>
            <a:r>
              <a:rPr lang="en-US" altLang="en-US" sz="2200">
                <a:ea typeface="Georgia" panose="02040502050405020303" pitchFamily="18" charset="0"/>
                <a:cs typeface="Georgia" panose="02040502050405020303" pitchFamily="18" charset="0"/>
              </a:rPr>
              <a:t>Attracting a quality workforce  </a:t>
            </a:r>
          </a:p>
          <a:p>
            <a:pPr marL="495300" indent="-457200" algn="just">
              <a:lnSpc>
                <a:spcPct val="111000"/>
              </a:lnSpc>
              <a:spcBef>
                <a:spcPct val="0"/>
              </a:spcBef>
              <a:buClr>
                <a:schemeClr val="tx1"/>
              </a:buClr>
              <a:buSzPct val="85000"/>
              <a:buFont typeface="Wingdings" panose="05000000000000000000" pitchFamily="2" charset="2"/>
              <a:buChar char="ü"/>
              <a:tabLst>
                <a:tab pos="311150" algn="l"/>
              </a:tabLst>
            </a:pPr>
            <a:r>
              <a:rPr lang="en-US" altLang="en-US" sz="2200">
                <a:ea typeface="Georgia" panose="02040502050405020303" pitchFamily="18" charset="0"/>
                <a:cs typeface="Georgia" panose="02040502050405020303" pitchFamily="18" charset="0"/>
              </a:rPr>
              <a:t>Developing a quality workforce</a:t>
            </a:r>
          </a:p>
          <a:p>
            <a:pPr marL="495300" indent="-457200" algn="just">
              <a:lnSpc>
                <a:spcPct val="111000"/>
              </a:lnSpc>
              <a:spcBef>
                <a:spcPct val="0"/>
              </a:spcBef>
              <a:buClr>
                <a:schemeClr val="tx1"/>
              </a:buClr>
              <a:buSzPct val="85000"/>
              <a:buFont typeface="Wingdings" panose="05000000000000000000" pitchFamily="2" charset="2"/>
              <a:buChar char="ü"/>
              <a:tabLst>
                <a:tab pos="311150" algn="l"/>
              </a:tabLst>
            </a:pPr>
            <a:r>
              <a:rPr lang="en-US" altLang="en-US" sz="2200">
                <a:ea typeface="Georgia" panose="02040502050405020303" pitchFamily="18" charset="0"/>
                <a:cs typeface="Georgia" panose="02040502050405020303" pitchFamily="18" charset="0"/>
              </a:rPr>
              <a:t>Maintaining a quality workforce</a:t>
            </a:r>
          </a:p>
          <a:p>
            <a:pPr marL="495300" indent="-457200">
              <a:lnSpc>
                <a:spcPct val="90000"/>
              </a:lnSpc>
              <a:tabLst>
                <a:tab pos="311150" algn="l"/>
              </a:tabLst>
            </a:pPr>
            <a:endParaRPr lang="en-US" altLang="en-US" sz="270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5ABD6-D23E-79D5-4ECE-509A9628C338}"/>
              </a:ext>
            </a:extLst>
          </p:cNvPr>
          <p:cNvSpPr>
            <a:spLocks noGrp="1"/>
          </p:cNvSpPr>
          <p:nvPr>
            <p:ph type="title"/>
          </p:nvPr>
        </p:nvSpPr>
        <p:spPr>
          <a:xfrm>
            <a:off x="457200" y="188913"/>
            <a:ext cx="8229600" cy="417512"/>
          </a:xfrm>
        </p:spPr>
        <p:txBody>
          <a:bodyPr/>
          <a:lstStyle/>
          <a:p>
            <a:pPr>
              <a:defRPr/>
            </a:pPr>
            <a:r>
              <a:rPr lang="en-US" sz="3200" b="1" spc="-5" dirty="0"/>
              <a:t>HRM</a:t>
            </a:r>
            <a:r>
              <a:rPr lang="en-US" sz="3200" b="1" spc="-65" dirty="0"/>
              <a:t> </a:t>
            </a:r>
            <a:r>
              <a:rPr lang="en-US" sz="3200" b="1" spc="-5" dirty="0"/>
              <a:t>Process</a:t>
            </a:r>
            <a:endParaRPr lang="en-US" sz="3200" b="1" dirty="0"/>
          </a:p>
        </p:txBody>
      </p:sp>
      <p:sp>
        <p:nvSpPr>
          <p:cNvPr id="3" name="Content Placeholder 2">
            <a:extLst>
              <a:ext uri="{FF2B5EF4-FFF2-40B4-BE49-F238E27FC236}">
                <a16:creationId xmlns:a16="http://schemas.microsoft.com/office/drawing/2014/main" id="{D6127FD2-A70C-38C0-D1D3-62B6F39327ED}"/>
              </a:ext>
            </a:extLst>
          </p:cNvPr>
          <p:cNvSpPr>
            <a:spLocks noGrp="1"/>
          </p:cNvSpPr>
          <p:nvPr>
            <p:ph idx="1"/>
          </p:nvPr>
        </p:nvSpPr>
        <p:spPr>
          <a:xfrm>
            <a:off x="457200" y="1268413"/>
            <a:ext cx="8229600" cy="3917950"/>
          </a:xfrm>
        </p:spPr>
        <p:txBody>
          <a:bodyPr>
            <a:normAutofit/>
          </a:bodyPr>
          <a:lstStyle/>
          <a:p>
            <a:pPr>
              <a:lnSpc>
                <a:spcPct val="80000"/>
              </a:lnSpc>
              <a:buFont typeface="Wingdings" panose="05000000000000000000" pitchFamily="2" charset="2"/>
              <a:buChar char="q"/>
            </a:pPr>
            <a:r>
              <a:rPr lang="en-US" altLang="en-US" sz="2200" b="1">
                <a:ea typeface="Georgia" panose="02040502050405020303" pitchFamily="18" charset="0"/>
                <a:cs typeface="Georgia" panose="02040502050405020303" pitchFamily="18" charset="0"/>
              </a:rPr>
              <a:t>Attracting a quality workforce</a:t>
            </a:r>
          </a:p>
          <a:p>
            <a:pPr>
              <a:lnSpc>
                <a:spcPct val="80000"/>
              </a:lnSpc>
              <a:buFont typeface="Wingdings" panose="05000000000000000000" pitchFamily="2" charset="2"/>
              <a:buChar char="ü"/>
            </a:pPr>
            <a:r>
              <a:rPr lang="en-US" altLang="en-US" sz="2200">
                <a:ea typeface="Georgia" panose="02040502050405020303" pitchFamily="18" charset="0"/>
                <a:cs typeface="Georgia" panose="02040502050405020303" pitchFamily="18" charset="0"/>
              </a:rPr>
              <a:t>Involves  human resource planning, employee  recruitment and selection.</a:t>
            </a:r>
          </a:p>
          <a:p>
            <a:pPr algn="just">
              <a:lnSpc>
                <a:spcPct val="80000"/>
              </a:lnSpc>
              <a:spcBef>
                <a:spcPts val="100"/>
              </a:spcBef>
              <a:buClr>
                <a:srgbClr val="525389"/>
              </a:buClr>
              <a:buSzPct val="85000"/>
              <a:buFont typeface="Arial" panose="020B0604020202020204" pitchFamily="34" charset="0"/>
              <a:buNone/>
            </a:pPr>
            <a:endParaRPr lang="en-US" altLang="en-US" sz="2200">
              <a:ea typeface="Georgia" panose="02040502050405020303" pitchFamily="18" charset="0"/>
              <a:cs typeface="Georgia" panose="02040502050405020303" pitchFamily="18" charset="0"/>
            </a:endParaRPr>
          </a:p>
          <a:p>
            <a:pPr>
              <a:lnSpc>
                <a:spcPct val="80000"/>
              </a:lnSpc>
              <a:spcBef>
                <a:spcPts val="675"/>
              </a:spcBef>
              <a:buFont typeface="Wingdings" panose="05000000000000000000" pitchFamily="2" charset="2"/>
              <a:buChar char="q"/>
            </a:pPr>
            <a:r>
              <a:rPr lang="en-US" altLang="en-US" sz="2200" b="1">
                <a:ea typeface="Georgia" panose="02040502050405020303" pitchFamily="18" charset="0"/>
                <a:cs typeface="Georgia" panose="02040502050405020303" pitchFamily="18" charset="0"/>
              </a:rPr>
              <a:t>Developing a quality workforce</a:t>
            </a:r>
          </a:p>
          <a:p>
            <a:pPr>
              <a:lnSpc>
                <a:spcPct val="80000"/>
              </a:lnSpc>
              <a:spcBef>
                <a:spcPts val="675"/>
              </a:spcBef>
              <a:buFont typeface="Wingdings" panose="05000000000000000000" pitchFamily="2" charset="2"/>
              <a:buChar char="ü"/>
            </a:pPr>
            <a:r>
              <a:rPr lang="en-US" altLang="en-US" sz="2200">
                <a:ea typeface="Georgia" panose="02040502050405020303" pitchFamily="18" charset="0"/>
                <a:cs typeface="Georgia" panose="02040502050405020303" pitchFamily="18" charset="0"/>
              </a:rPr>
              <a:t>Involves employee orientation, training &amp;  development and performance appraisal</a:t>
            </a:r>
          </a:p>
          <a:p>
            <a:pPr>
              <a:lnSpc>
                <a:spcPct val="80000"/>
              </a:lnSpc>
              <a:spcBef>
                <a:spcPts val="675"/>
              </a:spcBef>
              <a:buFont typeface="Arial" panose="020B0604020202020204" pitchFamily="34" charset="0"/>
              <a:buNone/>
            </a:pPr>
            <a:endParaRPr lang="en-US" altLang="en-US" sz="2200">
              <a:ea typeface="Georgia" panose="02040502050405020303" pitchFamily="18" charset="0"/>
              <a:cs typeface="Georgia" panose="02040502050405020303" pitchFamily="18" charset="0"/>
            </a:endParaRPr>
          </a:p>
          <a:p>
            <a:pPr>
              <a:lnSpc>
                <a:spcPct val="80000"/>
              </a:lnSpc>
              <a:spcBef>
                <a:spcPts val="675"/>
              </a:spcBef>
              <a:buFont typeface="Wingdings" panose="05000000000000000000" pitchFamily="2" charset="2"/>
              <a:buChar char="q"/>
            </a:pPr>
            <a:r>
              <a:rPr lang="en-US" altLang="en-US" sz="2200" b="1">
                <a:ea typeface="Georgia" panose="02040502050405020303" pitchFamily="18" charset="0"/>
                <a:cs typeface="Georgia" panose="02040502050405020303" pitchFamily="18" charset="0"/>
              </a:rPr>
              <a:t>Maintaining a quality workforce</a:t>
            </a:r>
          </a:p>
          <a:p>
            <a:pPr>
              <a:lnSpc>
                <a:spcPct val="80000"/>
              </a:lnSpc>
              <a:spcBef>
                <a:spcPts val="675"/>
              </a:spcBef>
              <a:buFont typeface="Wingdings" panose="05000000000000000000" pitchFamily="2" charset="2"/>
              <a:buChar char="ü"/>
            </a:pPr>
            <a:r>
              <a:rPr lang="en-US" altLang="en-US" sz="2200">
                <a:ea typeface="Georgia" panose="02040502050405020303" pitchFamily="18" charset="0"/>
                <a:cs typeface="Georgia" panose="02040502050405020303" pitchFamily="18" charset="0"/>
              </a:rPr>
              <a:t>Involves career development, work life balance, compensation and benefits, retention and turnover,  and labor-management relations.</a:t>
            </a:r>
          </a:p>
          <a:p>
            <a:pPr>
              <a:lnSpc>
                <a:spcPct val="80000"/>
              </a:lnSpc>
              <a:spcBef>
                <a:spcPts val="675"/>
              </a:spcBef>
            </a:pPr>
            <a:endParaRPr lang="en-US" altLang="en-US" sz="250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E1038939-4D0B-DD11-A736-0BA90ADC03AF}"/>
              </a:ext>
            </a:extLst>
          </p:cNvPr>
          <p:cNvSpPr>
            <a:spLocks noGrp="1" noChangeArrowheads="1"/>
          </p:cNvSpPr>
          <p:nvPr>
            <p:ph type="title"/>
          </p:nvPr>
        </p:nvSpPr>
        <p:spPr>
          <a:xfrm>
            <a:off x="539750" y="188913"/>
            <a:ext cx="8229600" cy="490537"/>
          </a:xfrm>
        </p:spPr>
        <p:txBody>
          <a:bodyPr/>
          <a:lstStyle/>
          <a:p>
            <a:r>
              <a:rPr lang="en-US" altLang="en-US" sz="3200" b="1"/>
              <a:t>System model of HRM</a:t>
            </a:r>
          </a:p>
        </p:txBody>
      </p:sp>
      <p:pic>
        <p:nvPicPr>
          <p:cNvPr id="38915" name="Picture 2" descr="1 HUMAN RESOURCE MANAGEMENT HRM Introduction 2 Organization">
            <a:extLst>
              <a:ext uri="{FF2B5EF4-FFF2-40B4-BE49-F238E27FC236}">
                <a16:creationId xmlns:a16="http://schemas.microsoft.com/office/drawing/2014/main" id="{3092FC23-7CAE-8564-F794-63A41DB6242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23850" y="836613"/>
            <a:ext cx="8445500" cy="4537075"/>
          </a:xfr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8F07C-327A-0F62-16F8-E312AE628B29}"/>
              </a:ext>
            </a:extLst>
          </p:cNvPr>
          <p:cNvSpPr>
            <a:spLocks noGrp="1"/>
          </p:cNvSpPr>
          <p:nvPr>
            <p:ph type="title"/>
          </p:nvPr>
        </p:nvSpPr>
        <p:spPr/>
        <p:txBody>
          <a:bodyPr>
            <a:normAutofit fontScale="90000"/>
          </a:bodyPr>
          <a:lstStyle/>
          <a:p>
            <a:pPr>
              <a:defRPr/>
            </a:pPr>
            <a:r>
              <a:rPr lang="en-US" b="1" spc="-5" dirty="0">
                <a:latin typeface="Georgia"/>
                <a:cs typeface="Georgia"/>
              </a:rPr>
              <a:t>Elements </a:t>
            </a:r>
            <a:r>
              <a:rPr lang="en-US" b="1" dirty="0">
                <a:latin typeface="Georgia"/>
                <a:cs typeface="Georgia"/>
              </a:rPr>
              <a:t>&amp; Model of</a:t>
            </a:r>
            <a:r>
              <a:rPr lang="en-US" b="1" spc="-75" dirty="0">
                <a:latin typeface="Georgia"/>
                <a:cs typeface="Georgia"/>
              </a:rPr>
              <a:t> </a:t>
            </a:r>
            <a:r>
              <a:rPr lang="en-US" b="1" spc="-5" dirty="0">
                <a:latin typeface="Georgia"/>
                <a:cs typeface="Georgia"/>
              </a:rPr>
              <a:t>HRM</a:t>
            </a:r>
            <a:br>
              <a:rPr lang="en-US" dirty="0">
                <a:latin typeface="Georgia"/>
                <a:cs typeface="Georgia"/>
              </a:rPr>
            </a:br>
            <a:endParaRPr lang="en-US" dirty="0"/>
          </a:p>
        </p:txBody>
      </p:sp>
      <p:pic>
        <p:nvPicPr>
          <p:cNvPr id="39939" name="Content Placeholder 4">
            <a:extLst>
              <a:ext uri="{FF2B5EF4-FFF2-40B4-BE49-F238E27FC236}">
                <a16:creationId xmlns:a16="http://schemas.microsoft.com/office/drawing/2014/main" id="{61BC7BB1-7FAB-4AD9-39D4-172D825B653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257300" y="1600200"/>
            <a:ext cx="6629400" cy="3916363"/>
          </a:xfr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Content Placeholder 7">
            <a:extLst>
              <a:ext uri="{FF2B5EF4-FFF2-40B4-BE49-F238E27FC236}">
                <a16:creationId xmlns:a16="http://schemas.microsoft.com/office/drawing/2014/main" id="{BD0B8044-2B3F-8323-F8E8-BB8756DE250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979613" y="1125538"/>
            <a:ext cx="4897437" cy="3167062"/>
          </a:xfr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Content Placeholder 1">
            <a:extLst>
              <a:ext uri="{FF2B5EF4-FFF2-40B4-BE49-F238E27FC236}">
                <a16:creationId xmlns:a16="http://schemas.microsoft.com/office/drawing/2014/main" id="{703C0F79-209E-791A-8A7E-C29E6063489F}"/>
              </a:ext>
            </a:extLst>
          </p:cNvPr>
          <p:cNvSpPr>
            <a:spLocks noGrp="1" noChangeArrowheads="1"/>
          </p:cNvSpPr>
          <p:nvPr>
            <p:ph idx="1"/>
          </p:nvPr>
        </p:nvSpPr>
        <p:spPr>
          <a:xfrm>
            <a:off x="323850" y="908050"/>
            <a:ext cx="8229600" cy="3917950"/>
          </a:xfrm>
        </p:spPr>
        <p:txBody>
          <a:bodyPr/>
          <a:lstStyle/>
          <a:p>
            <a:pPr marL="0" indent="0" algn="ctr">
              <a:buFont typeface="Arial" panose="020B0604020202020204" pitchFamily="34" charset="0"/>
              <a:buNone/>
            </a:pPr>
            <a:endParaRPr lang="en-US" altLang="en-US" b="1">
              <a:solidFill>
                <a:srgbClr val="000000"/>
              </a:solidFill>
              <a:cs typeface="Times New Roman" panose="02020603050405020304" pitchFamily="18" charset="0"/>
            </a:endParaRPr>
          </a:p>
          <a:p>
            <a:pPr marL="0" indent="0" algn="ctr">
              <a:buFont typeface="Arial" panose="020B0604020202020204" pitchFamily="34" charset="0"/>
              <a:buNone/>
            </a:pPr>
            <a:endParaRPr lang="en-US" altLang="en-US" b="1">
              <a:solidFill>
                <a:srgbClr val="000000"/>
              </a:solidFill>
              <a:cs typeface="Times New Roman" panose="02020603050405020304" pitchFamily="18" charset="0"/>
            </a:endParaRPr>
          </a:p>
          <a:p>
            <a:pPr marL="0" indent="0" algn="ctr">
              <a:buFont typeface="Arial" panose="020B0604020202020204" pitchFamily="34" charset="0"/>
              <a:buNone/>
            </a:pPr>
            <a:endParaRPr lang="en-US" altLang="en-US" b="1">
              <a:solidFill>
                <a:srgbClr val="000000"/>
              </a:solidFill>
              <a:cs typeface="Times New Roman" panose="02020603050405020304" pitchFamily="18" charset="0"/>
            </a:endParaRPr>
          </a:p>
          <a:p>
            <a:pPr marL="0" indent="0" algn="ctr">
              <a:buFont typeface="Arial" panose="020B0604020202020204" pitchFamily="34" charset="0"/>
              <a:buNone/>
            </a:pPr>
            <a:r>
              <a:rPr lang="en-US" altLang="en-US" b="1">
                <a:solidFill>
                  <a:srgbClr val="000000"/>
                </a:solidFill>
                <a:cs typeface="Times New Roman" panose="02020603050405020304" pitchFamily="18" charset="0"/>
              </a:rPr>
              <a:t>Practical activities</a:t>
            </a:r>
            <a:endParaRPr lang="en-GB" alt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64DE3F-6D17-7D87-92F8-32280880A138}"/>
              </a:ext>
            </a:extLst>
          </p:cNvPr>
          <p:cNvSpPr>
            <a:spLocks noGrp="1"/>
          </p:cNvSpPr>
          <p:nvPr>
            <p:ph idx="1"/>
          </p:nvPr>
        </p:nvSpPr>
        <p:spPr>
          <a:xfrm>
            <a:off x="539750" y="476250"/>
            <a:ext cx="8229600" cy="4608513"/>
          </a:xfrm>
        </p:spPr>
        <p:txBody>
          <a:bodyPr/>
          <a:lstStyle/>
          <a:p>
            <a:pPr marL="0" indent="0">
              <a:buFont typeface="Arial" panose="020B0604020202020204" pitchFamily="34" charset="0"/>
              <a:buNone/>
              <a:defRPr/>
            </a:pPr>
            <a:r>
              <a:rPr lang="en-US" dirty="0"/>
              <a:t>            </a:t>
            </a:r>
          </a:p>
          <a:p>
            <a:pPr marL="0" indent="0" algn="ctr">
              <a:buFont typeface="Arial" panose="020B0604020202020204" pitchFamily="34" charset="0"/>
              <a:buNone/>
              <a:defRPr/>
            </a:pPr>
            <a:endParaRPr lang="en-US" b="1" dirty="0">
              <a:latin typeface="+mj-lt"/>
              <a:cs typeface="Times New Roman" panose="02020603050405020304" pitchFamily="18" charset="0"/>
            </a:endParaRPr>
          </a:p>
          <a:p>
            <a:pPr marL="0" indent="0" algn="ctr">
              <a:buFont typeface="Arial" panose="020B0604020202020204" pitchFamily="34" charset="0"/>
              <a:buNone/>
              <a:defRPr/>
            </a:pPr>
            <a:endParaRPr lang="en-US" b="1" dirty="0">
              <a:latin typeface="+mj-lt"/>
              <a:cs typeface="Times New Roman" panose="02020603050405020304" pitchFamily="18" charset="0"/>
            </a:endParaRPr>
          </a:p>
          <a:p>
            <a:pPr marL="0" indent="0" algn="ctr">
              <a:buFont typeface="Arial" panose="020B0604020202020204" pitchFamily="34" charset="0"/>
              <a:buNone/>
              <a:defRPr/>
            </a:pPr>
            <a:r>
              <a:rPr lang="en-US" sz="3600" b="1" dirty="0">
                <a:latin typeface="+mj-lt"/>
                <a:cs typeface="Times New Roman" panose="02020603050405020304" pitchFamily="18" charset="0"/>
              </a:rPr>
              <a:t>Thank you             </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613</TotalTime>
  <Words>1622</Words>
  <Application>Microsoft Office PowerPoint</Application>
  <PresentationFormat>On-screen Show (4:3)</PresentationFormat>
  <Paragraphs>206</Paragraphs>
  <Slides>37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37</vt:i4>
      </vt:variant>
    </vt:vector>
  </HeadingPairs>
  <TitlesOfParts>
    <vt:vector size="44" baseType="lpstr">
      <vt:lpstr>Arial</vt:lpstr>
      <vt:lpstr>Calibri</vt:lpstr>
      <vt:lpstr>Georgia</vt:lpstr>
      <vt:lpstr>Myriad Pro</vt:lpstr>
      <vt:lpstr>Times New Roman</vt:lpstr>
      <vt:lpstr>Wingdings</vt:lpstr>
      <vt:lpstr>20140311PresentationUWTSDTemplate</vt:lpstr>
      <vt:lpstr>Bachelor of Arts Business Management   MBA Human Resource Management  (LCMB7000)  Introduction to the module</vt:lpstr>
      <vt:lpstr>Week 1</vt:lpstr>
      <vt:lpstr> Class Introduction &amp; welcome  </vt:lpstr>
      <vt:lpstr>Introducing yourself to the class! </vt:lpstr>
      <vt:lpstr> Class codes of conduct </vt:lpstr>
      <vt:lpstr>Class codes of conducts</vt:lpstr>
      <vt:lpstr> Module description  </vt:lpstr>
      <vt:lpstr>Aims and Learning Outcomes </vt:lpstr>
      <vt:lpstr>Learning activities and teaching methods</vt:lpstr>
      <vt:lpstr>Topics we will consider include</vt:lpstr>
      <vt:lpstr>Topics we will consider include</vt:lpstr>
      <vt:lpstr>Assessment</vt:lpstr>
      <vt:lpstr>Assignment Brief - 1</vt:lpstr>
      <vt:lpstr>Assignment Brief - 2</vt:lpstr>
      <vt:lpstr>PowerPoint Presentation</vt:lpstr>
      <vt:lpstr>Bachelor of Arts Business Management   MBA Human Resource Management  (LCMB7000)  Introduction to HRM</vt:lpstr>
      <vt:lpstr>Learning outcome </vt:lpstr>
      <vt:lpstr>Human Resource Management (HRM) </vt:lpstr>
      <vt:lpstr>Human Resources Management (HRM) </vt:lpstr>
      <vt:lpstr>Human Resources Management (HRM) </vt:lpstr>
      <vt:lpstr>Human Resources Management (HRM) </vt:lpstr>
      <vt:lpstr>Definition of HRM </vt:lpstr>
      <vt:lpstr>Evolution of HRM</vt:lpstr>
      <vt:lpstr>Evolution of HRM</vt:lpstr>
      <vt:lpstr>Human Resources Management (HRM) </vt:lpstr>
      <vt:lpstr>HRM &amp; Personal management</vt:lpstr>
      <vt:lpstr>HRM Differs from Personnel Management in the following ways…</vt:lpstr>
      <vt:lpstr>HRM Differs from Personnel Management in the following ways…</vt:lpstr>
      <vt:lpstr>The HRM Era</vt:lpstr>
      <vt:lpstr>The HRM Era</vt:lpstr>
      <vt:lpstr>HRM Process</vt:lpstr>
      <vt:lpstr>HRM Process</vt:lpstr>
      <vt:lpstr>System model of HRM</vt:lpstr>
      <vt:lpstr>Elements &amp; Model of HRM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Vasilios Tavlaridis</cp:lastModifiedBy>
  <dcterms:created xsi:type="dcterms:W3CDTF">2020-05-08T14:59:40Z</dcterms:created>
  <dcterms:modified xsi:type="dcterms:W3CDTF">2022-09-15T05:46:01Z</dcterms:modified>
</cp:coreProperties>
</file>