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4" r:id="rId21"/>
    <p:sldId id="275"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2"/>
    <p:restoredTop sz="94625"/>
  </p:normalViewPr>
  <p:slideViewPr>
    <p:cSldViewPr snapToGrid="0" snapToObjects="1">
      <p:cViewPr varScale="1">
        <p:scale>
          <a:sx n="65" d="100"/>
          <a:sy n="65" d="100"/>
        </p:scale>
        <p:origin x="232" y="1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6A4A0-FCB9-8C44-9EBD-42DC99E397E2}" type="datetimeFigureOut">
              <a:rPr lang="en-US" smtClean="0"/>
              <a:t>11/28/18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1CFF2-D53D-7B4F-8230-B44A8155CCE3}" type="slidenum">
              <a:rPr lang="en-US" smtClean="0"/>
              <a:t>‹#›</a:t>
            </a:fld>
            <a:endParaRPr lang="en-US"/>
          </a:p>
        </p:txBody>
      </p:sp>
    </p:spTree>
    <p:extLst>
      <p:ext uri="{BB962C8B-B14F-4D97-AF65-F5344CB8AC3E}">
        <p14:creationId xmlns:p14="http://schemas.microsoft.com/office/powerpoint/2010/main" val="3222777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11CFF2-D53D-7B4F-8230-B44A8155CCE3}" type="slidenum">
              <a:rPr lang="en-US" smtClean="0"/>
              <a:t>23</a:t>
            </a:fld>
            <a:endParaRPr lang="en-US"/>
          </a:p>
        </p:txBody>
      </p:sp>
    </p:spTree>
    <p:extLst>
      <p:ext uri="{BB962C8B-B14F-4D97-AF65-F5344CB8AC3E}">
        <p14:creationId xmlns:p14="http://schemas.microsoft.com/office/powerpoint/2010/main" val="2914054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66B9F-FD66-CA49-A772-50AC5D27C5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35DF59E-53D9-B544-9366-A84BECF826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996EDD-5A32-E848-88D6-F909208C9CC9}"/>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5" name="Footer Placeholder 4">
            <a:extLst>
              <a:ext uri="{FF2B5EF4-FFF2-40B4-BE49-F238E27FC236}">
                <a16:creationId xmlns:a16="http://schemas.microsoft.com/office/drawing/2014/main" id="{A3CD64FB-3F1F-F24C-8D38-F5F9AC699E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AF8DB2-6701-054E-8994-D63E1186425B}"/>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2726393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8A38-1030-E544-9DB9-D55ADB0E9F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A696008-F72A-A542-834F-4EA36CEA7F3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6E5A02-5F3F-A94C-B218-3C23305F95F1}"/>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5" name="Footer Placeholder 4">
            <a:extLst>
              <a:ext uri="{FF2B5EF4-FFF2-40B4-BE49-F238E27FC236}">
                <a16:creationId xmlns:a16="http://schemas.microsoft.com/office/drawing/2014/main" id="{03AC4FE1-02F6-AE4D-8D4F-FC953130A9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89FEF9-7889-D847-855C-20E65C5E79CA}"/>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2149997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03A61-4B1F-264D-A6E7-E0B3484538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5B9BF0D-ACDD-A647-B88B-AEF0130F57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DA4F235-FD33-764D-8B5D-A1A5CBAE163A}"/>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5" name="Footer Placeholder 4">
            <a:extLst>
              <a:ext uri="{FF2B5EF4-FFF2-40B4-BE49-F238E27FC236}">
                <a16:creationId xmlns:a16="http://schemas.microsoft.com/office/drawing/2014/main" id="{65160AC3-2DAF-AD42-914E-09CC75215D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D7E070-7E14-A948-AFF1-37B25E0CEF07}"/>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277095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D96F-25F6-7E4D-A92A-F8EF48CEBC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A9C46E-C203-2844-87A7-A484AA90B1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99CD3B5-6EBA-7B4D-B2E4-D9FC49702BB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EA28777-8113-944F-8CC4-D64580C5402B}"/>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6" name="Footer Placeholder 5">
            <a:extLst>
              <a:ext uri="{FF2B5EF4-FFF2-40B4-BE49-F238E27FC236}">
                <a16:creationId xmlns:a16="http://schemas.microsoft.com/office/drawing/2014/main" id="{8B4B2FDF-1FB0-4847-977A-11646CC301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029970-803F-0B4D-A340-5EDE22F4985A}"/>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296031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EE37C-D6EB-6047-AE3F-0189A22FC04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AC34897-10DE-6F4A-93DA-88657C9908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8CD9AF4-3A90-024C-AE06-A4F203B2BF3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E5AEA2-0112-BA41-93A5-D1498ED71F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00290AC-9C63-D04C-B15A-8F7B535BC80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94FCED7-8F14-5746-9AC7-B393B01ED98C}"/>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8" name="Footer Placeholder 7">
            <a:extLst>
              <a:ext uri="{FF2B5EF4-FFF2-40B4-BE49-F238E27FC236}">
                <a16:creationId xmlns:a16="http://schemas.microsoft.com/office/drawing/2014/main" id="{5AE1700E-846A-7A46-805F-A49815C661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1726393-24DA-A84A-A4BA-2F987D1C8C01}"/>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1749535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552A4-B38C-5341-90B1-108E06011B5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C8A954A-1190-1049-953A-4ECCE25D2659}"/>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4" name="Footer Placeholder 3">
            <a:extLst>
              <a:ext uri="{FF2B5EF4-FFF2-40B4-BE49-F238E27FC236}">
                <a16:creationId xmlns:a16="http://schemas.microsoft.com/office/drawing/2014/main" id="{A2A359A6-AF14-DC4D-B085-F8AD254048C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DDB03B5-E72A-FF43-B1F3-656D0E80ADA9}"/>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288856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027B2F-C70B-0B47-9CA2-AA2FB657D8D0}"/>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3" name="Footer Placeholder 2">
            <a:extLst>
              <a:ext uri="{FF2B5EF4-FFF2-40B4-BE49-F238E27FC236}">
                <a16:creationId xmlns:a16="http://schemas.microsoft.com/office/drawing/2014/main" id="{34ED32EE-6C98-CF42-875A-BFEFFDD019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7996D4B-86F2-D04E-AE29-41F11EFC2775}"/>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4167094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7D55-F472-6B48-ABA1-CDE180E1B4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AC56DA4-689A-1646-AF9A-847346778D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62008A6-12B7-AC4B-A17C-D425BF29A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8781C96-FA3D-454C-8192-3E2CED005511}"/>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6" name="Footer Placeholder 5">
            <a:extLst>
              <a:ext uri="{FF2B5EF4-FFF2-40B4-BE49-F238E27FC236}">
                <a16:creationId xmlns:a16="http://schemas.microsoft.com/office/drawing/2014/main" id="{D2EACE7A-CA6E-4D4D-89DE-816967C927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080E7C-98EA-A84C-A5C2-61DA657CC846}"/>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4055528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9C690-74A9-C845-A019-A4906C8005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08B5C73-5DC8-9846-B77C-9291D548B1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6504048-E730-C64D-A4D5-341B7CB6D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B2AAEF-6812-BE46-85C3-8A6A81D66AD1}"/>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6" name="Footer Placeholder 5">
            <a:extLst>
              <a:ext uri="{FF2B5EF4-FFF2-40B4-BE49-F238E27FC236}">
                <a16:creationId xmlns:a16="http://schemas.microsoft.com/office/drawing/2014/main" id="{46FD1004-E13B-CF48-9473-D0BEA44231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E31B41-B8A8-FB47-9098-8D23F379070F}"/>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3674388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D2F1-FCB2-BB44-B010-91CE011B0C9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3C09D26-9357-D148-9D59-8288D3571A2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20EB77-797D-5141-8E46-C2D5EC700FE9}"/>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5" name="Footer Placeholder 4">
            <a:extLst>
              <a:ext uri="{FF2B5EF4-FFF2-40B4-BE49-F238E27FC236}">
                <a16:creationId xmlns:a16="http://schemas.microsoft.com/office/drawing/2014/main" id="{DB407E7D-E6E6-ED44-B9AB-2018B2AF7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DE863-16D7-C743-B271-60CC98083F87}"/>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3848575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C6DE9A-6097-5D4C-AB97-6C9586A11EF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B5B9AC8-72A9-DF43-B997-80D9AB7D9A1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15041B-4A2D-7940-8A60-D44BD8F61FF2}"/>
              </a:ext>
            </a:extLst>
          </p:cNvPr>
          <p:cNvSpPr>
            <a:spLocks noGrp="1"/>
          </p:cNvSpPr>
          <p:nvPr>
            <p:ph type="dt" sz="half" idx="10"/>
          </p:nvPr>
        </p:nvSpPr>
        <p:spPr/>
        <p:txBody>
          <a:bodyPr/>
          <a:lstStyle/>
          <a:p>
            <a:fld id="{4BEED11D-9A0F-A446-B01D-F135614EA8E4}" type="datetimeFigureOut">
              <a:rPr lang="en-US" smtClean="0"/>
              <a:t>11/28/18</a:t>
            </a:fld>
            <a:endParaRPr lang="en-US"/>
          </a:p>
        </p:txBody>
      </p:sp>
      <p:sp>
        <p:nvSpPr>
          <p:cNvPr id="5" name="Footer Placeholder 4">
            <a:extLst>
              <a:ext uri="{FF2B5EF4-FFF2-40B4-BE49-F238E27FC236}">
                <a16:creationId xmlns:a16="http://schemas.microsoft.com/office/drawing/2014/main" id="{49880FC1-8EAE-ED41-B9F5-92A5EB575B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E7C4A-2932-6D49-93EB-A8BC795EF090}"/>
              </a:ext>
            </a:extLst>
          </p:cNvPr>
          <p:cNvSpPr>
            <a:spLocks noGrp="1"/>
          </p:cNvSpPr>
          <p:nvPr>
            <p:ph type="sldNum" sz="quarter" idx="12"/>
          </p:nvPr>
        </p:nvSpPr>
        <p:spPr/>
        <p:txBody>
          <a:bodyPr/>
          <a:lstStyle/>
          <a:p>
            <a:fld id="{CC8C6C96-68BE-A349-B9D6-8879BFB16678}" type="slidenum">
              <a:rPr lang="en-US" smtClean="0"/>
              <a:t>‹#›</a:t>
            </a:fld>
            <a:endParaRPr lang="en-US"/>
          </a:p>
        </p:txBody>
      </p:sp>
    </p:spTree>
    <p:extLst>
      <p:ext uri="{BB962C8B-B14F-4D97-AF65-F5344CB8AC3E}">
        <p14:creationId xmlns:p14="http://schemas.microsoft.com/office/powerpoint/2010/main" val="2898230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E4776-0FB8-D543-9776-CCFD7DFBD6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3CB9D59-F158-3449-A9AE-866DAD990E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D93B61-3CC8-6645-B084-1B28B471E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EED11D-9A0F-A446-B01D-F135614EA8E4}" type="datetimeFigureOut">
              <a:rPr lang="en-US" smtClean="0"/>
              <a:t>11/28/18</a:t>
            </a:fld>
            <a:endParaRPr lang="en-US"/>
          </a:p>
        </p:txBody>
      </p:sp>
      <p:sp>
        <p:nvSpPr>
          <p:cNvPr id="5" name="Footer Placeholder 4">
            <a:extLst>
              <a:ext uri="{FF2B5EF4-FFF2-40B4-BE49-F238E27FC236}">
                <a16:creationId xmlns:a16="http://schemas.microsoft.com/office/drawing/2014/main" id="{1383638B-2031-064C-B186-64BDC558DA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807E528-FFBD-2D47-93BD-7E57D417EA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8C6C96-68BE-A349-B9D6-8879BFB16678}" type="slidenum">
              <a:rPr lang="en-US" smtClean="0"/>
              <a:t>‹#›</a:t>
            </a:fld>
            <a:endParaRPr lang="en-US"/>
          </a:p>
        </p:txBody>
      </p:sp>
    </p:spTree>
    <p:extLst>
      <p:ext uri="{BB962C8B-B14F-4D97-AF65-F5344CB8AC3E}">
        <p14:creationId xmlns:p14="http://schemas.microsoft.com/office/powerpoint/2010/main" val="10263177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69BB-D3B3-7749-BD16-B913E9D36CC9}"/>
              </a:ext>
            </a:extLst>
          </p:cNvPr>
          <p:cNvSpPr>
            <a:spLocks noGrp="1"/>
          </p:cNvSpPr>
          <p:nvPr>
            <p:ph type="ctrTitle"/>
          </p:nvPr>
        </p:nvSpPr>
        <p:spPr>
          <a:xfrm>
            <a:off x="2370667" y="2187743"/>
            <a:ext cx="5293449" cy="2482515"/>
          </a:xfrm>
        </p:spPr>
        <p:txBody>
          <a:bodyPr anchor="ctr">
            <a:normAutofit/>
          </a:bodyPr>
          <a:lstStyle/>
          <a:p>
            <a:pPr algn="l"/>
            <a:r>
              <a:rPr lang="en-US" dirty="0"/>
              <a:t>Exercise and your body</a:t>
            </a:r>
            <a:endParaRPr lang="en-US"/>
          </a:p>
        </p:txBody>
      </p:sp>
      <p:sp>
        <p:nvSpPr>
          <p:cNvPr id="3" name="Subtitle 2">
            <a:extLst>
              <a:ext uri="{FF2B5EF4-FFF2-40B4-BE49-F238E27FC236}">
                <a16:creationId xmlns:a16="http://schemas.microsoft.com/office/drawing/2014/main" id="{4C9C7479-4370-9C4E-992A-18525CD9FDD5}"/>
              </a:ext>
            </a:extLst>
          </p:cNvPr>
          <p:cNvSpPr>
            <a:spLocks noGrp="1"/>
          </p:cNvSpPr>
          <p:nvPr>
            <p:ph type="subTitle" idx="1"/>
          </p:nvPr>
        </p:nvSpPr>
        <p:spPr>
          <a:xfrm>
            <a:off x="2370667" y="4670258"/>
            <a:ext cx="5293449" cy="1371405"/>
          </a:xfrm>
        </p:spPr>
        <p:txBody>
          <a:bodyPr>
            <a:normAutofit/>
          </a:bodyPr>
          <a:lstStyle/>
          <a:p>
            <a:pPr algn="l"/>
            <a:endParaRPr lang="en-US"/>
          </a:p>
        </p:txBody>
      </p:sp>
      <p:pic>
        <p:nvPicPr>
          <p:cNvPr id="7" name="Graphic 6" descr="Body Builder">
            <a:extLst>
              <a:ext uri="{FF2B5EF4-FFF2-40B4-BE49-F238E27FC236}">
                <a16:creationId xmlns:a16="http://schemas.microsoft.com/office/drawing/2014/main" id="{F0591214-DC7F-42BF-B85E-756541853E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1" y="2743201"/>
            <a:ext cx="1371600" cy="1371600"/>
          </a:xfrm>
          <a:prstGeom prst="rect">
            <a:avLst/>
          </a:prstGeom>
        </p:spPr>
      </p:pic>
      <p:pic>
        <p:nvPicPr>
          <p:cNvPr id="9" name="Graphic 8">
            <a:extLst>
              <a:ext uri="{FF2B5EF4-FFF2-40B4-BE49-F238E27FC236}">
                <a16:creationId xmlns:a16="http://schemas.microsoft.com/office/drawing/2014/main" id="{B43F0876-8F7D-46D4-A72C-93E8A8D70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550302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80C18C-627B-474F-88DB-8BEFC7A5117F}"/>
              </a:ext>
            </a:extLst>
          </p:cNvPr>
          <p:cNvSpPr txBox="1"/>
          <p:nvPr/>
        </p:nvSpPr>
        <p:spPr>
          <a:xfrm>
            <a:off x="337930" y="397565"/>
            <a:ext cx="11350487"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What goes on inside your body when you pedal a bike or take a stroll?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These activities set off complicated physical processes that affect nearly every organ system.</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When you exercise several times a week or more, your body adapts so you’re able to do so more efficiently.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Knowing about this process will help you understand why physical activity has so many benefits.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5315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28C081-CC84-674C-A1A7-00D3A20A9D74}"/>
              </a:ext>
            </a:extLst>
          </p:cNvPr>
          <p:cNvSpPr txBox="1"/>
          <p:nvPr/>
        </p:nvSpPr>
        <p:spPr>
          <a:xfrm>
            <a:off x="225287" y="331304"/>
            <a:ext cx="11688417" cy="452431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Energy to burn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Like all machinery, your muscles must have fuel. </a:t>
            </a:r>
          </a:p>
          <a:p>
            <a:r>
              <a:rPr lang="en-GB" sz="2400" dirty="0">
                <a:latin typeface="Arial" panose="020B0604020202020204" pitchFamily="34" charset="0"/>
                <a:cs typeface="Arial" panose="020B0604020202020204" pitchFamily="34" charset="0"/>
              </a:rPr>
              <a:t>This fuel comes from the food you eat and your body’s reserves of fat and glucose. The catch is that nutrients from food cannot be turned directly into usable energy for the trillions of cells in your body.</a:t>
            </a:r>
          </a:p>
          <a:p>
            <a:r>
              <a:rPr lang="en-GB" sz="2400" dirty="0">
                <a:latin typeface="Arial" panose="020B0604020202020204" pitchFamily="34" charset="0"/>
                <a:cs typeface="Arial" panose="020B0604020202020204" pitchFamily="34" charset="0"/>
              </a:rPr>
              <a:t> Each cell has one primary source of energy: a molecule called adenosine triphosphate (ATP).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Your body’s ability to create ATP is critical because it determines your capacity for physical exertion. And the reverse is also true: your physical conditioning influences how well you can generate ATP.</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830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1F3B43-AA05-F14A-B113-C5EA059349D1}"/>
              </a:ext>
            </a:extLst>
          </p:cNvPr>
          <p:cNvSpPr txBox="1"/>
          <p:nvPr/>
        </p:nvSpPr>
        <p:spPr>
          <a:xfrm>
            <a:off x="278296" y="331304"/>
            <a:ext cx="11661913" cy="6555641"/>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food you eat contains energy stored in a variety of forms — proteins, fats, and carbohydrates. </a:t>
            </a:r>
          </a:p>
          <a:p>
            <a:r>
              <a:rPr lang="en-GB" sz="2800" dirty="0">
                <a:latin typeface="Arial" panose="020B0604020202020204" pitchFamily="34" charset="0"/>
                <a:cs typeface="Arial" panose="020B0604020202020204" pitchFamily="34" charset="0"/>
              </a:rPr>
              <a:t>Your body needs to extract that energy and capture it in the form of ATP. To do this, your stomach and small intestine break the food into millions of tiny molecules, which enter the bloodstream and find their way to every cell in the body (see the figure). There, in small cell structures called mitochondria, the food molecules undergo a series of chemical reactions that ultimately lead to the creation of ATP. </a:t>
            </a:r>
          </a:p>
          <a:p>
            <a:r>
              <a:rPr lang="en-GB" sz="2800" dirty="0">
                <a:latin typeface="Arial" panose="020B0604020202020204" pitchFamily="34" charset="0"/>
                <a:cs typeface="Arial" panose="020B0604020202020204" pitchFamily="34" charset="0"/>
              </a:rPr>
              <a:t>Your body stores only a small amount of ATP, but makes it as quickly as it’s needed. When demand increases — such as when you are exercising — your body must churn out more. To do this, it taps into glucose stored in the muscle and liver and fats from various places in the body. </a:t>
            </a:r>
          </a:p>
          <a:p>
            <a:r>
              <a:rPr lang="en-GB" sz="2800" dirty="0">
                <a:latin typeface="Arial" panose="020B0604020202020204" pitchFamily="34" charset="0"/>
                <a:cs typeface="Arial" panose="020B0604020202020204" pitchFamily="34" charset="0"/>
              </a:rPr>
              <a:t>These substances make their way through the bloodstream to the muscles.</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1184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6526B-70CF-7746-BC9E-B72D0FAD27FC}"/>
              </a:ext>
            </a:extLst>
          </p:cNvPr>
          <p:cNvSpPr txBox="1"/>
          <p:nvPr/>
        </p:nvSpPr>
        <p:spPr>
          <a:xfrm>
            <a:off x="357809" y="477078"/>
            <a:ext cx="11595652" cy="526297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Stored glucose (also known as glycogen) and fat can be broken down for ATP production in two ways: aerobic (requiring oxygen) and anaerobic (requiring no oxygen). </a:t>
            </a:r>
          </a:p>
          <a:p>
            <a:r>
              <a:rPr lang="en-GB" sz="2800" dirty="0">
                <a:latin typeface="Arial" panose="020B0604020202020204" pitchFamily="34" charset="0"/>
                <a:cs typeface="Arial" panose="020B0604020202020204" pitchFamily="34" charset="0"/>
              </a:rPr>
              <a:t>Aerobic processes produce more ATP, but grind to a halt without oxygen.</a:t>
            </a:r>
          </a:p>
          <a:p>
            <a:r>
              <a:rPr lang="en-GB" sz="2800" dirty="0">
                <a:latin typeface="Arial" panose="020B0604020202020204" pitchFamily="34" charset="0"/>
                <a:cs typeface="Arial" panose="020B0604020202020204" pitchFamily="34" charset="0"/>
              </a:rPr>
              <a:t> When your body is working so hard that it is unable to deliver enough oxygen to support aerobic metabolism of food for fuel, it switches to anaerobic production of ATP, which creates a by-product known as lactic acid. </a:t>
            </a:r>
          </a:p>
          <a:p>
            <a:r>
              <a:rPr lang="en-GB" sz="2800" dirty="0">
                <a:latin typeface="Arial" panose="020B0604020202020204" pitchFamily="34" charset="0"/>
                <a:cs typeface="Arial" panose="020B0604020202020204" pitchFamily="34" charset="0"/>
              </a:rPr>
              <a:t>The lactic acid enters the bloodstream, creating an acid imbalance. To compensate, your breathing speeds up to take in more oxygen and your heart beats faster to move that oxygen to your muscles.</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9706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DCD580-0C1F-2647-810E-18843A2D7347}"/>
              </a:ext>
            </a:extLst>
          </p:cNvPr>
          <p:cNvSpPr txBox="1"/>
          <p:nvPr/>
        </p:nvSpPr>
        <p:spPr>
          <a:xfrm>
            <a:off x="251791" y="397565"/>
            <a:ext cx="11476383"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However you can’t sustain anaerobic activity. </a:t>
            </a:r>
          </a:p>
          <a:p>
            <a:r>
              <a:rPr lang="en-GB" sz="2800" dirty="0">
                <a:latin typeface="Arial" panose="020B0604020202020204" pitchFamily="34" charset="0"/>
                <a:cs typeface="Arial" panose="020B0604020202020204" pitchFamily="34" charset="0"/>
              </a:rPr>
              <a:t>Your lungs and heart reach their maximum work efforts, and your body can only neutralize the resulting acid imbalance for a short time. </a:t>
            </a:r>
          </a:p>
          <a:p>
            <a:r>
              <a:rPr lang="en-GB" sz="2800" dirty="0">
                <a:latin typeface="Arial" panose="020B0604020202020204" pitchFamily="34" charset="0"/>
                <a:cs typeface="Arial" panose="020B0604020202020204" pitchFamily="34" charset="0"/>
              </a:rPr>
              <a:t>The lactic acid generated from the anaerobic process also leaves muscles feeling fatigued. </a:t>
            </a:r>
          </a:p>
          <a:p>
            <a:r>
              <a:rPr lang="en-GB" sz="2800" dirty="0">
                <a:latin typeface="Arial" panose="020B0604020202020204" pitchFamily="34" charset="0"/>
                <a:cs typeface="Arial" panose="020B0604020202020204" pitchFamily="34" charset="0"/>
              </a:rPr>
              <a:t>Eventually, you need to slow down.</a:t>
            </a:r>
          </a:p>
          <a:p>
            <a:r>
              <a:rPr lang="en-GB" sz="2800" dirty="0">
                <a:latin typeface="Arial" panose="020B0604020202020204" pitchFamily="34" charset="0"/>
                <a:cs typeface="Arial" panose="020B0604020202020204" pitchFamily="34" charset="0"/>
              </a:rPr>
              <a:t> By doing so, you are able to take in enough oxygen that once again you can rely primarily on aerobic production of ATP. </a:t>
            </a:r>
          </a:p>
          <a:p>
            <a:r>
              <a:rPr lang="en-GB" sz="2800" dirty="0">
                <a:latin typeface="Arial" panose="020B0604020202020204" pitchFamily="34" charset="0"/>
                <a:cs typeface="Arial" panose="020B0604020202020204" pitchFamily="34" charset="0"/>
              </a:rPr>
              <a:t>Lactic acid production stops, the muscles start to recover, and your body restores normal acid balance.</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6907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6C293A-7B8F-2C41-A212-4B99775BB389}"/>
              </a:ext>
            </a:extLst>
          </p:cNvPr>
          <p:cNvSpPr txBox="1"/>
          <p:nvPr/>
        </p:nvSpPr>
        <p:spPr>
          <a:xfrm>
            <a:off x="384313" y="636104"/>
            <a:ext cx="11410122" cy="600164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Your level of fitness determines how swiftly this happens. Regular exercise conditions the lungs, heart, and blood vessels, enabling them to deliver oxygen to muscle cells more quickly and efficiently.</a:t>
            </a:r>
          </a:p>
          <a:p>
            <a:r>
              <a:rPr lang="en-GB" sz="2400" dirty="0">
                <a:latin typeface="Arial" panose="020B0604020202020204" pitchFamily="34" charset="0"/>
                <a:cs typeface="Arial" panose="020B0604020202020204" pitchFamily="34" charset="0"/>
              </a:rPr>
              <a:t> Walking up a hill with a fitter friend illustrates this nicely. While you’re still huffing and puffing, your friend isn’t struggling to catch her breath. </a:t>
            </a:r>
          </a:p>
          <a:p>
            <a:r>
              <a:rPr lang="en-GB" sz="2400" dirty="0">
                <a:latin typeface="Arial" panose="020B0604020202020204" pitchFamily="34" charset="0"/>
                <a:cs typeface="Arial" panose="020B0604020202020204" pitchFamily="34" charset="0"/>
              </a:rPr>
              <a:t>When you engage in physical activity, your body doesn’t rely solely on one process or the other; both are used to generate ATP, but one more so than the other. Because of this distinction, exercise is classified into two broad categories — aerobic and anaerobic — depending on which process is predominantly used for ATP production.</a:t>
            </a:r>
          </a:p>
          <a:p>
            <a:r>
              <a:rPr lang="en-GB" sz="2400" dirty="0">
                <a:latin typeface="Arial" panose="020B0604020202020204" pitchFamily="34" charset="0"/>
                <a:cs typeface="Arial" panose="020B0604020202020204" pitchFamily="34" charset="0"/>
              </a:rPr>
              <a:t> If the intensity of exercise is such that your lungs and heart are able to supply oxygen for energy production, then the activity is almost exclusively aerobic. But if intensity rises so that demand for oxygen outstrips supply, then the activity becomes anaerobic. Walking, jogging, cycling, or swimming at an even pace are aerobic activities. Activities in which your body tends to go anaerobic more quickly include wind sprints and weight lifting.</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1497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9DFC3D-4284-9F4E-BB9A-04BD3A8AF953}"/>
              </a:ext>
            </a:extLst>
          </p:cNvPr>
          <p:cNvSpPr txBox="1"/>
          <p:nvPr/>
        </p:nvSpPr>
        <p:spPr>
          <a:xfrm>
            <a:off x="318052" y="477078"/>
            <a:ext cx="11502887"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Once the food you eat is digested in your stomach, its components are absorbed into your bloodstream and delivered to cells throughout the body. Oxygen from your lungs also travels to your cells, where tiny structures called mitochondria use it to convert the food nutrients into a chemical called adenosine triphosphate (ATP), which provides energy for everything from walking to thinking.</a:t>
            </a:r>
            <a:endParaRPr lang="en-US"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B9A1D93-01ED-0D4B-841B-75AB01D1E6B7}"/>
              </a:ext>
            </a:extLst>
          </p:cNvPr>
          <p:cNvPicPr>
            <a:picLocks noChangeAspect="1"/>
          </p:cNvPicPr>
          <p:nvPr/>
        </p:nvPicPr>
        <p:blipFill>
          <a:blip r:embed="rId2"/>
          <a:stretch>
            <a:fillRect/>
          </a:stretch>
        </p:blipFill>
        <p:spPr>
          <a:xfrm>
            <a:off x="3839541" y="1918253"/>
            <a:ext cx="4066562" cy="4968000"/>
          </a:xfrm>
          <a:prstGeom prst="rect">
            <a:avLst/>
          </a:prstGeom>
        </p:spPr>
      </p:pic>
    </p:spTree>
    <p:extLst>
      <p:ext uri="{BB962C8B-B14F-4D97-AF65-F5344CB8AC3E}">
        <p14:creationId xmlns:p14="http://schemas.microsoft.com/office/powerpoint/2010/main" val="1652995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461706-C84B-E34E-9B7C-8C2D56BEAB2C}"/>
              </a:ext>
            </a:extLst>
          </p:cNvPr>
          <p:cNvSpPr txBox="1"/>
          <p:nvPr/>
        </p:nvSpPr>
        <p:spPr>
          <a:xfrm>
            <a:off x="331304" y="424070"/>
            <a:ext cx="11714922" cy="532453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Heart and blood vessels </a:t>
            </a:r>
          </a:p>
          <a:p>
            <a:r>
              <a:rPr lang="en-GB" sz="2400" dirty="0">
                <a:latin typeface="Arial" panose="020B0604020202020204" pitchFamily="34" charset="0"/>
                <a:cs typeface="Arial" panose="020B0604020202020204" pitchFamily="34" charset="0"/>
              </a:rPr>
              <a:t>Your cardiovascular system transports oxygen to cells and removes carbon dioxide, carries away metabolic waste products, and shuttles hormones to the intended organs. </a:t>
            </a:r>
          </a:p>
          <a:p>
            <a:r>
              <a:rPr lang="en-GB" sz="2400" dirty="0">
                <a:latin typeface="Arial" panose="020B0604020202020204" pitchFamily="34" charset="0"/>
                <a:cs typeface="Arial" panose="020B0604020202020204" pitchFamily="34" charset="0"/>
              </a:rPr>
              <a:t>In addition, it helps maintain body temperature and preserve your body’s acid balance. Most people can engage in light activity, about the equivalent of walking 2 mph, without placing excess demand on their circulatory and respiratory systems. When you exercise more intensely, however, your muscles’ need for oxygen increases. </a:t>
            </a:r>
          </a:p>
          <a:p>
            <a:r>
              <a:rPr lang="en-GB" sz="2400" dirty="0">
                <a:latin typeface="Arial" panose="020B0604020202020204" pitchFamily="34" charset="0"/>
                <a:cs typeface="Arial" panose="020B0604020202020204" pitchFamily="34" charset="0"/>
              </a:rPr>
              <a:t>Your heart must pump harder and faster. </a:t>
            </a:r>
          </a:p>
          <a:p>
            <a:r>
              <a:rPr lang="en-GB" sz="2400" dirty="0">
                <a:latin typeface="Arial" panose="020B0604020202020204" pitchFamily="34" charset="0"/>
                <a:cs typeface="Arial" panose="020B0604020202020204" pitchFamily="34" charset="0"/>
              </a:rPr>
              <a:t>The amount of blood your heart pumps and the oxygen your body consumes rise in direct proportion to the amount of work your muscles are performing. </a:t>
            </a:r>
          </a:p>
          <a:p>
            <a:r>
              <a:rPr lang="en-GB" sz="2400" dirty="0">
                <a:latin typeface="Arial" panose="020B0604020202020204" pitchFamily="34" charset="0"/>
                <a:cs typeface="Arial" panose="020B0604020202020204" pitchFamily="34" charset="0"/>
              </a:rPr>
              <a:t>And once again, your level of physical conditioning dictates how well this system works.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241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65CA2E-7499-C541-9934-78D9DD58B69C}"/>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BA3449DD-E6AA-C348-A464-EF39E1FB405F}"/>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219863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660E10-7734-F34B-B39D-80E7944963B3}"/>
              </a:ext>
            </a:extLst>
          </p:cNvPr>
          <p:cNvSpPr txBox="1"/>
          <p:nvPr/>
        </p:nvSpPr>
        <p:spPr>
          <a:xfrm>
            <a:off x="318052" y="371061"/>
            <a:ext cx="11608905"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Arteries in your working muscles dilate to accommodate their increased need for blood. At the same time, the heart’s increased output causes your blood pressure to rise.</a:t>
            </a:r>
          </a:p>
          <a:p>
            <a:r>
              <a:rPr lang="en-GB" sz="2400" dirty="0">
                <a:latin typeface="Arial" panose="020B0604020202020204" pitchFamily="34" charset="0"/>
                <a:cs typeface="Arial" panose="020B0604020202020204" pitchFamily="34" charset="0"/>
              </a:rPr>
              <a:t> Arterioles (tiny arteries) in your skin expand, allowing for more blood flow there. As you continue to exercise, especially in hot, humid weather, more blood is diverted to your skin to maintain a safe body temperature. </a:t>
            </a:r>
          </a:p>
          <a:p>
            <a:r>
              <a:rPr lang="en-GB" sz="2400" dirty="0">
                <a:latin typeface="Arial" panose="020B0604020202020204" pitchFamily="34" charset="0"/>
                <a:cs typeface="Arial" panose="020B0604020202020204" pitchFamily="34" charset="0"/>
              </a:rPr>
              <a:t>While your arteries dilate, veins serving distant parts of your body contract. When you are resting, the venous system stores roughly 65% of the body’s blood supply. But when veins contract, they make more blood available to your heart and exercising muscles. </a:t>
            </a:r>
          </a:p>
          <a:p>
            <a:r>
              <a:rPr lang="en-GB" sz="2400" dirty="0">
                <a:latin typeface="Arial" panose="020B0604020202020204" pitchFamily="34" charset="0"/>
                <a:cs typeface="Arial" panose="020B0604020202020204" pitchFamily="34" charset="0"/>
              </a:rPr>
              <a:t>Your body further optimizes the distribution of blood by limiting the amount sent to the kidneys, liver, digestive system, and other organs not immediately involved in the exercise process.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2045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B3F2F2-A413-8149-B866-2628DDBEBF4C}"/>
              </a:ext>
            </a:extLst>
          </p:cNvPr>
          <p:cNvSpPr txBox="1"/>
          <p:nvPr/>
        </p:nvSpPr>
        <p:spPr>
          <a:xfrm>
            <a:off x="238539" y="265043"/>
            <a:ext cx="11807687"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When you exercise regularly, your circulatory system adapts by boosting your cardiorespiratory endurance. </a:t>
            </a:r>
          </a:p>
          <a:p>
            <a:r>
              <a:rPr lang="en-GB" sz="2400" dirty="0">
                <a:latin typeface="Arial" panose="020B0604020202020204" pitchFamily="34" charset="0"/>
                <a:cs typeface="Arial" panose="020B0604020202020204" pitchFamily="34" charset="0"/>
              </a:rPr>
              <a:t>Your body creates more plasma, the saltwater fluid that carries glucose and other nutrients to cells and ferries away waste. Because plasma is a component of blood (along with blood cells), a greater volume of blood is available to pump. </a:t>
            </a:r>
          </a:p>
          <a:p>
            <a:r>
              <a:rPr lang="en-GB" sz="2400" dirty="0">
                <a:latin typeface="Arial" panose="020B0604020202020204" pitchFamily="34" charset="0"/>
                <a:cs typeface="Arial" panose="020B0604020202020204" pitchFamily="34" charset="0"/>
              </a:rPr>
              <a:t>That blood is slightly thinner than usual, which lowers the resistance it encounters while circulating. </a:t>
            </a:r>
          </a:p>
          <a:p>
            <a:r>
              <a:rPr lang="en-GB" sz="2400" dirty="0">
                <a:latin typeface="Arial" panose="020B0604020202020204" pitchFamily="34" charset="0"/>
                <a:cs typeface="Arial" panose="020B0604020202020204" pitchFamily="34" charset="0"/>
              </a:rPr>
              <a:t>The main pumping chambers of your heart, called the ventricles, stretch to hold more blood and contract with greater force. </a:t>
            </a:r>
          </a:p>
          <a:p>
            <a:r>
              <a:rPr lang="en-GB" sz="2400" dirty="0">
                <a:latin typeface="Arial" panose="020B0604020202020204" pitchFamily="34" charset="0"/>
                <a:cs typeface="Arial" panose="020B0604020202020204" pitchFamily="34" charset="0"/>
              </a:rPr>
              <a:t>Over the long term, the heart muscle increases in size, which strengthens the heart.</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5057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505DAE-5170-834A-A7E4-4ABE78B6EF43}"/>
              </a:ext>
            </a:extLst>
          </p:cNvPr>
          <p:cNvSpPr txBox="1"/>
          <p:nvPr/>
        </p:nvSpPr>
        <p:spPr>
          <a:xfrm>
            <a:off x="238539" y="344557"/>
            <a:ext cx="11688418"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Likewise, the capillaries that serve the working muscles — including the heart — increase in number. </a:t>
            </a:r>
          </a:p>
          <a:p>
            <a:r>
              <a:rPr lang="en-GB" sz="2800" dirty="0">
                <a:latin typeface="Arial" panose="020B0604020202020204" pitchFamily="34" charset="0"/>
                <a:cs typeface="Arial" panose="020B0604020202020204" pitchFamily="34" charset="0"/>
              </a:rPr>
              <a:t>These additional blood vessels serve two valuable functions. </a:t>
            </a:r>
          </a:p>
          <a:p>
            <a:r>
              <a:rPr lang="en-GB" sz="2800" dirty="0">
                <a:latin typeface="Arial" panose="020B0604020202020204" pitchFamily="34" charset="0"/>
                <a:cs typeface="Arial" panose="020B0604020202020204" pitchFamily="34" charset="0"/>
              </a:rPr>
              <a:t>First, they feed the muscles more oxygen rich blood. </a:t>
            </a:r>
          </a:p>
          <a:p>
            <a:r>
              <a:rPr lang="en-GB" sz="2800" dirty="0">
                <a:latin typeface="Arial" panose="020B0604020202020204" pitchFamily="34" charset="0"/>
                <a:cs typeface="Arial" panose="020B0604020202020204" pitchFamily="34" charset="0"/>
              </a:rPr>
              <a:t>Second, the presence of more vessels means that the heart’s powerful pumping chamber, the left ventricle, has a more plentiful energy supply and is able to pump the blood with greater ease. </a:t>
            </a:r>
          </a:p>
          <a:p>
            <a:r>
              <a:rPr lang="en-GB" sz="2800" dirty="0">
                <a:latin typeface="Arial" panose="020B0604020202020204" pitchFamily="34" charset="0"/>
                <a:cs typeface="Arial" panose="020B0604020202020204" pitchFamily="34" charset="0"/>
              </a:rPr>
              <a:t>The more efficient pumping action allows you to do more work with less effort.</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6527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53BFED-4F8F-9844-B0F6-951B149DB2FC}"/>
              </a:ext>
            </a:extLst>
          </p:cNvPr>
          <p:cNvSpPr txBox="1"/>
          <p:nvPr/>
        </p:nvSpPr>
        <p:spPr>
          <a:xfrm>
            <a:off x="278296" y="463826"/>
            <a:ext cx="11582400"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greater need for oxygen-rich blood that occurs during aerobic exercise can also lead to an increase in the size and number of branches of the coronary arteries feeding the heart. </a:t>
            </a:r>
          </a:p>
          <a:p>
            <a:r>
              <a:rPr lang="en-GB" sz="2800" dirty="0">
                <a:latin typeface="Arial" panose="020B0604020202020204" pitchFamily="34" charset="0"/>
                <a:cs typeface="Arial" panose="020B0604020202020204" pitchFamily="34" charset="0"/>
              </a:rPr>
              <a:t>This provides other channels for oxygenated blood to reach heart muscle. </a:t>
            </a:r>
          </a:p>
          <a:p>
            <a:r>
              <a:rPr lang="en-GB" sz="2800" dirty="0">
                <a:latin typeface="Arial" panose="020B0604020202020204" pitchFamily="34" charset="0"/>
                <a:cs typeface="Arial" panose="020B0604020202020204" pitchFamily="34" charset="0"/>
              </a:rPr>
              <a:t>So if an artery serving the heart becomes blocked, heart muscle damage is less likely because alternative channels keep the blood supply flowing. </a:t>
            </a:r>
          </a:p>
          <a:p>
            <a:r>
              <a:rPr lang="en-GB" sz="2800" dirty="0">
                <a:latin typeface="Arial" panose="020B0604020202020204" pitchFamily="34" charset="0"/>
                <a:cs typeface="Arial" panose="020B0604020202020204" pitchFamily="34" charset="0"/>
              </a:rPr>
              <a:t>The boost in oxygen and other benefits of exercise offer some protection against dangerous heart rhythm disturbances as well.</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1642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1D64B2-F08B-9D46-849C-7BF0E3A7CCF4}"/>
              </a:ext>
            </a:extLst>
          </p:cNvPr>
          <p:cNvSpPr txBox="1"/>
          <p:nvPr/>
        </p:nvSpPr>
        <p:spPr>
          <a:xfrm>
            <a:off x="344556" y="437322"/>
            <a:ext cx="11555895" cy="2031325"/>
          </a:xfrm>
          <a:prstGeom prst="rect">
            <a:avLst/>
          </a:prstGeom>
          <a:noFill/>
        </p:spPr>
        <p:txBody>
          <a:bodyPr wrap="square" rtlCol="0">
            <a:spAutoFit/>
          </a:bodyPr>
          <a:lstStyle/>
          <a:p>
            <a:r>
              <a:rPr lang="en-GB" b="1" dirty="0"/>
              <a:t>Muscles </a:t>
            </a:r>
          </a:p>
          <a:p>
            <a:endParaRPr lang="en-GB" b="1" dirty="0"/>
          </a:p>
          <a:p>
            <a:r>
              <a:rPr lang="en-GB" dirty="0"/>
              <a:t>When you decide to move a part of your body, your brain transmits the message to your muscle </a:t>
            </a:r>
            <a:r>
              <a:rPr lang="en-GB" dirty="0" err="1"/>
              <a:t>fibers</a:t>
            </a:r>
            <a:r>
              <a:rPr lang="en-GB" dirty="0"/>
              <a:t> via your nerves. The </a:t>
            </a:r>
            <a:r>
              <a:rPr lang="en-GB" dirty="0" err="1"/>
              <a:t>fibers</a:t>
            </a:r>
            <a:r>
              <a:rPr lang="en-GB" dirty="0"/>
              <a:t> respond by contracting, which creates motion. To reverse the movement, your brain signals </a:t>
            </a:r>
            <a:r>
              <a:rPr lang="en-GB" dirty="0" err="1"/>
              <a:t>fibers</a:t>
            </a:r>
            <a:r>
              <a:rPr lang="en-GB" dirty="0"/>
              <a:t> in the opposing muscle group to tighten. For example, when you contract your biceps, the triceps on the back of your arm relaxes.</a:t>
            </a:r>
          </a:p>
          <a:p>
            <a:endParaRPr lang="en-US" dirty="0"/>
          </a:p>
        </p:txBody>
      </p:sp>
      <p:pic>
        <p:nvPicPr>
          <p:cNvPr id="3" name="Picture 2">
            <a:extLst>
              <a:ext uri="{FF2B5EF4-FFF2-40B4-BE49-F238E27FC236}">
                <a16:creationId xmlns:a16="http://schemas.microsoft.com/office/drawing/2014/main" id="{365C3988-22C6-B14B-A7B8-D201EC67E343}"/>
              </a:ext>
            </a:extLst>
          </p:cNvPr>
          <p:cNvPicPr>
            <a:picLocks noChangeAspect="1"/>
          </p:cNvPicPr>
          <p:nvPr/>
        </p:nvPicPr>
        <p:blipFill>
          <a:blip r:embed="rId2"/>
          <a:stretch>
            <a:fillRect/>
          </a:stretch>
        </p:blipFill>
        <p:spPr>
          <a:xfrm>
            <a:off x="725003" y="2468647"/>
            <a:ext cx="10795000" cy="4470400"/>
          </a:xfrm>
          <a:prstGeom prst="rect">
            <a:avLst/>
          </a:prstGeom>
        </p:spPr>
      </p:pic>
    </p:spTree>
    <p:extLst>
      <p:ext uri="{BB962C8B-B14F-4D97-AF65-F5344CB8AC3E}">
        <p14:creationId xmlns:p14="http://schemas.microsoft.com/office/powerpoint/2010/main" val="3569014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B373AD-B78F-DA43-99AF-A0E003E92714}"/>
              </a:ext>
            </a:extLst>
          </p:cNvPr>
          <p:cNvSpPr txBox="1"/>
          <p:nvPr/>
        </p:nvSpPr>
        <p:spPr>
          <a:xfrm>
            <a:off x="424070" y="530087"/>
            <a:ext cx="11237843"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Exercises that involve continuous motion, such as rowing, walking, or swimming, result in the rhythmic tightening and releasing of muscle fibres. </a:t>
            </a:r>
          </a:p>
          <a:p>
            <a:r>
              <a:rPr lang="en-GB" sz="2400" dirty="0">
                <a:latin typeface="Arial" panose="020B0604020202020204" pitchFamily="34" charset="0"/>
                <a:cs typeface="Arial" panose="020B0604020202020204" pitchFamily="34" charset="0"/>
              </a:rPr>
              <a:t>In addition to moving your body, this process produces a “milking” action that helps move blood through your veins and back to your heart. </a:t>
            </a:r>
          </a:p>
          <a:p>
            <a:r>
              <a:rPr lang="en-GB" sz="2400" dirty="0">
                <a:latin typeface="Arial" panose="020B0604020202020204" pitchFamily="34" charset="0"/>
                <a:cs typeface="Arial" panose="020B0604020202020204" pitchFamily="34" charset="0"/>
              </a:rPr>
              <a:t>With aerobic exercise, an increase in fibres containing iron-rich myoglobin also occurs, permitting more oxygen to enter and be stored in the muscle. </a:t>
            </a:r>
          </a:p>
          <a:p>
            <a:r>
              <a:rPr lang="en-GB" sz="2400" dirty="0">
                <a:latin typeface="Arial" panose="020B0604020202020204" pitchFamily="34" charset="0"/>
                <a:cs typeface="Arial" panose="020B0604020202020204" pitchFamily="34" charset="0"/>
              </a:rPr>
              <a:t>Combined with the greater number of capillaries and increased blood flow to the muscles, these changes improve muscular endurance. </a:t>
            </a:r>
          </a:p>
          <a:p>
            <a:r>
              <a:rPr lang="en-GB" sz="2400" dirty="0">
                <a:latin typeface="Arial" panose="020B0604020202020204" pitchFamily="34" charset="0"/>
                <a:cs typeface="Arial" panose="020B0604020202020204" pitchFamily="34" charset="0"/>
              </a:rPr>
              <a:t>Fit muscles adapt in other ways, too. Well-trained muscles not only are able to stockpile more glycogen, but they also can burn fat for energy more directly, which preserves glycogen stores.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6178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17CB4D-E644-9B44-A31F-A9202B8338B5}"/>
              </a:ext>
            </a:extLst>
          </p:cNvPr>
          <p:cNvSpPr txBox="1"/>
          <p:nvPr/>
        </p:nvSpPr>
        <p:spPr>
          <a:xfrm>
            <a:off x="397565" y="304800"/>
            <a:ext cx="11463131" cy="624786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Exercise by the numbers </a:t>
            </a:r>
          </a:p>
          <a:p>
            <a:r>
              <a:rPr lang="en-GB" sz="2000" dirty="0">
                <a:latin typeface="Arial" panose="020B0604020202020204" pitchFamily="34" charset="0"/>
                <a:cs typeface="Arial" panose="020B0604020202020204" pitchFamily="34" charset="0"/>
              </a:rPr>
              <a:t>While you exercise: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Unless you are taking medications, your heart rate can reach 130 to 150 beats per minute (sometimes higher, particularly in young, fit individuals). That nearly doubles the resting norm of 70 to 80 beats per minute for most people. 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  Your heart may pump up to 20 litres of blood per minute (40 litres for well-trained endurance athletes), which is quadruple the 5 litres per minute that’s typical while resting.</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Your skin and muscles receive 80% of your total blood flow. This quadruples the usual 20% of blood flow these areas get during rest.  Systolic blood pressure (the top number) increases by 20 millimetres of mercury (mm Hg) or more during the first few minutes of exercise before levelling off. The diastolic reading (bottom number) remains largely unchanged. After you cease strenuous activity, however, blood pressure drops to lower than pre-exercise levels for two to three hours. Over time, regular exercise can help you maintain lower blood pressure.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Millions of capillaries open up to feed muscle fibres.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Your lungs pass up to 200 pints of air in and out each minute. When not exercising, the average for most people is 12 pints a minute.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5756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5C3158-C38B-7345-B2F0-F3AC897DC210}"/>
              </a:ext>
            </a:extLst>
          </p:cNvPr>
          <p:cNvSpPr txBox="1"/>
          <p:nvPr/>
        </p:nvSpPr>
        <p:spPr>
          <a:xfrm>
            <a:off x="198783" y="424070"/>
            <a:ext cx="11357113" cy="6001643"/>
          </a:xfrm>
          <a:prstGeom prst="rect">
            <a:avLst/>
          </a:prstGeom>
          <a:noFill/>
        </p:spPr>
        <p:txBody>
          <a:bodyPr wrap="square" rtlCol="0">
            <a:spAutoFit/>
          </a:bodyPr>
          <a:lstStyle/>
          <a:p>
            <a:r>
              <a:rPr lang="en-GB" sz="2400" b="1" dirty="0"/>
              <a:t>Bones</a:t>
            </a:r>
          </a:p>
          <a:p>
            <a:r>
              <a:rPr lang="en-GB" sz="2400" dirty="0"/>
              <a:t> Throughout your life, your body is constantly building and dismantling bone tissue. This maintains your skeleton by replacing old bone with new bone and frees calcium, the main building block of bone, for other tasks. Calcium is vital to many physical processes, including maintaining heart rate and blood pressure, and a small amount of it circulates in your blood. </a:t>
            </a:r>
          </a:p>
          <a:p>
            <a:r>
              <a:rPr lang="en-GB" sz="2400" dirty="0"/>
              <a:t>When the amount of calcium in your blood gets low, your body draws on the reservoir of calcium stored in the bones. </a:t>
            </a:r>
          </a:p>
          <a:p>
            <a:endParaRPr lang="en-GB" sz="2400" dirty="0"/>
          </a:p>
          <a:p>
            <a:r>
              <a:rPr lang="en-GB" sz="2400" dirty="0"/>
              <a:t>Early in your life, your body builds bone faster than it loses it.</a:t>
            </a:r>
          </a:p>
          <a:p>
            <a:r>
              <a:rPr lang="en-GB" sz="2400" dirty="0"/>
              <a:t> But with age, bone is lost more rapidly than it’s formed. Eventually, this leaves bones more fragile and susceptible to breaks. Exercise plays a key role in slowing bone loss. Muscle is tethered to bone by cords of tissue called tendons. </a:t>
            </a:r>
          </a:p>
          <a:p>
            <a:r>
              <a:rPr lang="en-GB" sz="2400" dirty="0"/>
              <a:t>Tendons tug on bones during physical activity. This stress increases bone strength and density. Exercises that work against gravity (such as walking, jogging, tennis, basketball, and strength training) provide the greatest benefit.</a:t>
            </a:r>
            <a:endParaRPr lang="en-US" sz="2400" dirty="0"/>
          </a:p>
        </p:txBody>
      </p:sp>
    </p:spTree>
    <p:extLst>
      <p:ext uri="{BB962C8B-B14F-4D97-AF65-F5344CB8AC3E}">
        <p14:creationId xmlns:p14="http://schemas.microsoft.com/office/powerpoint/2010/main" val="1403015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8639A2-938C-0744-9856-5F09B44B9898}"/>
              </a:ext>
            </a:extLst>
          </p:cNvPr>
          <p:cNvSpPr txBox="1"/>
          <p:nvPr/>
        </p:nvSpPr>
        <p:spPr>
          <a:xfrm>
            <a:off x="238539" y="463826"/>
            <a:ext cx="11635409" cy="526297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Hormones </a:t>
            </a:r>
          </a:p>
          <a:p>
            <a:r>
              <a:rPr lang="en-GB" sz="2400" dirty="0">
                <a:latin typeface="Arial" panose="020B0604020202020204" pitchFamily="34" charset="0"/>
                <a:cs typeface="Arial" panose="020B0604020202020204" pitchFamily="34" charset="0"/>
              </a:rPr>
              <a:t>Exercise affects nearly all of the dozens of hormones your body produces. Two of these substances, epinephrine and norepinephrine, are key players in promoting physical changes while you are exercising. </a:t>
            </a:r>
          </a:p>
          <a:p>
            <a:r>
              <a:rPr lang="en-GB" sz="2400" dirty="0">
                <a:latin typeface="Arial" panose="020B0604020202020204" pitchFamily="34" charset="0"/>
                <a:cs typeface="Arial" panose="020B0604020202020204" pitchFamily="34" charset="0"/>
              </a:rPr>
              <a:t>When your brain detects more muscle movement, it responds by releasing this pair of chemicals, which speed your heartbeat, contract arteries serving non-exercising parts of your body, and stimulate the release of sugars and fats from body stores for energy.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Endorphins, natural opiates that help block pain perception and may improve mood, rise after 30 minutes or more of exercise. </a:t>
            </a:r>
          </a:p>
          <a:p>
            <a:r>
              <a:rPr lang="en-GB" sz="2400" dirty="0">
                <a:latin typeface="Arial" panose="020B0604020202020204" pitchFamily="34" charset="0"/>
                <a:cs typeface="Arial" panose="020B0604020202020204" pitchFamily="34" charset="0"/>
              </a:rPr>
              <a:t>These hormones are probably responsible for the sense of euphoria endurance athletes are said to experience, sometimes called a “runner’s high.” Norepinephrine also regulates mood.</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8652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466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Freeform: Shape 1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EBF8B5F0-52C7-734C-87CD-1981B221F6F5}"/>
              </a:ext>
            </a:extLst>
          </p:cNvPr>
          <p:cNvPicPr>
            <a:picLocks noChangeAspect="1"/>
          </p:cNvPicPr>
          <p:nvPr/>
        </p:nvPicPr>
        <p:blipFill>
          <a:blip r:embed="rId3"/>
          <a:stretch>
            <a:fillRect/>
          </a:stretch>
        </p:blipFill>
        <p:spPr>
          <a:xfrm>
            <a:off x="3236181" y="1884936"/>
            <a:ext cx="5462546" cy="3131859"/>
          </a:xfrm>
          <a:prstGeom prst="rect">
            <a:avLst/>
          </a:prstGeom>
        </p:spPr>
      </p:pic>
    </p:spTree>
    <p:extLst>
      <p:ext uri="{BB962C8B-B14F-4D97-AF65-F5344CB8AC3E}">
        <p14:creationId xmlns:p14="http://schemas.microsoft.com/office/powerpoint/2010/main" val="4072131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A5C2B9-CE7C-ED48-9F90-E23DF679F533}"/>
              </a:ext>
            </a:extLst>
          </p:cNvPr>
          <p:cNvSpPr txBox="1"/>
          <p:nvPr/>
        </p:nvSpPr>
        <p:spPr>
          <a:xfrm>
            <a:off x="344557" y="636104"/>
            <a:ext cx="11449878"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Insulin, a hormone made in the pancreas, fluctuates in response to exercise. Insulin’s main function is to help usher glucose from the bloodstream into cells.</a:t>
            </a:r>
          </a:p>
          <a:p>
            <a:r>
              <a:rPr lang="en-GB" sz="2800" dirty="0">
                <a:latin typeface="Arial" panose="020B0604020202020204" pitchFamily="34" charset="0"/>
                <a:cs typeface="Arial" panose="020B0604020202020204" pitchFamily="34" charset="0"/>
              </a:rPr>
              <a:t> While exercise boosts the concentrations of most hormones, levels of insulin drop during and for a short while after vigorous activity. This seems counterintuitive, because exercise accelerates the muscles’ demand for fuel in the form of glucose.</a:t>
            </a:r>
          </a:p>
          <a:p>
            <a:r>
              <a:rPr lang="en-GB" sz="2800" dirty="0">
                <a:latin typeface="Arial" panose="020B0604020202020204" pitchFamily="34" charset="0"/>
                <a:cs typeface="Arial" panose="020B0604020202020204" pitchFamily="34" charset="0"/>
              </a:rPr>
              <a:t> However, insulin transports glucose more effectively during exercise, so less of it is needed. </a:t>
            </a:r>
          </a:p>
          <a:p>
            <a:r>
              <a:rPr lang="en-GB" sz="2800" dirty="0">
                <a:latin typeface="Arial" panose="020B0604020202020204" pitchFamily="34" charset="0"/>
                <a:cs typeface="Arial" panose="020B0604020202020204" pitchFamily="34" charset="0"/>
              </a:rPr>
              <a:t>Also, exercise seems to enhance your body’s ability to draw energy directly from fat stores.</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843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C9848B-260D-E844-A934-7EDF85143CDF}"/>
              </a:ext>
            </a:extLst>
          </p:cNvPr>
          <p:cNvSpPr txBox="1"/>
          <p:nvPr/>
        </p:nvSpPr>
        <p:spPr>
          <a:xfrm>
            <a:off x="238539" y="424070"/>
            <a:ext cx="11648661" cy="353943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Research has found that exercise can also affect levels of </a:t>
            </a:r>
            <a:r>
              <a:rPr lang="en-GB" sz="2800" dirty="0" err="1">
                <a:latin typeface="Arial" panose="020B0604020202020204" pitchFamily="34" charset="0"/>
                <a:cs typeface="Arial" panose="020B0604020202020204" pitchFamily="34" charset="0"/>
              </a:rPr>
              <a:t>estrogen</a:t>
            </a:r>
            <a:r>
              <a:rPr lang="en-GB" sz="2800" dirty="0">
                <a:latin typeface="Arial" panose="020B0604020202020204" pitchFamily="34" charset="0"/>
                <a:cs typeface="Arial" panose="020B0604020202020204" pitchFamily="34" charset="0"/>
              </a:rPr>
              <a:t>. After menopause, when a woman’s ovaries stop producing </a:t>
            </a:r>
            <a:r>
              <a:rPr lang="en-GB" sz="2800" dirty="0" err="1">
                <a:latin typeface="Arial" panose="020B0604020202020204" pitchFamily="34" charset="0"/>
                <a:cs typeface="Arial" panose="020B0604020202020204" pitchFamily="34" charset="0"/>
              </a:rPr>
              <a:t>estrogen</a:t>
            </a:r>
            <a:r>
              <a:rPr lang="en-GB" sz="2800" dirty="0">
                <a:latin typeface="Arial" panose="020B0604020202020204" pitchFamily="34" charset="0"/>
                <a:cs typeface="Arial" panose="020B0604020202020204" pitchFamily="34" charset="0"/>
              </a:rPr>
              <a:t>, fat tissue becomes her body’s major source of </a:t>
            </a:r>
            <a:r>
              <a:rPr lang="en-GB" sz="2800" dirty="0" err="1">
                <a:latin typeface="Arial" panose="020B0604020202020204" pitchFamily="34" charset="0"/>
                <a:cs typeface="Arial" panose="020B0604020202020204" pitchFamily="34" charset="0"/>
              </a:rPr>
              <a:t>estrogen</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Some evidence suggests regular vigorous activity — and possibly moderate activity as well — may reduce circulating </a:t>
            </a:r>
            <a:r>
              <a:rPr lang="en-GB" sz="2800" dirty="0" err="1">
                <a:latin typeface="Arial" panose="020B0604020202020204" pitchFamily="34" charset="0"/>
                <a:cs typeface="Arial" panose="020B0604020202020204" pitchFamily="34" charset="0"/>
              </a:rPr>
              <a:t>estrogens</a:t>
            </a:r>
            <a:r>
              <a:rPr lang="en-GB" sz="2800" dirty="0">
                <a:latin typeface="Arial" panose="020B0604020202020204" pitchFamily="34" charset="0"/>
                <a:cs typeface="Arial" panose="020B0604020202020204" pitchFamily="34" charset="0"/>
              </a:rPr>
              <a:t> on an ongoing basis, partly because women who exercise tend to be leaner. This would expose breast cells to less of this hormone, which fuels many cancers.</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28235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3F7758-D038-BA4D-A743-173343890CBF}"/>
              </a:ext>
            </a:extLst>
          </p:cNvPr>
          <p:cNvSpPr txBox="1"/>
          <p:nvPr/>
        </p:nvSpPr>
        <p:spPr>
          <a:xfrm>
            <a:off x="318052" y="357809"/>
            <a:ext cx="11608905" cy="452431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Immune system </a:t>
            </a:r>
          </a:p>
          <a:p>
            <a:r>
              <a:rPr lang="en-GB" sz="2400" dirty="0">
                <a:latin typeface="Arial" panose="020B0604020202020204" pitchFamily="34" charset="0"/>
                <a:cs typeface="Arial" panose="020B0604020202020204" pitchFamily="34" charset="0"/>
              </a:rPr>
              <a:t>Experts believe that moderate exercise reduces levels of stress hormones and other chemicals that suppress immune system functioning and increase inflammatory activity.</a:t>
            </a:r>
          </a:p>
          <a:p>
            <a:r>
              <a:rPr lang="en-GB" sz="2400" dirty="0">
                <a:latin typeface="Arial" panose="020B0604020202020204" pitchFamily="34" charset="0"/>
                <a:cs typeface="Arial" panose="020B0604020202020204" pitchFamily="34" charset="0"/>
              </a:rPr>
              <a:t> Other changes occur, too. A 2005 study measured immune components in 15 healthy women during exercise and at rest. Researchers noted modest, short-term upswings in natural killer cells and white blood cells after 30 minutes of walking compared with sitting. </a:t>
            </a:r>
          </a:p>
          <a:p>
            <a:r>
              <a:rPr lang="en-GB" sz="2400" dirty="0">
                <a:latin typeface="Arial" panose="020B0604020202020204" pitchFamily="34" charset="0"/>
                <a:cs typeface="Arial" panose="020B0604020202020204" pitchFamily="34" charset="0"/>
              </a:rPr>
              <a:t>Although the immune system returns to a pre-exercise state shortly after the exercise session is done, moderate activity on a daily or almost-daily basis seems to have a cumulative benefit for your immune system, improving its ability to fight off infection.</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4271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C76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6A70D4A-ACAB-2142-9437-EF760AE447C2}"/>
              </a:ext>
            </a:extLst>
          </p:cNvPr>
          <p:cNvPicPr>
            <a:picLocks noChangeAspect="1"/>
          </p:cNvPicPr>
          <p:nvPr/>
        </p:nvPicPr>
        <p:blipFill>
          <a:blip r:embed="rId2"/>
          <a:stretch>
            <a:fillRect/>
          </a:stretch>
        </p:blipFill>
        <p:spPr>
          <a:xfrm>
            <a:off x="3310467" y="643467"/>
            <a:ext cx="5571066" cy="5571066"/>
          </a:xfrm>
          <a:prstGeom prst="rect">
            <a:avLst/>
          </a:prstGeom>
        </p:spPr>
      </p:pic>
      <p:sp>
        <p:nvSpPr>
          <p:cNvPr id="3" name="TextBox 2">
            <a:extLst>
              <a:ext uri="{FF2B5EF4-FFF2-40B4-BE49-F238E27FC236}">
                <a16:creationId xmlns:a16="http://schemas.microsoft.com/office/drawing/2014/main" id="{27EA83FF-C13E-9B47-855F-CEB2AA77FFAF}"/>
              </a:ext>
            </a:extLst>
          </p:cNvPr>
          <p:cNvSpPr txBox="1"/>
          <p:nvPr/>
        </p:nvSpPr>
        <p:spPr>
          <a:xfrm>
            <a:off x="4273826" y="527179"/>
            <a:ext cx="10999371" cy="369332"/>
          </a:xfrm>
          <a:prstGeom prst="rect">
            <a:avLst/>
          </a:prstGeom>
          <a:noFill/>
        </p:spPr>
        <p:txBody>
          <a:bodyPr wrap="square" rtlCol="0">
            <a:spAutoFit/>
          </a:bodyPr>
          <a:lstStyle/>
          <a:p>
            <a:r>
              <a:rPr lang="en-US" dirty="0"/>
              <a:t>Is physical activity as good as pills? </a:t>
            </a:r>
          </a:p>
        </p:txBody>
      </p:sp>
    </p:spTree>
    <p:extLst>
      <p:ext uri="{BB962C8B-B14F-4D97-AF65-F5344CB8AC3E}">
        <p14:creationId xmlns:p14="http://schemas.microsoft.com/office/powerpoint/2010/main" val="2201714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2527</Words>
  <Application>Microsoft Macintosh PowerPoint</Application>
  <PresentationFormat>Widescreen</PresentationFormat>
  <Paragraphs>102</Paragraphs>
  <Slides>24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Exercise and your body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Exercise and your body</dc:title>
  <dc:creator>Conway Davies</dc:creator>
  <cp:lastModifiedBy>Conway Davies</cp:lastModifiedBy>
  <cp:revision>2</cp:revision>
  <dcterms:created xsi:type="dcterms:W3CDTF">2018-11-28T20:14:05Z</dcterms:created>
  <dcterms:modified xsi:type="dcterms:W3CDTF">2018-11-28T20:16:01Z</dcterms:modified>
</cp:coreProperties>
</file>