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Override PartName="/ppt/notesSlides/notesSlide27.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theme/themeOverride1.xml" ContentType="application/vnd.openxmlformats-officedocument.themeOverride+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handoutMasterIdLst>
    <p:handoutMasterId r:id="rId35"/>
  </p:handoutMasterIdLst>
  <p:sldIdLst>
    <p:sldId id="256" r:id="rId2"/>
    <p:sldId id="261" r:id="rId3"/>
    <p:sldId id="258" r:id="rId4"/>
    <p:sldId id="293" r:id="rId5"/>
    <p:sldId id="260" r:id="rId6"/>
    <p:sldId id="262" r:id="rId7"/>
    <p:sldId id="263" r:id="rId8"/>
    <p:sldId id="265" r:id="rId9"/>
    <p:sldId id="267" r:id="rId10"/>
    <p:sldId id="266" r:id="rId11"/>
    <p:sldId id="268" r:id="rId12"/>
    <p:sldId id="270" r:id="rId13"/>
    <p:sldId id="271" r:id="rId14"/>
    <p:sldId id="273" r:id="rId15"/>
    <p:sldId id="274" r:id="rId16"/>
    <p:sldId id="275" r:id="rId17"/>
    <p:sldId id="276" r:id="rId18"/>
    <p:sldId id="279" r:id="rId19"/>
    <p:sldId id="269" r:id="rId20"/>
    <p:sldId id="280" r:id="rId21"/>
    <p:sldId id="281" r:id="rId22"/>
    <p:sldId id="282" r:id="rId23"/>
    <p:sldId id="283" r:id="rId24"/>
    <p:sldId id="284" r:id="rId25"/>
    <p:sldId id="287" r:id="rId26"/>
    <p:sldId id="285" r:id="rId27"/>
    <p:sldId id="288" r:id="rId28"/>
    <p:sldId id="289" r:id="rId29"/>
    <p:sldId id="290" r:id="rId30"/>
    <p:sldId id="291" r:id="rId31"/>
    <p:sldId id="292" r:id="rId32"/>
    <p:sldId id="295" r:id="rId33"/>
  </p:sldIdLst>
  <p:sldSz cx="9144000" cy="6858000" type="screen4x3"/>
  <p:notesSz cx="6873875" cy="10063163"/>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23477" autoAdjust="0"/>
    <p:restoredTop sz="70547" autoAdjust="0"/>
  </p:normalViewPr>
  <p:slideViewPr>
    <p:cSldViewPr>
      <p:cViewPr varScale="1">
        <p:scale>
          <a:sx n="75" d="100"/>
          <a:sy n="75" d="100"/>
        </p:scale>
        <p:origin x="-744"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8150" cy="503238"/>
          </a:xfrm>
          <a:prstGeom prst="rect">
            <a:avLst/>
          </a:prstGeom>
        </p:spPr>
        <p:txBody>
          <a:bodyPr vert="horz" lIns="96780" tIns="48390" rIns="96780" bIns="48390" rtlCol="0"/>
          <a:lstStyle>
            <a:lvl1pPr algn="l" fontAlgn="auto">
              <a:spcBef>
                <a:spcPts val="0"/>
              </a:spcBef>
              <a:spcAft>
                <a:spcPts val="0"/>
              </a:spcAft>
              <a:defRPr sz="1300">
                <a:latin typeface="+mn-lt"/>
                <a:cs typeface="+mn-cs"/>
              </a:defRPr>
            </a:lvl1pPr>
          </a:lstStyle>
          <a:p>
            <a:pPr>
              <a:defRPr/>
            </a:pPr>
            <a:endParaRPr lang="en-GB"/>
          </a:p>
        </p:txBody>
      </p:sp>
      <p:sp>
        <p:nvSpPr>
          <p:cNvPr id="3" name="Date Placeholder 2"/>
          <p:cNvSpPr>
            <a:spLocks noGrp="1"/>
          </p:cNvSpPr>
          <p:nvPr>
            <p:ph type="dt" sz="quarter" idx="1"/>
          </p:nvPr>
        </p:nvSpPr>
        <p:spPr>
          <a:xfrm>
            <a:off x="3894138" y="0"/>
            <a:ext cx="2978150" cy="503238"/>
          </a:xfrm>
          <a:prstGeom prst="rect">
            <a:avLst/>
          </a:prstGeom>
        </p:spPr>
        <p:txBody>
          <a:bodyPr vert="horz" lIns="96780" tIns="48390" rIns="96780" bIns="48390" rtlCol="0"/>
          <a:lstStyle>
            <a:lvl1pPr algn="r" fontAlgn="auto">
              <a:spcBef>
                <a:spcPts val="0"/>
              </a:spcBef>
              <a:spcAft>
                <a:spcPts val="0"/>
              </a:spcAft>
              <a:defRPr sz="1300">
                <a:latin typeface="+mn-lt"/>
                <a:cs typeface="+mn-cs"/>
              </a:defRPr>
            </a:lvl1pPr>
          </a:lstStyle>
          <a:p>
            <a:pPr>
              <a:defRPr/>
            </a:pPr>
            <a:fld id="{5EAD2610-448D-4E32-98E5-8AC7F10143B8}" type="datetimeFigureOut">
              <a:rPr lang="en-US"/>
              <a:pPr>
                <a:defRPr/>
              </a:pPr>
              <a:t>5/25/2012</a:t>
            </a:fld>
            <a:endParaRPr lang="en-GB"/>
          </a:p>
        </p:txBody>
      </p:sp>
      <p:sp>
        <p:nvSpPr>
          <p:cNvPr id="4" name="Footer Placeholder 3"/>
          <p:cNvSpPr>
            <a:spLocks noGrp="1"/>
          </p:cNvSpPr>
          <p:nvPr>
            <p:ph type="ftr" sz="quarter" idx="2"/>
          </p:nvPr>
        </p:nvSpPr>
        <p:spPr>
          <a:xfrm>
            <a:off x="0" y="9558338"/>
            <a:ext cx="2978150" cy="503237"/>
          </a:xfrm>
          <a:prstGeom prst="rect">
            <a:avLst/>
          </a:prstGeom>
        </p:spPr>
        <p:txBody>
          <a:bodyPr vert="horz" lIns="96780" tIns="48390" rIns="96780" bIns="48390" rtlCol="0" anchor="b"/>
          <a:lstStyle>
            <a:lvl1pPr algn="l" fontAlgn="auto">
              <a:spcBef>
                <a:spcPts val="0"/>
              </a:spcBef>
              <a:spcAft>
                <a:spcPts val="0"/>
              </a:spcAft>
              <a:defRPr sz="13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894138" y="9558338"/>
            <a:ext cx="2978150" cy="503237"/>
          </a:xfrm>
          <a:prstGeom prst="rect">
            <a:avLst/>
          </a:prstGeom>
        </p:spPr>
        <p:txBody>
          <a:bodyPr vert="horz" lIns="96780" tIns="48390" rIns="96780" bIns="48390" rtlCol="0" anchor="b"/>
          <a:lstStyle>
            <a:lvl1pPr algn="r" fontAlgn="auto">
              <a:spcBef>
                <a:spcPts val="0"/>
              </a:spcBef>
              <a:spcAft>
                <a:spcPts val="0"/>
              </a:spcAft>
              <a:defRPr sz="1300">
                <a:latin typeface="+mn-lt"/>
                <a:cs typeface="+mn-cs"/>
              </a:defRPr>
            </a:lvl1pPr>
          </a:lstStyle>
          <a:p>
            <a:pPr>
              <a:defRPr/>
            </a:pPr>
            <a:fld id="{DC081A29-127A-452B-A302-16AD4117B0B5}"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8150" cy="503238"/>
          </a:xfrm>
          <a:prstGeom prst="rect">
            <a:avLst/>
          </a:prstGeom>
        </p:spPr>
        <p:txBody>
          <a:bodyPr vert="horz" lIns="96780" tIns="48390" rIns="96780" bIns="48390" rtlCol="0"/>
          <a:lstStyle>
            <a:lvl1pPr algn="l" fontAlgn="auto">
              <a:spcBef>
                <a:spcPts val="0"/>
              </a:spcBef>
              <a:spcAft>
                <a:spcPts val="0"/>
              </a:spcAft>
              <a:defRPr sz="1300">
                <a:latin typeface="+mn-lt"/>
                <a:cs typeface="+mn-cs"/>
              </a:defRPr>
            </a:lvl1pPr>
          </a:lstStyle>
          <a:p>
            <a:pPr>
              <a:defRPr/>
            </a:pPr>
            <a:endParaRPr lang="en-GB"/>
          </a:p>
        </p:txBody>
      </p:sp>
      <p:sp>
        <p:nvSpPr>
          <p:cNvPr id="3" name="Date Placeholder 2"/>
          <p:cNvSpPr>
            <a:spLocks noGrp="1"/>
          </p:cNvSpPr>
          <p:nvPr>
            <p:ph type="dt" idx="1"/>
          </p:nvPr>
        </p:nvSpPr>
        <p:spPr>
          <a:xfrm>
            <a:off x="3894138" y="0"/>
            <a:ext cx="2978150" cy="503238"/>
          </a:xfrm>
          <a:prstGeom prst="rect">
            <a:avLst/>
          </a:prstGeom>
        </p:spPr>
        <p:txBody>
          <a:bodyPr vert="horz" lIns="96780" tIns="48390" rIns="96780" bIns="48390" rtlCol="0"/>
          <a:lstStyle>
            <a:lvl1pPr algn="r" fontAlgn="auto">
              <a:spcBef>
                <a:spcPts val="0"/>
              </a:spcBef>
              <a:spcAft>
                <a:spcPts val="0"/>
              </a:spcAft>
              <a:defRPr sz="1300">
                <a:latin typeface="+mn-lt"/>
                <a:cs typeface="+mn-cs"/>
              </a:defRPr>
            </a:lvl1pPr>
          </a:lstStyle>
          <a:p>
            <a:pPr>
              <a:defRPr/>
            </a:pPr>
            <a:fld id="{7BD09CCD-666A-4033-8A78-D73A2ADDECE7}" type="datetimeFigureOut">
              <a:rPr lang="en-US"/>
              <a:pPr>
                <a:defRPr/>
              </a:pPr>
              <a:t>5/25/2012</a:t>
            </a:fld>
            <a:endParaRPr lang="en-GB"/>
          </a:p>
        </p:txBody>
      </p:sp>
      <p:sp>
        <p:nvSpPr>
          <p:cNvPr id="4" name="Slide Image Placeholder 3"/>
          <p:cNvSpPr>
            <a:spLocks noGrp="1" noRot="1" noChangeAspect="1"/>
          </p:cNvSpPr>
          <p:nvPr>
            <p:ph type="sldImg" idx="2"/>
          </p:nvPr>
        </p:nvSpPr>
        <p:spPr>
          <a:xfrm>
            <a:off x="920750" y="754063"/>
            <a:ext cx="5032375" cy="3775075"/>
          </a:xfrm>
          <a:prstGeom prst="rect">
            <a:avLst/>
          </a:prstGeom>
          <a:noFill/>
          <a:ln w="12700">
            <a:solidFill>
              <a:prstClr val="black"/>
            </a:solidFill>
          </a:ln>
        </p:spPr>
        <p:txBody>
          <a:bodyPr vert="horz" lIns="96780" tIns="48390" rIns="96780" bIns="48390" rtlCol="0" anchor="ctr"/>
          <a:lstStyle/>
          <a:p>
            <a:pPr lvl="0"/>
            <a:endParaRPr lang="en-GB" noProof="0"/>
          </a:p>
        </p:txBody>
      </p:sp>
      <p:sp>
        <p:nvSpPr>
          <p:cNvPr id="5" name="Notes Placeholder 4"/>
          <p:cNvSpPr>
            <a:spLocks noGrp="1"/>
          </p:cNvSpPr>
          <p:nvPr>
            <p:ph type="body" sz="quarter" idx="3"/>
          </p:nvPr>
        </p:nvSpPr>
        <p:spPr>
          <a:xfrm>
            <a:off x="687388" y="4779963"/>
            <a:ext cx="5499100" cy="4529137"/>
          </a:xfrm>
          <a:prstGeom prst="rect">
            <a:avLst/>
          </a:prstGeom>
        </p:spPr>
        <p:txBody>
          <a:bodyPr vert="horz" lIns="96780" tIns="48390" rIns="96780" bIns="4839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9558338"/>
            <a:ext cx="2978150" cy="503237"/>
          </a:xfrm>
          <a:prstGeom prst="rect">
            <a:avLst/>
          </a:prstGeom>
        </p:spPr>
        <p:txBody>
          <a:bodyPr vert="horz" lIns="96780" tIns="48390" rIns="96780" bIns="48390" rtlCol="0" anchor="b"/>
          <a:lstStyle>
            <a:lvl1pPr algn="l" fontAlgn="auto">
              <a:spcBef>
                <a:spcPts val="0"/>
              </a:spcBef>
              <a:spcAft>
                <a:spcPts val="0"/>
              </a:spcAft>
              <a:defRPr sz="13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94138" y="9558338"/>
            <a:ext cx="2978150" cy="503237"/>
          </a:xfrm>
          <a:prstGeom prst="rect">
            <a:avLst/>
          </a:prstGeom>
        </p:spPr>
        <p:txBody>
          <a:bodyPr vert="horz" lIns="96780" tIns="48390" rIns="96780" bIns="48390" rtlCol="0" anchor="b"/>
          <a:lstStyle>
            <a:lvl1pPr algn="r" fontAlgn="auto">
              <a:spcBef>
                <a:spcPts val="0"/>
              </a:spcBef>
              <a:spcAft>
                <a:spcPts val="0"/>
              </a:spcAft>
              <a:defRPr sz="1300">
                <a:latin typeface="+mn-lt"/>
                <a:cs typeface="+mn-cs"/>
              </a:defRPr>
            </a:lvl1pPr>
          </a:lstStyle>
          <a:p>
            <a:pPr>
              <a:defRPr/>
            </a:pPr>
            <a:fld id="{F803FB4D-722F-428B-B4F0-FCAF129B6EFC}"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506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F98100B-2DDA-4E1E-84F0-FBB0BDB351EB}" type="slidenum">
              <a:rPr lang="en-GB" smtClean="0"/>
              <a:pPr fontAlgn="base">
                <a:spcBef>
                  <a:spcPct val="0"/>
                </a:spcBef>
                <a:spcAft>
                  <a:spcPct val="0"/>
                </a:spcAft>
                <a:defRPr/>
              </a:pPr>
              <a:t>1</a:t>
            </a:fld>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p:spPr>
      </p:sp>
      <p:sp>
        <p:nvSpPr>
          <p:cNvPr id="450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608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FB1CAA5-A82F-4DBD-9B4A-35817EA7866A}" type="slidenum">
              <a:rPr lang="en-GB" smtClean="0"/>
              <a:pPr fontAlgn="base">
                <a:spcBef>
                  <a:spcPct val="0"/>
                </a:spcBef>
                <a:spcAft>
                  <a:spcPct val="0"/>
                </a:spcAft>
                <a:defRPr/>
              </a:pPr>
              <a:t>2</a:t>
            </a:fld>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460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710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7B3BA55-60A4-4DA5-980B-8AE6EB8E1813}" type="slidenum">
              <a:rPr lang="en-GB" smtClean="0"/>
              <a:pPr fontAlgn="base">
                <a:spcBef>
                  <a:spcPct val="0"/>
                </a:spcBef>
                <a:spcAft>
                  <a:spcPct val="0"/>
                </a:spcAft>
                <a:defRPr/>
              </a:pPr>
              <a:t>3</a:t>
            </a:fld>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Chandra and Calderon (2006) cite a study carried out by the Home Office in 2006 that estimated identity fraud at £1.7 billion within the UK.  In addition, they claim that each year 90% of all organisations are affected by computer security incidents, such as gaining unauthorised access to secure networks.  Yet, biometric technology can be used to provide many solutions in organisations; these include physical access to buildings and rooms, time and attendance monitoring, financial transactions, border control, law enforcement and locks to hardware and software (Biometric Consortium, 2006).  </a:t>
            </a:r>
            <a:endParaRPr lang="en-US" smtClean="0"/>
          </a:p>
          <a:p>
            <a:pPr eaLnBrk="1" hangingPunct="1">
              <a:spcBef>
                <a:spcPct val="0"/>
              </a:spcBef>
            </a:pPr>
            <a:r>
              <a:rPr lang="en-GB" smtClean="0"/>
              <a:t>Biometric systems are starting to experience widespread use within the UK with government agencies and the police both adopting biometric methods. A survey carried out in 2006 amongst 227 information security professionals discovered that 5% of all firms use biometric security measures; that equates to one in twenty firms (Human Recognition Systems, 2006b).  However, adoption rates within the UK are lagging behind other countries (Chandra and Calderon, 2006).  The </a:t>
            </a:r>
          </a:p>
        </p:txBody>
      </p:sp>
      <p:sp>
        <p:nvSpPr>
          <p:cNvPr id="4813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0DEB0EB-D5D4-432A-B49B-EFA84E81B2A1}" type="slidenum">
              <a:rPr lang="en-GB" smtClean="0"/>
              <a:pPr fontAlgn="base">
                <a:spcBef>
                  <a:spcPct val="0"/>
                </a:spcBef>
                <a:spcAft>
                  <a:spcPct val="0"/>
                </a:spcAft>
                <a:defRPr/>
              </a:pPr>
              <a:t>4</a:t>
            </a:fld>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p:spPr>
      </p:sp>
      <p:sp>
        <p:nvSpPr>
          <p:cNvPr id="481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smtClean="0"/>
              <a:t>South Somerset District Council</a:t>
            </a:r>
            <a:r>
              <a:rPr lang="en-GB" smtClean="0"/>
              <a:t>: Drinkers in Yeovil provide their thumbprint before they enter a pub; if a drinker is banned from one pub they are consequently banned from all other late night establishments.</a:t>
            </a:r>
            <a:endParaRPr lang="en-US" smtClean="0"/>
          </a:p>
          <a:p>
            <a:pPr eaLnBrk="1" hangingPunct="1">
              <a:spcBef>
                <a:spcPct val="0"/>
              </a:spcBef>
            </a:pPr>
            <a:r>
              <a:rPr lang="en-GB" b="1" smtClean="0"/>
              <a:t>Kvarnby High School Stockholm: </a:t>
            </a:r>
            <a:r>
              <a:rPr lang="en-GB" smtClean="0"/>
              <a:t>Children at the high school use a fingerprint login system to gain access to computers.  </a:t>
            </a:r>
            <a:endParaRPr lang="en-US" smtClean="0"/>
          </a:p>
          <a:p>
            <a:pPr eaLnBrk="1" hangingPunct="1">
              <a:spcBef>
                <a:spcPct val="0"/>
              </a:spcBef>
            </a:pPr>
            <a:r>
              <a:rPr lang="en-GB" b="1" smtClean="0"/>
              <a:t>Gladstone House: </a:t>
            </a:r>
            <a:r>
              <a:rPr lang="en-GB" smtClean="0"/>
              <a:t>Members of staff at a Liverpool Local Authority Secure Children’s Home use hand geometry to gain access to secure areas and to monitor the time and attendance of staff.  </a:t>
            </a:r>
            <a:endParaRPr lang="en-US" smtClean="0"/>
          </a:p>
          <a:p>
            <a:pPr eaLnBrk="1" hangingPunct="1">
              <a:spcBef>
                <a:spcPct val="0"/>
              </a:spcBef>
            </a:pPr>
            <a:r>
              <a:rPr lang="en-GB" b="1" smtClean="0"/>
              <a:t>Todholm Primary School: </a:t>
            </a:r>
            <a:r>
              <a:rPr lang="en-GB" smtClean="0"/>
              <a:t>Children at a Scottish primary school ‘pay’ for school dinners using vein recognition technology.  </a:t>
            </a:r>
            <a:endParaRPr lang="en-US" smtClean="0"/>
          </a:p>
          <a:p>
            <a:pPr eaLnBrk="1" hangingPunct="1">
              <a:spcBef>
                <a:spcPct val="0"/>
              </a:spcBef>
            </a:pPr>
            <a:endParaRPr lang="en-GB" smtClean="0"/>
          </a:p>
        </p:txBody>
      </p:sp>
      <p:sp>
        <p:nvSpPr>
          <p:cNvPr id="4915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6E78164-EB9C-41A8-A5C5-6C21A37BC35F}" type="slidenum">
              <a:rPr lang="en-GB" smtClean="0"/>
              <a:pPr fontAlgn="base">
                <a:spcBef>
                  <a:spcPct val="0"/>
                </a:spcBef>
                <a:spcAft>
                  <a:spcPct val="0"/>
                </a:spcAft>
                <a:defRPr/>
              </a:pPr>
              <a:t>6</a:t>
            </a:fld>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i="1" smtClean="0"/>
              <a:t>Case Study One: South Somerset District Council </a:t>
            </a:r>
            <a:endParaRPr lang="en-US" b="1" i="1" smtClean="0"/>
          </a:p>
          <a:p>
            <a:pPr eaLnBrk="1" hangingPunct="1">
              <a:spcBef>
                <a:spcPct val="0"/>
              </a:spcBef>
            </a:pPr>
            <a:r>
              <a:rPr lang="en-GB" smtClean="0"/>
              <a:t> </a:t>
            </a:r>
            <a:endParaRPr lang="en-US" smtClean="0"/>
          </a:p>
          <a:p>
            <a:pPr eaLnBrk="1" hangingPunct="1">
              <a:spcBef>
                <a:spcPct val="0"/>
              </a:spcBef>
            </a:pPr>
            <a:r>
              <a:rPr lang="en-GB" smtClean="0"/>
              <a:t>Yeovil, South Somerset has undergone major re-development and re-investment; a large leisure complex has been built comprising a multi-screen cinema, bowling alley, a variety of restaurants and a health club.  These developments have led to an influx of people from the widening catchment area.  In 2007, there were twenty-one alcohol licensed premises (bars and nightclubs) within the town centre, six of which are nightclubs, which the council term the </a:t>
            </a:r>
            <a:r>
              <a:rPr lang="en-GB" i="1" smtClean="0"/>
              <a:t>night time economy</a:t>
            </a:r>
            <a:r>
              <a:rPr lang="en-GB" smtClean="0"/>
              <a:t>.  At the weekend, the town centre nightlife can attract over five thousand people (Local Authorities Coordinators of Regulatory Services, 2006).  With the increase of people using the bars and nightclubs the crime rates also began to rise.  Research showed that the most serious crimes occurred between 2-3am which correlated directly with the bar closure times.  </a:t>
            </a:r>
            <a:endParaRPr lang="en-US" smtClean="0"/>
          </a:p>
        </p:txBody>
      </p:sp>
      <p:sp>
        <p:nvSpPr>
          <p:cNvPr id="501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8EC91B0-521C-4A6B-A958-1C4B78877BA4}" type="slidenum">
              <a:rPr lang="en-GB" smtClean="0"/>
              <a:pPr fontAlgn="base">
                <a:spcBef>
                  <a:spcPct val="0"/>
                </a:spcBef>
                <a:spcAft>
                  <a:spcPct val="0"/>
                </a:spcAft>
                <a:defRPr/>
              </a:pPr>
              <a:t>7</a:t>
            </a:fld>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Fingerprint verification is the primary means of positive identification among law enforcement agencies the world over.  In essence, fingerprint verification looks at the patterns found at the end of the fingertip.  At the point of identification, the fingerprint is processed, and a mathematical representation produced.  This representation is then compared to an electronically held template, or set of templates previously captured for verification (see figure 1). The time between scan and verification takes about a second (Human Recognition Systems, 2006c).  </a:t>
            </a:r>
            <a:endParaRPr lang="en-US" smtClean="0"/>
          </a:p>
          <a:p>
            <a:pPr eaLnBrk="1" hangingPunct="1">
              <a:spcBef>
                <a:spcPct val="0"/>
              </a:spcBef>
            </a:pPr>
            <a:endParaRPr lang="en-GB" smtClean="0"/>
          </a:p>
        </p:txBody>
      </p:sp>
      <p:sp>
        <p:nvSpPr>
          <p:cNvPr id="5222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55347CB-B5D4-46F0-BD9F-3FEFCA8BDA2C}" type="slidenum">
              <a:rPr lang="en-GB" smtClean="0"/>
              <a:pPr fontAlgn="base">
                <a:spcBef>
                  <a:spcPct val="0"/>
                </a:spcBef>
                <a:spcAft>
                  <a:spcPct val="0"/>
                </a:spcAft>
                <a:defRPr/>
              </a:pPr>
              <a:t>8</a:t>
            </a:fld>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Initially, individuals are required to register with the scheme: personal details such as age are verified and a fingerprint template is taken and stored on a centrally located database. On subsequent entry to the bars, a fingerprint scan is taken and matched to the database, which identifies if the individual is banned or allowed to enter the premises.  </a:t>
            </a:r>
            <a:endParaRPr lang="en-US" smtClean="0"/>
          </a:p>
          <a:p>
            <a:pPr eaLnBrk="1" hangingPunct="1">
              <a:spcBef>
                <a:spcPct val="0"/>
              </a:spcBef>
            </a:pPr>
            <a:r>
              <a:rPr lang="en-GB" smtClean="0"/>
              <a:t>In compliance with Disability Discrimination Act 2005, the council placed the fingerprint scanners on one-metre high stands so they are easily accessible by people in wheelchairs; they also provide a portable terminal which can be placed in the lap for disabled users.  </a:t>
            </a:r>
            <a:endParaRPr lang="en-US" smtClean="0"/>
          </a:p>
          <a:p>
            <a:pPr eaLnBrk="1" hangingPunct="1">
              <a:spcBef>
                <a:spcPct val="0"/>
              </a:spcBef>
            </a:pPr>
            <a:r>
              <a:rPr lang="en-GB" smtClean="0"/>
              <a:t> </a:t>
            </a:r>
            <a:endParaRPr lang="en-US" smtClean="0"/>
          </a:p>
          <a:p>
            <a:pPr eaLnBrk="1" hangingPunct="1">
              <a:spcBef>
                <a:spcPct val="0"/>
              </a:spcBef>
            </a:pPr>
            <a:endParaRPr lang="en-GB" smtClean="0"/>
          </a:p>
          <a:p>
            <a:pPr eaLnBrk="1" hangingPunct="1">
              <a:spcBef>
                <a:spcPct val="0"/>
              </a:spcBef>
            </a:pPr>
            <a:endParaRPr lang="en-GB" smtClean="0"/>
          </a:p>
          <a:p>
            <a:pPr eaLnBrk="1" hangingPunct="1">
              <a:spcBef>
                <a:spcPct val="0"/>
              </a:spcBef>
            </a:pPr>
            <a:endParaRPr lang="en-GB" smtClean="0"/>
          </a:p>
        </p:txBody>
      </p:sp>
      <p:sp>
        <p:nvSpPr>
          <p:cNvPr id="5325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AAF7411-FA5C-485B-8558-B90C009B7AE9}" type="slidenum">
              <a:rPr lang="en-GB" smtClean="0"/>
              <a:pPr fontAlgn="base">
                <a:spcBef>
                  <a:spcPct val="0"/>
                </a:spcBef>
                <a:spcAft>
                  <a:spcPct val="0"/>
                </a:spcAft>
                <a:defRPr/>
              </a:pPr>
              <a:t>9</a:t>
            </a:fld>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p:spPr>
      </p:sp>
      <p:sp>
        <p:nvSpPr>
          <p:cNvPr id="3" name="Notes Placeholder 2"/>
          <p:cNvSpPr>
            <a:spLocks noGrp="1"/>
          </p:cNvSpPr>
          <p:nvPr>
            <p:ph type="body" idx="1"/>
          </p:nvPr>
        </p:nvSpPr>
        <p:spPr/>
        <p:txBody>
          <a:bodyPr>
            <a:normAutofit fontScale="92500"/>
          </a:bodyPr>
          <a:lstStyle/>
          <a:p>
            <a:pPr eaLnBrk="1" fontAlgn="auto" hangingPunct="1">
              <a:spcBef>
                <a:spcPts val="0"/>
              </a:spcBef>
              <a:spcAft>
                <a:spcPts val="0"/>
              </a:spcAft>
              <a:defRPr/>
            </a:pPr>
            <a:r>
              <a:rPr lang="en-GB" dirty="0" smtClean="0"/>
              <a:t>Fingerprint scanning was chosen by the council as they believed it was the most well known and tested method available.  The general consensus of the literature pertaining to biometrics is that fingerprint scanning is, and will continue to lead the way in biometric developments: as Brown (2007) contends ‘fingerprints…provide sufficient information to allow for large scale recognition involving millions of identities’. Independent research conducted by the council also found that fingerprint scanning was the method that was most likely to be accepted by the public.  In addition, the size of the hardware was a consideration as the fingerprint-scanning device was to be positioned at the entrance to the bars; the device is compact in size allowing it to fit into a doorway without being an obstruction.  Initially, individuals are required to register with the scheme: personal details such as age are verified and a fingerprint template is taken and stored on a centrally located database. On subsequent entry to the bars, a fingerprint scan is taken and matched to the database, which identifies if the individual is banned or allowed to enter the premises.  </a:t>
            </a:r>
            <a:endParaRPr lang="en-US" dirty="0" smtClean="0"/>
          </a:p>
          <a:p>
            <a:pPr eaLnBrk="1" fontAlgn="auto" hangingPunct="1">
              <a:spcBef>
                <a:spcPts val="0"/>
              </a:spcBef>
              <a:spcAft>
                <a:spcPts val="0"/>
              </a:spcAft>
              <a:defRPr/>
            </a:pPr>
            <a:r>
              <a:rPr lang="en-GB" dirty="0" smtClean="0"/>
              <a:t>In compliance with Disability Discrimination Act 2005, the council placed the fingerprint scanners on one-metre high stands so they are easily accessible by people in wheelchairs; they also provide a portable terminal which can be placed in the lap for disabled users.  </a:t>
            </a:r>
            <a:endParaRPr lang="en-US" dirty="0" smtClean="0"/>
          </a:p>
          <a:p>
            <a:pPr eaLnBrk="1" fontAlgn="auto" hangingPunct="1">
              <a:spcBef>
                <a:spcPts val="0"/>
              </a:spcBef>
              <a:spcAft>
                <a:spcPts val="0"/>
              </a:spcAft>
              <a:defRPr/>
            </a:pPr>
            <a:r>
              <a:rPr lang="en-GB" dirty="0" smtClean="0"/>
              <a:t> After implementation of the biometric system in April 2006 and changes to licensing laws (extended opening hours), there was a 23.5% drop in crime rates compared with the same period of the year before, averaging at about 7200 reported incidents.  In addition, a social benefit of the system is that the national issue of underage drinking has been almost eradicated within late night establishments in Yeovil.  Research carried out after the implementation of the biometric system showed that people are experiencing a better atmosphere within the late night establishments, and that they feel safer whilst in them. </a:t>
            </a:r>
            <a:endParaRPr lang="en-US" dirty="0" smtClean="0"/>
          </a:p>
          <a:p>
            <a:pPr eaLnBrk="1" fontAlgn="auto" hangingPunct="1">
              <a:spcBef>
                <a:spcPts val="0"/>
              </a:spcBef>
              <a:spcAft>
                <a:spcPts val="0"/>
              </a:spcAft>
              <a:defRPr/>
            </a:pPr>
            <a:endParaRPr lang="en-GB" dirty="0" smtClean="0"/>
          </a:p>
          <a:p>
            <a:pPr eaLnBrk="1" fontAlgn="auto" hangingPunct="1">
              <a:spcBef>
                <a:spcPts val="0"/>
              </a:spcBef>
              <a:spcAft>
                <a:spcPts val="0"/>
              </a:spcAft>
              <a:defRPr/>
            </a:pPr>
            <a:endParaRPr lang="en-GB" dirty="0" smtClean="0"/>
          </a:p>
          <a:p>
            <a:pPr eaLnBrk="1" fontAlgn="auto" hangingPunct="1">
              <a:spcBef>
                <a:spcPts val="0"/>
              </a:spcBef>
              <a:spcAft>
                <a:spcPts val="0"/>
              </a:spcAft>
              <a:defRPr/>
            </a:pPr>
            <a:endParaRPr lang="en-GB" dirty="0"/>
          </a:p>
        </p:txBody>
      </p:sp>
      <p:sp>
        <p:nvSpPr>
          <p:cNvPr id="5427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A34AB2B-2417-4318-A9C2-FA33C1E037C5}" type="slidenum">
              <a:rPr lang="en-GB" smtClean="0"/>
              <a:pPr fontAlgn="base">
                <a:spcBef>
                  <a:spcPct val="0"/>
                </a:spcBef>
                <a:spcAft>
                  <a:spcPct val="0"/>
                </a:spcAft>
                <a:defRPr/>
              </a:pPr>
              <a:t>10</a:t>
            </a:fld>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p:spPr>
      </p:sp>
      <p:sp>
        <p:nvSpPr>
          <p:cNvPr id="5427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After implementation of the biometric system in April 2006 and changes to licensing laws (extended opening hours), there was a 23.5% drop in crime rates compared with the same period of the year before, averaging at about 7200 reported incidents.  In addition, a social benefit of the system is that the national issue of underage drinking has been almost eradicated within late night establishments in Yeovil.  Research carried out after the implementation of the biometric system showed that people are experiencing a better atmosphere within the late night establishments, and that they feel safer whilst in them. </a:t>
            </a:r>
          </a:p>
        </p:txBody>
      </p:sp>
      <p:sp>
        <p:nvSpPr>
          <p:cNvPr id="553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9D5843C-6E3B-4006-855A-408EE2EF994A}" type="slidenum">
              <a:rPr lang="en-GB" smtClean="0"/>
              <a:pPr fontAlgn="base">
                <a:spcBef>
                  <a:spcPct val="0"/>
                </a:spcBef>
                <a:spcAft>
                  <a:spcPct val="0"/>
                </a:spcAft>
                <a:defRPr/>
              </a:pPr>
              <a:t>11</a:t>
            </a:fld>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p:spPr>
      </p:sp>
      <p:sp>
        <p:nvSpPr>
          <p:cNvPr id="552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i="1" smtClean="0"/>
              <a:t>Case Study Two: Kvarnby High School, Stockholm  </a:t>
            </a:r>
            <a:endParaRPr lang="en-US" b="1" i="1" smtClean="0"/>
          </a:p>
          <a:p>
            <a:pPr eaLnBrk="1" hangingPunct="1">
              <a:spcBef>
                <a:spcPct val="0"/>
              </a:spcBef>
            </a:pPr>
            <a:r>
              <a:rPr lang="en-GB" smtClean="0"/>
              <a:t> </a:t>
            </a:r>
            <a:endParaRPr lang="en-US" smtClean="0"/>
          </a:p>
          <a:p>
            <a:pPr eaLnBrk="1" hangingPunct="1">
              <a:spcBef>
                <a:spcPct val="0"/>
              </a:spcBef>
            </a:pPr>
            <a:r>
              <a:rPr lang="en-GB" smtClean="0"/>
              <a:t>Kvarnby High School, Stockholm has around 450 pupils ranging in age from 12-16.  Within the city of Stockholm, there are 170 individual schools with a total of 80,000 students.  The school was experiencing password administration problems.  Younger children found it difficult to remember their passwords and older students ‘borrowed’ user names and passwords and could gain access to unapproved sites without reprimand.  Importantly, the teachers were losing 50% of a 40-minute lesson waiting for children to have their passwords reset by the administrator; a consequence of this unacceptable delay was insufficient work being covered during class time.  </a:t>
            </a:r>
            <a:endParaRPr lang="en-US" smtClean="0"/>
          </a:p>
        </p:txBody>
      </p:sp>
      <p:sp>
        <p:nvSpPr>
          <p:cNvPr id="5632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78DDA3A-B67E-4E66-B72B-620E917DF45B}" type="slidenum">
              <a:rPr lang="en-GB" smtClean="0"/>
              <a:pPr fontAlgn="base">
                <a:spcBef>
                  <a:spcPct val="0"/>
                </a:spcBef>
                <a:spcAft>
                  <a:spcPct val="0"/>
                </a:spcAft>
                <a:defRPr/>
              </a:pPr>
              <a:t>12</a:t>
            </a:fld>
            <a:endParaRPr lang="en-GB"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p:spPr>
      </p:sp>
      <p:sp>
        <p:nvSpPr>
          <p:cNvPr id="5632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The school required an easy to use solution that that saved classroom time and a system that could be installed, operated and maintained without being a major drain on the school’s budget.  After extensive research, the IT department implemented a fingerprint-based solution from </a:t>
            </a:r>
            <a:r>
              <a:rPr lang="en-GB" i="1" smtClean="0"/>
              <a:t>Precise Biometrics</a:t>
            </a:r>
            <a:r>
              <a:rPr lang="en-GB" smtClean="0"/>
              <a:t>; this was the only company that could offer a fingerprint system working from a universal serial bus (USB) port and a parallel port to suit their differing operating systems.  A fingerprint scan is obtained via a fingerprint reader placed at each terminal; the cost of these terminals is around £40 each with a total cost to the school of £12,000.  The individual enters their user name based on their surname, which is then matched to a centrally located database holding the biometric templates. </a:t>
            </a:r>
            <a:endParaRPr lang="en-US" smtClean="0"/>
          </a:p>
          <a:p>
            <a:pPr eaLnBrk="1" hangingPunct="1">
              <a:spcBef>
                <a:spcPct val="0"/>
              </a:spcBef>
            </a:pPr>
            <a:endParaRPr lang="en-GB" smtClean="0"/>
          </a:p>
        </p:txBody>
      </p:sp>
      <p:sp>
        <p:nvSpPr>
          <p:cNvPr id="573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391393A-75EE-4338-AD02-DD71E97CC0BB}" type="slidenum">
              <a:rPr lang="en-GB" smtClean="0"/>
              <a:pPr fontAlgn="base">
                <a:spcBef>
                  <a:spcPct val="0"/>
                </a:spcBef>
                <a:spcAft>
                  <a:spcPct val="0"/>
                </a:spcAft>
                <a:defRPr/>
              </a:pPr>
              <a:t>13</a:t>
            </a:fld>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Post-implementation of the system, Linus Gustafsson stated that ‘with the fingerprint readers all the [log-in/password] problems have disappeared, it is much better from a security perspective and we saved lots of teaching time… it only takes a few seconds for the pupils to login’.  This means that the children have more learning time during the class, which should have a long-term effect of improving student performance.  Furthermore, the social benefits of the system include that bullying is less effective or likely as children can no longer give away their authentication details.  In addition, those students that access unsuitable material can now be identified </a:t>
            </a:r>
            <a:r>
              <a:rPr lang="en-GB" i="1" smtClean="0"/>
              <a:t>correctly</a:t>
            </a:r>
            <a:r>
              <a:rPr lang="en-GB" smtClean="0"/>
              <a:t>.   </a:t>
            </a:r>
            <a:endParaRPr lang="en-US" smtClean="0"/>
          </a:p>
          <a:p>
            <a:pPr eaLnBrk="1" hangingPunct="1">
              <a:spcBef>
                <a:spcPct val="0"/>
              </a:spcBef>
            </a:pPr>
            <a:r>
              <a:rPr lang="en-GB" smtClean="0"/>
              <a:t>The system is also proving to be a cost benefit for the school saving £74-£220 per pupil per year on administration fees.  Within Kvarnby High School alone this equates to an annual saving of £61,650 using an average figure of £147.50 per student.  Implementation of the system in all schools within the area would create a total cost saving of £10,960,000 per annum. </a:t>
            </a:r>
            <a:endParaRPr lang="en-US" smtClean="0"/>
          </a:p>
          <a:p>
            <a:pPr eaLnBrk="1" hangingPunct="1">
              <a:spcBef>
                <a:spcPct val="0"/>
              </a:spcBef>
            </a:pPr>
            <a:endParaRPr lang="en-GB" smtClean="0"/>
          </a:p>
        </p:txBody>
      </p:sp>
      <p:sp>
        <p:nvSpPr>
          <p:cNvPr id="5837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07564A3-67FB-4B16-B545-E571BF293553}" type="slidenum">
              <a:rPr lang="en-GB" smtClean="0"/>
              <a:pPr fontAlgn="base">
                <a:spcBef>
                  <a:spcPct val="0"/>
                </a:spcBef>
                <a:spcAft>
                  <a:spcPct val="0"/>
                </a:spcAft>
                <a:defRPr/>
              </a:pPr>
              <a:t>14</a:t>
            </a:fld>
            <a:endParaRPr lang="en-GB"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p:spPr>
      </p:sp>
      <p:sp>
        <p:nvSpPr>
          <p:cNvPr id="583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i="1" smtClean="0"/>
              <a:t>Case Study Three: Gladstone House  </a:t>
            </a:r>
            <a:endParaRPr lang="en-US" b="1" i="1" smtClean="0"/>
          </a:p>
          <a:p>
            <a:pPr eaLnBrk="1" hangingPunct="1">
              <a:spcBef>
                <a:spcPct val="0"/>
              </a:spcBef>
            </a:pPr>
            <a:r>
              <a:rPr lang="en-GB" smtClean="0"/>
              <a:t> </a:t>
            </a:r>
            <a:endParaRPr lang="en-US" smtClean="0"/>
          </a:p>
          <a:p>
            <a:pPr eaLnBrk="1" hangingPunct="1">
              <a:spcBef>
                <a:spcPct val="0"/>
              </a:spcBef>
            </a:pPr>
            <a:r>
              <a:rPr lang="en-GB" smtClean="0"/>
              <a:t>Based in Liverpool, Gladstone House is a Local Authority Secure Children’s Home focusing on attending to the physical, emotional and behavioural needs of the young people they accommodate.  The facility provides young people with support tailored to their individual needs.  To achieve this they have a high ratio of staff to young people: Gladstone house accommodates 18 young people aged between 12–16 years old and has 80 members of staff. They required a system that provided secure access to controlled areas </a:t>
            </a:r>
            <a:r>
              <a:rPr lang="en-GB" i="1" smtClean="0"/>
              <a:t>within</a:t>
            </a:r>
            <a:r>
              <a:rPr lang="en-GB" smtClean="0"/>
              <a:t> the facility for staff and the detainees, while also preventing unauthorised access to or egress from the building.</a:t>
            </a:r>
            <a:endParaRPr lang="en-US" smtClean="0"/>
          </a:p>
          <a:p>
            <a:pPr eaLnBrk="1" hangingPunct="1">
              <a:spcBef>
                <a:spcPct val="0"/>
              </a:spcBef>
            </a:pPr>
            <a:endParaRPr lang="en-GB" smtClean="0"/>
          </a:p>
        </p:txBody>
      </p:sp>
      <p:sp>
        <p:nvSpPr>
          <p:cNvPr id="5939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01E53B4-BD74-47AC-8BC0-81723CA7F504}" type="slidenum">
              <a:rPr lang="en-GB" smtClean="0"/>
              <a:pPr fontAlgn="base">
                <a:spcBef>
                  <a:spcPct val="0"/>
                </a:spcBef>
                <a:spcAft>
                  <a:spcPct val="0"/>
                </a:spcAft>
                <a:defRPr/>
              </a:pPr>
              <a:t>16</a:t>
            </a:fld>
            <a:endParaRPr lang="en-GB"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p:spPr>
      </p:sp>
      <p:sp>
        <p:nvSpPr>
          <p:cNvPr id="593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The original security system involved members of staff having to be escorted on and off the premises when they started and finished their shifts, thus wasting on average 35 staff hours per week.  Members of staff also had to use cumbersome locking systems to gain access to the secure unit.  Additionally, the payroll system was inaccurate as members of staff were ‘signing in’ for employees that were not there.  </a:t>
            </a:r>
            <a:endParaRPr lang="en-US" smtClean="0"/>
          </a:p>
          <a:p>
            <a:pPr eaLnBrk="1" hangingPunct="1">
              <a:spcBef>
                <a:spcPct val="0"/>
              </a:spcBef>
            </a:pPr>
            <a:endParaRPr lang="en-GB" smtClean="0"/>
          </a:p>
        </p:txBody>
      </p:sp>
      <p:sp>
        <p:nvSpPr>
          <p:cNvPr id="6042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2E18D6F-063E-4BEC-BE2C-AF050A31084F}" type="slidenum">
              <a:rPr lang="en-GB" smtClean="0"/>
              <a:pPr fontAlgn="base">
                <a:spcBef>
                  <a:spcPct val="0"/>
                </a:spcBef>
                <a:spcAft>
                  <a:spcPct val="0"/>
                </a:spcAft>
                <a:defRPr/>
              </a:pPr>
              <a:t>17</a:t>
            </a:fld>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p:spPr>
      </p:sp>
      <p:sp>
        <p:nvSpPr>
          <p:cNvPr id="6041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Human Recognition Systems, the company responsible for the implementation of the Gladstone House system, researched different biometric methods before deciding upon hand geometry.  Reasons for this choice were cited as ‘robustness and hand geometry’s suitability to harsh conditions… also its proven use in other educational organisations’.  </a:t>
            </a:r>
            <a:endParaRPr lang="en-US" smtClean="0"/>
          </a:p>
          <a:p>
            <a:pPr eaLnBrk="1" hangingPunct="1">
              <a:spcBef>
                <a:spcPct val="0"/>
              </a:spcBef>
            </a:pPr>
            <a:r>
              <a:rPr lang="en-GB" smtClean="0"/>
              <a:t>Hand geometry systems work by taking a 3-dimensional view of the hand in order to determine the geometry and metrics around the finger length, height and other details (see figure 2). </a:t>
            </a:r>
            <a:endParaRPr lang="en-US" smtClean="0"/>
          </a:p>
          <a:p>
            <a:pPr eaLnBrk="1" hangingPunct="1">
              <a:spcBef>
                <a:spcPct val="0"/>
              </a:spcBef>
            </a:pPr>
            <a:endParaRPr lang="en-GB" smtClean="0"/>
          </a:p>
        </p:txBody>
      </p:sp>
      <p:sp>
        <p:nvSpPr>
          <p:cNvPr id="6144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8D0F387-4CFA-411C-B55D-EEA9076C45DF}" type="slidenum">
              <a:rPr lang="en-GB" smtClean="0"/>
              <a:pPr fontAlgn="base">
                <a:spcBef>
                  <a:spcPct val="0"/>
                </a:spcBef>
                <a:spcAft>
                  <a:spcPct val="0"/>
                </a:spcAft>
                <a:defRPr/>
              </a:pPr>
              <a:t>18</a:t>
            </a:fld>
            <a:endParaRPr lang="en-GB"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p:spPr>
      </p:sp>
      <p:sp>
        <p:nvSpPr>
          <p:cNvPr id="6144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The biometric readers control five access points.  The employee enters their employee number and places their hand on the scanner which is connected to a database holding the biometric template; the individual’s identity is then verified.  In addition, Human Recognition Systems Time Manager solution was implemented to record the times employees started and finished their shift.  This technology was incorporated into the first biometric reader as the employee enters the building; they are required to perform the scan again upon leaving the facility.  </a:t>
            </a:r>
            <a:endParaRPr lang="en-US" smtClean="0"/>
          </a:p>
          <a:p>
            <a:pPr eaLnBrk="1" hangingPunct="1">
              <a:spcBef>
                <a:spcPct val="0"/>
              </a:spcBef>
            </a:pPr>
            <a:endParaRPr lang="en-US" smtClean="0"/>
          </a:p>
          <a:p>
            <a:pPr eaLnBrk="1" hangingPunct="1">
              <a:spcBef>
                <a:spcPct val="0"/>
              </a:spcBef>
            </a:pPr>
            <a:endParaRPr lang="en-GB" smtClean="0"/>
          </a:p>
          <a:p>
            <a:pPr eaLnBrk="1" hangingPunct="1">
              <a:spcBef>
                <a:spcPct val="0"/>
              </a:spcBef>
            </a:pPr>
            <a:endParaRPr lang="en-GB" smtClean="0"/>
          </a:p>
        </p:txBody>
      </p:sp>
      <p:sp>
        <p:nvSpPr>
          <p:cNvPr id="6246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CF962C1-4731-4DE1-9455-48258B424D46}" type="slidenum">
              <a:rPr lang="en-GB" smtClean="0"/>
              <a:pPr fontAlgn="base">
                <a:spcBef>
                  <a:spcPct val="0"/>
                </a:spcBef>
                <a:spcAft>
                  <a:spcPct val="0"/>
                </a:spcAft>
                <a:defRPr/>
              </a:pPr>
              <a:t>19</a:t>
            </a:fld>
            <a:endParaRPr lang="en-GB"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p:spPr>
      </p:sp>
      <p:sp>
        <p:nvSpPr>
          <p:cNvPr id="6246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Human Recognition Systems, the company responsible for the implementation of the Gladstone House system, researched different biometric methods before deciding upon hand geometry.  Reasons for this choice were cited as ‘robustness and hand geometry’s suitability to harsh conditions… also its proven use in other educational organisations’.  </a:t>
            </a:r>
            <a:endParaRPr lang="en-US" smtClean="0"/>
          </a:p>
          <a:p>
            <a:pPr eaLnBrk="1" hangingPunct="1">
              <a:spcBef>
                <a:spcPct val="0"/>
              </a:spcBef>
            </a:pPr>
            <a:r>
              <a:rPr lang="en-GB" smtClean="0"/>
              <a:t>An important consideration with hand geometry in this case is that the system would also be used by the detainees; the hardware and software can be successfully adapted to the growing hands of children.  This means a new biometric template does not need to be obtained at different stages of growth as the distinguishing features of a child’s hand do not change formation as they grow (Human Recognition Systems, 2006d).  </a:t>
            </a:r>
            <a:endParaRPr lang="en-US" smtClean="0"/>
          </a:p>
        </p:txBody>
      </p:sp>
      <p:sp>
        <p:nvSpPr>
          <p:cNvPr id="634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EB1BB03-DFBB-4B7C-9AC1-688288148D29}" type="slidenum">
              <a:rPr lang="en-GB" smtClean="0"/>
              <a:pPr fontAlgn="base">
                <a:spcBef>
                  <a:spcPct val="0"/>
                </a:spcBef>
                <a:spcAft>
                  <a:spcPct val="0"/>
                </a:spcAft>
                <a:defRPr/>
              </a:pPr>
              <a:t>20</a:t>
            </a:fld>
            <a:endParaRPr lang="en-GB"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p:spPr>
      </p:sp>
      <p:sp>
        <p:nvSpPr>
          <p:cNvPr id="634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The hand geometry system guarantees the safety of the public, as the detainees are unable to leave the facility without leaving with a member of staff. It also ensures the safety of the detainees as unauthorised individuals cannot gain access to the facility and they cannot leave and potentially cause themselves harm.  </a:t>
            </a:r>
            <a:endParaRPr lang="en-US" smtClean="0"/>
          </a:p>
          <a:p>
            <a:pPr eaLnBrk="1" hangingPunct="1">
              <a:spcBef>
                <a:spcPct val="0"/>
              </a:spcBef>
            </a:pPr>
            <a:r>
              <a:rPr lang="en-GB" smtClean="0"/>
              <a:t>The benefits of the biometric system included an £18,000 per year saving of overheads due to time wasted escorting members of staff on and off the premises.  The employees can move between different areas of the facility without having to have another member of staff with them, which in turn creates a better working environment, improves trust and promotes morale within the organisation.  Payroll is also more efficient as the system has removed the need to fill in overtime slips if someone works overtime; as well as authenticating the employee’s identity, the system acts as an attendance log and eliminates the potential for fraudulent claims. </a:t>
            </a:r>
          </a:p>
        </p:txBody>
      </p:sp>
      <p:sp>
        <p:nvSpPr>
          <p:cNvPr id="6451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1B09750-565D-45A8-880E-45F27823A0C7}" type="slidenum">
              <a:rPr lang="en-GB" smtClean="0"/>
              <a:pPr fontAlgn="base">
                <a:spcBef>
                  <a:spcPct val="0"/>
                </a:spcBef>
                <a:spcAft>
                  <a:spcPct val="0"/>
                </a:spcAft>
                <a:defRPr/>
              </a:pPr>
              <a:t>21</a:t>
            </a:fld>
            <a:endParaRPr lang="en-GB"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p:spPr>
      </p:sp>
      <p:sp>
        <p:nvSpPr>
          <p:cNvPr id="645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The benefits of the biometric system included an £18,000 per year saving of overheads due to time wasted escorting members of staff on and off the premises.  The employees can move between different areas of the facility without having to have another member of staff with them, which in turn creates a better working environment, improves trust and promotes morale within the organisation.  Payroll is also more efficient as the system has removed the need to fill in overtime slips if someone works overtime; as well as authenticating the employee’s identity, the system acts as an attendance log and eliminates the potential for fraudulent claims. </a:t>
            </a:r>
          </a:p>
          <a:p>
            <a:pPr eaLnBrk="1" hangingPunct="1">
              <a:spcBef>
                <a:spcPct val="0"/>
              </a:spcBef>
            </a:pPr>
            <a:endParaRPr lang="en-GB" smtClean="0"/>
          </a:p>
        </p:txBody>
      </p:sp>
      <p:sp>
        <p:nvSpPr>
          <p:cNvPr id="6554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DFC19F5-106C-48F2-ADEB-BD690ED00AA8}" type="slidenum">
              <a:rPr lang="en-GB" smtClean="0"/>
              <a:pPr fontAlgn="base">
                <a:spcBef>
                  <a:spcPct val="0"/>
                </a:spcBef>
                <a:spcAft>
                  <a:spcPct val="0"/>
                </a:spcAft>
                <a:defRPr/>
              </a:pPr>
              <a:t>22</a:t>
            </a:fld>
            <a:endParaRPr lang="en-GB"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p:spPr>
      </p:sp>
      <p:sp>
        <p:nvSpPr>
          <p:cNvPr id="655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i="1" smtClean="0"/>
              <a:t>Case Study Four: Todholm Primary School  </a:t>
            </a:r>
            <a:endParaRPr lang="en-US" b="1" i="1" smtClean="0"/>
          </a:p>
          <a:p>
            <a:pPr eaLnBrk="1" hangingPunct="1">
              <a:spcBef>
                <a:spcPct val="0"/>
              </a:spcBef>
            </a:pPr>
            <a:r>
              <a:rPr lang="en-GB" b="1" smtClean="0"/>
              <a:t> </a:t>
            </a:r>
            <a:endParaRPr lang="en-US" smtClean="0"/>
          </a:p>
          <a:p>
            <a:pPr eaLnBrk="1" hangingPunct="1">
              <a:spcBef>
                <a:spcPct val="0"/>
              </a:spcBef>
            </a:pPr>
            <a:r>
              <a:rPr lang="en-GB" smtClean="0"/>
              <a:t>Todholm Primary School in Renfrewshire provides both primary and pre-five education to children ranging in ages from 3–11.  The school was chosen to trial a PalmSecure</a:t>
            </a:r>
            <a:r>
              <a:rPr lang="en-GB" baseline="30000" smtClean="0"/>
              <a:t>TM</a:t>
            </a:r>
            <a:r>
              <a:rPr lang="en-GB" smtClean="0"/>
              <a:t> vein recognition system, which was created by Yarg Biometrics Ltd, and Fujitsu Europe.  The system, a ‘palm vein-based biometric authentication system, the first of its kind in Europe, is an exciting new way to pay for school meals’ (Fujitsu, 2007).  The project is part of the Scottish Executive’s </a:t>
            </a:r>
            <a:r>
              <a:rPr lang="en-GB" i="1" smtClean="0"/>
              <a:t>Hungry for Success</a:t>
            </a:r>
            <a:r>
              <a:rPr lang="en-GB" smtClean="0"/>
              <a:t> initiative to promote the health and social wellbeing of children in Scotland, with a focus on school meals. </a:t>
            </a:r>
          </a:p>
          <a:p>
            <a:pPr eaLnBrk="1" hangingPunct="1">
              <a:spcBef>
                <a:spcPct val="0"/>
              </a:spcBef>
            </a:pPr>
            <a:endParaRPr lang="en-GB" smtClean="0"/>
          </a:p>
          <a:p>
            <a:pPr eaLnBrk="1" hangingPunct="1">
              <a:spcBef>
                <a:spcPct val="0"/>
              </a:spcBef>
            </a:pPr>
            <a:r>
              <a:rPr lang="en-GB" smtClean="0"/>
              <a:t>Already used on ATM’s throughout Japan, also on some vehicles to unlock a car door. </a:t>
            </a:r>
          </a:p>
          <a:p>
            <a:pPr eaLnBrk="1" hangingPunct="1">
              <a:spcBef>
                <a:spcPct val="0"/>
              </a:spcBef>
            </a:pPr>
            <a:endParaRPr lang="en-GB" smtClean="0"/>
          </a:p>
        </p:txBody>
      </p:sp>
      <p:sp>
        <p:nvSpPr>
          <p:cNvPr id="6656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18A1DC0-722F-4017-9F18-54E763DF3A2D}" type="slidenum">
              <a:rPr lang="en-GB" smtClean="0"/>
              <a:pPr fontAlgn="base">
                <a:spcBef>
                  <a:spcPct val="0"/>
                </a:spcBef>
                <a:spcAft>
                  <a:spcPct val="0"/>
                </a:spcAft>
                <a:defRPr/>
              </a:pPr>
              <a:t>23</a:t>
            </a:fld>
            <a:endParaRPr lang="en-GB"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p:spPr>
      </p:sp>
      <p:sp>
        <p:nvSpPr>
          <p:cNvPr id="6656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According to Rich (2007), an expert in the field of vein recognition, hand or vein thickness and their locations are unique enough to identify a person.  The identification takes place by using an infrared scan from a curved reader; the device performs a vascular scanning process that is then compared to a database (see figure 3).  Advocates of the technology claim that it is trouble-free to perform a vein scan and that it is difficult to damage the pattern.  Hand vein verification technology is already used on ATM’s throughout Japan, also on USB devices and on some vehicles to unlock a car door.  </a:t>
            </a:r>
            <a:endParaRPr lang="en-US" smtClean="0"/>
          </a:p>
          <a:p>
            <a:pPr eaLnBrk="1" hangingPunct="1">
              <a:spcBef>
                <a:spcPct val="0"/>
              </a:spcBef>
            </a:pPr>
            <a:endParaRPr lang="en-GB" smtClean="0"/>
          </a:p>
          <a:p>
            <a:pPr eaLnBrk="1" hangingPunct="1">
              <a:spcBef>
                <a:spcPct val="0"/>
              </a:spcBef>
            </a:pPr>
            <a:endParaRPr lang="en-GB" smtClean="0"/>
          </a:p>
        </p:txBody>
      </p:sp>
      <p:sp>
        <p:nvSpPr>
          <p:cNvPr id="6758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949E43F-AA80-4637-96CB-74B0588D6A57}" type="slidenum">
              <a:rPr lang="en-GB" smtClean="0"/>
              <a:pPr fontAlgn="base">
                <a:spcBef>
                  <a:spcPct val="0"/>
                </a:spcBef>
                <a:spcAft>
                  <a:spcPct val="0"/>
                </a:spcAft>
                <a:defRPr/>
              </a:pPr>
              <a:t>24</a:t>
            </a:fld>
            <a:endParaRPr lang="en-GB"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p:spPr>
      </p:sp>
      <p:sp>
        <p:nvSpPr>
          <p:cNvPr id="675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a:p>
            <a:pPr eaLnBrk="1" hangingPunct="1">
              <a:spcBef>
                <a:spcPct val="0"/>
              </a:spcBef>
            </a:pPr>
            <a:r>
              <a:rPr lang="en-GB" smtClean="0"/>
              <a:t>The scanner is positioned in the school canteen by the electronic point of sales system and is linked directly to a database holding the biometric template and the payment file of the children.  </a:t>
            </a:r>
          </a:p>
          <a:p>
            <a:pPr eaLnBrk="1" hangingPunct="1">
              <a:spcBef>
                <a:spcPct val="0"/>
              </a:spcBef>
            </a:pPr>
            <a:endParaRPr lang="en-GB" smtClean="0"/>
          </a:p>
          <a:p>
            <a:pPr eaLnBrk="1" hangingPunct="1">
              <a:spcBef>
                <a:spcPct val="0"/>
              </a:spcBef>
            </a:pPr>
            <a:r>
              <a:rPr lang="en-GB" smtClean="0"/>
              <a:t>When the child comes to pay for their school lunch, they place their hand under the scanner, which then communicates with the database to verify identity and update their payment file. </a:t>
            </a:r>
          </a:p>
          <a:p>
            <a:pPr eaLnBrk="1" hangingPunct="1">
              <a:spcBef>
                <a:spcPct val="0"/>
              </a:spcBef>
            </a:pPr>
            <a:endParaRPr lang="en-GB" smtClean="0"/>
          </a:p>
          <a:p>
            <a:pPr eaLnBrk="1" hangingPunct="1">
              <a:spcBef>
                <a:spcPct val="0"/>
              </a:spcBef>
            </a:pPr>
            <a:r>
              <a:rPr lang="en-GB" smtClean="0"/>
              <a:t>Periodically, parents are contacted directly to settle the account.</a:t>
            </a:r>
          </a:p>
        </p:txBody>
      </p:sp>
      <p:sp>
        <p:nvSpPr>
          <p:cNvPr id="686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3BE53FE-211C-4489-844B-F746A88E57F1}" type="slidenum">
              <a:rPr lang="en-GB" smtClean="0"/>
              <a:pPr fontAlgn="base">
                <a:spcBef>
                  <a:spcPct val="0"/>
                </a:spcBef>
                <a:spcAft>
                  <a:spcPct val="0"/>
                </a:spcAft>
                <a:defRPr/>
              </a:pPr>
              <a:t>25</a:t>
            </a:fld>
            <a:endParaRPr lang="en-GB"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p:spPr>
      </p:sp>
      <p:sp>
        <p:nvSpPr>
          <p:cNvPr id="6861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Todholm Primary School believe that the main benefits of the system are ‘that children do not have to carry around dinner money and risk losing it or being bullied to give it to someone else’.  Bullying is a serious issue within all schools, and anti-bullying campaigns are being implemented to try to combat it. Cashless school lunches can help to create equality within schools and therefore help to reduce instances of bullying.  An unexpected benefit of the system was the development of friendships between the older and younger pupils as the older pupils have been teaching the younger pupils how to use the system at dinner times.</a:t>
            </a:r>
            <a:endParaRPr lang="en-US" smtClean="0"/>
          </a:p>
          <a:p>
            <a:pPr eaLnBrk="1" hangingPunct="1">
              <a:spcBef>
                <a:spcPct val="0"/>
              </a:spcBef>
            </a:pPr>
            <a:r>
              <a:rPr lang="en-GB" smtClean="0"/>
              <a:t> The School found that ‘the system also reduces the stigma of children having government subsidised school meals as they cannot be identified by their peers; this is also helping to reduce absenteeism’.  </a:t>
            </a:r>
            <a:endParaRPr lang="en-US" smtClean="0"/>
          </a:p>
          <a:p>
            <a:pPr eaLnBrk="1" hangingPunct="1">
              <a:spcBef>
                <a:spcPct val="0"/>
              </a:spcBef>
            </a:pPr>
            <a:endParaRPr lang="en-GB" smtClean="0"/>
          </a:p>
        </p:txBody>
      </p:sp>
      <p:sp>
        <p:nvSpPr>
          <p:cNvPr id="6963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2D2AA9E-E98A-4894-8804-B4BDB22DE1EA}" type="slidenum">
              <a:rPr lang="en-GB" smtClean="0"/>
              <a:pPr fontAlgn="base">
                <a:spcBef>
                  <a:spcPct val="0"/>
                </a:spcBef>
                <a:spcAft>
                  <a:spcPct val="0"/>
                </a:spcAft>
                <a:defRPr/>
              </a:pPr>
              <a:t>26</a:t>
            </a:fld>
            <a:endParaRPr lang="en-GB"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p:spPr>
      </p:sp>
      <p:sp>
        <p:nvSpPr>
          <p:cNvPr id="696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Parents can also keep track of their children’s food choices while in school and monitor their child’s nutritional intake; this can then help parents make decisions as what their child should be eating at home.  The system helps reduce the risk of allergic reactions such as a nut allergy as allergy details are kept on the children’s payment file, which can be accessed by all members of staff.</a:t>
            </a:r>
            <a:endParaRPr lang="en-US" smtClean="0"/>
          </a:p>
          <a:p>
            <a:pPr eaLnBrk="1" hangingPunct="1">
              <a:spcBef>
                <a:spcPct val="0"/>
              </a:spcBef>
            </a:pPr>
            <a:endParaRPr lang="en-GB" smtClean="0"/>
          </a:p>
        </p:txBody>
      </p:sp>
      <p:sp>
        <p:nvSpPr>
          <p:cNvPr id="7066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DCFFE4A-BA3A-4DA7-8F80-E7712A2A74CF}" type="slidenum">
              <a:rPr lang="en-GB" smtClean="0"/>
              <a:pPr fontAlgn="base">
                <a:spcBef>
                  <a:spcPct val="0"/>
                </a:spcBef>
                <a:spcAft>
                  <a:spcPct val="0"/>
                </a:spcAft>
                <a:defRPr/>
              </a:pPr>
              <a:t>27</a:t>
            </a:fld>
            <a:endParaRPr lang="en-GB"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bwMode="auto">
          <a:noFill/>
          <a:ln>
            <a:solidFill>
              <a:srgbClr val="000000"/>
            </a:solidFill>
            <a:miter lim="800000"/>
            <a:headEnd/>
            <a:tailEnd/>
          </a:ln>
        </p:spPr>
      </p:sp>
      <p:sp>
        <p:nvSpPr>
          <p:cNvPr id="706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smtClean="0"/>
              <a:t>Conclusions</a:t>
            </a:r>
            <a:endParaRPr lang="en-US" b="1" smtClean="0"/>
          </a:p>
          <a:p>
            <a:pPr eaLnBrk="1" hangingPunct="1">
              <a:spcBef>
                <a:spcPct val="0"/>
              </a:spcBef>
            </a:pPr>
            <a:r>
              <a:rPr lang="en-GB" smtClean="0"/>
              <a:t> </a:t>
            </a:r>
            <a:endParaRPr lang="en-US" smtClean="0"/>
          </a:p>
          <a:p>
            <a:pPr eaLnBrk="1" hangingPunct="1">
              <a:spcBef>
                <a:spcPct val="0"/>
              </a:spcBef>
            </a:pPr>
            <a:r>
              <a:rPr lang="en-GB" smtClean="0"/>
              <a:t>Conventional implementation of biometric systems has seen the technology primarily used for access control to secure areas.  However, biometric technology is being implemented within both the public and private sector in far more innovative ways than traditionally intended.  </a:t>
            </a:r>
            <a:endParaRPr lang="en-US" smtClean="0"/>
          </a:p>
          <a:p>
            <a:pPr eaLnBrk="1" hangingPunct="1">
              <a:spcBef>
                <a:spcPct val="0"/>
              </a:spcBef>
            </a:pPr>
            <a:r>
              <a:rPr lang="en-GB" smtClean="0"/>
              <a:t>The main advantage of biometric technology is that it unequivocally links an individual to an event (TSSI Systems, 2006). Sukhai (2004) purports that a key benefit is the ‘convenience of having authenticating methods with the user’, while</a:t>
            </a:r>
            <a:r>
              <a:rPr lang="en-GB" i="1" smtClean="0"/>
              <a:t> </a:t>
            </a:r>
            <a:r>
              <a:rPr lang="en-GB" smtClean="0"/>
              <a:t>Smith (2002) describes biometric techniques as ‘the easiest method for authentication… and portability’.  These claims are substantiated by the case study organisations as they no longer experience instances of forgotten passwords or lost key cards; the biometric measure is always with the individual and cannot be lost. This leads to enhanced security, significant long term cost savings, enhanced user convenience and ease of use. Different organisations experience different benefits including reduction in overheads, cost benefits, improved efficiency, and increased security.  However, organisations also experience more intangible, social benefits.  </a:t>
            </a:r>
            <a:endParaRPr lang="en-US" smtClean="0"/>
          </a:p>
          <a:p>
            <a:pPr eaLnBrk="1" hangingPunct="1">
              <a:spcBef>
                <a:spcPct val="0"/>
              </a:spcBef>
            </a:pPr>
            <a:endParaRPr lang="en-GB" smtClean="0"/>
          </a:p>
        </p:txBody>
      </p:sp>
      <p:sp>
        <p:nvSpPr>
          <p:cNvPr id="7168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B11CDE1-DF6C-4ECF-AF05-306374F98B7D}" type="slidenum">
              <a:rPr lang="en-GB" smtClean="0"/>
              <a:pPr fontAlgn="base">
                <a:spcBef>
                  <a:spcPct val="0"/>
                </a:spcBef>
                <a:spcAft>
                  <a:spcPct val="0"/>
                </a:spcAft>
                <a:defRPr/>
              </a:pPr>
              <a:t>28</a:t>
            </a:fld>
            <a:endParaRPr lang="en-GB"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p:spPr>
      </p:sp>
      <p:sp>
        <p:nvSpPr>
          <p:cNvPr id="716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smtClean="0"/>
              <a:t>Conclusions</a:t>
            </a:r>
            <a:endParaRPr lang="en-US" b="1" smtClean="0"/>
          </a:p>
          <a:p>
            <a:pPr eaLnBrk="1" hangingPunct="1">
              <a:spcBef>
                <a:spcPct val="0"/>
              </a:spcBef>
            </a:pPr>
            <a:r>
              <a:rPr lang="en-GB" smtClean="0"/>
              <a:t> </a:t>
            </a:r>
            <a:endParaRPr lang="en-US" smtClean="0"/>
          </a:p>
          <a:p>
            <a:pPr eaLnBrk="1" hangingPunct="1">
              <a:spcBef>
                <a:spcPct val="0"/>
              </a:spcBef>
            </a:pPr>
            <a:r>
              <a:rPr lang="en-GB" smtClean="0"/>
              <a:t>According to Smith (2002), the main challenge for biometric systems is user acceptance as the technology is seen to encroach on a person’s privacy and there are data security fears.  Thomas (2006) contends that it is necessary to change the public’s perception of biometrics so that they recognise it as something that can </a:t>
            </a:r>
            <a:r>
              <a:rPr lang="en-GB" i="1" smtClean="0"/>
              <a:t>protect</a:t>
            </a:r>
            <a:r>
              <a:rPr lang="en-GB" smtClean="0"/>
              <a:t> them, and not be used against them. Public sector implementation of biometric systems is dependent currently on individual organisations, but to reach the masses, the technology needs to be championed and driven at local and national levels of government.  </a:t>
            </a:r>
            <a:endParaRPr lang="en-US" smtClean="0"/>
          </a:p>
          <a:p>
            <a:pPr eaLnBrk="1" hangingPunct="1">
              <a:spcBef>
                <a:spcPct val="0"/>
              </a:spcBef>
            </a:pPr>
            <a:endParaRPr lang="en-GB" smtClean="0"/>
          </a:p>
        </p:txBody>
      </p:sp>
      <p:sp>
        <p:nvSpPr>
          <p:cNvPr id="7270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5D31E05-6CDB-40BB-AA2B-D950F25416EB}" type="slidenum">
              <a:rPr lang="en-GB" smtClean="0"/>
              <a:pPr fontAlgn="base">
                <a:spcBef>
                  <a:spcPct val="0"/>
                </a:spcBef>
                <a:spcAft>
                  <a:spcPct val="0"/>
                </a:spcAft>
                <a:defRPr/>
              </a:pPr>
              <a:t>29</a:t>
            </a:fld>
            <a:endParaRPr lang="en-GB"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p:spPr>
      </p:sp>
      <p:sp>
        <p:nvSpPr>
          <p:cNvPr id="727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Technological change is pervasive in today’s society. However, while some technologies such as mobile phones have had a rapid user adoption and are now ubiquitous, the diffusion of biometrics has been much slower.  Despite fears of data security, the sharing of personal data has now become the norm; social networking sites have captured the public’s imagination and have exploded in popularity. For the </a:t>
            </a:r>
            <a:r>
              <a:rPr lang="en-GB" i="1" smtClean="0"/>
              <a:t>Facebook</a:t>
            </a:r>
            <a:r>
              <a:rPr lang="en-GB" smtClean="0"/>
              <a:t> generation, biometrics needs such a ‘killer application’ to drive it forward.  </a:t>
            </a:r>
            <a:endParaRPr lang="en-US" smtClean="0"/>
          </a:p>
          <a:p>
            <a:pPr eaLnBrk="1" hangingPunct="1">
              <a:spcBef>
                <a:spcPct val="0"/>
              </a:spcBef>
            </a:pPr>
            <a:endParaRPr lang="en-GB" smtClean="0"/>
          </a:p>
          <a:p>
            <a:pPr eaLnBrk="1" hangingPunct="1">
              <a:spcBef>
                <a:spcPct val="0"/>
              </a:spcBef>
            </a:pPr>
            <a:endParaRPr lang="en-GB" smtClean="0"/>
          </a:p>
        </p:txBody>
      </p:sp>
      <p:sp>
        <p:nvSpPr>
          <p:cNvPr id="7373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B459EA7-6F10-4E1E-AD73-1E4075FA5C77}" type="slidenum">
              <a:rPr lang="en-GB" smtClean="0"/>
              <a:pPr fontAlgn="base">
                <a:spcBef>
                  <a:spcPct val="0"/>
                </a:spcBef>
                <a:spcAft>
                  <a:spcPct val="0"/>
                </a:spcAft>
                <a:defRPr/>
              </a:pPr>
              <a:t>30</a:t>
            </a:fld>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4" name="Rectangle 3"/>
          <p:cNvSpPr/>
          <p:nvPr/>
        </p:nvSpPr>
        <p:spPr bwMode="white">
          <a:xfrm>
            <a:off x="0" y="5970588"/>
            <a:ext cx="9144000" cy="887412"/>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Rectangle 4"/>
          <p:cNvSpPr/>
          <p:nvPr/>
        </p:nvSpPr>
        <p:spPr>
          <a:xfrm>
            <a:off x="-9525" y="4572000"/>
            <a:ext cx="2366963" cy="2193925"/>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p:nvSpPr>
        <p:spPr>
          <a:xfrm>
            <a:off x="2357438" y="4572000"/>
            <a:ext cx="6786562" cy="2185988"/>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Title 7"/>
          <p:cNvSpPr>
            <a:spLocks noGrp="1"/>
          </p:cNvSpPr>
          <p:nvPr>
            <p:ph type="ctrTitle"/>
          </p:nvPr>
        </p:nvSpPr>
        <p:spPr>
          <a:xfrm>
            <a:off x="2357422" y="1928802"/>
            <a:ext cx="6477000" cy="1828800"/>
          </a:xfrm>
        </p:spPr>
        <p:txBody>
          <a:bodyPr anchor="b"/>
          <a:lstStyle>
            <a:lvl1pPr>
              <a:defRPr cap="all" baseline="0"/>
            </a:lvl1pPr>
          </a:lstStyle>
          <a:p>
            <a:r>
              <a:rPr lang="en-US" dirty="0" smtClean="0"/>
              <a:t>Click to edit Master title style</a:t>
            </a:r>
            <a:endParaRPr lang="en-US" dirty="0"/>
          </a:p>
        </p:txBody>
      </p:sp>
      <p:sp>
        <p:nvSpPr>
          <p:cNvPr id="9" name="Subtitle 8"/>
          <p:cNvSpPr>
            <a:spLocks noGrp="1"/>
          </p:cNvSpPr>
          <p:nvPr>
            <p:ph type="subTitle" idx="1"/>
          </p:nvPr>
        </p:nvSpPr>
        <p:spPr>
          <a:xfrm>
            <a:off x="2362200" y="4572008"/>
            <a:ext cx="6781800" cy="2163829"/>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dirty="0" smtClean="0"/>
              <a:t>Click to edit Master subtitle style</a:t>
            </a:r>
            <a:endParaRPr lang="en-US" dirty="0"/>
          </a:p>
        </p:txBody>
      </p:sp>
      <p:sp>
        <p:nvSpPr>
          <p:cNvPr id="7" name="Date Placeholder 27"/>
          <p:cNvSpPr>
            <a:spLocks noGrp="1"/>
          </p:cNvSpPr>
          <p:nvPr>
            <p:ph type="dt" sz="half" idx="10"/>
          </p:nvPr>
        </p:nvSpPr>
        <p:spPr>
          <a:xfrm>
            <a:off x="76200" y="5214938"/>
            <a:ext cx="2057400" cy="1539875"/>
          </a:xfrm>
        </p:spPr>
        <p:txBody>
          <a:bodyPr>
            <a:noAutofit/>
          </a:bodyPr>
          <a:lstStyle>
            <a:lvl1pPr algn="ctr">
              <a:defRPr sz="2000">
                <a:solidFill>
                  <a:srgbClr val="FFFFFF"/>
                </a:solidFill>
              </a:defRPr>
            </a:lvl1pPr>
          </a:lstStyle>
          <a:p>
            <a:pPr>
              <a:defRPr/>
            </a:pPr>
            <a:fld id="{791B3670-7898-4C17-8B04-3FAB00569AB7}" type="datetime1">
              <a:rPr lang="en-US"/>
              <a:pPr>
                <a:defRPr/>
              </a:pPr>
              <a:t>5/25/2012</a:t>
            </a:fld>
            <a:endParaRPr lang="en-GB" dirty="0"/>
          </a:p>
        </p:txBody>
      </p:sp>
      <p:sp>
        <p:nvSpPr>
          <p:cNvPr id="10" name="Footer Placeholder 16"/>
          <p:cNvSpPr>
            <a:spLocks noGrp="1"/>
          </p:cNvSpPr>
          <p:nvPr>
            <p:ph type="ftr" sz="quarter" idx="11"/>
          </p:nvPr>
        </p:nvSpPr>
        <p:spPr>
          <a:xfrm>
            <a:off x="2085975" y="236538"/>
            <a:ext cx="5867400" cy="365125"/>
          </a:xfrm>
        </p:spPr>
        <p:txBody>
          <a:bodyPr/>
          <a:lstStyle>
            <a:lvl1pPr algn="r">
              <a:defRPr>
                <a:solidFill>
                  <a:schemeClr val="tx2"/>
                </a:solidFill>
              </a:defRPr>
            </a:lvl1pPr>
          </a:lstStyle>
          <a:p>
            <a:pPr>
              <a:defRPr/>
            </a:pPr>
            <a:endParaRPr lang="en-GB"/>
          </a:p>
        </p:txBody>
      </p:sp>
      <p:sp>
        <p:nvSpPr>
          <p:cNvPr id="11"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AEA0160C-6A6F-40BD-BFBF-D18F0D261157}"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lang="en-US" smtClean="0"/>
              <a:t>Click to edit Master title style</a:t>
            </a:r>
            <a:endParaRPr lang="en-US"/>
          </a:p>
        </p:txBody>
      </p:sp>
      <p:sp>
        <p:nvSpPr>
          <p:cNvPr id="8" name="Content Placeholder 7"/>
          <p:cNvSpPr>
            <a:spLocks noGrp="1"/>
          </p:cNvSpPr>
          <p:nvPr>
            <p:ph sz="quarter" idx="1"/>
          </p:nvPr>
        </p:nvSpPr>
        <p:spPr>
          <a:xfrm>
            <a:off x="612648" y="1600200"/>
            <a:ext cx="8153400" cy="4495800"/>
          </a:xfrm>
        </p:spPr>
        <p:txBody>
          <a:bodyPr/>
          <a:lstStyle>
            <a:lvl1pPr>
              <a:buClr>
                <a:schemeClr val="accent2">
                  <a:lumMod val="75000"/>
                </a:schemeClr>
              </a:buClr>
              <a:buSzPct val="75000"/>
              <a:defRPr/>
            </a:lvl1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13"/>
          <p:cNvSpPr>
            <a:spLocks noGrp="1"/>
          </p:cNvSpPr>
          <p:nvPr>
            <p:ph type="dt" sz="half" idx="10"/>
          </p:nvPr>
        </p:nvSpPr>
        <p:spPr/>
        <p:txBody>
          <a:bodyPr/>
          <a:lstStyle>
            <a:lvl1pPr>
              <a:defRPr/>
            </a:lvl1pPr>
          </a:lstStyle>
          <a:p>
            <a:pPr>
              <a:defRPr/>
            </a:pPr>
            <a:fld id="{0CE00E6A-E12C-4D34-A340-9FF04BE917E4}" type="datetime1">
              <a:rPr lang="en-US"/>
              <a:pPr>
                <a:defRPr/>
              </a:pPr>
              <a:t>5/25/2012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108E61BB-E62E-4A86-8738-8EF815BCB8F3}"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4" name="Rectangle 3"/>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Rectangle 4"/>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3" name="Text Placeholder 2"/>
          <p:cNvSpPr>
            <a:spLocks noGrp="1"/>
          </p:cNvSpPr>
          <p:nvPr>
            <p:ph type="body" idx="1"/>
          </p:nvPr>
        </p:nvSpPr>
        <p:spPr>
          <a:xfrm>
            <a:off x="1371600" y="2743200"/>
            <a:ext cx="7123113" cy="1673225"/>
          </a:xfrm>
        </p:spPr>
        <p:txBody>
          <a:bodyPr/>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lang="en-US" smtClean="0"/>
              <a:t>Click to edit Master title style</a:t>
            </a:r>
            <a:endParaRPr lang="en-US"/>
          </a:p>
        </p:txBody>
      </p:sp>
      <p:sp>
        <p:nvSpPr>
          <p:cNvPr id="7" name="Date Placeholder 11"/>
          <p:cNvSpPr>
            <a:spLocks noGrp="1"/>
          </p:cNvSpPr>
          <p:nvPr>
            <p:ph type="dt" sz="half" idx="10"/>
          </p:nvPr>
        </p:nvSpPr>
        <p:spPr/>
        <p:txBody>
          <a:bodyPr/>
          <a:lstStyle>
            <a:lvl1pPr>
              <a:defRPr/>
            </a:lvl1pPr>
          </a:lstStyle>
          <a:p>
            <a:pPr>
              <a:defRPr/>
            </a:pPr>
            <a:fld id="{903C59A2-6ED9-413E-9250-A165771C3C08}" type="datetime1">
              <a:rPr lang="en-US"/>
              <a:pPr>
                <a:defRPr/>
              </a:pPr>
              <a:t>5/25/2012</a:t>
            </a:fld>
            <a:endParaRPr lang="en-GB"/>
          </a:p>
        </p:txBody>
      </p:sp>
      <p:sp>
        <p:nvSpPr>
          <p:cNvPr id="8" name="Slide Number Placeholder 12"/>
          <p:cNvSpPr>
            <a:spLocks noGrp="1"/>
          </p:cNvSpPr>
          <p:nvPr>
            <p:ph type="sldNum" sz="quarter" idx="11"/>
          </p:nvPr>
        </p:nvSpPr>
        <p:spPr>
          <a:xfrm>
            <a:off x="0" y="1752600"/>
            <a:ext cx="1295400" cy="701675"/>
          </a:xfrm>
        </p:spPr>
        <p:txBody>
          <a:bodyPr>
            <a:noAutofit/>
          </a:bodyPr>
          <a:lstStyle>
            <a:lvl1pPr>
              <a:defRPr sz="2400">
                <a:solidFill>
                  <a:srgbClr val="FFFFFF"/>
                </a:solidFill>
              </a:defRPr>
            </a:lvl1pPr>
          </a:lstStyle>
          <a:p>
            <a:pPr>
              <a:defRPr/>
            </a:pPr>
            <a:fld id="{CDBAF9FD-DC47-460C-B181-7A951A5ED08B}" type="slidenum">
              <a:rPr lang="en-GB"/>
              <a:pPr>
                <a:defRPr/>
              </a:pPr>
              <a:t>‹#›</a:t>
            </a:fld>
            <a:endParaRPr lang="en-GB"/>
          </a:p>
        </p:txBody>
      </p:sp>
      <p:sp>
        <p:nvSpPr>
          <p:cNvPr id="9" name="Footer Placeholder 13"/>
          <p:cNvSpPr>
            <a:spLocks noGrp="1"/>
          </p:cNvSpPr>
          <p:nvPr>
            <p:ph type="ftr" sz="quarter" idx="12"/>
          </p:nvPr>
        </p:nvSpPr>
        <p:spPr/>
        <p:txBody>
          <a:bodyPr/>
          <a:lstStyle>
            <a:lvl1pPr>
              <a:defRPr/>
            </a:lvl1p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
          </p:nvPr>
        </p:nvSpPr>
        <p:spPr>
          <a:xfrm>
            <a:off x="609600" y="1589567"/>
            <a:ext cx="38862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2"/>
          </p:nvPr>
        </p:nvSpPr>
        <p:spPr>
          <a:xfrm>
            <a:off x="4844901" y="1589567"/>
            <a:ext cx="38862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7"/>
          <p:cNvSpPr>
            <a:spLocks noGrp="1"/>
          </p:cNvSpPr>
          <p:nvPr>
            <p:ph type="dt" sz="half" idx="10"/>
          </p:nvPr>
        </p:nvSpPr>
        <p:spPr/>
        <p:txBody>
          <a:bodyPr rtlCol="0"/>
          <a:lstStyle>
            <a:lvl1pPr>
              <a:defRPr/>
            </a:lvl1pPr>
          </a:lstStyle>
          <a:p>
            <a:pPr>
              <a:defRPr/>
            </a:pPr>
            <a:fld id="{DEAE61BA-0C70-4E5A-8668-CB203A17D213}" type="datetime1">
              <a:rPr lang="en-US"/>
              <a:pPr>
                <a:defRPr/>
              </a:pPr>
              <a:t>5/25/2012</a:t>
            </a:fld>
            <a:endParaRPr lang="en-GB"/>
          </a:p>
        </p:txBody>
      </p:sp>
      <p:sp>
        <p:nvSpPr>
          <p:cNvPr id="6" name="Slide Number Placeholder 9"/>
          <p:cNvSpPr>
            <a:spLocks noGrp="1"/>
          </p:cNvSpPr>
          <p:nvPr>
            <p:ph type="sldNum" sz="quarter" idx="11"/>
          </p:nvPr>
        </p:nvSpPr>
        <p:spPr/>
        <p:txBody>
          <a:bodyPr rtlCol="0"/>
          <a:lstStyle>
            <a:lvl1pPr>
              <a:defRPr/>
            </a:lvl1pPr>
          </a:lstStyle>
          <a:p>
            <a:pPr>
              <a:defRPr/>
            </a:pPr>
            <a:fld id="{086FF1FE-4429-4862-8FAF-B613FCDAE2CA}" type="slidenum">
              <a:rPr lang="en-GB"/>
              <a:pPr>
                <a:defRPr/>
              </a:pPr>
              <a:t>‹#›</a:t>
            </a:fld>
            <a:endParaRPr lang="en-GB"/>
          </a:p>
        </p:txBody>
      </p:sp>
      <p:sp>
        <p:nvSpPr>
          <p:cNvPr id="7" name="Footer Placeholder 11"/>
          <p:cNvSpPr>
            <a:spLocks noGrp="1"/>
          </p:cNvSpPr>
          <p:nvPr>
            <p:ph type="ftr" sz="quarter" idx="12"/>
          </p:nvPr>
        </p:nvSpPr>
        <p:spPr/>
        <p:txBody>
          <a:bodyPr rtlCol="0"/>
          <a:lstStyle>
            <a:lvl1pPr>
              <a:defRPr/>
            </a:lvl1pPr>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lstStyle>
            <a:lvl1pPr>
              <a:defRPr/>
            </a:lvl1pPr>
          </a:lstStyle>
          <a:p>
            <a:r>
              <a:rPr lang="en-US" smtClean="0"/>
              <a:t>Click to edit Master title style</a:t>
            </a:r>
            <a:endParaRPr lang="en-US"/>
          </a:p>
        </p:txBody>
      </p:sp>
      <p:sp>
        <p:nvSpPr>
          <p:cNvPr id="11" name="Content Placeholder 10"/>
          <p:cNvSpPr>
            <a:spLocks noGrp="1"/>
          </p:cNvSpPr>
          <p:nvPr>
            <p:ph sz="quarter" idx="2"/>
          </p:nvPr>
        </p:nvSpPr>
        <p:spPr>
          <a:xfrm>
            <a:off x="609600" y="2438400"/>
            <a:ext cx="3886200" cy="3581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2"/>
          <p:cNvSpPr>
            <a:spLocks noGrp="1"/>
          </p:cNvSpPr>
          <p:nvPr>
            <p:ph sz="quarter" idx="4"/>
          </p:nvPr>
        </p:nvSpPr>
        <p:spPr>
          <a:xfrm>
            <a:off x="4800600" y="2438400"/>
            <a:ext cx="3886200" cy="3581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a:r>
              <a:rPr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a:r>
              <a:rPr lang="en-US" smtClean="0"/>
              <a:t>Click to edit Master text styles</a:t>
            </a:r>
          </a:p>
        </p:txBody>
      </p:sp>
      <p:sp>
        <p:nvSpPr>
          <p:cNvPr id="7" name="Date Placeholder 9"/>
          <p:cNvSpPr>
            <a:spLocks noGrp="1"/>
          </p:cNvSpPr>
          <p:nvPr>
            <p:ph type="dt" sz="half" idx="10"/>
          </p:nvPr>
        </p:nvSpPr>
        <p:spPr/>
        <p:txBody>
          <a:bodyPr rtlCol="0"/>
          <a:lstStyle>
            <a:lvl1pPr>
              <a:defRPr/>
            </a:lvl1pPr>
          </a:lstStyle>
          <a:p>
            <a:pPr>
              <a:defRPr/>
            </a:pPr>
            <a:fld id="{D3BCB6BB-63C3-4E6A-90B6-BB941373775D}" type="datetime1">
              <a:rPr lang="en-US"/>
              <a:pPr>
                <a:defRPr/>
              </a:pPr>
              <a:t>5/25/2012</a:t>
            </a:fld>
            <a:endParaRPr lang="en-GB"/>
          </a:p>
        </p:txBody>
      </p:sp>
      <p:sp>
        <p:nvSpPr>
          <p:cNvPr id="8" name="Slide Number Placeholder 11"/>
          <p:cNvSpPr>
            <a:spLocks noGrp="1"/>
          </p:cNvSpPr>
          <p:nvPr>
            <p:ph type="sldNum" sz="quarter" idx="11"/>
          </p:nvPr>
        </p:nvSpPr>
        <p:spPr/>
        <p:txBody>
          <a:bodyPr rtlCol="0"/>
          <a:lstStyle>
            <a:lvl1pPr>
              <a:defRPr/>
            </a:lvl1pPr>
          </a:lstStyle>
          <a:p>
            <a:pPr>
              <a:defRPr/>
            </a:pPr>
            <a:fld id="{8A0845A5-240A-47A2-9138-15AF0017C5BF}" type="slidenum">
              <a:rPr lang="en-GB"/>
              <a:pPr>
                <a:defRPr/>
              </a:pPr>
              <a:t>‹#›</a:t>
            </a:fld>
            <a:endParaRPr lang="en-GB"/>
          </a:p>
        </p:txBody>
      </p:sp>
      <p:sp>
        <p:nvSpPr>
          <p:cNvPr id="9" name="Footer Placeholder 13"/>
          <p:cNvSpPr>
            <a:spLocks noGrp="1"/>
          </p:cNvSpPr>
          <p:nvPr>
            <p:ph type="ftr" sz="quarter" idx="12"/>
          </p:nvPr>
        </p:nvSpPr>
        <p:spPr/>
        <p:txBody>
          <a:bodyPr rtlCol="0"/>
          <a:lstStyle>
            <a:lvl1pPr>
              <a:defRPr/>
            </a:lvl1p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13"/>
          <p:cNvSpPr>
            <a:spLocks noGrp="1"/>
          </p:cNvSpPr>
          <p:nvPr>
            <p:ph type="dt" sz="half" idx="10"/>
          </p:nvPr>
        </p:nvSpPr>
        <p:spPr/>
        <p:txBody>
          <a:bodyPr/>
          <a:lstStyle>
            <a:lvl1pPr>
              <a:defRPr/>
            </a:lvl1pPr>
          </a:lstStyle>
          <a:p>
            <a:pPr>
              <a:defRPr/>
            </a:pPr>
            <a:fld id="{A964CADC-C6EF-4BB5-91AA-C9F965CA5C9E}" type="datetime1">
              <a:rPr lang="en-US"/>
              <a:pPr>
                <a:defRPr/>
              </a:pPr>
              <a:t>5/25/2012</a:t>
            </a:fld>
            <a:endParaRPr lang="en-GB"/>
          </a:p>
        </p:txBody>
      </p:sp>
      <p:sp>
        <p:nvSpPr>
          <p:cNvPr id="4" name="Footer Placeholder 2"/>
          <p:cNvSpPr>
            <a:spLocks noGrp="1"/>
          </p:cNvSpPr>
          <p:nvPr>
            <p:ph type="ftr" sz="quarter" idx="11"/>
          </p:nvPr>
        </p:nvSpPr>
        <p:spPr/>
        <p:txBody>
          <a:bodyPr/>
          <a:lstStyle>
            <a:lvl1pPr>
              <a:defRPr/>
            </a:lvl1pPr>
          </a:lstStyle>
          <a:p>
            <a:pPr>
              <a:defRPr/>
            </a:pPr>
            <a:endParaRPr lang="en-GB"/>
          </a:p>
        </p:txBody>
      </p:sp>
      <p:sp>
        <p:nvSpPr>
          <p:cNvPr id="5" name="Slide Number Placeholder 22"/>
          <p:cNvSpPr>
            <a:spLocks noGrp="1"/>
          </p:cNvSpPr>
          <p:nvPr>
            <p:ph type="sldNum" sz="quarter" idx="12"/>
          </p:nvPr>
        </p:nvSpPr>
        <p:spPr/>
        <p:txBody>
          <a:bodyPr/>
          <a:lstStyle>
            <a:lvl1pPr>
              <a:defRPr/>
            </a:lvl1pPr>
          </a:lstStyle>
          <a:p>
            <a:pPr>
              <a:defRPr/>
            </a:pPr>
            <a:fld id="{2AF257F8-B58B-4D9C-A8B1-C5A9BDD84090}"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fld id="{4DA332EB-B08F-42BB-88CC-7690A1C7104A}" type="datetime1">
              <a:rPr lang="en-US"/>
              <a:pPr>
                <a:defRPr/>
              </a:pPr>
              <a:t>5/25/2012</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F25898A3-B660-4AD2-B10F-D316FC927824}"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lstStyle>
            <a:lvl1pPr algn="l">
              <a:buNone/>
              <a:defRPr sz="4400" b="0"/>
            </a:lvl1pPr>
          </a:lstStyle>
          <a:p>
            <a:r>
              <a:rPr lang="en-US" smtClean="0"/>
              <a:t>Click to edit Master title style</a:t>
            </a:r>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279D1BBD-190B-4777-9DDA-4E1C43997DB1}" type="datetime1">
              <a:rPr lang="en-US"/>
              <a:pPr>
                <a:defRPr/>
              </a:pPr>
              <a:t>5/25/2012</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B99C9E7A-0293-4237-9785-9C245D50639C}"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5" name="Rectangle 4"/>
          <p:cNvSpPr/>
          <p:nvPr/>
        </p:nvSpPr>
        <p:spPr bwMode="white">
          <a:xfrm>
            <a:off x="-9525" y="4572000"/>
            <a:ext cx="9144000" cy="887413"/>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p:nvSpPr>
        <p:spPr>
          <a:xfrm>
            <a:off x="-9525" y="4664075"/>
            <a:ext cx="1463675" cy="712788"/>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p:nvSpPr>
        <p:spPr>
          <a:xfrm>
            <a:off x="1544638" y="4654550"/>
            <a:ext cx="7599362" cy="712788"/>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Rectangle 7"/>
          <p:cNvSpPr/>
          <p:nvPr/>
        </p:nvSpPr>
        <p:spPr bwMode="white">
          <a:xfrm>
            <a:off x="1447800" y="0"/>
            <a:ext cx="100013" cy="6867525"/>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a:r>
              <a:rPr lang="en-US" smtClean="0"/>
              <a:t>Click to edit Master text styles</a:t>
            </a:r>
          </a:p>
        </p:txBody>
      </p:sp>
      <p:sp>
        <p:nvSpPr>
          <p:cNvPr id="2" name="Title 1"/>
          <p:cNvSpPr>
            <a:spLocks noGrp="1"/>
          </p:cNvSpPr>
          <p:nvPr>
            <p:ph type="title"/>
          </p:nvPr>
        </p:nvSpPr>
        <p:spPr>
          <a:xfrm>
            <a:off x="1600200" y="4648200"/>
            <a:ext cx="7315200" cy="685800"/>
          </a:xfrm>
        </p:spPr>
        <p:txBody>
          <a:bodyPr/>
          <a:lstStyle>
            <a:lvl1pPr algn="l">
              <a:buNone/>
              <a:defRPr sz="2800" b="0">
                <a:solidFill>
                  <a:srgbClr val="FFFFFF"/>
                </a:solidFill>
              </a:defRPr>
            </a:lvl1pPr>
          </a:lstStyle>
          <a:p>
            <a:r>
              <a:rPr lang="en-US" smtClean="0"/>
              <a:t>Click to edit Master title style</a:t>
            </a:r>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normAutofit/>
          </a:bodyPr>
          <a:lstStyle>
            <a:lvl1pPr marL="0" indent="0">
              <a:buNone/>
              <a:defRPr sz="3200"/>
            </a:lvl1pPr>
          </a:lstStyle>
          <a:p>
            <a:pPr lvl="0"/>
            <a:r>
              <a:rPr lang="en-US" noProof="0" smtClean="0"/>
              <a:t>Click icon to add picture</a:t>
            </a:r>
            <a:endParaRPr lang="en-US" noProof="0" dirty="0"/>
          </a:p>
        </p:txBody>
      </p:sp>
      <p:sp>
        <p:nvSpPr>
          <p:cNvPr id="9" name="Date Placeholder 11"/>
          <p:cNvSpPr>
            <a:spLocks noGrp="1"/>
          </p:cNvSpPr>
          <p:nvPr>
            <p:ph type="dt" sz="half" idx="10"/>
          </p:nvPr>
        </p:nvSpPr>
        <p:spPr>
          <a:xfrm>
            <a:off x="6248400" y="6248400"/>
            <a:ext cx="2667000" cy="365125"/>
          </a:xfrm>
        </p:spPr>
        <p:txBody>
          <a:bodyPr rtlCol="0"/>
          <a:lstStyle>
            <a:lvl1pPr>
              <a:defRPr/>
            </a:lvl1pPr>
          </a:lstStyle>
          <a:p>
            <a:pPr>
              <a:defRPr/>
            </a:pPr>
            <a:fld id="{9BB1CB84-4621-47B8-BF71-4FAF75E2FAB5}" type="datetime1">
              <a:rPr lang="en-US"/>
              <a:pPr>
                <a:defRPr/>
              </a:pPr>
              <a:t>5/25/2012</a:t>
            </a:fld>
            <a:endParaRPr lang="en-GB"/>
          </a:p>
        </p:txBody>
      </p:sp>
      <p:sp>
        <p:nvSpPr>
          <p:cNvPr id="10" name="Slide Number Placeholder 12"/>
          <p:cNvSpPr>
            <a:spLocks noGrp="1"/>
          </p:cNvSpPr>
          <p:nvPr>
            <p:ph type="sldNum" sz="quarter" idx="11"/>
          </p:nvPr>
        </p:nvSpPr>
        <p:spPr>
          <a:xfrm>
            <a:off x="0" y="4667250"/>
            <a:ext cx="1447800" cy="663575"/>
          </a:xfrm>
        </p:spPr>
        <p:txBody>
          <a:bodyPr rtlCol="0"/>
          <a:lstStyle>
            <a:lvl1pPr>
              <a:defRPr sz="2800"/>
            </a:lvl1pPr>
          </a:lstStyle>
          <a:p>
            <a:pPr>
              <a:defRPr/>
            </a:pPr>
            <a:fld id="{F8B3B203-4CDB-4E5C-939B-262593E3256F}" type="slidenum">
              <a:rPr lang="en-GB"/>
              <a:pPr>
                <a:defRPr/>
              </a:pPr>
              <a:t>‹#›</a:t>
            </a:fld>
            <a:endParaRPr lang="en-GB"/>
          </a:p>
        </p:txBody>
      </p:sp>
      <p:sp>
        <p:nvSpPr>
          <p:cNvPr id="11" name="Footer Placeholder 13"/>
          <p:cNvSpPr>
            <a:spLocks noGrp="1"/>
          </p:cNvSpPr>
          <p:nvPr>
            <p:ph type="ftr" sz="quarter" idx="12"/>
          </p:nvPr>
        </p:nvSpPr>
        <p:spPr>
          <a:xfrm>
            <a:off x="1600200" y="6248400"/>
            <a:ext cx="4572000" cy="365125"/>
          </a:xfrm>
        </p:spPr>
        <p:txBody>
          <a:bodyPr rtlCol="0"/>
          <a:lstStyle>
            <a:lvl1pPr>
              <a:defRPr/>
            </a:lvl1p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8730FC4A-2474-4B1E-B5D3-DFC46485CBE6}" type="datetime1">
              <a:rPr lang="en-US"/>
              <a:pPr>
                <a:defRPr/>
              </a:pPr>
              <a:t>5/25/2012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284BEE9F-5894-490A-8E21-B331419C0900}"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p:cNvSpPr/>
          <p:nvPr/>
        </p:nvSpPr>
        <p:spPr bwMode="white">
          <a:xfrm>
            <a:off x="6096000" y="0"/>
            <a:ext cx="320675"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Rectangle 4"/>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Vertical Title 1"/>
          <p:cNvSpPr>
            <a:spLocks noGrp="1"/>
          </p:cNvSpPr>
          <p:nvPr>
            <p:ph type="title" orient="vert"/>
          </p:nvPr>
        </p:nvSpPr>
        <p:spPr>
          <a:xfrm>
            <a:off x="6553200" y="609600"/>
            <a:ext cx="2057400" cy="55165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a:xfrm>
            <a:off x="6553200" y="6248400"/>
            <a:ext cx="2209800" cy="365125"/>
          </a:xfrm>
        </p:spPr>
        <p:txBody>
          <a:bodyPr/>
          <a:lstStyle>
            <a:lvl1pPr>
              <a:defRPr/>
            </a:lvl1pPr>
          </a:lstStyle>
          <a:p>
            <a:pPr>
              <a:defRPr/>
            </a:pPr>
            <a:fld id="{7CCF0F19-7544-4D9E-8F9B-54648129447A}" type="datetime1">
              <a:rPr lang="en-US"/>
              <a:pPr>
                <a:defRPr/>
              </a:pPr>
              <a:t>5/25/2012</a:t>
            </a:fld>
            <a:endParaRPr lang="en-GB"/>
          </a:p>
        </p:txBody>
      </p:sp>
      <p:sp>
        <p:nvSpPr>
          <p:cNvPr id="8" name="Footer Placeholder 4"/>
          <p:cNvSpPr>
            <a:spLocks noGrp="1"/>
          </p:cNvSpPr>
          <p:nvPr>
            <p:ph type="ftr" sz="quarter" idx="11"/>
          </p:nvPr>
        </p:nvSpPr>
        <p:spPr>
          <a:xfrm>
            <a:off x="457200" y="6248400"/>
            <a:ext cx="5573713" cy="365125"/>
          </a:xfrm>
        </p:spPr>
        <p:txBody>
          <a:bodyPr/>
          <a:lstStyle>
            <a:lvl1pPr>
              <a:defRPr/>
            </a:lvl1pPr>
          </a:lstStyle>
          <a:p>
            <a:pPr>
              <a:defRPr/>
            </a:pPr>
            <a:endParaRPr lang="en-GB"/>
          </a:p>
        </p:txBody>
      </p:sp>
      <p:sp>
        <p:nvSpPr>
          <p:cNvPr id="9" name="Slide Number Placeholder 5"/>
          <p:cNvSpPr>
            <a:spLocks noGrp="1"/>
          </p:cNvSpPr>
          <p:nvPr>
            <p:ph type="sldNum" sz="quarter" idx="12"/>
          </p:nvPr>
        </p:nvSpPr>
        <p:spPr>
          <a:xfrm rot="5400000">
            <a:off x="5989638" y="144462"/>
            <a:ext cx="533400" cy="244475"/>
          </a:xfrm>
        </p:spPr>
        <p:txBody>
          <a:bodyPr/>
          <a:lstStyle>
            <a:lvl1pPr>
              <a:defRPr/>
            </a:lvl1pPr>
          </a:lstStyle>
          <a:p>
            <a:pPr>
              <a:defRPr/>
            </a:pPr>
            <a:fld id="{677C8A1E-DBE2-46DE-B57E-C57F19F07BEB}" type="slidenum">
              <a:rPr lang="en-GB"/>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21"/>
          <p:cNvSpPr>
            <a:spLocks noGrp="1"/>
          </p:cNvSpPr>
          <p:nvPr>
            <p:ph type="title"/>
          </p:nvPr>
        </p:nvSpPr>
        <p:spPr bwMode="auto">
          <a:xfrm>
            <a:off x="609600" y="228600"/>
            <a:ext cx="8153400" cy="990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Text Placeholder 12"/>
          <p:cNvSpPr>
            <a:spLocks noGrp="1"/>
          </p:cNvSpPr>
          <p:nvPr>
            <p:ph type="body" idx="1"/>
          </p:nvPr>
        </p:nvSpPr>
        <p:spPr bwMode="auto">
          <a:xfrm>
            <a:off x="612775" y="1600200"/>
            <a:ext cx="81534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fontAlgn="auto" latinLnBrk="0" hangingPunct="1">
              <a:spcBef>
                <a:spcPts val="0"/>
              </a:spcBef>
              <a:spcAft>
                <a:spcPts val="0"/>
              </a:spcAft>
              <a:defRPr kumimoji="0" sz="1400">
                <a:solidFill>
                  <a:schemeClr val="tx2"/>
                </a:solidFill>
                <a:latin typeface="Arial" charset="0"/>
                <a:cs typeface="+mn-cs"/>
              </a:defRPr>
            </a:lvl1pPr>
          </a:lstStyle>
          <a:p>
            <a:pPr>
              <a:defRPr/>
            </a:pPr>
            <a:fld id="{A1294BB9-9D50-4006-80E7-673610269462}" type="datetime1">
              <a:rPr lang="en-US"/>
              <a:pPr>
                <a:defRPr/>
              </a:pPr>
              <a:t>5/25/2012</a:t>
            </a:fld>
            <a:endParaRPr lang="en-GB"/>
          </a:p>
        </p:txBody>
      </p:sp>
      <p:sp>
        <p:nvSpPr>
          <p:cNvPr id="3" name="Footer Placeholder 2"/>
          <p:cNvSpPr>
            <a:spLocks noGrp="1"/>
          </p:cNvSpPr>
          <p:nvPr>
            <p:ph type="ftr" sz="quarter" idx="3"/>
          </p:nvPr>
        </p:nvSpPr>
        <p:spPr>
          <a:xfrm>
            <a:off x="609600" y="6248400"/>
            <a:ext cx="5421313" cy="365125"/>
          </a:xfrm>
          <a:prstGeom prst="rect">
            <a:avLst/>
          </a:prstGeom>
        </p:spPr>
        <p:txBody>
          <a:bodyPr vert="horz" anchor="ctr"/>
          <a:lstStyle>
            <a:lvl1pPr algn="r" eaLnBrk="1" fontAlgn="auto" latinLnBrk="0" hangingPunct="1">
              <a:spcBef>
                <a:spcPts val="0"/>
              </a:spcBef>
              <a:spcAft>
                <a:spcPts val="0"/>
              </a:spcAft>
              <a:defRPr kumimoji="0" sz="1400">
                <a:solidFill>
                  <a:schemeClr val="tx2"/>
                </a:solidFill>
                <a:latin typeface="Arial" charset="0"/>
                <a:cs typeface="+mn-cs"/>
              </a:defRPr>
            </a:lvl1pPr>
          </a:lstStyle>
          <a:p>
            <a:pPr>
              <a:defRPr/>
            </a:pPr>
            <a:endParaRPr lang="en-GB"/>
          </a:p>
        </p:txBody>
      </p:sp>
      <p:sp>
        <p:nvSpPr>
          <p:cNvPr id="7" name="Rectangle 6"/>
          <p:cNvSpPr/>
          <p:nvPr/>
        </p:nvSpPr>
        <p:spPr bwMode="white">
          <a:xfrm>
            <a:off x="0" y="1235075"/>
            <a:ext cx="9144000" cy="31908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Rectangle 7"/>
          <p:cNvSpPr/>
          <p:nvPr/>
        </p:nvSpPr>
        <p:spPr>
          <a:xfrm>
            <a:off x="0" y="1279525"/>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Rectangle 8"/>
          <p:cNvSpPr/>
          <p:nvPr/>
        </p:nvSpPr>
        <p:spPr>
          <a:xfrm>
            <a:off x="590550" y="1279525"/>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3" name="Slide Number Placeholder 22"/>
          <p:cNvSpPr>
            <a:spLocks noGrp="1"/>
          </p:cNvSpPr>
          <p:nvPr>
            <p:ph type="sldNum" sz="quarter" idx="4"/>
          </p:nvPr>
        </p:nvSpPr>
        <p:spPr>
          <a:xfrm>
            <a:off x="0" y="1271588"/>
            <a:ext cx="533400" cy="244475"/>
          </a:xfrm>
          <a:prstGeom prst="rect">
            <a:avLst/>
          </a:prstGeom>
        </p:spPr>
        <p:txBody>
          <a:bodyPr vert="horz" anchor="ctr" anchorCtr="0">
            <a:normAutofit/>
          </a:bodyPr>
          <a:lstStyle>
            <a:lvl1pPr algn="ctr" eaLnBrk="1" fontAlgn="auto" latinLnBrk="0" hangingPunct="1">
              <a:spcBef>
                <a:spcPts val="0"/>
              </a:spcBef>
              <a:spcAft>
                <a:spcPts val="0"/>
              </a:spcAft>
              <a:defRPr kumimoji="0" sz="1400" b="1">
                <a:solidFill>
                  <a:srgbClr val="FFFFFF"/>
                </a:solidFill>
                <a:latin typeface="Arial" charset="0"/>
                <a:cs typeface="+mn-cs"/>
              </a:defRPr>
            </a:lvl1pPr>
          </a:lstStyle>
          <a:p>
            <a:pPr>
              <a:defRPr/>
            </a:pPr>
            <a:fld id="{39D66A72-6AC5-41AA-B591-D4F1A2258774}"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701" r:id="rId1"/>
    <p:sldLayoutId id="2147483697" r:id="rId2"/>
    <p:sldLayoutId id="2147483702" r:id="rId3"/>
    <p:sldLayoutId id="2147483703" r:id="rId4"/>
    <p:sldLayoutId id="2147483704" r:id="rId5"/>
    <p:sldLayoutId id="2147483698" r:id="rId6"/>
    <p:sldLayoutId id="2147483705" r:id="rId7"/>
    <p:sldLayoutId id="2147483699" r:id="rId8"/>
    <p:sldLayoutId id="2147483706" r:id="rId9"/>
    <p:sldLayoutId id="2147483700" r:id="rId10"/>
    <p:sldLayoutId id="2147483707" r:id="rId11"/>
  </p:sldLayoutIdLst>
  <p:hf hdr="0" ftr="0" dt="0"/>
  <p:txStyles>
    <p:titleStyle>
      <a:lvl1pPr algn="l" rtl="0" eaLnBrk="0" fontAlgn="base" hangingPunct="0">
        <a:spcBef>
          <a:spcPct val="0"/>
        </a:spcBef>
        <a:spcAft>
          <a:spcPct val="0"/>
        </a:spcAft>
        <a:defRPr sz="4400" kern="12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w Cen MT" pitchFamily="34" charset="0"/>
        </a:defRPr>
      </a:lvl2pPr>
      <a:lvl3pPr algn="l" rtl="0" eaLnBrk="0" fontAlgn="base" hangingPunct="0">
        <a:spcBef>
          <a:spcPct val="0"/>
        </a:spcBef>
        <a:spcAft>
          <a:spcPct val="0"/>
        </a:spcAft>
        <a:defRPr sz="4400">
          <a:solidFill>
            <a:schemeClr val="tx2"/>
          </a:solidFill>
          <a:latin typeface="Tw Cen MT" pitchFamily="34" charset="0"/>
        </a:defRPr>
      </a:lvl3pPr>
      <a:lvl4pPr algn="l" rtl="0" eaLnBrk="0" fontAlgn="base" hangingPunct="0">
        <a:spcBef>
          <a:spcPct val="0"/>
        </a:spcBef>
        <a:spcAft>
          <a:spcPct val="0"/>
        </a:spcAft>
        <a:defRPr sz="4400">
          <a:solidFill>
            <a:schemeClr val="tx2"/>
          </a:solidFill>
          <a:latin typeface="Tw Cen MT" pitchFamily="34" charset="0"/>
        </a:defRPr>
      </a:lvl4pPr>
      <a:lvl5pPr algn="l" rtl="0" eaLnBrk="0" fontAlgn="base" hangingPunct="0">
        <a:spcBef>
          <a:spcPct val="0"/>
        </a:spcBef>
        <a:spcAft>
          <a:spcPct val="0"/>
        </a:spcAft>
        <a:defRPr sz="4400">
          <a:solidFill>
            <a:schemeClr val="tx2"/>
          </a:solidFill>
          <a:latin typeface="Tw Cen MT" pitchFamily="34" charset="0"/>
        </a:defRPr>
      </a:lvl5pPr>
      <a:lvl6pPr marL="457200" algn="l" rtl="0" eaLnBrk="1" fontAlgn="base" hangingPunct="1">
        <a:spcBef>
          <a:spcPct val="0"/>
        </a:spcBef>
        <a:spcAft>
          <a:spcPct val="0"/>
        </a:spcAft>
        <a:defRPr sz="4400">
          <a:solidFill>
            <a:schemeClr val="tx2"/>
          </a:solidFill>
          <a:latin typeface="Tw Cen MT" pitchFamily="34" charset="0"/>
        </a:defRPr>
      </a:lvl6pPr>
      <a:lvl7pPr marL="914400" algn="l" rtl="0" eaLnBrk="1" fontAlgn="base" hangingPunct="1">
        <a:spcBef>
          <a:spcPct val="0"/>
        </a:spcBef>
        <a:spcAft>
          <a:spcPct val="0"/>
        </a:spcAft>
        <a:defRPr sz="4400">
          <a:solidFill>
            <a:schemeClr val="tx2"/>
          </a:solidFill>
          <a:latin typeface="Tw Cen MT" pitchFamily="34" charset="0"/>
        </a:defRPr>
      </a:lvl7pPr>
      <a:lvl8pPr marL="1371600" algn="l" rtl="0" eaLnBrk="1" fontAlgn="base" hangingPunct="1">
        <a:spcBef>
          <a:spcPct val="0"/>
        </a:spcBef>
        <a:spcAft>
          <a:spcPct val="0"/>
        </a:spcAft>
        <a:defRPr sz="4400">
          <a:solidFill>
            <a:schemeClr val="tx2"/>
          </a:solidFill>
          <a:latin typeface="Tw Cen MT" pitchFamily="34" charset="0"/>
        </a:defRPr>
      </a:lvl8pPr>
      <a:lvl9pPr marL="1828800" algn="l" rtl="0" eaLnBrk="1" fontAlgn="base" hangingPunct="1">
        <a:spcBef>
          <a:spcPct val="0"/>
        </a:spcBef>
        <a:spcAft>
          <a:spcPct val="0"/>
        </a:spcAft>
        <a:defRPr sz="4400">
          <a:solidFill>
            <a:schemeClr val="tx2"/>
          </a:solidFill>
          <a:latin typeface="Tw Cen MT" pitchFamily="34" charset="0"/>
        </a:defRPr>
      </a:lvl9pPr>
    </p:titleStyle>
    <p:bodyStyle>
      <a:lvl1pPr marL="319088" indent="-319088" algn="l" rtl="0" eaLnBrk="0" fontAlgn="base" hangingPunct="0">
        <a:spcBef>
          <a:spcPts val="700"/>
        </a:spcBef>
        <a:spcAft>
          <a:spcPct val="0"/>
        </a:spcAft>
        <a:buClr>
          <a:schemeClr val="accent2"/>
        </a:buClr>
        <a:buSzPct val="60000"/>
        <a:buFont typeface="Wingdings" pitchFamily="2" charset="2"/>
        <a:buChar char=""/>
        <a:defRPr sz="2900" kern="1200">
          <a:solidFill>
            <a:schemeClr val="tx1"/>
          </a:solidFill>
          <a:latin typeface="+mn-lt"/>
          <a:ea typeface="+mn-ea"/>
          <a:cs typeface="+mn-cs"/>
        </a:defRPr>
      </a:lvl1pPr>
      <a:lvl2pPr marL="639763" indent="-273050" algn="l" rtl="0" eaLnBrk="0" fontAlgn="base" hangingPunct="0">
        <a:spcBef>
          <a:spcPts val="550"/>
        </a:spcBef>
        <a:spcAft>
          <a:spcPct val="0"/>
        </a:spcAft>
        <a:buClr>
          <a:schemeClr val="accent1"/>
        </a:buClr>
        <a:buSzPct val="70000"/>
        <a:buFont typeface="Wingdings 2" pitchFamily="18" charset="2"/>
        <a:buChar char=""/>
        <a:defRPr sz="2600" kern="1200">
          <a:solidFill>
            <a:schemeClr val="tx1"/>
          </a:solidFill>
          <a:latin typeface="+mn-lt"/>
          <a:ea typeface="+mn-ea"/>
          <a:cs typeface="+mn-cs"/>
        </a:defRPr>
      </a:lvl2pPr>
      <a:lvl3pPr marL="914400" indent="-228600" algn="l" rtl="0" eaLnBrk="0" fontAlgn="base" hangingPunct="0">
        <a:spcBef>
          <a:spcPts val="500"/>
        </a:spcBef>
        <a:spcAft>
          <a:spcPct val="0"/>
        </a:spcAft>
        <a:buClr>
          <a:schemeClr val="accent2"/>
        </a:buClr>
        <a:buSzPct val="75000"/>
        <a:buFont typeface="Wingdings" pitchFamily="2" charset="2"/>
        <a:buChar char=""/>
        <a:defRPr sz="2300" kern="1200">
          <a:solidFill>
            <a:schemeClr val="tx1"/>
          </a:solidFill>
          <a:latin typeface="+mn-lt"/>
          <a:ea typeface="+mn-ea"/>
          <a:cs typeface="+mn-cs"/>
        </a:defRPr>
      </a:lvl3pPr>
      <a:lvl4pPr marL="1371600" indent="-228600" algn="l" rtl="0" eaLnBrk="0" fontAlgn="base" hangingPunct="0">
        <a:spcBef>
          <a:spcPts val="400"/>
        </a:spcBef>
        <a:spcAft>
          <a:spcPct val="0"/>
        </a:spcAft>
        <a:buClr>
          <a:srgbClr val="A5AB81"/>
        </a:buClr>
        <a:buSzPct val="75000"/>
        <a:buFont typeface="Wingdings" pitchFamily="2" charset="2"/>
        <a:buChar char=""/>
        <a:defRPr sz="2000" kern="1200">
          <a:solidFill>
            <a:schemeClr val="tx1"/>
          </a:solidFill>
          <a:latin typeface="+mn-lt"/>
          <a:ea typeface="+mn-ea"/>
          <a:cs typeface="+mn-cs"/>
        </a:defRPr>
      </a:lvl4pPr>
      <a:lvl5pPr marL="1828800" indent="-228600" algn="l" rtl="0" eaLnBrk="0" fontAlgn="base" hangingPunct="0">
        <a:spcBef>
          <a:spcPts val="400"/>
        </a:spcBef>
        <a:spcAft>
          <a:spcPct val="0"/>
        </a:spcAft>
        <a:buClr>
          <a:srgbClr val="D8B25C"/>
        </a:buClr>
        <a:buSzPct val="65000"/>
        <a:buFont typeface="Wingdings" pitchFamily="2" charset="2"/>
        <a:buChar char=""/>
        <a:defRPr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57438" y="142875"/>
            <a:ext cx="6477000" cy="4186238"/>
          </a:xfrm>
        </p:spPr>
        <p:txBody>
          <a:bodyPr/>
          <a:lstStyle/>
          <a:p>
            <a:pPr eaLnBrk="1" hangingPunct="1">
              <a:defRPr/>
            </a:pPr>
            <a:r>
              <a:rPr lang="en-GB" b="1" dirty="0" smtClean="0"/>
              <a:t>Contemporary Uses of Biometric Technology within the Public Sector </a:t>
            </a:r>
            <a:endParaRPr lang="en-GB" dirty="0"/>
          </a:p>
        </p:txBody>
      </p:sp>
      <p:sp>
        <p:nvSpPr>
          <p:cNvPr id="3" name="Subtitle 2"/>
          <p:cNvSpPr>
            <a:spLocks noGrp="1"/>
          </p:cNvSpPr>
          <p:nvPr>
            <p:ph type="subTitle" idx="1"/>
          </p:nvPr>
        </p:nvSpPr>
        <p:spPr>
          <a:xfrm>
            <a:off x="2362200" y="4572000"/>
            <a:ext cx="6781800" cy="2163763"/>
          </a:xfrm>
        </p:spPr>
        <p:txBody>
          <a:bodyPr>
            <a:normAutofit/>
          </a:bodyPr>
          <a:lstStyle/>
          <a:p>
            <a:pPr eaLnBrk="1" hangingPunct="1">
              <a:defRPr/>
            </a:pPr>
            <a:r>
              <a:rPr lang="en-GB" sz="7000" dirty="0" smtClean="0"/>
              <a:t>Karen Jones </a:t>
            </a:r>
          </a:p>
          <a:p>
            <a:pPr eaLnBrk="1" hangingPunct="1">
              <a:defRPr/>
            </a:pPr>
            <a:endParaRPr lang="en-GB" dirty="0"/>
          </a:p>
        </p:txBody>
      </p:sp>
      <p:sp>
        <p:nvSpPr>
          <p:cNvPr id="9220" name="Slide Number Placeholder 3"/>
          <p:cNvSpPr>
            <a:spLocks noGrp="1"/>
          </p:cNvSpPr>
          <p:nvPr>
            <p:ph type="sldNum" sz="quarter" idx="12"/>
          </p:nvPr>
        </p:nvSpPr>
        <p:spPr bwMode="auto">
          <a:ln>
            <a:miter lim="800000"/>
            <a:headEnd/>
            <a:tailEnd/>
          </a:ln>
        </p:spPr>
        <p:txBody>
          <a:bodyPr wrap="square" lIns="91440" tIns="45720" rIns="91440" bIns="45720" numCol="1" compatLnSpc="1">
            <a:prstTxWarp prst="textNoShape">
              <a:avLst/>
            </a:prstTxWarp>
          </a:bodyPr>
          <a:lstStyle/>
          <a:p>
            <a:pPr fontAlgn="base">
              <a:spcBef>
                <a:spcPct val="0"/>
              </a:spcBef>
              <a:spcAft>
                <a:spcPct val="0"/>
              </a:spcAft>
              <a:defRPr/>
            </a:pPr>
            <a:fld id="{238F5414-1E8E-4181-B299-CBD9CB967C11}" type="slidenum">
              <a:rPr lang="en-GB" smtClean="0"/>
              <a:pPr fontAlgn="base">
                <a:spcBef>
                  <a:spcPct val="0"/>
                </a:spcBef>
                <a:spcAft>
                  <a:spcPct val="0"/>
                </a:spcAft>
                <a:defRPr/>
              </a:pPr>
              <a:t>1</a:t>
            </a:fld>
            <a:endParaRPr lang="en-GB"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612775" y="228600"/>
            <a:ext cx="8153400" cy="990600"/>
          </a:xfrm>
        </p:spPr>
        <p:txBody>
          <a:bodyPr/>
          <a:lstStyle/>
          <a:p>
            <a:pPr eaLnBrk="1" hangingPunct="1"/>
            <a:r>
              <a:rPr lang="en-GB" smtClean="0"/>
              <a:t>Identification methods</a:t>
            </a:r>
          </a:p>
        </p:txBody>
      </p:sp>
      <p:sp>
        <p:nvSpPr>
          <p:cNvPr id="3" name="Content Placeholder 2"/>
          <p:cNvSpPr>
            <a:spLocks noGrp="1"/>
          </p:cNvSpPr>
          <p:nvPr>
            <p:ph sz="quarter" idx="1"/>
          </p:nvPr>
        </p:nvSpPr>
        <p:spPr>
          <a:xfrm>
            <a:off x="285750" y="1600200"/>
            <a:ext cx="8643938" cy="5257800"/>
          </a:xfrm>
        </p:spPr>
        <p:txBody>
          <a:bodyPr/>
          <a:lstStyle/>
          <a:p>
            <a:pPr eaLnBrk="1" hangingPunct="1">
              <a:defRPr/>
            </a:pPr>
            <a:r>
              <a:rPr lang="en-GB" sz="3200" dirty="0" smtClean="0"/>
              <a:t>Traditional identification methods control access to secure areas or sensitive information by: </a:t>
            </a:r>
          </a:p>
          <a:p>
            <a:pPr lvl="1" eaLnBrk="1" hangingPunct="1">
              <a:defRPr/>
            </a:pPr>
            <a:r>
              <a:rPr lang="en-GB" sz="2800" dirty="0" smtClean="0"/>
              <a:t>possession of some </a:t>
            </a:r>
            <a:r>
              <a:rPr lang="en-GB" sz="2800" i="1" dirty="0" smtClean="0"/>
              <a:t>thing</a:t>
            </a:r>
            <a:r>
              <a:rPr lang="en-GB" sz="2800" dirty="0" smtClean="0"/>
              <a:t>, such as a key card, and/or </a:t>
            </a:r>
          </a:p>
          <a:p>
            <a:pPr lvl="1" eaLnBrk="1" hangingPunct="1">
              <a:defRPr/>
            </a:pPr>
            <a:r>
              <a:rPr lang="en-GB" sz="2800" dirty="0" smtClean="0"/>
              <a:t>possession of </a:t>
            </a:r>
            <a:r>
              <a:rPr lang="en-GB" sz="2800" i="1" dirty="0" smtClean="0"/>
              <a:t>knowledge</a:t>
            </a:r>
            <a:r>
              <a:rPr lang="en-GB" sz="2800" dirty="0" smtClean="0"/>
              <a:t> such as a password or PIN. </a:t>
            </a:r>
          </a:p>
          <a:p>
            <a:pPr eaLnBrk="1" hangingPunct="1">
              <a:defRPr/>
            </a:pPr>
            <a:r>
              <a:rPr lang="en-GB" sz="3200" dirty="0" smtClean="0"/>
              <a:t>Such methods are flawed. They do not identify the individual, since the carrier can transfer </a:t>
            </a:r>
            <a:r>
              <a:rPr lang="en-GB" sz="3200" i="1" dirty="0" smtClean="0"/>
              <a:t>things</a:t>
            </a:r>
            <a:r>
              <a:rPr lang="en-GB" sz="3200" dirty="0" smtClean="0"/>
              <a:t> and </a:t>
            </a:r>
            <a:r>
              <a:rPr lang="en-GB" sz="3200" i="1" dirty="0" smtClean="0"/>
              <a:t>knowledge</a:t>
            </a:r>
            <a:r>
              <a:rPr lang="en-GB" sz="3200" dirty="0" smtClean="0"/>
              <a:t> to someone else.</a:t>
            </a:r>
          </a:p>
          <a:p>
            <a:pPr eaLnBrk="1" hangingPunct="1">
              <a:defRPr/>
            </a:pPr>
            <a:r>
              <a:rPr lang="en-GB" sz="3200" dirty="0" smtClean="0"/>
              <a:t>Biometric technology makes it possible to truly authenticate a person’s identity by measuring a unique, unalterable physical characteristic. </a:t>
            </a:r>
            <a:endParaRPr lang="en-US" sz="3200" dirty="0" smtClean="0"/>
          </a:p>
          <a:p>
            <a:pPr eaLnBrk="1" hangingPunct="1">
              <a:defRPr/>
            </a:pP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D357B12B-EE15-417C-A31D-F7C3E2AAA225}" type="slidenum">
              <a:rPr lang="en-GB"/>
              <a:pPr>
                <a:defRPr/>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12775" y="228600"/>
            <a:ext cx="8153400" cy="990600"/>
          </a:xfrm>
        </p:spPr>
        <p:txBody>
          <a:bodyPr/>
          <a:lstStyle/>
          <a:p>
            <a:pPr eaLnBrk="1" hangingPunct="1"/>
            <a:r>
              <a:rPr lang="en-GB" smtClean="0"/>
              <a:t>Biometrics defined</a:t>
            </a:r>
          </a:p>
        </p:txBody>
      </p:sp>
      <p:sp>
        <p:nvSpPr>
          <p:cNvPr id="3" name="Content Placeholder 2"/>
          <p:cNvSpPr>
            <a:spLocks noGrp="1"/>
          </p:cNvSpPr>
          <p:nvPr>
            <p:ph sz="quarter" idx="1"/>
          </p:nvPr>
        </p:nvSpPr>
        <p:spPr>
          <a:xfrm>
            <a:off x="357188" y="1600200"/>
            <a:ext cx="8408987" cy="5257800"/>
          </a:xfrm>
        </p:spPr>
        <p:txBody>
          <a:bodyPr/>
          <a:lstStyle/>
          <a:p>
            <a:pPr eaLnBrk="1" hangingPunct="1">
              <a:defRPr/>
            </a:pPr>
            <a:r>
              <a:rPr lang="en-GB" sz="3200" dirty="0" smtClean="0"/>
              <a:t>Most definitions refer to two major categories of biometric devices: </a:t>
            </a:r>
            <a:r>
              <a:rPr lang="en-GB" sz="3200" i="1" dirty="0" smtClean="0"/>
              <a:t>behavioural</a:t>
            </a:r>
            <a:r>
              <a:rPr lang="en-GB" sz="3200" dirty="0" smtClean="0"/>
              <a:t> and </a:t>
            </a:r>
            <a:r>
              <a:rPr lang="en-GB" sz="3200" i="1" dirty="0" smtClean="0"/>
              <a:t>physiological.</a:t>
            </a:r>
            <a:r>
              <a:rPr lang="en-GB" sz="3200" dirty="0" smtClean="0"/>
              <a:t> </a:t>
            </a:r>
          </a:p>
          <a:p>
            <a:pPr lvl="1" eaLnBrk="1" hangingPunct="1">
              <a:defRPr/>
            </a:pPr>
            <a:endParaRPr lang="en-GB" dirty="0" smtClean="0"/>
          </a:p>
          <a:p>
            <a:pPr lvl="1" eaLnBrk="1" hangingPunct="1">
              <a:defRPr/>
            </a:pPr>
            <a:r>
              <a:rPr lang="en-GB" sz="2800" dirty="0" smtClean="0"/>
              <a:t>Spence (2006) describes </a:t>
            </a:r>
            <a:r>
              <a:rPr lang="en-GB" sz="2800" i="1" dirty="0" smtClean="0"/>
              <a:t>behavioural</a:t>
            </a:r>
            <a:r>
              <a:rPr lang="en-GB" sz="2800" dirty="0" smtClean="0"/>
              <a:t> methods, such as a person’s signature and voice, as involving unique </a:t>
            </a:r>
            <a:r>
              <a:rPr lang="en-GB" sz="2800" i="1" dirty="0" smtClean="0"/>
              <a:t>learned</a:t>
            </a:r>
            <a:r>
              <a:rPr lang="en-GB" sz="2800" dirty="0" smtClean="0"/>
              <a:t> traits. </a:t>
            </a:r>
          </a:p>
          <a:p>
            <a:pPr lvl="1" eaLnBrk="1" hangingPunct="1">
              <a:buFont typeface="Wingdings 2" pitchFamily="18" charset="2"/>
              <a:buNone/>
              <a:defRPr/>
            </a:pPr>
            <a:r>
              <a:rPr lang="en-GB" sz="2800" dirty="0" smtClean="0"/>
              <a:t> </a:t>
            </a:r>
          </a:p>
          <a:p>
            <a:pPr lvl="1" eaLnBrk="1" hangingPunct="1">
              <a:defRPr/>
            </a:pPr>
            <a:r>
              <a:rPr lang="en-GB" sz="2800" i="1" dirty="0" smtClean="0"/>
              <a:t>Physiological</a:t>
            </a:r>
            <a:r>
              <a:rPr lang="en-GB" sz="2800" dirty="0" smtClean="0"/>
              <a:t> biometric identification measures unique body characteristics such as fingerprint details, hand geometry, hand vein recognition, facial recognition, retinal scans or features of the iris.  </a:t>
            </a:r>
          </a:p>
          <a:p>
            <a:pPr eaLnBrk="1" hangingPunct="1">
              <a:defRPr/>
            </a:pPr>
            <a:endParaRPr lang="en-US" dirty="0" smtClean="0"/>
          </a:p>
          <a:p>
            <a:pPr eaLnBrk="1" hangingPunct="1">
              <a:defRPr/>
            </a:pPr>
            <a:endParaRPr lang="en-GB" dirty="0" smtClean="0"/>
          </a:p>
          <a:p>
            <a:pPr eaLnBrk="1" hangingPunct="1">
              <a:defRPr/>
            </a:pP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E16D0CD2-EE59-4856-9724-600291C0C8FC}" type="slidenum">
              <a:rPr lang="en-GB"/>
              <a:pPr>
                <a:defRPr/>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612775" y="228600"/>
            <a:ext cx="8153400" cy="990600"/>
          </a:xfrm>
        </p:spPr>
        <p:txBody>
          <a:bodyPr/>
          <a:lstStyle/>
          <a:p>
            <a:pPr eaLnBrk="1" hangingPunct="1"/>
            <a:r>
              <a:rPr lang="en-GB" smtClean="0"/>
              <a:t>Extent of use of biometrics</a:t>
            </a:r>
          </a:p>
        </p:txBody>
      </p:sp>
      <p:sp>
        <p:nvSpPr>
          <p:cNvPr id="3" name="Content Placeholder 2"/>
          <p:cNvSpPr>
            <a:spLocks noGrp="1"/>
          </p:cNvSpPr>
          <p:nvPr>
            <p:ph sz="quarter" idx="1"/>
          </p:nvPr>
        </p:nvSpPr>
        <p:spPr>
          <a:xfrm>
            <a:off x="285750" y="1600200"/>
            <a:ext cx="8572500" cy="5257800"/>
          </a:xfrm>
        </p:spPr>
        <p:txBody>
          <a:bodyPr/>
          <a:lstStyle/>
          <a:p>
            <a:pPr eaLnBrk="1" hangingPunct="1">
              <a:defRPr/>
            </a:pPr>
            <a:r>
              <a:rPr lang="en-GB" sz="3200" dirty="0" smtClean="0"/>
              <a:t>Each year 90% of organisations are affected by computer security incidents such as unauthorised access to secure networks </a:t>
            </a:r>
            <a:r>
              <a:rPr lang="en-GB" sz="2400" dirty="0" smtClean="0"/>
              <a:t>(Chandra and Calderon, 2006). </a:t>
            </a:r>
          </a:p>
          <a:p>
            <a:pPr eaLnBrk="1" hangingPunct="1">
              <a:defRPr/>
            </a:pPr>
            <a:r>
              <a:rPr lang="en-GB" sz="3200" dirty="0" smtClean="0"/>
              <a:t>Biometric technology can be used to provide many solutions in organisations.</a:t>
            </a:r>
          </a:p>
          <a:p>
            <a:pPr eaLnBrk="1" hangingPunct="1">
              <a:defRPr/>
            </a:pPr>
            <a:r>
              <a:rPr lang="en-GB" sz="3200" dirty="0" smtClean="0"/>
              <a:t>Yet, only 5% of all firms use biometric security measures </a:t>
            </a:r>
            <a:r>
              <a:rPr lang="en-GB" sz="2400" dirty="0" smtClean="0"/>
              <a:t>(Human Recognition Systems, 2009b)</a:t>
            </a:r>
            <a:r>
              <a:rPr lang="en-GB" sz="3200" dirty="0" smtClean="0"/>
              <a:t>. </a:t>
            </a:r>
          </a:p>
          <a:p>
            <a:pPr eaLnBrk="1" hangingPunct="1">
              <a:defRPr/>
            </a:pPr>
            <a:r>
              <a:rPr lang="en-GB" sz="3200" dirty="0" smtClean="0"/>
              <a:t>Adoption rates within the UK are lagging behind other countries </a:t>
            </a:r>
            <a:r>
              <a:rPr lang="en-GB" sz="2400" dirty="0" smtClean="0"/>
              <a:t>(Chandra and Calderon, 2006).</a:t>
            </a:r>
            <a:endParaRPr lang="en-GB" sz="2400" dirty="0"/>
          </a:p>
        </p:txBody>
      </p:sp>
      <p:sp>
        <p:nvSpPr>
          <p:cNvPr id="4" name="Slide Number Placeholder 3"/>
          <p:cNvSpPr>
            <a:spLocks noGrp="1"/>
          </p:cNvSpPr>
          <p:nvPr>
            <p:ph type="sldNum" sz="quarter" idx="12"/>
          </p:nvPr>
        </p:nvSpPr>
        <p:spPr/>
        <p:txBody>
          <a:bodyPr>
            <a:normAutofit fontScale="85000" lnSpcReduction="20000"/>
          </a:bodyPr>
          <a:lstStyle/>
          <a:p>
            <a:pPr>
              <a:defRPr/>
            </a:pPr>
            <a:fld id="{33C8E15D-F283-4F2A-8C9B-217D1D2158E7}" type="slidenum">
              <a:rPr lang="en-GB"/>
              <a:pPr>
                <a:defRPr/>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612775" y="228600"/>
            <a:ext cx="8153400" cy="990600"/>
          </a:xfrm>
        </p:spPr>
        <p:txBody>
          <a:bodyPr/>
          <a:lstStyle/>
          <a:p>
            <a:pPr eaLnBrk="1" hangingPunct="1"/>
            <a:r>
              <a:rPr lang="en-GB" smtClean="0"/>
              <a:t>Uses of biometrics</a:t>
            </a:r>
          </a:p>
        </p:txBody>
      </p:sp>
      <p:sp>
        <p:nvSpPr>
          <p:cNvPr id="3" name="Content Placeholder 2"/>
          <p:cNvSpPr>
            <a:spLocks noGrp="1"/>
          </p:cNvSpPr>
          <p:nvPr>
            <p:ph sz="quarter" idx="1"/>
          </p:nvPr>
        </p:nvSpPr>
        <p:spPr>
          <a:xfrm>
            <a:off x="285750" y="1600200"/>
            <a:ext cx="8480425" cy="5257800"/>
          </a:xfrm>
        </p:spPr>
        <p:txBody>
          <a:bodyPr/>
          <a:lstStyle/>
          <a:p>
            <a:pPr eaLnBrk="1" hangingPunct="1">
              <a:defRPr/>
            </a:pPr>
            <a:r>
              <a:rPr lang="en-GB" dirty="0" smtClean="0"/>
              <a:t>42% of biometric systems have been used to control access to secure areas </a:t>
            </a:r>
            <a:r>
              <a:rPr lang="en-GB" sz="2400" dirty="0" smtClean="0"/>
              <a:t>(Human Recognition Systems, 2009a)  </a:t>
            </a:r>
          </a:p>
          <a:p>
            <a:pPr eaLnBrk="1" hangingPunct="1">
              <a:defRPr/>
            </a:pPr>
            <a:r>
              <a:rPr lang="en-GB" dirty="0" smtClean="0"/>
              <a:t>Biometrics can be used more innovatively, e.g. schools use fingerprinting for registration purposes.</a:t>
            </a:r>
          </a:p>
          <a:p>
            <a:pPr eaLnBrk="1" hangingPunct="1">
              <a:defRPr/>
            </a:pPr>
            <a:r>
              <a:rPr lang="en-GB" dirty="0" smtClean="0"/>
              <a:t>Not only for private organisations. Some UK public sector examples:</a:t>
            </a:r>
          </a:p>
          <a:p>
            <a:pPr lvl="1" eaLnBrk="1" hangingPunct="1">
              <a:defRPr/>
            </a:pPr>
            <a:r>
              <a:rPr lang="en-GB" dirty="0" smtClean="0"/>
              <a:t>the proposed biometric identity card scheme</a:t>
            </a:r>
          </a:p>
          <a:p>
            <a:pPr lvl="1" eaLnBrk="1" hangingPunct="1">
              <a:defRPr/>
            </a:pPr>
            <a:r>
              <a:rPr lang="en-GB" dirty="0" smtClean="0"/>
              <a:t>the use of iris scanning at airports.</a:t>
            </a:r>
          </a:p>
          <a:p>
            <a:pPr lvl="1" eaLnBrk="1" hangingPunct="1">
              <a:defRPr/>
            </a:pPr>
            <a:r>
              <a:rPr lang="en-GB" dirty="0" smtClean="0"/>
              <a:t>palm and facial recognition used by workers building the sites for the London Olympics </a:t>
            </a:r>
          </a:p>
          <a:p>
            <a:pPr eaLnBrk="1" hangingPunct="1">
              <a:defRPr/>
            </a:pPr>
            <a:endParaRPr lang="en-GB" dirty="0" smtClean="0"/>
          </a:p>
        </p:txBody>
      </p:sp>
      <p:sp>
        <p:nvSpPr>
          <p:cNvPr id="4" name="Slide Number Placeholder 3"/>
          <p:cNvSpPr>
            <a:spLocks noGrp="1"/>
          </p:cNvSpPr>
          <p:nvPr>
            <p:ph type="sldNum" sz="quarter" idx="12"/>
          </p:nvPr>
        </p:nvSpPr>
        <p:spPr/>
        <p:txBody>
          <a:bodyPr>
            <a:normAutofit fontScale="85000" lnSpcReduction="20000"/>
          </a:bodyPr>
          <a:lstStyle/>
          <a:p>
            <a:pPr>
              <a:defRPr/>
            </a:pPr>
            <a:fld id="{D143F9EC-BC9C-423F-ACEB-3E5645B02396}" type="slidenum">
              <a:rPr lang="en-GB"/>
              <a:pPr>
                <a:defRPr/>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612775" y="228600"/>
            <a:ext cx="8153400" cy="990600"/>
          </a:xfrm>
        </p:spPr>
        <p:txBody>
          <a:bodyPr/>
          <a:lstStyle/>
          <a:p>
            <a:pPr eaLnBrk="1" hangingPunct="1"/>
            <a:r>
              <a:rPr lang="en-GB" smtClean="0"/>
              <a:t>This study…</a:t>
            </a:r>
          </a:p>
        </p:txBody>
      </p:sp>
      <p:sp>
        <p:nvSpPr>
          <p:cNvPr id="3" name="Content Placeholder 2"/>
          <p:cNvSpPr>
            <a:spLocks noGrp="1"/>
          </p:cNvSpPr>
          <p:nvPr>
            <p:ph sz="quarter" idx="1"/>
          </p:nvPr>
        </p:nvSpPr>
        <p:spPr>
          <a:xfrm>
            <a:off x="357188" y="1600200"/>
            <a:ext cx="8408987" cy="5257800"/>
          </a:xfrm>
        </p:spPr>
        <p:txBody>
          <a:bodyPr/>
          <a:lstStyle/>
          <a:p>
            <a:pPr eaLnBrk="1" hangingPunct="1">
              <a:defRPr/>
            </a:pPr>
            <a:r>
              <a:rPr lang="en-GB" dirty="0" smtClean="0"/>
              <a:t>Illustrates contemporary applications of biometrics in the public sector. </a:t>
            </a:r>
          </a:p>
          <a:p>
            <a:pPr eaLnBrk="1" hangingPunct="1">
              <a:defRPr/>
            </a:pPr>
            <a:endParaRPr lang="en-GB" sz="1600" dirty="0" smtClean="0"/>
          </a:p>
          <a:p>
            <a:pPr eaLnBrk="1" hangingPunct="1">
              <a:defRPr/>
            </a:pPr>
            <a:r>
              <a:rPr lang="en-GB" dirty="0" smtClean="0"/>
              <a:t>A multi-case study research strategy was adopted:</a:t>
            </a:r>
            <a:endParaRPr lang="en-US" dirty="0" smtClean="0"/>
          </a:p>
          <a:p>
            <a:pPr lvl="1" eaLnBrk="1" hangingPunct="1">
              <a:defRPr/>
            </a:pPr>
            <a:r>
              <a:rPr lang="en-GB" dirty="0" smtClean="0"/>
              <a:t>South Somerset District Council (fingerprinting)</a:t>
            </a:r>
            <a:endParaRPr lang="en-US" dirty="0" smtClean="0"/>
          </a:p>
          <a:p>
            <a:pPr lvl="1" eaLnBrk="1" hangingPunct="1">
              <a:defRPr/>
            </a:pPr>
            <a:r>
              <a:rPr lang="en-GB" dirty="0" err="1" smtClean="0"/>
              <a:t>Kvarnby</a:t>
            </a:r>
            <a:r>
              <a:rPr lang="en-GB" dirty="0" smtClean="0"/>
              <a:t> High School, Stockholm (fingerprinting)</a:t>
            </a:r>
            <a:endParaRPr lang="en-US" dirty="0" smtClean="0"/>
          </a:p>
          <a:p>
            <a:pPr lvl="1" eaLnBrk="1" hangingPunct="1">
              <a:defRPr/>
            </a:pPr>
            <a:r>
              <a:rPr lang="en-GB" dirty="0" smtClean="0"/>
              <a:t>Gladstone House Children’s Home (hand geometry)</a:t>
            </a:r>
            <a:endParaRPr lang="en-US" dirty="0" smtClean="0"/>
          </a:p>
          <a:p>
            <a:pPr lvl="1" eaLnBrk="1" hangingPunct="1">
              <a:defRPr/>
            </a:pPr>
            <a:r>
              <a:rPr lang="en-GB" dirty="0" err="1" smtClean="0"/>
              <a:t>Todholm</a:t>
            </a:r>
            <a:r>
              <a:rPr lang="en-GB" dirty="0" smtClean="0"/>
              <a:t> Primary School </a:t>
            </a:r>
            <a:r>
              <a:rPr lang="en-GB" b="1" dirty="0" smtClean="0"/>
              <a:t>(</a:t>
            </a:r>
            <a:r>
              <a:rPr lang="en-GB" dirty="0" smtClean="0"/>
              <a:t>vein recognition)  </a:t>
            </a:r>
            <a:endParaRPr lang="en-US" dirty="0" smtClean="0"/>
          </a:p>
          <a:p>
            <a:pPr eaLnBrk="1" hangingPunct="1">
              <a:defRPr/>
            </a:pPr>
            <a:endParaRPr lang="en-GB" sz="1600" dirty="0" smtClean="0"/>
          </a:p>
          <a:p>
            <a:pPr eaLnBrk="1" hangingPunct="1">
              <a:defRPr/>
            </a:pPr>
            <a:r>
              <a:rPr lang="en-GB" dirty="0" smtClean="0"/>
              <a:t>Data was collected via interviews with key informants at the case &amp; technology providers’ organisations. </a:t>
            </a:r>
            <a:endParaRPr lang="en-US" dirty="0" smtClean="0"/>
          </a:p>
          <a:p>
            <a:pPr eaLnBrk="1" hangingPunct="1">
              <a:defRPr/>
            </a:pPr>
            <a:endParaRPr lang="en-US" dirty="0" smtClean="0"/>
          </a:p>
          <a:p>
            <a:pPr eaLnBrk="1" hangingPunct="1">
              <a:defRPr/>
            </a:pPr>
            <a:endParaRPr lang="en-GB" dirty="0" smtClean="0"/>
          </a:p>
          <a:p>
            <a:pPr eaLnBrk="1" hangingPunct="1">
              <a:defRPr/>
            </a:pP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B33F63BD-D006-4E9C-8493-CB8DDFE99C54}" type="slidenum">
              <a:rPr lang="en-GB"/>
              <a:pPr>
                <a:defRPr/>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612775" y="228600"/>
            <a:ext cx="8153400" cy="990600"/>
          </a:xfrm>
        </p:spPr>
        <p:txBody>
          <a:bodyPr/>
          <a:lstStyle/>
          <a:p>
            <a:pPr eaLnBrk="1" hangingPunct="1"/>
            <a:r>
              <a:rPr lang="en-GB" sz="3600" smtClean="0"/>
              <a:t>Case 1: South Somerset District Council </a:t>
            </a:r>
            <a:endParaRPr lang="en-GB" smtClean="0"/>
          </a:p>
        </p:txBody>
      </p:sp>
      <p:sp>
        <p:nvSpPr>
          <p:cNvPr id="3" name="Content Placeholder 2"/>
          <p:cNvSpPr>
            <a:spLocks noGrp="1"/>
          </p:cNvSpPr>
          <p:nvPr>
            <p:ph sz="quarter" idx="1"/>
          </p:nvPr>
        </p:nvSpPr>
        <p:spPr>
          <a:xfrm>
            <a:off x="214282" y="1600200"/>
            <a:ext cx="8643998" cy="4900613"/>
          </a:xfrm>
        </p:spPr>
        <p:txBody>
          <a:bodyPr/>
          <a:lstStyle/>
          <a:p>
            <a:pPr eaLnBrk="1" hangingPunct="1">
              <a:defRPr/>
            </a:pPr>
            <a:r>
              <a:rPr lang="en-GB" sz="3200" dirty="0" smtClean="0"/>
              <a:t>Yeovil in 2007: 21 bars and nightclubs within the town centre attracting over 5,000 people  at weekend </a:t>
            </a:r>
            <a:r>
              <a:rPr lang="en-GB" sz="2400" dirty="0" smtClean="0"/>
              <a:t>(LACRS, 2006)</a:t>
            </a:r>
            <a:r>
              <a:rPr lang="en-GB" sz="3200" dirty="0" smtClean="0"/>
              <a:t>.  </a:t>
            </a:r>
          </a:p>
          <a:p>
            <a:pPr eaLnBrk="1" hangingPunct="1">
              <a:defRPr/>
            </a:pPr>
            <a:r>
              <a:rPr lang="en-GB" sz="3200" dirty="0" smtClean="0"/>
              <a:t>Crime rates began to rise:</a:t>
            </a:r>
          </a:p>
          <a:p>
            <a:pPr lvl="1" eaLnBrk="1" hangingPunct="1">
              <a:defRPr/>
            </a:pPr>
            <a:r>
              <a:rPr lang="en-GB" dirty="0" smtClean="0"/>
              <a:t>8,000 reported incidents in 2003/2004</a:t>
            </a:r>
          </a:p>
          <a:p>
            <a:pPr lvl="1" eaLnBrk="1" hangingPunct="1">
              <a:defRPr/>
            </a:pPr>
            <a:r>
              <a:rPr lang="en-GB" dirty="0" smtClean="0"/>
              <a:t>8,500 incidents in 2004/2005</a:t>
            </a:r>
          </a:p>
          <a:p>
            <a:pPr eaLnBrk="1" hangingPunct="1">
              <a:defRPr/>
            </a:pPr>
            <a:r>
              <a:rPr lang="en-GB" sz="3200" dirty="0" smtClean="0"/>
              <a:t>Police enforcement alone made little impact:</a:t>
            </a:r>
          </a:p>
          <a:p>
            <a:pPr lvl="1" eaLnBrk="1" hangingPunct="1">
              <a:defRPr/>
            </a:pPr>
            <a:r>
              <a:rPr lang="en-GB" sz="2800" dirty="0" smtClean="0"/>
              <a:t>More pub door attendants were employed </a:t>
            </a:r>
          </a:p>
          <a:p>
            <a:pPr lvl="1" eaLnBrk="1" hangingPunct="1">
              <a:defRPr/>
            </a:pPr>
            <a:r>
              <a:rPr lang="en-GB" sz="2800" dirty="0" smtClean="0"/>
              <a:t>Radios used to improve communication between venues </a:t>
            </a:r>
          </a:p>
          <a:p>
            <a:pPr lvl="1" eaLnBrk="1" hangingPunct="1">
              <a:defRPr/>
            </a:pP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9E5BBB91-127D-4F56-B3E6-BD37F8F4360D}" type="slidenum">
              <a:rPr lang="en-GB"/>
              <a:pPr>
                <a:defRPr/>
              </a:pPr>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612775" y="228600"/>
            <a:ext cx="8153400" cy="990600"/>
          </a:xfrm>
        </p:spPr>
        <p:txBody>
          <a:bodyPr/>
          <a:lstStyle/>
          <a:p>
            <a:pPr eaLnBrk="1" hangingPunct="1"/>
            <a:r>
              <a:rPr lang="en-GB" dirty="0" smtClean="0"/>
              <a:t>Implemented an </a:t>
            </a:r>
            <a:r>
              <a:rPr lang="en-GB" i="1" dirty="0" err="1" smtClean="0"/>
              <a:t>InTouch</a:t>
            </a:r>
            <a:r>
              <a:rPr lang="en-GB" dirty="0" smtClean="0"/>
              <a:t> fingerprint scanning system.</a:t>
            </a:r>
          </a:p>
        </p:txBody>
      </p:sp>
      <p:sp>
        <p:nvSpPr>
          <p:cNvPr id="3" name="Content Placeholder 2"/>
          <p:cNvSpPr>
            <a:spLocks noGrp="1"/>
          </p:cNvSpPr>
          <p:nvPr>
            <p:ph sz="quarter" idx="1"/>
          </p:nvPr>
        </p:nvSpPr>
        <p:spPr>
          <a:xfrm>
            <a:off x="285750" y="1600200"/>
            <a:ext cx="6858000" cy="2757488"/>
          </a:xfrm>
        </p:spPr>
        <p:txBody>
          <a:bodyPr/>
          <a:lstStyle/>
          <a:p>
            <a:pPr eaLnBrk="1" hangingPunct="1">
              <a:defRPr/>
            </a:pPr>
            <a:r>
              <a:rPr lang="en-GB" sz="3200" dirty="0" smtClean="0"/>
              <a:t>Looks at the patterns found at the end of the fingertip.  </a:t>
            </a:r>
          </a:p>
          <a:p>
            <a:pPr eaLnBrk="1" hangingPunct="1">
              <a:defRPr/>
            </a:pPr>
            <a:r>
              <a:rPr lang="en-GB" sz="3200" dirty="0" smtClean="0"/>
              <a:t>At the point of identification, the fingerprint is processed, and a mathematical representation produced.  </a:t>
            </a:r>
          </a:p>
        </p:txBody>
      </p:sp>
      <p:pic>
        <p:nvPicPr>
          <p:cNvPr id="17412" name="Picture 3" descr="Fingerprint"/>
          <p:cNvPicPr>
            <a:picLocks noChangeAspect="1" noChangeArrowheads="1"/>
          </p:cNvPicPr>
          <p:nvPr/>
        </p:nvPicPr>
        <p:blipFill>
          <a:blip r:embed="rId3"/>
          <a:srcRect/>
          <a:stretch>
            <a:fillRect/>
          </a:stretch>
        </p:blipFill>
        <p:spPr bwMode="auto">
          <a:xfrm>
            <a:off x="7215188" y="1857375"/>
            <a:ext cx="1571625" cy="2214563"/>
          </a:xfrm>
          <a:prstGeom prst="rect">
            <a:avLst/>
          </a:prstGeom>
          <a:noFill/>
          <a:ln w="9525">
            <a:noFill/>
            <a:miter lim="800000"/>
            <a:headEnd/>
            <a:tailEnd/>
          </a:ln>
        </p:spPr>
      </p:pic>
      <p:sp>
        <p:nvSpPr>
          <p:cNvPr id="6" name="Content Placeholder 2"/>
          <p:cNvSpPr txBox="1">
            <a:spLocks/>
          </p:cNvSpPr>
          <p:nvPr/>
        </p:nvSpPr>
        <p:spPr bwMode="auto">
          <a:xfrm>
            <a:off x="285750" y="4100513"/>
            <a:ext cx="8501063" cy="2757487"/>
          </a:xfrm>
          <a:prstGeom prst="rect">
            <a:avLst/>
          </a:prstGeom>
          <a:noFill/>
          <a:ln w="9525">
            <a:noFill/>
            <a:miter lim="800000"/>
            <a:headEnd/>
            <a:tailEnd/>
          </a:ln>
        </p:spPr>
        <p:txBody>
          <a:bodyPr/>
          <a:lstStyle/>
          <a:p>
            <a:pPr marL="319088" indent="-319088">
              <a:spcBef>
                <a:spcPts val="700"/>
              </a:spcBef>
              <a:buClr>
                <a:schemeClr val="accent2">
                  <a:lumMod val="75000"/>
                </a:schemeClr>
              </a:buClr>
              <a:buSzPct val="75000"/>
              <a:buFont typeface="Wingdings" pitchFamily="2" charset="2"/>
              <a:buChar char=""/>
              <a:defRPr/>
            </a:pPr>
            <a:r>
              <a:rPr lang="en-GB" sz="3200" dirty="0">
                <a:latin typeface="+mn-lt"/>
                <a:cs typeface="+mn-cs"/>
              </a:rPr>
              <a:t>Then compared to an electronically held template, or set of templates previously captured for verification. </a:t>
            </a:r>
          </a:p>
          <a:p>
            <a:pPr marL="319088" indent="-319088">
              <a:spcBef>
                <a:spcPts val="700"/>
              </a:spcBef>
              <a:buClr>
                <a:schemeClr val="accent2">
                  <a:lumMod val="75000"/>
                </a:schemeClr>
              </a:buClr>
              <a:buSzPct val="75000"/>
              <a:buFont typeface="Wingdings" pitchFamily="2" charset="2"/>
              <a:buChar char=""/>
              <a:defRPr/>
            </a:pPr>
            <a:r>
              <a:rPr lang="en-GB" sz="3200" dirty="0" smtClean="0">
                <a:latin typeface="+mn-lt"/>
                <a:cs typeface="+mn-cs"/>
              </a:rPr>
              <a:t>Verification </a:t>
            </a:r>
            <a:r>
              <a:rPr lang="en-GB" sz="3200" dirty="0">
                <a:latin typeface="+mn-lt"/>
                <a:cs typeface="+mn-cs"/>
              </a:rPr>
              <a:t>takes about a second </a:t>
            </a:r>
            <a:r>
              <a:rPr lang="en-GB" sz="2000" dirty="0">
                <a:latin typeface="+mn-lt"/>
                <a:cs typeface="+mn-cs"/>
              </a:rPr>
              <a:t>(Human Recognition Systems, </a:t>
            </a:r>
            <a:r>
              <a:rPr lang="en-GB" sz="2000" dirty="0" smtClean="0">
                <a:latin typeface="+mn-lt"/>
                <a:cs typeface="+mn-cs"/>
              </a:rPr>
              <a:t>2009c</a:t>
            </a:r>
            <a:r>
              <a:rPr lang="en-GB" sz="2000" dirty="0">
                <a:latin typeface="+mn-lt"/>
                <a:cs typeface="+mn-cs"/>
              </a:rPr>
              <a:t>). </a:t>
            </a:r>
            <a:endParaRPr lang="en-GB" sz="3200" dirty="0">
              <a:latin typeface="+mn-lt"/>
              <a:cs typeface="+mn-cs"/>
            </a:endParaRPr>
          </a:p>
        </p:txBody>
      </p:sp>
      <p:sp>
        <p:nvSpPr>
          <p:cNvPr id="7" name="Slide Number Placeholder 6"/>
          <p:cNvSpPr>
            <a:spLocks noGrp="1"/>
          </p:cNvSpPr>
          <p:nvPr>
            <p:ph type="sldNum" sz="quarter" idx="12"/>
          </p:nvPr>
        </p:nvSpPr>
        <p:spPr/>
        <p:txBody>
          <a:bodyPr>
            <a:normAutofit fontScale="85000" lnSpcReduction="20000"/>
          </a:bodyPr>
          <a:lstStyle/>
          <a:p>
            <a:pPr>
              <a:defRPr/>
            </a:pPr>
            <a:fld id="{560AD749-8D9A-42BF-AE8C-189B68D29ED2}" type="slidenum">
              <a:rPr lang="en-GB"/>
              <a:pPr>
                <a:defRPr/>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12775" y="228600"/>
            <a:ext cx="8153400" cy="990600"/>
          </a:xfrm>
        </p:spPr>
        <p:txBody>
          <a:bodyPr/>
          <a:lstStyle/>
          <a:p>
            <a:pPr eaLnBrk="1" hangingPunct="1"/>
            <a:r>
              <a:rPr lang="en-GB" dirty="0" smtClean="0"/>
              <a:t>The implementation</a:t>
            </a:r>
          </a:p>
        </p:txBody>
      </p:sp>
      <p:sp>
        <p:nvSpPr>
          <p:cNvPr id="3" name="Content Placeholder 2"/>
          <p:cNvSpPr>
            <a:spLocks noGrp="1"/>
          </p:cNvSpPr>
          <p:nvPr>
            <p:ph sz="quarter" idx="1"/>
          </p:nvPr>
        </p:nvSpPr>
        <p:spPr>
          <a:xfrm>
            <a:off x="612775" y="1600200"/>
            <a:ext cx="8153400" cy="4757738"/>
          </a:xfrm>
        </p:spPr>
        <p:txBody>
          <a:bodyPr/>
          <a:lstStyle/>
          <a:p>
            <a:pPr eaLnBrk="1" hangingPunct="1">
              <a:defRPr/>
            </a:pPr>
            <a:r>
              <a:rPr lang="en-GB" sz="3200" dirty="0" smtClean="0"/>
              <a:t>Initially, individuals register with the scheme (can be done at any bar).</a:t>
            </a:r>
          </a:p>
          <a:p>
            <a:pPr eaLnBrk="1" hangingPunct="1">
              <a:defRPr/>
            </a:pPr>
            <a:r>
              <a:rPr lang="en-GB" sz="3200" dirty="0" smtClean="0"/>
              <a:t>Personal details such as age are verified and a fingerprint template is taken and stored on a centrally located database. </a:t>
            </a:r>
          </a:p>
          <a:p>
            <a:pPr eaLnBrk="1" hangingPunct="1">
              <a:defRPr/>
            </a:pPr>
            <a:r>
              <a:rPr lang="en-GB" sz="3200" dirty="0" smtClean="0"/>
              <a:t>On subsequent entry to the bars, a fingerprint scan is taken and matched to the database, which identifies if the individual is banned or allowed to enter the premises.  </a:t>
            </a:r>
            <a:endParaRPr lang="en-US" sz="3200" dirty="0" smtClean="0"/>
          </a:p>
          <a:p>
            <a:pPr eaLnBrk="1" hangingPunct="1">
              <a:defRPr/>
            </a:pP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36415F24-9CDA-45EA-A12E-67CB3D0FB14E}" type="slidenum">
              <a:rPr lang="en-GB"/>
              <a:pPr>
                <a:defRPr/>
              </a:pPr>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612775" y="228600"/>
            <a:ext cx="8153400" cy="990600"/>
          </a:xfrm>
        </p:spPr>
        <p:txBody>
          <a:bodyPr/>
          <a:lstStyle/>
          <a:p>
            <a:pPr eaLnBrk="1" hangingPunct="1"/>
            <a:r>
              <a:rPr lang="en-GB" smtClean="0"/>
              <a:t>Why choose fingerprinting?</a:t>
            </a:r>
          </a:p>
        </p:txBody>
      </p:sp>
      <p:sp>
        <p:nvSpPr>
          <p:cNvPr id="3" name="Content Placeholder 2"/>
          <p:cNvSpPr>
            <a:spLocks noGrp="1"/>
          </p:cNvSpPr>
          <p:nvPr>
            <p:ph sz="quarter" idx="1"/>
          </p:nvPr>
        </p:nvSpPr>
        <p:spPr>
          <a:xfrm>
            <a:off x="285750" y="1600200"/>
            <a:ext cx="8572500" cy="4900613"/>
          </a:xfrm>
        </p:spPr>
        <p:txBody>
          <a:bodyPr/>
          <a:lstStyle/>
          <a:p>
            <a:pPr eaLnBrk="1" hangingPunct="1">
              <a:defRPr/>
            </a:pPr>
            <a:r>
              <a:rPr lang="en-GB" sz="3600" dirty="0" smtClean="0"/>
              <a:t>Leading the way in biometric developments: </a:t>
            </a:r>
          </a:p>
          <a:p>
            <a:pPr lvl="1" eaLnBrk="1" hangingPunct="1">
              <a:defRPr/>
            </a:pPr>
            <a:r>
              <a:rPr lang="en-GB" sz="3000" dirty="0" smtClean="0"/>
              <a:t>‘Fingerprints…provide sufficient information to allow for large scale recognition involving millions of identities’ (Brown, 2007). </a:t>
            </a:r>
          </a:p>
          <a:p>
            <a:pPr lvl="1" eaLnBrk="1" hangingPunct="1">
              <a:defRPr/>
            </a:pPr>
            <a:r>
              <a:rPr lang="en-GB" sz="3000" dirty="0" smtClean="0"/>
              <a:t>The method most likely to be accepted by the public. </a:t>
            </a:r>
          </a:p>
          <a:p>
            <a:pPr lvl="1" eaLnBrk="1" hangingPunct="1">
              <a:defRPr/>
            </a:pPr>
            <a:r>
              <a:rPr lang="en-GB" sz="3000" dirty="0" smtClean="0"/>
              <a:t>The fingerprint-scanning device is compact in size allowing it to fit into a doorway at the entrance to the bars without being an obstruction. </a:t>
            </a:r>
            <a:endParaRPr lang="en-GB" sz="3000" dirty="0"/>
          </a:p>
        </p:txBody>
      </p:sp>
      <p:sp>
        <p:nvSpPr>
          <p:cNvPr id="4" name="Slide Number Placeholder 3"/>
          <p:cNvSpPr>
            <a:spLocks noGrp="1"/>
          </p:cNvSpPr>
          <p:nvPr>
            <p:ph type="sldNum" sz="quarter" idx="12"/>
          </p:nvPr>
        </p:nvSpPr>
        <p:spPr/>
        <p:txBody>
          <a:bodyPr>
            <a:normAutofit fontScale="85000" lnSpcReduction="20000"/>
          </a:bodyPr>
          <a:lstStyle/>
          <a:p>
            <a:pPr>
              <a:defRPr/>
            </a:pPr>
            <a:fld id="{584DA6E7-B3BC-49EF-B165-7E17A1581631}" type="slidenum">
              <a:rPr lang="en-GB"/>
              <a:pPr>
                <a:defRPr/>
              </a:pPr>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612775" y="228600"/>
            <a:ext cx="8153400" cy="990600"/>
          </a:xfrm>
        </p:spPr>
        <p:txBody>
          <a:bodyPr/>
          <a:lstStyle/>
          <a:p>
            <a:pPr eaLnBrk="1" hangingPunct="1"/>
            <a:r>
              <a:rPr lang="en-GB" smtClean="0"/>
              <a:t>Post-implementation results</a:t>
            </a:r>
          </a:p>
        </p:txBody>
      </p:sp>
      <p:sp>
        <p:nvSpPr>
          <p:cNvPr id="3" name="Content Placeholder 2"/>
          <p:cNvSpPr>
            <a:spLocks noGrp="1"/>
          </p:cNvSpPr>
          <p:nvPr>
            <p:ph sz="quarter" idx="1"/>
          </p:nvPr>
        </p:nvSpPr>
        <p:spPr>
          <a:xfrm>
            <a:off x="357188" y="1600200"/>
            <a:ext cx="8501062" cy="4972050"/>
          </a:xfrm>
        </p:spPr>
        <p:txBody>
          <a:bodyPr/>
          <a:lstStyle/>
          <a:p>
            <a:pPr eaLnBrk="1" hangingPunct="1">
              <a:defRPr/>
            </a:pPr>
            <a:r>
              <a:rPr lang="en-GB" sz="3200" dirty="0" smtClean="0"/>
              <a:t>A 23.5% drop in crime rates compared with the same period of the year before (7200 incidents).  </a:t>
            </a:r>
          </a:p>
          <a:p>
            <a:pPr eaLnBrk="1" hangingPunct="1">
              <a:defRPr/>
            </a:pPr>
            <a:r>
              <a:rPr lang="en-GB" sz="3200" dirty="0" smtClean="0"/>
              <a:t>The national issue of underage drinking has been eradicated within bars in Yeovil.  </a:t>
            </a:r>
          </a:p>
          <a:p>
            <a:pPr eaLnBrk="1" hangingPunct="1">
              <a:defRPr/>
            </a:pPr>
            <a:r>
              <a:rPr lang="en-GB" sz="3200" dirty="0" smtClean="0"/>
              <a:t>Research carried out by the council after the implementation of the biometric system showed:</a:t>
            </a:r>
          </a:p>
          <a:p>
            <a:pPr lvl="1" eaLnBrk="1" hangingPunct="1">
              <a:defRPr/>
            </a:pPr>
            <a:r>
              <a:rPr lang="en-GB" sz="3000" dirty="0" smtClean="0"/>
              <a:t>people are experiencing a better atmosphere within the late night establishments, </a:t>
            </a:r>
          </a:p>
          <a:p>
            <a:pPr lvl="1" eaLnBrk="1" hangingPunct="1">
              <a:defRPr/>
            </a:pPr>
            <a:r>
              <a:rPr lang="en-GB" sz="3000" dirty="0" smtClean="0"/>
              <a:t>and that they feel safer whilst in them. </a:t>
            </a:r>
          </a:p>
          <a:p>
            <a:pPr eaLnBrk="1" hangingPunct="1">
              <a:defRPr/>
            </a:pP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D8748315-4DA0-4A54-887A-379F48EC8B8F}" type="slidenum">
              <a:rPr lang="en-GB"/>
              <a:pPr>
                <a:defRPr/>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612775" y="228600"/>
            <a:ext cx="8153400" cy="990600"/>
          </a:xfrm>
        </p:spPr>
        <p:txBody>
          <a:bodyPr/>
          <a:lstStyle/>
          <a:p>
            <a:pPr eaLnBrk="1" hangingPunct="1"/>
            <a:r>
              <a:rPr lang="en-GB" smtClean="0"/>
              <a:t>Case 2: Kvarnby High School, Stockholm  </a:t>
            </a:r>
          </a:p>
        </p:txBody>
      </p:sp>
      <p:sp>
        <p:nvSpPr>
          <p:cNvPr id="3" name="Content Placeholder 2"/>
          <p:cNvSpPr>
            <a:spLocks noGrp="1"/>
          </p:cNvSpPr>
          <p:nvPr>
            <p:ph sz="quarter" idx="1"/>
          </p:nvPr>
        </p:nvSpPr>
        <p:spPr>
          <a:xfrm>
            <a:off x="285750" y="1600200"/>
            <a:ext cx="8480425" cy="5257800"/>
          </a:xfrm>
        </p:spPr>
        <p:txBody>
          <a:bodyPr/>
          <a:lstStyle/>
          <a:p>
            <a:pPr eaLnBrk="1" hangingPunct="1">
              <a:defRPr/>
            </a:pPr>
            <a:r>
              <a:rPr lang="en-GB" sz="3200" dirty="0" smtClean="0"/>
              <a:t>450 pupils ranging in age from 12-16.  </a:t>
            </a:r>
          </a:p>
          <a:p>
            <a:pPr eaLnBrk="1" hangingPunct="1">
              <a:defRPr/>
            </a:pPr>
            <a:endParaRPr lang="en-GB" sz="2800" dirty="0" smtClean="0"/>
          </a:p>
          <a:p>
            <a:pPr eaLnBrk="1" hangingPunct="1">
              <a:defRPr/>
            </a:pPr>
            <a:r>
              <a:rPr lang="en-GB" sz="3200" dirty="0" smtClean="0"/>
              <a:t>The school was experiencing computer log-in password administration problems:  </a:t>
            </a:r>
          </a:p>
          <a:p>
            <a:pPr lvl="1" eaLnBrk="1" hangingPunct="1">
              <a:defRPr/>
            </a:pPr>
            <a:r>
              <a:rPr lang="en-GB" sz="2800" dirty="0" smtClean="0"/>
              <a:t>Younger children forgot their passwords</a:t>
            </a:r>
          </a:p>
          <a:p>
            <a:pPr lvl="1" eaLnBrk="1" hangingPunct="1">
              <a:defRPr/>
            </a:pPr>
            <a:r>
              <a:rPr lang="en-GB" sz="2800" dirty="0" smtClean="0"/>
              <a:t>Older students ‘borrowed’ user names and passwords to gain access to unapproved sites without reprimand.  </a:t>
            </a:r>
          </a:p>
          <a:p>
            <a:pPr lvl="1" eaLnBrk="1" hangingPunct="1">
              <a:defRPr/>
            </a:pPr>
            <a:r>
              <a:rPr lang="en-GB" sz="2800" dirty="0" smtClean="0"/>
              <a:t>Teachers losing 50% of a 40-minute lesson whilst children had their passwords reset</a:t>
            </a:r>
            <a:endParaRPr lang="en-US" sz="2800" dirty="0" smtClean="0"/>
          </a:p>
        </p:txBody>
      </p:sp>
      <p:sp>
        <p:nvSpPr>
          <p:cNvPr id="4" name="Slide Number Placeholder 3"/>
          <p:cNvSpPr>
            <a:spLocks noGrp="1"/>
          </p:cNvSpPr>
          <p:nvPr>
            <p:ph type="sldNum" sz="quarter" idx="12"/>
          </p:nvPr>
        </p:nvSpPr>
        <p:spPr/>
        <p:txBody>
          <a:bodyPr>
            <a:normAutofit fontScale="85000" lnSpcReduction="20000"/>
          </a:bodyPr>
          <a:lstStyle/>
          <a:p>
            <a:pPr>
              <a:defRPr/>
            </a:pPr>
            <a:fld id="{2F89770E-FD18-4E14-B3B8-C10150FA693E}" type="slidenum">
              <a:rPr lang="en-GB"/>
              <a:pPr>
                <a:defRPr/>
              </a:pPr>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612775" y="228600"/>
            <a:ext cx="8153400" cy="990600"/>
          </a:xfrm>
        </p:spPr>
        <p:txBody>
          <a:bodyPr/>
          <a:lstStyle/>
          <a:p>
            <a:pPr eaLnBrk="1" hangingPunct="1"/>
            <a:r>
              <a:rPr lang="en-GB" smtClean="0"/>
              <a:t>Implementation</a:t>
            </a:r>
          </a:p>
        </p:txBody>
      </p:sp>
      <p:sp>
        <p:nvSpPr>
          <p:cNvPr id="3" name="Content Placeholder 2"/>
          <p:cNvSpPr>
            <a:spLocks noGrp="1"/>
          </p:cNvSpPr>
          <p:nvPr>
            <p:ph sz="quarter" idx="1"/>
          </p:nvPr>
        </p:nvSpPr>
        <p:spPr>
          <a:xfrm>
            <a:off x="612775" y="1600200"/>
            <a:ext cx="8153400" cy="4829175"/>
          </a:xfrm>
        </p:spPr>
        <p:txBody>
          <a:bodyPr/>
          <a:lstStyle/>
          <a:p>
            <a:pPr eaLnBrk="1" hangingPunct="1">
              <a:defRPr/>
            </a:pPr>
            <a:r>
              <a:rPr lang="en-GB" sz="3200" dirty="0" smtClean="0"/>
              <a:t>Implemented a </a:t>
            </a:r>
            <a:r>
              <a:rPr lang="en-GB" sz="3200" i="1" dirty="0" smtClean="0"/>
              <a:t>Precise Biometrics </a:t>
            </a:r>
            <a:r>
              <a:rPr lang="en-GB" sz="3200" dirty="0" smtClean="0"/>
              <a:t>fingerprint scanning system in 2005. A fingerprint scan is obtained via a fingerprint reader placed at each computer terminal. </a:t>
            </a:r>
          </a:p>
          <a:p>
            <a:pPr eaLnBrk="1" hangingPunct="1">
              <a:defRPr/>
            </a:pPr>
            <a:endParaRPr lang="en-GB" sz="3200" dirty="0" smtClean="0"/>
          </a:p>
          <a:p>
            <a:pPr eaLnBrk="1" hangingPunct="1">
              <a:defRPr/>
            </a:pPr>
            <a:r>
              <a:rPr lang="en-GB" sz="3200" dirty="0" smtClean="0"/>
              <a:t>An easy to use solution.</a:t>
            </a:r>
            <a:endParaRPr lang="en-GB" sz="1400" dirty="0" smtClean="0"/>
          </a:p>
          <a:p>
            <a:pPr eaLnBrk="1" hangingPunct="1">
              <a:defRPr/>
            </a:pPr>
            <a:endParaRPr lang="en-GB" sz="3200" dirty="0" smtClean="0"/>
          </a:p>
          <a:p>
            <a:pPr eaLnBrk="1" hangingPunct="1">
              <a:defRPr/>
            </a:pPr>
            <a:r>
              <a:rPr lang="en-GB" sz="3200" dirty="0" smtClean="0"/>
              <a:t>Relatively cheap. Each terminal is around £40 with a total cost to the school of £12,000. </a:t>
            </a:r>
          </a:p>
        </p:txBody>
      </p:sp>
      <p:sp>
        <p:nvSpPr>
          <p:cNvPr id="4" name="Slide Number Placeholder 3"/>
          <p:cNvSpPr>
            <a:spLocks noGrp="1"/>
          </p:cNvSpPr>
          <p:nvPr>
            <p:ph type="sldNum" sz="quarter" idx="12"/>
          </p:nvPr>
        </p:nvSpPr>
        <p:spPr/>
        <p:txBody>
          <a:bodyPr>
            <a:normAutofit fontScale="85000" lnSpcReduction="20000"/>
          </a:bodyPr>
          <a:lstStyle/>
          <a:p>
            <a:pPr>
              <a:defRPr/>
            </a:pPr>
            <a:fld id="{2DB26ECE-0E58-42D1-B563-E7A5C13802BD}" type="slidenum">
              <a:rPr lang="en-GB"/>
              <a:pPr>
                <a:defRPr/>
              </a:pPr>
              <a:t>13</a:t>
            </a:fld>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612775" y="228600"/>
            <a:ext cx="8153400" cy="990600"/>
          </a:xfrm>
        </p:spPr>
        <p:txBody>
          <a:bodyPr/>
          <a:lstStyle/>
          <a:p>
            <a:pPr eaLnBrk="1" hangingPunct="1"/>
            <a:r>
              <a:rPr lang="en-GB" smtClean="0"/>
              <a:t>Post-implementation results</a:t>
            </a:r>
          </a:p>
        </p:txBody>
      </p:sp>
      <p:sp>
        <p:nvSpPr>
          <p:cNvPr id="3" name="Content Placeholder 2"/>
          <p:cNvSpPr>
            <a:spLocks noGrp="1"/>
          </p:cNvSpPr>
          <p:nvPr>
            <p:ph sz="quarter" idx="1"/>
          </p:nvPr>
        </p:nvSpPr>
        <p:spPr>
          <a:xfrm>
            <a:off x="285750" y="1600200"/>
            <a:ext cx="8480425" cy="4972050"/>
          </a:xfrm>
        </p:spPr>
        <p:txBody>
          <a:bodyPr/>
          <a:lstStyle/>
          <a:p>
            <a:pPr eaLnBrk="1" hangingPunct="1">
              <a:defRPr/>
            </a:pPr>
            <a:r>
              <a:rPr lang="en-GB" sz="3200" dirty="0" smtClean="0"/>
              <a:t>Improved system security:</a:t>
            </a:r>
          </a:p>
          <a:p>
            <a:pPr lvl="1" eaLnBrk="1" hangingPunct="1">
              <a:defRPr/>
            </a:pPr>
            <a:r>
              <a:rPr lang="en-GB" sz="2800" dirty="0" smtClean="0"/>
              <a:t>Children cannot ‘give away’ their authentication details. This minimises bullying.</a:t>
            </a:r>
          </a:p>
          <a:p>
            <a:pPr lvl="1" eaLnBrk="1" hangingPunct="1">
              <a:defRPr/>
            </a:pPr>
            <a:r>
              <a:rPr lang="en-GB" sz="2800" dirty="0" smtClean="0"/>
              <a:t>Students that attempt to access unsuitable material can now be identified correctly. </a:t>
            </a:r>
          </a:p>
          <a:p>
            <a:pPr lvl="1" eaLnBrk="1" hangingPunct="1">
              <a:buFont typeface="Wingdings 2" pitchFamily="18" charset="2"/>
              <a:buNone/>
              <a:defRPr/>
            </a:pPr>
            <a:endParaRPr lang="en-GB" sz="3200" dirty="0" smtClean="0"/>
          </a:p>
          <a:p>
            <a:pPr eaLnBrk="1" hangingPunct="1">
              <a:defRPr/>
            </a:pPr>
            <a:r>
              <a:rPr lang="en-GB" sz="3200" dirty="0" smtClean="0"/>
              <a:t>Full 40 minutes of teaching time as it only takes a few seconds for the pupils to login:  </a:t>
            </a:r>
          </a:p>
          <a:p>
            <a:pPr lvl="1" eaLnBrk="1" hangingPunct="1">
              <a:defRPr/>
            </a:pPr>
            <a:r>
              <a:rPr lang="en-GB" sz="2800" dirty="0" smtClean="0"/>
              <a:t>The children have more learning time during the class </a:t>
            </a:r>
          </a:p>
          <a:p>
            <a:pPr lvl="1" eaLnBrk="1" hangingPunct="1">
              <a:defRPr/>
            </a:pPr>
            <a:r>
              <a:rPr lang="en-GB" sz="2800" dirty="0" smtClean="0"/>
              <a:t>Long-term effect of improving student performance. </a:t>
            </a:r>
          </a:p>
        </p:txBody>
      </p:sp>
      <p:sp>
        <p:nvSpPr>
          <p:cNvPr id="4" name="Slide Number Placeholder 3"/>
          <p:cNvSpPr>
            <a:spLocks noGrp="1"/>
          </p:cNvSpPr>
          <p:nvPr>
            <p:ph type="sldNum" sz="quarter" idx="12"/>
          </p:nvPr>
        </p:nvSpPr>
        <p:spPr/>
        <p:txBody>
          <a:bodyPr>
            <a:normAutofit fontScale="85000" lnSpcReduction="20000"/>
          </a:bodyPr>
          <a:lstStyle/>
          <a:p>
            <a:pPr>
              <a:defRPr/>
            </a:pPr>
            <a:fld id="{4FC33A4B-73AA-438C-886B-09CE317D9419}" type="slidenum">
              <a:rPr lang="en-GB"/>
              <a:pPr>
                <a:defRPr/>
              </a:pPr>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12775" y="228600"/>
            <a:ext cx="8153400" cy="990600"/>
          </a:xfrm>
        </p:spPr>
        <p:txBody>
          <a:bodyPr/>
          <a:lstStyle/>
          <a:p>
            <a:pPr eaLnBrk="1" hangingPunct="1"/>
            <a:r>
              <a:rPr lang="en-GB" smtClean="0"/>
              <a:t>Post-implementation results (cont.)</a:t>
            </a:r>
          </a:p>
        </p:txBody>
      </p:sp>
      <p:sp>
        <p:nvSpPr>
          <p:cNvPr id="3" name="Content Placeholder 2"/>
          <p:cNvSpPr>
            <a:spLocks noGrp="1"/>
          </p:cNvSpPr>
          <p:nvPr>
            <p:ph sz="quarter" idx="1"/>
          </p:nvPr>
        </p:nvSpPr>
        <p:spPr>
          <a:xfrm>
            <a:off x="612775" y="1600200"/>
            <a:ext cx="8153400" cy="4900613"/>
          </a:xfrm>
        </p:spPr>
        <p:txBody>
          <a:bodyPr/>
          <a:lstStyle/>
          <a:p>
            <a:pPr eaLnBrk="1" hangingPunct="1">
              <a:defRPr/>
            </a:pPr>
            <a:r>
              <a:rPr lang="en-GB" sz="3200" dirty="0" smtClean="0"/>
              <a:t>A cost benefit for the school saving £74-£220 per pupil per year on administration fees.  </a:t>
            </a:r>
          </a:p>
          <a:p>
            <a:pPr eaLnBrk="1" hangingPunct="1">
              <a:defRPr/>
            </a:pPr>
            <a:endParaRPr lang="en-GB" sz="3200" dirty="0" smtClean="0"/>
          </a:p>
          <a:p>
            <a:pPr eaLnBrk="1" hangingPunct="1">
              <a:defRPr/>
            </a:pPr>
            <a:r>
              <a:rPr lang="en-GB" sz="3200" dirty="0" smtClean="0"/>
              <a:t>Within </a:t>
            </a:r>
            <a:r>
              <a:rPr lang="en-GB" sz="3200" dirty="0" err="1" smtClean="0"/>
              <a:t>Kvarnby</a:t>
            </a:r>
            <a:r>
              <a:rPr lang="en-GB" sz="3200" dirty="0" smtClean="0"/>
              <a:t> High School alone this equates to an annual saving of £61,650 (using an average figure of £147.50 per student).  </a:t>
            </a:r>
          </a:p>
          <a:p>
            <a:pPr eaLnBrk="1" hangingPunct="1">
              <a:defRPr/>
            </a:pPr>
            <a:endParaRPr lang="en-GB" sz="3200" dirty="0" smtClean="0"/>
          </a:p>
          <a:p>
            <a:pPr eaLnBrk="1" hangingPunct="1">
              <a:defRPr/>
            </a:pPr>
            <a:r>
              <a:rPr lang="en-GB" sz="3200" dirty="0" smtClean="0"/>
              <a:t>Implementation of the system in all schools in the area would save £10,960,000 per annum. </a:t>
            </a:r>
            <a:endParaRPr lang="en-US" sz="3200" dirty="0" smtClean="0"/>
          </a:p>
          <a:p>
            <a:pPr eaLnBrk="1" hangingPunct="1">
              <a:defRPr/>
            </a:pP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E60990D3-7FAB-4D01-8A5E-73E6DE7F9D11}" type="slidenum">
              <a:rPr lang="en-GB"/>
              <a:pPr>
                <a:defRPr/>
              </a:pPr>
              <a:t>15</a:t>
            </a:fld>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571500" y="0"/>
            <a:ext cx="8153400" cy="1143000"/>
          </a:xfrm>
        </p:spPr>
        <p:txBody>
          <a:bodyPr/>
          <a:lstStyle/>
          <a:p>
            <a:pPr eaLnBrk="1" hangingPunct="1"/>
            <a:r>
              <a:rPr lang="en-GB" smtClean="0"/>
              <a:t>Case 3: Gladstone House Local Authority Secure Children’s Home   </a:t>
            </a:r>
          </a:p>
        </p:txBody>
      </p:sp>
      <p:sp>
        <p:nvSpPr>
          <p:cNvPr id="3" name="Content Placeholder 2"/>
          <p:cNvSpPr>
            <a:spLocks noGrp="1"/>
          </p:cNvSpPr>
          <p:nvPr>
            <p:ph sz="quarter" idx="1"/>
          </p:nvPr>
        </p:nvSpPr>
        <p:spPr>
          <a:xfrm>
            <a:off x="285750" y="1600200"/>
            <a:ext cx="8480425" cy="5257800"/>
          </a:xfrm>
        </p:spPr>
        <p:txBody>
          <a:bodyPr/>
          <a:lstStyle/>
          <a:p>
            <a:pPr eaLnBrk="1" hangingPunct="1">
              <a:defRPr/>
            </a:pPr>
            <a:r>
              <a:rPr lang="en-GB" sz="3200" dirty="0" smtClean="0"/>
              <a:t>Provides young people with support tailored to their physical, emotional and behavioural needs. </a:t>
            </a:r>
          </a:p>
          <a:p>
            <a:pPr eaLnBrk="1" hangingPunct="1">
              <a:defRPr/>
            </a:pPr>
            <a:endParaRPr lang="en-GB" sz="3200" dirty="0" smtClean="0"/>
          </a:p>
          <a:p>
            <a:pPr eaLnBrk="1" hangingPunct="1">
              <a:defRPr/>
            </a:pPr>
            <a:r>
              <a:rPr lang="en-GB" sz="3200" dirty="0" smtClean="0"/>
              <a:t>Required a system that provided secure access to controlled areas </a:t>
            </a:r>
            <a:r>
              <a:rPr lang="en-GB" sz="3200" i="1" dirty="0" smtClean="0"/>
              <a:t>within</a:t>
            </a:r>
            <a:r>
              <a:rPr lang="en-GB" sz="3200" dirty="0" smtClean="0"/>
              <a:t> the facility for staff and the detainees, while also preventing unauthorised access to or egress from the building.</a:t>
            </a: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8304563D-F14E-4DFD-9B0C-CF97AD364632}" type="slidenum">
              <a:rPr lang="en-GB"/>
              <a:pPr>
                <a:defRPr/>
              </a:pPr>
              <a:t>16</a:t>
            </a:fld>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612775" y="228600"/>
            <a:ext cx="8153400" cy="990600"/>
          </a:xfrm>
        </p:spPr>
        <p:txBody>
          <a:bodyPr/>
          <a:lstStyle/>
          <a:p>
            <a:pPr eaLnBrk="1" hangingPunct="1"/>
            <a:r>
              <a:rPr lang="en-GB" smtClean="0"/>
              <a:t>Original security system </a:t>
            </a:r>
          </a:p>
        </p:txBody>
      </p:sp>
      <p:sp>
        <p:nvSpPr>
          <p:cNvPr id="3" name="Content Placeholder 2"/>
          <p:cNvSpPr>
            <a:spLocks noGrp="1"/>
          </p:cNvSpPr>
          <p:nvPr>
            <p:ph sz="quarter" idx="1"/>
          </p:nvPr>
        </p:nvSpPr>
        <p:spPr>
          <a:xfrm>
            <a:off x="357188" y="1600200"/>
            <a:ext cx="8408987" cy="4900613"/>
          </a:xfrm>
        </p:spPr>
        <p:txBody>
          <a:bodyPr/>
          <a:lstStyle/>
          <a:p>
            <a:pPr eaLnBrk="1" hangingPunct="1">
              <a:defRPr/>
            </a:pPr>
            <a:r>
              <a:rPr lang="en-GB" sz="3200" dirty="0" smtClean="0"/>
              <a:t>Staff had to be escorted on and off the premises, wasting on average 35 staff hours per week.  </a:t>
            </a:r>
          </a:p>
          <a:p>
            <a:pPr eaLnBrk="1" hangingPunct="1">
              <a:defRPr/>
            </a:pPr>
            <a:endParaRPr lang="en-GB" sz="3200" dirty="0" smtClean="0"/>
          </a:p>
          <a:p>
            <a:pPr eaLnBrk="1" hangingPunct="1">
              <a:defRPr/>
            </a:pPr>
            <a:r>
              <a:rPr lang="en-GB" sz="3200" dirty="0" smtClean="0"/>
              <a:t>Staff had to use cumbersome locking systems to gain access to areas within the secure unit.  </a:t>
            </a:r>
          </a:p>
          <a:p>
            <a:pPr eaLnBrk="1" hangingPunct="1">
              <a:defRPr/>
            </a:pPr>
            <a:endParaRPr lang="en-GB" sz="3200" dirty="0" smtClean="0"/>
          </a:p>
          <a:p>
            <a:pPr eaLnBrk="1" hangingPunct="1">
              <a:defRPr/>
            </a:pPr>
            <a:r>
              <a:rPr lang="en-GB" sz="3200" dirty="0" smtClean="0"/>
              <a:t>The payroll system was inaccurate as members of staff were ‘signing in’ for absent employees. </a:t>
            </a:r>
          </a:p>
          <a:p>
            <a:pPr eaLnBrk="1" hangingPunct="1">
              <a:defRPr/>
            </a:pP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CB4F675E-9467-4094-A369-2B3DBACDD781}" type="slidenum">
              <a:rPr lang="en-GB"/>
              <a:pPr>
                <a:defRPr/>
              </a:pPr>
              <a:t>17</a:t>
            </a:fld>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612775" y="228600"/>
            <a:ext cx="8153400" cy="990600"/>
          </a:xfrm>
        </p:spPr>
        <p:txBody>
          <a:bodyPr/>
          <a:lstStyle/>
          <a:p>
            <a:pPr eaLnBrk="1" hangingPunct="1"/>
            <a:r>
              <a:rPr lang="en-GB" smtClean="0"/>
              <a:t>Hand geometry</a:t>
            </a:r>
          </a:p>
        </p:txBody>
      </p:sp>
      <p:sp>
        <p:nvSpPr>
          <p:cNvPr id="3" name="Content Placeholder 2"/>
          <p:cNvSpPr>
            <a:spLocks noGrp="1"/>
          </p:cNvSpPr>
          <p:nvPr>
            <p:ph sz="quarter" idx="1"/>
          </p:nvPr>
        </p:nvSpPr>
        <p:spPr>
          <a:xfrm>
            <a:off x="357188" y="1600200"/>
            <a:ext cx="5572125" cy="4900613"/>
          </a:xfrm>
        </p:spPr>
        <p:txBody>
          <a:bodyPr/>
          <a:lstStyle/>
          <a:p>
            <a:pPr eaLnBrk="1" hangingPunct="1">
              <a:defRPr/>
            </a:pPr>
            <a:r>
              <a:rPr lang="en-GB" sz="3200" dirty="0" smtClean="0"/>
              <a:t>Implemented a </a:t>
            </a:r>
            <a:r>
              <a:rPr lang="en-GB" sz="3200" i="1" dirty="0" smtClean="0"/>
              <a:t>Human Recognition Systems</a:t>
            </a:r>
            <a:r>
              <a:rPr lang="en-GB" sz="3200" dirty="0" smtClean="0"/>
              <a:t> hand geometry system. </a:t>
            </a:r>
          </a:p>
          <a:p>
            <a:pPr eaLnBrk="1" hangingPunct="1">
              <a:defRPr/>
            </a:pPr>
            <a:r>
              <a:rPr lang="en-GB" sz="3200" dirty="0" smtClean="0"/>
              <a:t>Hand geometry systems work by taking a 3-dimensional view of the hand in order to determine the geometry and metrics around the finger length, height and other details</a:t>
            </a:r>
            <a:endParaRPr lang="en-GB" dirty="0"/>
          </a:p>
        </p:txBody>
      </p:sp>
      <p:pic>
        <p:nvPicPr>
          <p:cNvPr id="27652" name="Content Placeholder 3" descr="hand"/>
          <p:cNvPicPr>
            <a:picLocks/>
          </p:cNvPicPr>
          <p:nvPr/>
        </p:nvPicPr>
        <p:blipFill>
          <a:blip r:embed="rId3"/>
          <a:srcRect/>
          <a:stretch>
            <a:fillRect/>
          </a:stretch>
        </p:blipFill>
        <p:spPr bwMode="auto">
          <a:xfrm>
            <a:off x="6286500" y="1785938"/>
            <a:ext cx="2414588" cy="2743200"/>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normAutofit fontScale="85000" lnSpcReduction="20000"/>
          </a:bodyPr>
          <a:lstStyle/>
          <a:p>
            <a:pPr>
              <a:defRPr/>
            </a:pPr>
            <a:fld id="{8518E8E2-C716-47B5-9858-3BF1247AE235}" type="slidenum">
              <a:rPr lang="en-GB"/>
              <a:pPr>
                <a:defRPr/>
              </a:pPr>
              <a:t>18</a:t>
            </a:fld>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612775" y="228600"/>
            <a:ext cx="8153400" cy="990600"/>
          </a:xfrm>
        </p:spPr>
        <p:txBody>
          <a:bodyPr/>
          <a:lstStyle/>
          <a:p>
            <a:pPr eaLnBrk="1" hangingPunct="1"/>
            <a:r>
              <a:rPr lang="en-GB" smtClean="0"/>
              <a:t>Implementation</a:t>
            </a:r>
          </a:p>
        </p:txBody>
      </p:sp>
      <p:sp>
        <p:nvSpPr>
          <p:cNvPr id="5" name="Content Placeholder 4"/>
          <p:cNvSpPr>
            <a:spLocks noGrp="1"/>
          </p:cNvSpPr>
          <p:nvPr>
            <p:ph sz="quarter" idx="1"/>
          </p:nvPr>
        </p:nvSpPr>
        <p:spPr>
          <a:xfrm>
            <a:off x="428625" y="1600200"/>
            <a:ext cx="8337550" cy="4495800"/>
          </a:xfrm>
        </p:spPr>
        <p:txBody>
          <a:bodyPr/>
          <a:lstStyle/>
          <a:p>
            <a:pPr eaLnBrk="1" hangingPunct="1">
              <a:defRPr/>
            </a:pPr>
            <a:r>
              <a:rPr lang="en-GB" sz="3200" dirty="0" smtClean="0"/>
              <a:t>The biometric readers control five access points.  </a:t>
            </a:r>
          </a:p>
          <a:p>
            <a:pPr eaLnBrk="1" hangingPunct="1">
              <a:defRPr/>
            </a:pPr>
            <a:endParaRPr lang="en-GB" sz="3200" dirty="0" smtClean="0"/>
          </a:p>
          <a:p>
            <a:pPr eaLnBrk="1" hangingPunct="1">
              <a:defRPr/>
            </a:pPr>
            <a:r>
              <a:rPr lang="en-GB" sz="3200" dirty="0" smtClean="0"/>
              <a:t>The employee or detainee enters their personal number and places their hand on the scanner which is connected to a database holding the biometric template; the individual’s identity is then verified.  </a:t>
            </a:r>
          </a:p>
        </p:txBody>
      </p:sp>
      <p:sp>
        <p:nvSpPr>
          <p:cNvPr id="6" name="Slide Number Placeholder 5"/>
          <p:cNvSpPr>
            <a:spLocks noGrp="1"/>
          </p:cNvSpPr>
          <p:nvPr>
            <p:ph type="sldNum" sz="quarter" idx="12"/>
          </p:nvPr>
        </p:nvSpPr>
        <p:spPr/>
        <p:txBody>
          <a:bodyPr>
            <a:normAutofit fontScale="85000" lnSpcReduction="20000"/>
          </a:bodyPr>
          <a:lstStyle/>
          <a:p>
            <a:pPr>
              <a:defRPr/>
            </a:pPr>
            <a:fld id="{F4F3D35F-26BE-474C-9AA2-07E451A1D70E}" type="slidenum">
              <a:rPr lang="en-GB"/>
              <a:pPr>
                <a:defRPr/>
              </a:pPr>
              <a:t>19</a:t>
            </a:fld>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612775" y="228600"/>
            <a:ext cx="8153400" cy="990600"/>
          </a:xfrm>
        </p:spPr>
        <p:txBody>
          <a:bodyPr/>
          <a:lstStyle/>
          <a:p>
            <a:pPr eaLnBrk="1" hangingPunct="1"/>
            <a:r>
              <a:rPr lang="en-GB" smtClean="0"/>
              <a:t>Why hand geometry?</a:t>
            </a:r>
          </a:p>
        </p:txBody>
      </p:sp>
      <p:sp>
        <p:nvSpPr>
          <p:cNvPr id="3" name="Content Placeholder 2"/>
          <p:cNvSpPr>
            <a:spLocks noGrp="1"/>
          </p:cNvSpPr>
          <p:nvPr>
            <p:ph sz="quarter" idx="1"/>
          </p:nvPr>
        </p:nvSpPr>
        <p:spPr>
          <a:xfrm>
            <a:off x="357188" y="1600200"/>
            <a:ext cx="8408987" cy="4972050"/>
          </a:xfrm>
        </p:spPr>
        <p:txBody>
          <a:bodyPr/>
          <a:lstStyle/>
          <a:p>
            <a:pPr eaLnBrk="1" hangingPunct="1">
              <a:defRPr/>
            </a:pPr>
            <a:r>
              <a:rPr lang="en-GB" sz="3200" dirty="0" smtClean="0"/>
              <a:t>Robust systems, and proven use in other educational organisations. </a:t>
            </a:r>
          </a:p>
          <a:p>
            <a:pPr eaLnBrk="1" hangingPunct="1">
              <a:defRPr/>
            </a:pPr>
            <a:endParaRPr lang="en-GB" sz="3200" dirty="0" smtClean="0"/>
          </a:p>
          <a:p>
            <a:pPr eaLnBrk="1" hangingPunct="1">
              <a:defRPr/>
            </a:pPr>
            <a:r>
              <a:rPr lang="en-GB" sz="3200" dirty="0" smtClean="0"/>
              <a:t>A new biometric template does not need to be obtained at different stages of growth as the distinguishing features of a child’s hand do not change formation as they grow </a:t>
            </a:r>
            <a:r>
              <a:rPr lang="en-GB" sz="2400" dirty="0" smtClean="0"/>
              <a:t>(Human Recognition Systems, 2006d). </a:t>
            </a:r>
            <a:endParaRPr lang="en-GB" sz="2400" dirty="0"/>
          </a:p>
        </p:txBody>
      </p:sp>
      <p:sp>
        <p:nvSpPr>
          <p:cNvPr id="4" name="Slide Number Placeholder 3"/>
          <p:cNvSpPr>
            <a:spLocks noGrp="1"/>
          </p:cNvSpPr>
          <p:nvPr>
            <p:ph type="sldNum" sz="quarter" idx="12"/>
          </p:nvPr>
        </p:nvSpPr>
        <p:spPr/>
        <p:txBody>
          <a:bodyPr>
            <a:normAutofit fontScale="85000" lnSpcReduction="20000"/>
          </a:bodyPr>
          <a:lstStyle/>
          <a:p>
            <a:pPr>
              <a:defRPr/>
            </a:pPr>
            <a:fld id="{16238091-B026-4EAC-B962-E43CD3E2CB32}" type="slidenum">
              <a:rPr lang="en-GB"/>
              <a:pPr>
                <a:defRPr/>
              </a:pPr>
              <a:t>20</a:t>
            </a:fld>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612775" y="228600"/>
            <a:ext cx="8153400" cy="990600"/>
          </a:xfrm>
        </p:spPr>
        <p:txBody>
          <a:bodyPr/>
          <a:lstStyle/>
          <a:p>
            <a:pPr eaLnBrk="1" hangingPunct="1"/>
            <a:r>
              <a:rPr lang="en-GB" smtClean="0"/>
              <a:t>Post implementation results</a:t>
            </a:r>
          </a:p>
        </p:txBody>
      </p:sp>
      <p:sp>
        <p:nvSpPr>
          <p:cNvPr id="3" name="Content Placeholder 2"/>
          <p:cNvSpPr>
            <a:spLocks noGrp="1"/>
          </p:cNvSpPr>
          <p:nvPr>
            <p:ph sz="quarter" idx="1"/>
          </p:nvPr>
        </p:nvSpPr>
        <p:spPr>
          <a:xfrm>
            <a:off x="357188" y="1600200"/>
            <a:ext cx="8408987" cy="4757738"/>
          </a:xfrm>
        </p:spPr>
        <p:txBody>
          <a:bodyPr/>
          <a:lstStyle/>
          <a:p>
            <a:pPr eaLnBrk="1" hangingPunct="1">
              <a:defRPr/>
            </a:pPr>
            <a:r>
              <a:rPr lang="en-GB" sz="3300" dirty="0" smtClean="0"/>
              <a:t>The hand geometry system guarantees the safety of the public, as the detainees are unable to leave the facility without a member of staff. </a:t>
            </a:r>
          </a:p>
          <a:p>
            <a:pPr eaLnBrk="1" hangingPunct="1">
              <a:defRPr/>
            </a:pPr>
            <a:endParaRPr lang="en-GB" sz="3300" dirty="0" smtClean="0"/>
          </a:p>
          <a:p>
            <a:pPr eaLnBrk="1" hangingPunct="1">
              <a:defRPr/>
            </a:pPr>
            <a:r>
              <a:rPr lang="en-GB" sz="3300" dirty="0" smtClean="0"/>
              <a:t>It also ensures the safety of the detainees as:</a:t>
            </a:r>
          </a:p>
          <a:p>
            <a:pPr lvl="1" eaLnBrk="1" hangingPunct="1">
              <a:defRPr/>
            </a:pPr>
            <a:r>
              <a:rPr lang="en-GB" sz="3000" dirty="0" smtClean="0"/>
              <a:t>Unauthorised individuals cannot access the facility</a:t>
            </a:r>
          </a:p>
          <a:p>
            <a:pPr lvl="1" eaLnBrk="1" hangingPunct="1">
              <a:defRPr/>
            </a:pPr>
            <a:r>
              <a:rPr lang="en-GB" sz="3000" dirty="0" smtClean="0"/>
              <a:t>Detainees cannot leave and potentially cause themselves harm.  </a:t>
            </a:r>
            <a:endParaRPr lang="en-US" sz="3000" dirty="0" smtClean="0"/>
          </a:p>
          <a:p>
            <a:pPr eaLnBrk="1" hangingPunct="1">
              <a:defRPr/>
            </a:pP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D9AF73EF-8DC0-4428-B16D-FF0A609D73FD}" type="slidenum">
              <a:rPr lang="en-GB"/>
              <a:pPr>
                <a:defRPr/>
              </a:pPr>
              <a:t>21</a:t>
            </a:fld>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612775" y="228600"/>
            <a:ext cx="8153400" cy="990600"/>
          </a:xfrm>
        </p:spPr>
        <p:txBody>
          <a:bodyPr/>
          <a:lstStyle/>
          <a:p>
            <a:pPr eaLnBrk="1" hangingPunct="1"/>
            <a:r>
              <a:rPr lang="en-GB" smtClean="0"/>
              <a:t>Post implementation results (cont.)</a:t>
            </a:r>
          </a:p>
        </p:txBody>
      </p:sp>
      <p:sp>
        <p:nvSpPr>
          <p:cNvPr id="3" name="Content Placeholder 2"/>
          <p:cNvSpPr>
            <a:spLocks noGrp="1"/>
          </p:cNvSpPr>
          <p:nvPr>
            <p:ph sz="quarter" idx="1"/>
          </p:nvPr>
        </p:nvSpPr>
        <p:spPr>
          <a:xfrm>
            <a:off x="357188" y="1600200"/>
            <a:ext cx="8408987" cy="4495800"/>
          </a:xfrm>
        </p:spPr>
        <p:txBody>
          <a:bodyPr/>
          <a:lstStyle/>
          <a:p>
            <a:pPr eaLnBrk="1" hangingPunct="1">
              <a:defRPr/>
            </a:pPr>
            <a:r>
              <a:rPr lang="en-GB" sz="3200" dirty="0" smtClean="0"/>
              <a:t>The employees can move easily between different areas of the facility without escort, saving £18,000 per year.</a:t>
            </a:r>
          </a:p>
          <a:p>
            <a:pPr eaLnBrk="1" hangingPunct="1">
              <a:defRPr/>
            </a:pPr>
            <a:endParaRPr lang="en-GB" sz="3200" dirty="0" smtClean="0"/>
          </a:p>
          <a:p>
            <a:pPr eaLnBrk="1" hangingPunct="1">
              <a:defRPr/>
            </a:pPr>
            <a:r>
              <a:rPr lang="en-GB" sz="3200" dirty="0" smtClean="0"/>
              <a:t>Payroll is more efficient as the system:</a:t>
            </a:r>
          </a:p>
          <a:p>
            <a:pPr lvl="1" eaLnBrk="1" hangingPunct="1">
              <a:defRPr/>
            </a:pPr>
            <a:r>
              <a:rPr lang="en-GB" sz="2800" dirty="0" smtClean="0"/>
              <a:t>acts as an attendance log </a:t>
            </a:r>
          </a:p>
          <a:p>
            <a:pPr lvl="1" eaLnBrk="1" hangingPunct="1">
              <a:defRPr/>
            </a:pPr>
            <a:r>
              <a:rPr lang="en-GB" sz="2800" dirty="0" smtClean="0"/>
              <a:t>eliminates the potential for fraudulent claims</a:t>
            </a:r>
          </a:p>
          <a:p>
            <a:pPr lvl="1" eaLnBrk="1" hangingPunct="1">
              <a:defRPr/>
            </a:pPr>
            <a:r>
              <a:rPr lang="en-GB" sz="2800" dirty="0" smtClean="0"/>
              <a:t>removes the need to fill in overtime claims</a:t>
            </a:r>
          </a:p>
          <a:p>
            <a:pPr eaLnBrk="1" hangingPunct="1">
              <a:defRPr/>
            </a:pPr>
            <a:endParaRPr lang="en-GB" dirty="0" smtClean="0"/>
          </a:p>
          <a:p>
            <a:pPr eaLnBrk="1" hangingPunct="1">
              <a:defRPr/>
            </a:pP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239F2517-2418-4542-B9D0-2800CD484411}" type="slidenum">
              <a:rPr lang="en-GB"/>
              <a:pPr>
                <a:defRPr/>
              </a:pPr>
              <a:t>22</a:t>
            </a:fld>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612775" y="228600"/>
            <a:ext cx="8153400" cy="990600"/>
          </a:xfrm>
        </p:spPr>
        <p:txBody>
          <a:bodyPr/>
          <a:lstStyle/>
          <a:p>
            <a:pPr eaLnBrk="1" hangingPunct="1"/>
            <a:r>
              <a:rPr lang="en-GB" smtClean="0"/>
              <a:t>Case 4: Todholm Primary School  </a:t>
            </a:r>
          </a:p>
        </p:txBody>
      </p:sp>
      <p:sp>
        <p:nvSpPr>
          <p:cNvPr id="3" name="Content Placeholder 2"/>
          <p:cNvSpPr>
            <a:spLocks noGrp="1"/>
          </p:cNvSpPr>
          <p:nvPr>
            <p:ph sz="quarter" idx="1"/>
          </p:nvPr>
        </p:nvSpPr>
        <p:spPr>
          <a:xfrm>
            <a:off x="357188" y="1600200"/>
            <a:ext cx="8408987" cy="5257800"/>
          </a:xfrm>
        </p:spPr>
        <p:txBody>
          <a:bodyPr/>
          <a:lstStyle/>
          <a:p>
            <a:pPr eaLnBrk="1" hangingPunct="1">
              <a:defRPr/>
            </a:pPr>
            <a:r>
              <a:rPr lang="en-GB" sz="3200" dirty="0" smtClean="0"/>
              <a:t>Provides primary and pre-five education to children ranging in ages from 3–11.  </a:t>
            </a:r>
          </a:p>
          <a:p>
            <a:pPr eaLnBrk="1" hangingPunct="1">
              <a:defRPr/>
            </a:pPr>
            <a:endParaRPr lang="en-GB" sz="3200" dirty="0" smtClean="0"/>
          </a:p>
          <a:p>
            <a:pPr eaLnBrk="1" hangingPunct="1">
              <a:defRPr/>
            </a:pPr>
            <a:r>
              <a:rPr lang="en-GB" sz="3200" dirty="0" smtClean="0"/>
              <a:t>Chosen to trial a </a:t>
            </a:r>
            <a:r>
              <a:rPr lang="en-GB" sz="3200" dirty="0" err="1" smtClean="0"/>
              <a:t>PalmSecure</a:t>
            </a:r>
            <a:r>
              <a:rPr lang="en-GB" sz="3200" baseline="30000" dirty="0" err="1" smtClean="0"/>
              <a:t>TM</a:t>
            </a:r>
            <a:r>
              <a:rPr lang="en-GB" sz="3200" dirty="0" smtClean="0"/>
              <a:t> palm vein-based biometric authentication system, created by </a:t>
            </a:r>
            <a:r>
              <a:rPr lang="en-GB" sz="3200" dirty="0" err="1" smtClean="0"/>
              <a:t>Yarg</a:t>
            </a:r>
            <a:r>
              <a:rPr lang="en-GB" sz="3200" dirty="0" smtClean="0"/>
              <a:t> Biometrics, and Fujitsu.  </a:t>
            </a:r>
          </a:p>
          <a:p>
            <a:pPr eaLnBrk="1" hangingPunct="1">
              <a:defRPr/>
            </a:pPr>
            <a:endParaRPr lang="en-GB" sz="3200" dirty="0" smtClean="0"/>
          </a:p>
          <a:p>
            <a:pPr eaLnBrk="1" hangingPunct="1">
              <a:defRPr/>
            </a:pPr>
            <a:r>
              <a:rPr lang="en-GB" sz="3200" dirty="0" smtClean="0"/>
              <a:t>A new way to ‘pay’ for school meals; part of the Scottish Executive’s </a:t>
            </a:r>
            <a:r>
              <a:rPr lang="en-GB" sz="3200" i="1" dirty="0" smtClean="0"/>
              <a:t>Hungry for Success</a:t>
            </a:r>
            <a:r>
              <a:rPr lang="en-GB" sz="3200" dirty="0" smtClean="0"/>
              <a:t> initiative. </a:t>
            </a:r>
          </a:p>
          <a:p>
            <a:pPr eaLnBrk="1" hangingPunct="1">
              <a:defRPr/>
            </a:pP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A989D4ED-E797-4059-8990-7109E79FF415}" type="slidenum">
              <a:rPr lang="en-GB"/>
              <a:pPr>
                <a:defRPr/>
              </a:pPr>
              <a:t>23</a:t>
            </a:fld>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612775" y="228600"/>
            <a:ext cx="8153400" cy="990600"/>
          </a:xfrm>
        </p:spPr>
        <p:txBody>
          <a:bodyPr/>
          <a:lstStyle/>
          <a:p>
            <a:pPr eaLnBrk="1" hangingPunct="1"/>
            <a:r>
              <a:rPr lang="en-GB" smtClean="0"/>
              <a:t>Hand vein-based biometric system</a:t>
            </a:r>
          </a:p>
        </p:txBody>
      </p:sp>
      <p:sp>
        <p:nvSpPr>
          <p:cNvPr id="3" name="Content Placeholder 2"/>
          <p:cNvSpPr>
            <a:spLocks noGrp="1"/>
          </p:cNvSpPr>
          <p:nvPr>
            <p:ph sz="quarter" idx="1"/>
          </p:nvPr>
        </p:nvSpPr>
        <p:spPr>
          <a:xfrm>
            <a:off x="357188" y="1600200"/>
            <a:ext cx="4857750" cy="4829175"/>
          </a:xfrm>
        </p:spPr>
        <p:txBody>
          <a:bodyPr/>
          <a:lstStyle/>
          <a:p>
            <a:pPr eaLnBrk="1" hangingPunct="1">
              <a:defRPr/>
            </a:pPr>
            <a:r>
              <a:rPr lang="en-GB" sz="3200" dirty="0" smtClean="0"/>
              <a:t>Hand or vein thickness and their locations are unique enough to identify a person </a:t>
            </a:r>
            <a:r>
              <a:rPr lang="en-GB" sz="2800" dirty="0" smtClean="0"/>
              <a:t>(Rich, 2007).  </a:t>
            </a:r>
          </a:p>
          <a:p>
            <a:pPr eaLnBrk="1" hangingPunct="1">
              <a:defRPr/>
            </a:pPr>
            <a:r>
              <a:rPr lang="en-GB" sz="3200" dirty="0" smtClean="0"/>
              <a:t>A curved device performs an infra red vascular scan that is then compared to a database. </a:t>
            </a:r>
          </a:p>
          <a:p>
            <a:pPr eaLnBrk="1" hangingPunct="1">
              <a:defRPr/>
            </a:pPr>
            <a:r>
              <a:rPr lang="en-GB" sz="3200" dirty="0" smtClean="0"/>
              <a:t>Easy to perform &amp; difficult to damage the pattern. </a:t>
            </a:r>
          </a:p>
        </p:txBody>
      </p:sp>
      <p:pic>
        <p:nvPicPr>
          <p:cNvPr id="33796" name="Picture 3" descr="Infrared vein image of the palm  (Credit: Fujitsu)"/>
          <p:cNvPicPr>
            <a:picLocks noChangeAspect="1" noChangeArrowheads="1"/>
          </p:cNvPicPr>
          <p:nvPr/>
        </p:nvPicPr>
        <p:blipFill>
          <a:blip r:embed="rId3"/>
          <a:srcRect l="9996" t="16783" r="5779" b="7664"/>
          <a:stretch>
            <a:fillRect/>
          </a:stretch>
        </p:blipFill>
        <p:spPr bwMode="auto">
          <a:xfrm>
            <a:off x="5715000" y="2214563"/>
            <a:ext cx="3000375" cy="3643312"/>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normAutofit fontScale="85000" lnSpcReduction="20000"/>
          </a:bodyPr>
          <a:lstStyle/>
          <a:p>
            <a:pPr>
              <a:defRPr/>
            </a:pPr>
            <a:fld id="{20477775-363D-4FCD-8AD9-AF7866E529CB}" type="slidenum">
              <a:rPr lang="en-GB"/>
              <a:pPr>
                <a:defRPr/>
              </a:pPr>
              <a:t>24</a:t>
            </a:fld>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612775" y="228600"/>
            <a:ext cx="8153400" cy="990600"/>
          </a:xfrm>
        </p:spPr>
        <p:txBody>
          <a:bodyPr/>
          <a:lstStyle/>
          <a:p>
            <a:pPr eaLnBrk="1" hangingPunct="1"/>
            <a:r>
              <a:rPr lang="en-GB" smtClean="0"/>
              <a:t>Implementation</a:t>
            </a:r>
          </a:p>
        </p:txBody>
      </p:sp>
      <p:sp>
        <p:nvSpPr>
          <p:cNvPr id="3" name="Content Placeholder 2"/>
          <p:cNvSpPr>
            <a:spLocks noGrp="1"/>
          </p:cNvSpPr>
          <p:nvPr>
            <p:ph sz="quarter" idx="1"/>
          </p:nvPr>
        </p:nvSpPr>
        <p:spPr>
          <a:xfrm>
            <a:off x="357188" y="1600200"/>
            <a:ext cx="8408987" cy="5257800"/>
          </a:xfrm>
        </p:spPr>
        <p:txBody>
          <a:bodyPr/>
          <a:lstStyle/>
          <a:p>
            <a:pPr eaLnBrk="1" hangingPunct="1">
              <a:defRPr/>
            </a:pPr>
            <a:r>
              <a:rPr lang="en-GB" sz="3200" dirty="0" smtClean="0"/>
              <a:t>The scanner is positioned in the school canteen by the electronic point of sales system and is linked directly to a database holding the biometric template and the payment file of the children.  </a:t>
            </a:r>
          </a:p>
          <a:p>
            <a:pPr eaLnBrk="1" hangingPunct="1">
              <a:defRPr/>
            </a:pPr>
            <a:r>
              <a:rPr lang="en-GB" sz="3200" dirty="0" smtClean="0"/>
              <a:t>When a child comes to pay for his school lunch, he places his hand under the scanner, which then communicates with the database to verify identity and update his payment file. </a:t>
            </a: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1FD94A84-EA73-41C2-9691-90719433E693}" type="slidenum">
              <a:rPr lang="en-GB"/>
              <a:pPr>
                <a:defRPr/>
              </a:pPr>
              <a:t>25</a:t>
            </a:fld>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612775" y="228600"/>
            <a:ext cx="8153400" cy="990600"/>
          </a:xfrm>
        </p:spPr>
        <p:txBody>
          <a:bodyPr/>
          <a:lstStyle/>
          <a:p>
            <a:pPr eaLnBrk="1" hangingPunct="1"/>
            <a:r>
              <a:rPr lang="en-GB" smtClean="0"/>
              <a:t>Post implementation results</a:t>
            </a:r>
          </a:p>
        </p:txBody>
      </p:sp>
      <p:sp>
        <p:nvSpPr>
          <p:cNvPr id="3" name="Content Placeholder 2"/>
          <p:cNvSpPr>
            <a:spLocks noGrp="1"/>
          </p:cNvSpPr>
          <p:nvPr>
            <p:ph sz="quarter" idx="1"/>
          </p:nvPr>
        </p:nvSpPr>
        <p:spPr>
          <a:xfrm>
            <a:off x="285750" y="1600200"/>
            <a:ext cx="8572500" cy="4972050"/>
          </a:xfrm>
        </p:spPr>
        <p:txBody>
          <a:bodyPr/>
          <a:lstStyle/>
          <a:p>
            <a:pPr eaLnBrk="1" hangingPunct="1">
              <a:defRPr/>
            </a:pPr>
            <a:r>
              <a:rPr lang="en-GB" sz="3200" dirty="0" smtClean="0"/>
              <a:t>Cashless school lunches help reduce bullying: </a:t>
            </a:r>
          </a:p>
          <a:p>
            <a:pPr lvl="1" eaLnBrk="1" hangingPunct="1">
              <a:defRPr/>
            </a:pPr>
            <a:endParaRPr lang="en-GB" sz="1400" dirty="0" smtClean="0"/>
          </a:p>
          <a:p>
            <a:pPr lvl="1" eaLnBrk="1" hangingPunct="1">
              <a:defRPr/>
            </a:pPr>
            <a:r>
              <a:rPr lang="en-GB" sz="2800" dirty="0" smtClean="0"/>
              <a:t>Children do not carry around lunch money and risk losing it or being bullied to give it to someone else. </a:t>
            </a:r>
          </a:p>
          <a:p>
            <a:pPr lvl="1" eaLnBrk="1" hangingPunct="1">
              <a:defRPr/>
            </a:pPr>
            <a:endParaRPr lang="en-GB" sz="1400" dirty="0" smtClean="0"/>
          </a:p>
          <a:p>
            <a:pPr lvl="1" eaLnBrk="1" hangingPunct="1">
              <a:defRPr/>
            </a:pPr>
            <a:r>
              <a:rPr lang="en-GB" sz="2800" dirty="0" smtClean="0"/>
              <a:t>Reduces the stigma of having government subsidised school meals.  </a:t>
            </a:r>
          </a:p>
          <a:p>
            <a:pPr lvl="1" eaLnBrk="1" hangingPunct="1">
              <a:defRPr/>
            </a:pPr>
            <a:endParaRPr lang="en-GB" sz="1400" dirty="0" smtClean="0"/>
          </a:p>
          <a:p>
            <a:pPr lvl="1" eaLnBrk="1" hangingPunct="1">
              <a:defRPr/>
            </a:pPr>
            <a:r>
              <a:rPr lang="en-GB" sz="2800" dirty="0" smtClean="0"/>
              <a:t>Helps develop friendships between the older and younger pupils as the older pupils have been teaching the younger pupils how to use the system.</a:t>
            </a:r>
            <a:endParaRPr lang="en-GB" sz="2800" dirty="0"/>
          </a:p>
        </p:txBody>
      </p:sp>
      <p:sp>
        <p:nvSpPr>
          <p:cNvPr id="4" name="Slide Number Placeholder 3"/>
          <p:cNvSpPr>
            <a:spLocks noGrp="1"/>
          </p:cNvSpPr>
          <p:nvPr>
            <p:ph type="sldNum" sz="quarter" idx="12"/>
          </p:nvPr>
        </p:nvSpPr>
        <p:spPr/>
        <p:txBody>
          <a:bodyPr>
            <a:normAutofit fontScale="85000" lnSpcReduction="20000"/>
          </a:bodyPr>
          <a:lstStyle/>
          <a:p>
            <a:pPr>
              <a:defRPr/>
            </a:pPr>
            <a:fld id="{5CEE05E9-C819-4C5A-9631-82945EE7BF89}" type="slidenum">
              <a:rPr lang="en-GB"/>
              <a:pPr>
                <a:defRPr/>
              </a:pPr>
              <a:t>26</a:t>
            </a:fld>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612775" y="228600"/>
            <a:ext cx="8153400" cy="990600"/>
          </a:xfrm>
        </p:spPr>
        <p:txBody>
          <a:bodyPr/>
          <a:lstStyle/>
          <a:p>
            <a:pPr eaLnBrk="1" hangingPunct="1"/>
            <a:r>
              <a:rPr lang="en-GB" smtClean="0"/>
              <a:t>Post implementation results (cont.)</a:t>
            </a:r>
          </a:p>
        </p:txBody>
      </p:sp>
      <p:sp>
        <p:nvSpPr>
          <p:cNvPr id="3" name="Content Placeholder 2"/>
          <p:cNvSpPr>
            <a:spLocks noGrp="1"/>
          </p:cNvSpPr>
          <p:nvPr>
            <p:ph sz="quarter" idx="1"/>
          </p:nvPr>
        </p:nvSpPr>
        <p:spPr>
          <a:xfrm>
            <a:off x="428625" y="1600200"/>
            <a:ext cx="8337550" cy="5257800"/>
          </a:xfrm>
        </p:spPr>
        <p:txBody>
          <a:bodyPr/>
          <a:lstStyle/>
          <a:p>
            <a:pPr eaLnBrk="1" hangingPunct="1">
              <a:defRPr/>
            </a:pPr>
            <a:r>
              <a:rPr lang="en-GB" sz="3200" dirty="0" smtClean="0"/>
              <a:t>Parents can track their children’s food choices and nutritional intake; this can help parents decide what their child should eat at home.  </a:t>
            </a:r>
          </a:p>
          <a:p>
            <a:pPr eaLnBrk="1" hangingPunct="1">
              <a:defRPr/>
            </a:pPr>
            <a:endParaRPr lang="en-GB" sz="3200" dirty="0" smtClean="0"/>
          </a:p>
          <a:p>
            <a:pPr eaLnBrk="1" hangingPunct="1">
              <a:defRPr/>
            </a:pPr>
            <a:r>
              <a:rPr lang="en-GB" sz="3200" dirty="0" smtClean="0"/>
              <a:t>The system helps reduce the risk of allergic reactions as allergy details are kept on the children’s payment file.</a:t>
            </a: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FBC384A0-7C2A-420A-969C-5FDE6EB2C2B1}" type="slidenum">
              <a:rPr lang="en-GB"/>
              <a:pPr>
                <a:defRPr/>
              </a:pPr>
              <a:t>27</a:t>
            </a:fld>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612775" y="228600"/>
            <a:ext cx="8153400" cy="990600"/>
          </a:xfrm>
        </p:spPr>
        <p:txBody>
          <a:bodyPr/>
          <a:lstStyle/>
          <a:p>
            <a:pPr eaLnBrk="1" hangingPunct="1"/>
            <a:r>
              <a:rPr lang="en-GB" smtClean="0"/>
              <a:t>Conclusion</a:t>
            </a:r>
          </a:p>
        </p:txBody>
      </p:sp>
      <p:sp>
        <p:nvSpPr>
          <p:cNvPr id="3" name="Content Placeholder 2"/>
          <p:cNvSpPr>
            <a:spLocks noGrp="1"/>
          </p:cNvSpPr>
          <p:nvPr>
            <p:ph sz="quarter" idx="1"/>
          </p:nvPr>
        </p:nvSpPr>
        <p:spPr>
          <a:xfrm>
            <a:off x="612775" y="1600200"/>
            <a:ext cx="8153400" cy="5257800"/>
          </a:xfrm>
        </p:spPr>
        <p:txBody>
          <a:bodyPr/>
          <a:lstStyle/>
          <a:p>
            <a:pPr eaLnBrk="1" hangingPunct="1">
              <a:defRPr/>
            </a:pPr>
            <a:r>
              <a:rPr lang="en-GB" sz="3200" dirty="0" smtClean="0"/>
              <a:t>Biometric technology is being implemented in far more innovative ways than traditionally intended. </a:t>
            </a:r>
          </a:p>
          <a:p>
            <a:pPr eaLnBrk="1" hangingPunct="1">
              <a:defRPr/>
            </a:pPr>
            <a:r>
              <a:rPr lang="en-GB" sz="3200" dirty="0" smtClean="0"/>
              <a:t>The main advantage of biometric technology is that it unequivocally links an individual to an event.  It is portable &amp; leads to enhanced security, significant long term cost savings, enhanced user convenience and ease of use. </a:t>
            </a:r>
          </a:p>
          <a:p>
            <a:pPr eaLnBrk="1" hangingPunct="1">
              <a:defRPr/>
            </a:pPr>
            <a:r>
              <a:rPr lang="en-GB" sz="3200" dirty="0" smtClean="0"/>
              <a:t>However, organisations also experience more intangible, social benefits. </a:t>
            </a: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2CD8A84A-00F8-48DB-9A13-F3E304096914}" type="slidenum">
              <a:rPr lang="en-GB"/>
              <a:pPr>
                <a:defRPr/>
              </a:pPr>
              <a:t>28</a:t>
            </a:fld>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612775" y="228600"/>
            <a:ext cx="8153400" cy="990600"/>
          </a:xfrm>
        </p:spPr>
        <p:txBody>
          <a:bodyPr/>
          <a:lstStyle/>
          <a:p>
            <a:pPr eaLnBrk="1" hangingPunct="1"/>
            <a:r>
              <a:rPr lang="en-GB" smtClean="0"/>
              <a:t>Conclusion</a:t>
            </a:r>
          </a:p>
        </p:txBody>
      </p:sp>
      <p:sp>
        <p:nvSpPr>
          <p:cNvPr id="3" name="Content Placeholder 2"/>
          <p:cNvSpPr>
            <a:spLocks noGrp="1"/>
          </p:cNvSpPr>
          <p:nvPr>
            <p:ph sz="quarter" idx="1"/>
          </p:nvPr>
        </p:nvSpPr>
        <p:spPr>
          <a:xfrm>
            <a:off x="357188" y="1600200"/>
            <a:ext cx="8408987" cy="5257800"/>
          </a:xfrm>
        </p:spPr>
        <p:txBody>
          <a:bodyPr/>
          <a:lstStyle/>
          <a:p>
            <a:pPr eaLnBrk="1" hangingPunct="1">
              <a:defRPr/>
            </a:pPr>
            <a:r>
              <a:rPr lang="en-GB" sz="3200" dirty="0" smtClean="0"/>
              <a:t>Whilst some technologies such as mobile phones have had a rapid user adoption and are now ubiquitous, the diffusion of biometrics has been much slower.  </a:t>
            </a:r>
          </a:p>
          <a:p>
            <a:pPr eaLnBrk="1" hangingPunct="1">
              <a:defRPr/>
            </a:pPr>
            <a:r>
              <a:rPr lang="en-GB" sz="3200" dirty="0" smtClean="0"/>
              <a:t>The main challenge is user acceptance due to privacy &amp; data security fears.  </a:t>
            </a:r>
          </a:p>
          <a:p>
            <a:pPr eaLnBrk="1" hangingPunct="1">
              <a:defRPr/>
            </a:pPr>
            <a:r>
              <a:rPr lang="en-GB" sz="3200" dirty="0" smtClean="0"/>
              <a:t>Must change the public’s perception so that they recognise biometrics as something that can </a:t>
            </a:r>
            <a:r>
              <a:rPr lang="en-GB" sz="3200" i="1" dirty="0" smtClean="0"/>
              <a:t>protect</a:t>
            </a:r>
            <a:r>
              <a:rPr lang="en-GB" sz="3200" dirty="0" smtClean="0"/>
              <a:t> them and </a:t>
            </a:r>
            <a:r>
              <a:rPr lang="en-GB" sz="3200" i="1" dirty="0" smtClean="0"/>
              <a:t>enhance</a:t>
            </a:r>
            <a:r>
              <a:rPr lang="en-GB" sz="3200" dirty="0" smtClean="0"/>
              <a:t> their lives, and not necessarily be used against them. </a:t>
            </a:r>
          </a:p>
          <a:p>
            <a:pPr eaLnBrk="1" hangingPunct="1">
              <a:defRPr/>
            </a:pPr>
            <a:endParaRPr lang="en-US" sz="3200" dirty="0" smtClean="0"/>
          </a:p>
          <a:p>
            <a:pPr eaLnBrk="1" hangingPunct="1">
              <a:defRPr/>
            </a:pP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EC449845-6A34-4451-80C1-3803D0B684BC}" type="slidenum">
              <a:rPr lang="en-GB"/>
              <a:pPr>
                <a:defRPr/>
              </a:pPr>
              <a:t>29</a:t>
            </a:fld>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612775" y="228600"/>
            <a:ext cx="8153400" cy="990600"/>
          </a:xfrm>
        </p:spPr>
        <p:txBody>
          <a:bodyPr/>
          <a:lstStyle/>
          <a:p>
            <a:pPr eaLnBrk="1" hangingPunct="1"/>
            <a:r>
              <a:rPr lang="en-GB" smtClean="0"/>
              <a:t>Conclusion</a:t>
            </a:r>
          </a:p>
        </p:txBody>
      </p:sp>
      <p:sp>
        <p:nvSpPr>
          <p:cNvPr id="3" name="Content Placeholder 2"/>
          <p:cNvSpPr>
            <a:spLocks noGrp="1"/>
          </p:cNvSpPr>
          <p:nvPr>
            <p:ph sz="quarter" idx="1"/>
          </p:nvPr>
        </p:nvSpPr>
        <p:spPr>
          <a:xfrm>
            <a:off x="285750" y="1600200"/>
            <a:ext cx="8480425" cy="4972050"/>
          </a:xfrm>
        </p:spPr>
        <p:txBody>
          <a:bodyPr/>
          <a:lstStyle/>
          <a:p>
            <a:pPr eaLnBrk="1" hangingPunct="1">
              <a:defRPr/>
            </a:pPr>
            <a:r>
              <a:rPr lang="en-GB" sz="3200" dirty="0" smtClean="0"/>
              <a:t>To </a:t>
            </a:r>
            <a:r>
              <a:rPr lang="en-GB" sz="3200" i="1" dirty="0" smtClean="0"/>
              <a:t>reach</a:t>
            </a:r>
            <a:r>
              <a:rPr lang="en-GB" sz="3200" dirty="0" smtClean="0"/>
              <a:t> the masses, it must be championed and driven at local &amp; national levels of government. </a:t>
            </a:r>
          </a:p>
          <a:p>
            <a:pPr eaLnBrk="1" hangingPunct="1">
              <a:defRPr/>
            </a:pPr>
            <a:endParaRPr lang="en-GB" sz="2000" dirty="0" smtClean="0"/>
          </a:p>
          <a:p>
            <a:pPr eaLnBrk="1" hangingPunct="1">
              <a:defRPr/>
            </a:pPr>
            <a:r>
              <a:rPr lang="en-GB" sz="3200" dirty="0" smtClean="0"/>
              <a:t>Yet, despite fears of data security, the sharing of personal data has become the norm; social networking sites have captured the public’s imagination and have exploded in popularity. </a:t>
            </a:r>
          </a:p>
          <a:p>
            <a:pPr eaLnBrk="1" hangingPunct="1">
              <a:defRPr/>
            </a:pPr>
            <a:endParaRPr lang="en-GB" sz="2000" dirty="0" smtClean="0"/>
          </a:p>
          <a:p>
            <a:pPr eaLnBrk="1" hangingPunct="1">
              <a:defRPr/>
            </a:pPr>
            <a:r>
              <a:rPr lang="en-GB" sz="3200" dirty="0" smtClean="0"/>
              <a:t>For the </a:t>
            </a:r>
            <a:r>
              <a:rPr lang="en-GB" sz="3200" i="1" dirty="0" err="1" smtClean="0"/>
              <a:t>Facebook</a:t>
            </a:r>
            <a:r>
              <a:rPr lang="en-GB" sz="3200" dirty="0" smtClean="0"/>
              <a:t> generation, biometrics needs such a ‘killer application’ to drive it forward.  </a:t>
            </a:r>
            <a:endParaRPr lang="en-US" sz="3200" dirty="0" smtClean="0"/>
          </a:p>
          <a:p>
            <a:pPr eaLnBrk="1" hangingPunct="1">
              <a:defRPr/>
            </a:pPr>
            <a:endParaRPr lang="en-GB" dirty="0" smtClean="0"/>
          </a:p>
          <a:p>
            <a:pPr eaLnBrk="1" hangingPunct="1">
              <a:defRPr/>
            </a:pP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BEA50201-4AC2-4D87-B046-BD6748E768A3}" type="slidenum">
              <a:rPr lang="en-GB"/>
              <a:pPr>
                <a:defRPr/>
              </a:pPr>
              <a:t>30</a:t>
            </a:fld>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612775" y="228600"/>
            <a:ext cx="8153400" cy="990600"/>
          </a:xfrm>
        </p:spPr>
        <p:txBody>
          <a:bodyPr/>
          <a:lstStyle/>
          <a:p>
            <a:pPr eaLnBrk="1" hangingPunct="1"/>
            <a:r>
              <a:rPr lang="en-GB" smtClean="0"/>
              <a:t>References (1)</a:t>
            </a:r>
          </a:p>
        </p:txBody>
      </p:sp>
      <p:sp>
        <p:nvSpPr>
          <p:cNvPr id="3" name="Content Placeholder 2"/>
          <p:cNvSpPr>
            <a:spLocks noGrp="1"/>
          </p:cNvSpPr>
          <p:nvPr>
            <p:ph sz="quarter" idx="1"/>
          </p:nvPr>
        </p:nvSpPr>
        <p:spPr>
          <a:xfrm>
            <a:off x="285750" y="1600200"/>
            <a:ext cx="8643938" cy="5257800"/>
          </a:xfrm>
        </p:spPr>
        <p:txBody>
          <a:bodyPr/>
          <a:lstStyle/>
          <a:p>
            <a:pPr eaLnBrk="1" hangingPunct="1">
              <a:defRPr/>
            </a:pPr>
            <a:r>
              <a:rPr lang="en-GB" sz="2200" dirty="0" smtClean="0"/>
              <a:t>Brown, J. (2007) ‘School Uses Hands on Biometrics’.  Available at http://www.computing.co.uk/computing/analysis/2167745/school-uses-hands-biometrics [1st April 2007]</a:t>
            </a:r>
            <a:endParaRPr lang="en-US" sz="2200" dirty="0" smtClean="0"/>
          </a:p>
          <a:p>
            <a:pPr eaLnBrk="1" hangingPunct="1">
              <a:defRPr/>
            </a:pPr>
            <a:r>
              <a:rPr lang="en-GB" sz="2200" dirty="0" smtClean="0"/>
              <a:t>Chandra, A. &amp; Calderon, T. (2005). ‘Challenges and Constraints to the Diffusion of Biometrics in Information Systems’.</a:t>
            </a:r>
            <a:r>
              <a:rPr lang="en-GB" sz="2200" i="1" dirty="0" smtClean="0"/>
              <a:t>   Communications of the ACM, </a:t>
            </a:r>
            <a:r>
              <a:rPr lang="en-GB" sz="2200" dirty="0" smtClean="0"/>
              <a:t>VOL. 48. Available at http:// www.acm.org [15</a:t>
            </a:r>
            <a:r>
              <a:rPr lang="en-GB" sz="2200" baseline="30000" dirty="0" smtClean="0"/>
              <a:t>th</a:t>
            </a:r>
            <a:r>
              <a:rPr lang="en-GB" sz="2200" dirty="0" smtClean="0"/>
              <a:t> October 2006]</a:t>
            </a:r>
          </a:p>
          <a:p>
            <a:pPr eaLnBrk="1" hangingPunct="1">
              <a:defRPr/>
            </a:pPr>
            <a:r>
              <a:rPr lang="en-GB" sz="2200" dirty="0" smtClean="0"/>
              <a:t>Human Recognition Systems (2009a). Available at http://www.hrstld.com/solutions/access_control/access_control_biometric.htm [1st November 2006]</a:t>
            </a:r>
            <a:endParaRPr lang="en-US" sz="2200" dirty="0" smtClean="0"/>
          </a:p>
          <a:p>
            <a:pPr eaLnBrk="1" hangingPunct="1">
              <a:defRPr/>
            </a:pPr>
            <a:r>
              <a:rPr lang="en-GB" sz="2200" dirty="0" smtClean="0"/>
              <a:t>Human Recognition Systems. (2009b). Available at http://www.hrsltd.com/news/page.php?page=257 [16</a:t>
            </a:r>
            <a:r>
              <a:rPr lang="en-GB" sz="2200" baseline="30000" dirty="0" smtClean="0"/>
              <a:t>th</a:t>
            </a:r>
            <a:r>
              <a:rPr lang="en-GB" sz="2200" dirty="0" smtClean="0"/>
              <a:t> October 2006]</a:t>
            </a:r>
            <a:endParaRPr lang="en-US" sz="2200" dirty="0" smtClean="0"/>
          </a:p>
          <a:p>
            <a:pPr eaLnBrk="1" hangingPunct="1">
              <a:defRPr/>
            </a:pPr>
            <a:r>
              <a:rPr lang="en-GB" sz="2200" dirty="0" smtClean="0"/>
              <a:t>Human Recognition Systems (2009c). Available at www.hrsltd.com/identification_technology/fingerprint_recognition.php [16</a:t>
            </a:r>
            <a:r>
              <a:rPr lang="en-GB" sz="2200" baseline="30000" dirty="0" smtClean="0"/>
              <a:t>th</a:t>
            </a:r>
            <a:r>
              <a:rPr lang="en-GB" sz="2200" dirty="0" smtClean="0"/>
              <a:t> October 2006] </a:t>
            </a:r>
            <a:endParaRPr lang="en-US" sz="2200" dirty="0" smtClean="0"/>
          </a:p>
          <a:p>
            <a:pPr eaLnBrk="1" hangingPunct="1">
              <a:defRPr/>
            </a:pPr>
            <a:endParaRPr lang="en-US" sz="2000" dirty="0" smtClean="0"/>
          </a:p>
        </p:txBody>
      </p:sp>
      <p:sp>
        <p:nvSpPr>
          <p:cNvPr id="4" name="Slide Number Placeholder 3"/>
          <p:cNvSpPr>
            <a:spLocks noGrp="1"/>
          </p:cNvSpPr>
          <p:nvPr>
            <p:ph type="sldNum" sz="quarter" idx="12"/>
          </p:nvPr>
        </p:nvSpPr>
        <p:spPr/>
        <p:txBody>
          <a:bodyPr>
            <a:normAutofit fontScale="85000" lnSpcReduction="20000"/>
          </a:bodyPr>
          <a:lstStyle/>
          <a:p>
            <a:pPr>
              <a:defRPr/>
            </a:pPr>
            <a:fld id="{2E3D19C3-D75D-472F-B650-D91753FA5576}" type="slidenum">
              <a:rPr lang="en-GB"/>
              <a:pPr>
                <a:defRPr/>
              </a:pPr>
              <a:t>31</a:t>
            </a:fld>
            <a:endParaRPr lang="en-GB"/>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612775" y="228600"/>
            <a:ext cx="8153400" cy="990600"/>
          </a:xfrm>
        </p:spPr>
        <p:txBody>
          <a:bodyPr/>
          <a:lstStyle/>
          <a:p>
            <a:pPr eaLnBrk="1" hangingPunct="1"/>
            <a:r>
              <a:rPr lang="en-GB" smtClean="0"/>
              <a:t>References (2)</a:t>
            </a:r>
          </a:p>
        </p:txBody>
      </p:sp>
      <p:sp>
        <p:nvSpPr>
          <p:cNvPr id="3" name="Content Placeholder 2"/>
          <p:cNvSpPr>
            <a:spLocks noGrp="1"/>
          </p:cNvSpPr>
          <p:nvPr>
            <p:ph sz="quarter" idx="1"/>
          </p:nvPr>
        </p:nvSpPr>
        <p:spPr>
          <a:xfrm>
            <a:off x="357188" y="1600200"/>
            <a:ext cx="8408987" cy="4972050"/>
          </a:xfrm>
        </p:spPr>
        <p:txBody>
          <a:bodyPr/>
          <a:lstStyle/>
          <a:p>
            <a:pPr eaLnBrk="1" hangingPunct="1">
              <a:defRPr/>
            </a:pPr>
            <a:r>
              <a:rPr lang="en-GB" sz="2200" dirty="0" smtClean="0"/>
              <a:t>Human Recognition Systems (2009d). Available at http://www.hrsltd.com/identification?hand_recognition.php [21</a:t>
            </a:r>
            <a:r>
              <a:rPr lang="en-GB" sz="2200" baseline="30000" dirty="0" smtClean="0"/>
              <a:t>st</a:t>
            </a:r>
            <a:r>
              <a:rPr lang="en-GB" sz="2200" dirty="0" smtClean="0"/>
              <a:t> October 2006] </a:t>
            </a:r>
          </a:p>
          <a:p>
            <a:pPr eaLnBrk="1" hangingPunct="1">
              <a:defRPr/>
            </a:pPr>
            <a:r>
              <a:rPr lang="en-GB" sz="2200" dirty="0" smtClean="0"/>
              <a:t>Local Authorities Coordinators of Regulatory Services (2006) ‘Responsible Drinks Retailing Application for Best Partnership’. Available at http://www.lacors.gov.uk/lacors/upload/12172.doc [1st May 2007]  </a:t>
            </a:r>
            <a:endParaRPr lang="en-US" sz="2200" dirty="0" smtClean="0"/>
          </a:p>
          <a:p>
            <a:pPr eaLnBrk="1" hangingPunct="1">
              <a:defRPr/>
            </a:pPr>
            <a:r>
              <a:rPr lang="en-GB" sz="2200" dirty="0" smtClean="0"/>
              <a:t>Rich, J. (2007) </a:t>
            </a:r>
            <a:r>
              <a:rPr lang="en-GB" sz="2200" i="1" dirty="0" smtClean="0"/>
              <a:t>Biometric Watch</a:t>
            </a:r>
            <a:r>
              <a:rPr lang="en-GB" sz="2200" dirty="0" smtClean="0"/>
              <a:t>. Available at http://www.biometricwatch.com/technologies/vein-recognition/vein.htm [1st April 2007] </a:t>
            </a:r>
            <a:endParaRPr lang="en-US" sz="2200" dirty="0" smtClean="0"/>
          </a:p>
          <a:p>
            <a:pPr eaLnBrk="1" hangingPunct="1">
              <a:defRPr/>
            </a:pPr>
            <a:r>
              <a:rPr lang="en-GB" sz="2200" dirty="0" smtClean="0"/>
              <a:t>Spence, B. (2006)</a:t>
            </a:r>
            <a:r>
              <a:rPr lang="en-GB" sz="2200" i="1" dirty="0" smtClean="0"/>
              <a:t>‘</a:t>
            </a:r>
            <a:r>
              <a:rPr lang="en-GB" sz="2200" dirty="0" smtClean="0"/>
              <a:t>Payroll Accuracy: Biometrics Make the Dream a Reality’</a:t>
            </a:r>
            <a:r>
              <a:rPr lang="en-GB" sz="2200" i="1" dirty="0" smtClean="0"/>
              <a:t> Recognition Systems Incorporated.</a:t>
            </a:r>
            <a:r>
              <a:rPr lang="en-GB" sz="2200" dirty="0" smtClean="0"/>
              <a:t> Available at http://www.findbiometrics.org/billspence [25th November 2006] </a:t>
            </a:r>
            <a:endParaRPr lang="en-US" sz="2200" dirty="0" smtClean="0"/>
          </a:p>
          <a:p>
            <a:pPr eaLnBrk="1" hangingPunct="1">
              <a:defRPr/>
            </a:pPr>
            <a:endParaRPr lang="en-US" sz="2000" dirty="0" smtClean="0"/>
          </a:p>
        </p:txBody>
      </p:sp>
      <p:sp>
        <p:nvSpPr>
          <p:cNvPr id="4" name="Slide Number Placeholder 3"/>
          <p:cNvSpPr>
            <a:spLocks noGrp="1"/>
          </p:cNvSpPr>
          <p:nvPr>
            <p:ph type="sldNum" sz="quarter" idx="12"/>
          </p:nvPr>
        </p:nvSpPr>
        <p:spPr/>
        <p:txBody>
          <a:bodyPr>
            <a:normAutofit fontScale="85000" lnSpcReduction="20000"/>
          </a:bodyPr>
          <a:lstStyle/>
          <a:p>
            <a:pPr>
              <a:defRPr/>
            </a:pPr>
            <a:fld id="{8995572E-3121-4B3B-9F42-F5D1E80E29FC}" type="slidenum">
              <a:rPr lang="en-GB"/>
              <a:pPr>
                <a:defRPr/>
              </a:pPr>
              <a:t>32</a:t>
            </a:fld>
            <a:endParaRPr lang="en-GB"/>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y Theme1">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themeOverride>
</file>

<file path=docProps/app.xml><?xml version="1.0" encoding="utf-8"?>
<Properties xmlns="http://schemas.openxmlformats.org/officeDocument/2006/extended-properties" xmlns:vt="http://schemas.openxmlformats.org/officeDocument/2006/docPropsVTypes">
  <Template>My Theme1</Template>
  <TotalTime>1768</TotalTime>
  <Words>4589</Words>
  <Application>Microsoft Office PowerPoint</Application>
  <PresentationFormat>On-screen Show (4:3)</PresentationFormat>
  <Paragraphs>298</Paragraphs>
  <Slides>32</Slides>
  <Notes>28</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My Theme1</vt:lpstr>
      <vt:lpstr>Contemporary Uses of Biometric Technology within the Public Sector </vt:lpstr>
      <vt:lpstr>Identification methods</vt:lpstr>
      <vt:lpstr>Biometrics defined</vt:lpstr>
      <vt:lpstr>Extent of use of biometrics</vt:lpstr>
      <vt:lpstr>Uses of biometrics</vt:lpstr>
      <vt:lpstr>This study…</vt:lpstr>
      <vt:lpstr>Case 1: South Somerset District Council </vt:lpstr>
      <vt:lpstr>Implemented an InTouch fingerprint scanning system.</vt:lpstr>
      <vt:lpstr>The implementation</vt:lpstr>
      <vt:lpstr>Why choose fingerprinting?</vt:lpstr>
      <vt:lpstr>Post-implementation results</vt:lpstr>
      <vt:lpstr>Case 2: Kvarnby High School, Stockholm  </vt:lpstr>
      <vt:lpstr>Implementation</vt:lpstr>
      <vt:lpstr>Post-implementation results</vt:lpstr>
      <vt:lpstr>Post-implementation results (cont.)</vt:lpstr>
      <vt:lpstr>Case 3: Gladstone House Local Authority Secure Children’s Home   </vt:lpstr>
      <vt:lpstr>Original security system </vt:lpstr>
      <vt:lpstr>Hand geometry</vt:lpstr>
      <vt:lpstr>Implementation</vt:lpstr>
      <vt:lpstr>Why hand geometry?</vt:lpstr>
      <vt:lpstr>Post implementation results</vt:lpstr>
      <vt:lpstr>Post implementation results (cont.)</vt:lpstr>
      <vt:lpstr>Case 4: Todholm Primary School  </vt:lpstr>
      <vt:lpstr>Hand vein-based biometric system</vt:lpstr>
      <vt:lpstr>Implementation</vt:lpstr>
      <vt:lpstr>Post implementation results</vt:lpstr>
      <vt:lpstr>Post implementation results (cont.)</vt:lpstr>
      <vt:lpstr>Conclusion</vt:lpstr>
      <vt:lpstr>Conclusion</vt:lpstr>
      <vt:lpstr>Conclusion</vt:lpstr>
      <vt:lpstr>References (1)</vt:lpstr>
      <vt:lpstr>References (2)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Analysis of Contemporary Uses of Biometric Technology within the Public Sector</dc:title>
  <dc:creator>projector</dc:creator>
  <cp:lastModifiedBy>bus-sg</cp:lastModifiedBy>
  <cp:revision>42</cp:revision>
  <dcterms:created xsi:type="dcterms:W3CDTF">2008-07-17T13:34:11Z</dcterms:created>
  <dcterms:modified xsi:type="dcterms:W3CDTF">2012-05-25T10:56:26Z</dcterms:modified>
</cp:coreProperties>
</file>